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8" r:id="rId4"/>
  </p:sldMasterIdLst>
  <p:sldIdLst>
    <p:sldId id="257" r:id="rId5"/>
    <p:sldId id="390" r:id="rId6"/>
    <p:sldId id="391" r:id="rId7"/>
    <p:sldId id="393" r:id="rId8"/>
    <p:sldId id="392" r:id="rId9"/>
    <p:sldId id="291" r:id="rId10"/>
    <p:sldId id="389" r:id="rId11"/>
    <p:sldId id="321" r:id="rId12"/>
    <p:sldId id="322" r:id="rId13"/>
    <p:sldId id="323" r:id="rId14"/>
    <p:sldId id="328" r:id="rId15"/>
    <p:sldId id="272" r:id="rId16"/>
    <p:sldId id="380" r:id="rId17"/>
    <p:sldId id="311" r:id="rId18"/>
    <p:sldId id="312" r:id="rId19"/>
    <p:sldId id="313" r:id="rId20"/>
    <p:sldId id="314" r:id="rId21"/>
    <p:sldId id="315" r:id="rId22"/>
    <p:sldId id="372" r:id="rId23"/>
    <p:sldId id="373" r:id="rId24"/>
    <p:sldId id="382" r:id="rId25"/>
    <p:sldId id="325" r:id="rId26"/>
    <p:sldId id="326" r:id="rId27"/>
    <p:sldId id="383" r:id="rId28"/>
    <p:sldId id="324" r:id="rId29"/>
    <p:sldId id="381" r:id="rId30"/>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8"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8.png"/><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8.png"/><Relationship Id="rId4"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B4E5303-C2EB-42DC-A6E9-700862D71BB8}"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C9FED6-5643-491D-A880-49ECC1D2F6FF}" type="slidenum">
              <a:rPr lang="en-US" smtClean="0"/>
              <a:t>‹nº›</a:t>
            </a:fld>
            <a:endParaRPr lang="en-US"/>
          </a:p>
        </p:txBody>
      </p:sp>
    </p:spTree>
    <p:extLst>
      <p:ext uri="{BB962C8B-B14F-4D97-AF65-F5344CB8AC3E}">
        <p14:creationId xmlns:p14="http://schemas.microsoft.com/office/powerpoint/2010/main" val="3981863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4E5303-C2EB-42DC-A6E9-700862D71BB8}"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C9FED6-5643-491D-A880-49ECC1D2F6FF}" type="slidenum">
              <a:rPr lang="en-US" smtClean="0"/>
              <a:t>‹nº›</a:t>
            </a:fld>
            <a:endParaRPr lang="en-US"/>
          </a:p>
        </p:txBody>
      </p:sp>
    </p:spTree>
    <p:extLst>
      <p:ext uri="{BB962C8B-B14F-4D97-AF65-F5344CB8AC3E}">
        <p14:creationId xmlns:p14="http://schemas.microsoft.com/office/powerpoint/2010/main" val="3021670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4E5303-C2EB-42DC-A6E9-700862D71BB8}"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C9FED6-5643-491D-A880-49ECC1D2F6FF}" type="slidenum">
              <a:rPr lang="en-US" smtClean="0"/>
              <a:t>‹nº›</a:t>
            </a:fld>
            <a:endParaRPr lang="en-US"/>
          </a:p>
        </p:txBody>
      </p:sp>
    </p:spTree>
    <p:extLst>
      <p:ext uri="{BB962C8B-B14F-4D97-AF65-F5344CB8AC3E}">
        <p14:creationId xmlns:p14="http://schemas.microsoft.com/office/powerpoint/2010/main" val="10017421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B4E5303-C2EB-42DC-A6E9-700862D71BB8}" type="datetimeFigureOut">
              <a:rPr lang="en-US" smtClean="0">
                <a:solidFill>
                  <a:prstClr val="black">
                    <a:tint val="75000"/>
                  </a:prstClr>
                </a:solidFill>
              </a:rPr>
              <a:pPr/>
              <a:t>4/1/2025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C9FED6-5643-491D-A880-49ECC1D2F6FF}"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4279213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4E5303-C2EB-42DC-A6E9-700862D71BB8}" type="datetimeFigureOut">
              <a:rPr lang="en-US" smtClean="0">
                <a:solidFill>
                  <a:prstClr val="black">
                    <a:tint val="75000"/>
                  </a:prstClr>
                </a:solidFill>
              </a:rPr>
              <a:pPr/>
              <a:t>4/1/2025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C9FED6-5643-491D-A880-49ECC1D2F6FF}"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929087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4E5303-C2EB-42DC-A6E9-700862D71BB8}" type="datetimeFigureOut">
              <a:rPr lang="en-US" smtClean="0">
                <a:solidFill>
                  <a:prstClr val="black">
                    <a:tint val="75000"/>
                  </a:prstClr>
                </a:solidFill>
              </a:rPr>
              <a:pPr/>
              <a:t>4/1/2025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C9FED6-5643-491D-A880-49ECC1D2F6FF}"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968492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B4E5303-C2EB-42DC-A6E9-700862D71BB8}" type="datetimeFigureOut">
              <a:rPr lang="en-US" smtClean="0">
                <a:solidFill>
                  <a:prstClr val="black">
                    <a:tint val="75000"/>
                  </a:prstClr>
                </a:solidFill>
              </a:rPr>
              <a:pPr/>
              <a:t>4/1/2025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C9FED6-5643-491D-A880-49ECC1D2F6FF}"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817185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B4E5303-C2EB-42DC-A6E9-700862D71BB8}" type="datetimeFigureOut">
              <a:rPr lang="en-US" smtClean="0">
                <a:solidFill>
                  <a:prstClr val="black">
                    <a:tint val="75000"/>
                  </a:prstClr>
                </a:solidFill>
              </a:rPr>
              <a:pPr/>
              <a:t>4/1/2025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C9FED6-5643-491D-A880-49ECC1D2F6FF}"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42464167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B4E5303-C2EB-42DC-A6E9-700862D71BB8}" type="datetimeFigureOut">
              <a:rPr lang="en-US" smtClean="0">
                <a:solidFill>
                  <a:prstClr val="black">
                    <a:tint val="75000"/>
                  </a:prstClr>
                </a:solidFill>
              </a:rPr>
              <a:pPr/>
              <a:t>4/1/2025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C9FED6-5643-491D-A880-49ECC1D2F6FF}"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4814115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4E5303-C2EB-42DC-A6E9-700862D71BB8}" type="datetimeFigureOut">
              <a:rPr lang="en-US" smtClean="0">
                <a:solidFill>
                  <a:prstClr val="black">
                    <a:tint val="75000"/>
                  </a:prstClr>
                </a:solidFill>
              </a:rPr>
              <a:pPr/>
              <a:t>4/1/2025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C9FED6-5643-491D-A880-49ECC1D2F6FF}"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6757955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CB4E5303-C2EB-42DC-A6E9-700862D71BB8}" type="datetimeFigureOut">
              <a:rPr lang="en-US" smtClean="0">
                <a:solidFill>
                  <a:prstClr val="black">
                    <a:tint val="75000"/>
                  </a:prstClr>
                </a:solidFill>
              </a:rPr>
              <a:pPr/>
              <a:t>4/1/2025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C9FED6-5643-491D-A880-49ECC1D2F6FF}"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429043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4E5303-C2EB-42DC-A6E9-700862D71BB8}"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C9FED6-5643-491D-A880-49ECC1D2F6FF}" type="slidenum">
              <a:rPr lang="en-US" smtClean="0"/>
              <a:t>‹nº›</a:t>
            </a:fld>
            <a:endParaRPr lang="en-US"/>
          </a:p>
        </p:txBody>
      </p:sp>
    </p:spTree>
    <p:extLst>
      <p:ext uri="{BB962C8B-B14F-4D97-AF65-F5344CB8AC3E}">
        <p14:creationId xmlns:p14="http://schemas.microsoft.com/office/powerpoint/2010/main" val="41757772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CB4E5303-C2EB-42DC-A6E9-700862D71BB8}" type="datetimeFigureOut">
              <a:rPr lang="en-US" smtClean="0">
                <a:solidFill>
                  <a:prstClr val="black">
                    <a:tint val="75000"/>
                  </a:prstClr>
                </a:solidFill>
              </a:rPr>
              <a:pPr/>
              <a:t>4/1/2025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C9FED6-5643-491D-A880-49ECC1D2F6FF}"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7418815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4E5303-C2EB-42DC-A6E9-700862D71BB8}" type="datetimeFigureOut">
              <a:rPr lang="en-US" smtClean="0">
                <a:solidFill>
                  <a:prstClr val="black">
                    <a:tint val="75000"/>
                  </a:prstClr>
                </a:solidFill>
              </a:rPr>
              <a:pPr/>
              <a:t>4/1/2025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C9FED6-5643-491D-A880-49ECC1D2F6FF}"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9663335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4E5303-C2EB-42DC-A6E9-700862D71BB8}" type="datetimeFigureOut">
              <a:rPr lang="en-US" smtClean="0">
                <a:solidFill>
                  <a:prstClr val="black">
                    <a:tint val="75000"/>
                  </a:prstClr>
                </a:solidFill>
              </a:rPr>
              <a:pPr/>
              <a:t>4/1/2025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C9FED6-5643-491D-A880-49ECC1D2F6FF}"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5746298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4" name="ba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manufacturing_element_title_2010.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5222875"/>
          </a:xfrm>
          <a:prstGeom prst="rect">
            <a:avLst/>
          </a:prstGeom>
        </p:spPr>
      </p:pic>
      <p:sp>
        <p:nvSpPr>
          <p:cNvPr id="2" name="Title 1"/>
          <p:cNvSpPr>
            <a:spLocks noGrp="1"/>
          </p:cNvSpPr>
          <p:nvPr>
            <p:ph type="ctrTitle"/>
          </p:nvPr>
        </p:nvSpPr>
        <p:spPr>
          <a:xfrm>
            <a:off x="-406400" y="2206626"/>
            <a:ext cx="7823200" cy="993775"/>
          </a:xfrm>
        </p:spPr>
        <p:txBody>
          <a:bodyPr anchor="b">
            <a:noAutofit/>
          </a:bodyPr>
          <a:lstStyle>
            <a:lvl1pPr algn="ctr">
              <a:defRPr sz="6400"/>
            </a:lvl1pPr>
          </a:lstStyle>
          <a:p>
            <a:r>
              <a:rPr lang="en-US" dirty="0"/>
              <a:t>Click to edit Master title style</a:t>
            </a:r>
          </a:p>
        </p:txBody>
      </p:sp>
      <p:sp>
        <p:nvSpPr>
          <p:cNvPr id="3" name="Subtitle 2"/>
          <p:cNvSpPr>
            <a:spLocks noGrp="1"/>
          </p:cNvSpPr>
          <p:nvPr>
            <p:ph type="subTitle" idx="1"/>
          </p:nvPr>
        </p:nvSpPr>
        <p:spPr>
          <a:xfrm>
            <a:off x="203200" y="3200400"/>
            <a:ext cx="6705600" cy="609600"/>
          </a:xfrm>
        </p:spPr>
        <p:txBody>
          <a:bodyPr>
            <a:normAutofit/>
          </a:bodyPr>
          <a:lstStyle>
            <a:lvl1pPr marL="0" indent="0" algn="ctr">
              <a:buNone/>
              <a:defRPr sz="3200">
                <a:solidFill>
                  <a:srgbClr val="FFC000"/>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67F53A6B-4281-47BE-8AEA-4FD9AF09B735}"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07DAA9-5DF8-4CCC-9452-175F1B2D7887}" type="slidenum">
              <a:rPr lang="en-US" smtClean="0"/>
              <a:t>‹nº›</a:t>
            </a:fld>
            <a:endParaRPr lang="en-US"/>
          </a:p>
        </p:txBody>
      </p:sp>
      <p:pic>
        <p:nvPicPr>
          <p:cNvPr id="15" name="factory"/>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94402" y="838200"/>
            <a:ext cx="8496300" cy="6589709"/>
          </a:xfrm>
          <a:prstGeom prst="rect">
            <a:avLst/>
          </a:prstGeom>
        </p:spPr>
      </p:pic>
    </p:spTree>
    <p:extLst>
      <p:ext uri="{BB962C8B-B14F-4D97-AF65-F5344CB8AC3E}">
        <p14:creationId xmlns:p14="http://schemas.microsoft.com/office/powerpoint/2010/main" val="23094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F53A6B-4281-47BE-8AEA-4FD9AF09B735}"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07DAA9-5DF8-4CCC-9452-175F1B2D7887}" type="slidenum">
              <a:rPr lang="en-US" smtClean="0"/>
              <a:t>‹nº›</a:t>
            </a:fld>
            <a:endParaRPr lang="en-US"/>
          </a:p>
        </p:txBody>
      </p:sp>
    </p:spTree>
    <p:extLst>
      <p:ext uri="{BB962C8B-B14F-4D97-AF65-F5344CB8AC3E}">
        <p14:creationId xmlns:p14="http://schemas.microsoft.com/office/powerpoint/2010/main" val="40197864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1_Title and Content">
    <p:bg>
      <p:bgPr>
        <a:solidFill>
          <a:schemeClr val="bg1"/>
        </a:solidFill>
        <a:effectLst/>
      </p:bgPr>
    </p:bg>
    <p:spTree>
      <p:nvGrpSpPr>
        <p:cNvPr id="1" name=""/>
        <p:cNvGrpSpPr/>
        <p:nvPr/>
      </p:nvGrpSpPr>
      <p:grpSpPr>
        <a:xfrm>
          <a:off x="0" y="0"/>
          <a:ext cx="0" cy="0"/>
          <a:chOff x="0" y="0"/>
          <a:chExt cx="0" cy="0"/>
        </a:xfrm>
      </p:grpSpPr>
      <p:pic>
        <p:nvPicPr>
          <p:cNvPr id="11" name="conveyor_boxes_wht_final.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467357"/>
            <a:ext cx="12192000" cy="1390644"/>
          </a:xfrm>
          <a:prstGeom prst="rect">
            <a:avLst/>
          </a:prstGeom>
        </p:spPr>
      </p:pic>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7F53A6B-4281-47BE-8AEA-4FD9AF09B735}"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07DAA9-5DF8-4CCC-9452-175F1B2D7887}" type="slidenum">
              <a:rPr lang="en-US" smtClean="0"/>
              <a:t>‹nº›</a:t>
            </a:fld>
            <a:endParaRPr lang="en-US"/>
          </a:p>
        </p:txBody>
      </p:sp>
      <p:pic>
        <p:nvPicPr>
          <p:cNvPr id="10" name="line"/>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 y="5410201"/>
            <a:ext cx="12191969" cy="51435"/>
          </a:xfrm>
          <a:prstGeom prst="rect">
            <a:avLst/>
          </a:prstGeom>
        </p:spPr>
      </p:pic>
    </p:spTree>
    <p:extLst>
      <p:ext uri="{BB962C8B-B14F-4D97-AF65-F5344CB8AC3E}">
        <p14:creationId xmlns:p14="http://schemas.microsoft.com/office/powerpoint/2010/main" val="279684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309026" indent="-309026">
              <a:buFont typeface="Arial" pitchFamily="34" charset="0"/>
              <a:buChar char="•"/>
              <a:defRPr sz="3200"/>
            </a:lvl1pPr>
            <a:lvl2pPr marL="609585" indent="-309026">
              <a:buFont typeface="Arial" pitchFamily="34" charset="0"/>
              <a:buChar char="•"/>
              <a:defRPr/>
            </a:lvl2pPr>
            <a:lvl3pPr marL="1140855" indent="-309026">
              <a:buFont typeface="Arial" pitchFamily="34" charset="0"/>
              <a:buChar char="•"/>
              <a:defRPr sz="2400"/>
            </a:lvl3pPr>
            <a:lvl4pPr marL="1528195" indent="-309026">
              <a:buFont typeface="Arial" pitchFamily="34" charset="0"/>
              <a:buChar char="•"/>
              <a:tabLst/>
              <a:defRPr sz="2133"/>
            </a:lvl4pPr>
            <a:lvl5pPr marL="1983268" indent="-309026">
              <a:buFont typeface="Arial" pitchFamily="34" charset="0"/>
              <a:buChar char="•"/>
              <a:tabLst/>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7F53A6B-4281-47BE-8AEA-4FD9AF09B735}"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07DAA9-5DF8-4CCC-9452-175F1B2D7887}" type="slidenum">
              <a:rPr lang="en-US" smtClean="0"/>
              <a:t>‹nº›</a:t>
            </a:fld>
            <a:endParaRPr lang="en-US"/>
          </a:p>
        </p:txBody>
      </p:sp>
    </p:spTree>
    <p:extLst>
      <p:ext uri="{BB962C8B-B14F-4D97-AF65-F5344CB8AC3E}">
        <p14:creationId xmlns:p14="http://schemas.microsoft.com/office/powerpoint/2010/main" val="14935563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‹nº›</a:t>
            </a:fld>
            <a:endParaRPr lang="en-US" dirty="0"/>
          </a:p>
        </p:txBody>
      </p:sp>
      <p:sp>
        <p:nvSpPr>
          <p:cNvPr id="9" name="Text Placeholder 8"/>
          <p:cNvSpPr>
            <a:spLocks noGrp="1"/>
          </p:cNvSpPr>
          <p:nvPr>
            <p:ph type="body" sz="quarter" idx="15"/>
          </p:nvPr>
        </p:nvSpPr>
        <p:spPr>
          <a:xfrm>
            <a:off x="5486400" y="990600"/>
            <a:ext cx="55880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7" name="Text Placeholder 8"/>
          <p:cNvSpPr>
            <a:spLocks noGrp="1"/>
          </p:cNvSpPr>
          <p:nvPr>
            <p:ph type="body" sz="quarter" idx="16"/>
          </p:nvPr>
        </p:nvSpPr>
        <p:spPr>
          <a:xfrm>
            <a:off x="5486400" y="1828800"/>
            <a:ext cx="55880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8" name="Text Placeholder 8"/>
          <p:cNvSpPr>
            <a:spLocks noGrp="1"/>
          </p:cNvSpPr>
          <p:nvPr>
            <p:ph type="body" sz="quarter" idx="17"/>
          </p:nvPr>
        </p:nvSpPr>
        <p:spPr>
          <a:xfrm>
            <a:off x="5486400" y="2667000"/>
            <a:ext cx="55880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12" name="Text Placeholder 8"/>
          <p:cNvSpPr>
            <a:spLocks noGrp="1"/>
          </p:cNvSpPr>
          <p:nvPr>
            <p:ph type="body" sz="quarter" idx="18"/>
          </p:nvPr>
        </p:nvSpPr>
        <p:spPr>
          <a:xfrm>
            <a:off x="5486400" y="3505200"/>
            <a:ext cx="55880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11" name="Title 1"/>
          <p:cNvSpPr>
            <a:spLocks noGrp="1"/>
          </p:cNvSpPr>
          <p:nvPr>
            <p:ph type="title"/>
          </p:nvPr>
        </p:nvSpPr>
        <p:spPr>
          <a:xfrm>
            <a:off x="1930400" y="274637"/>
            <a:ext cx="8432800" cy="715963"/>
          </a:xfrm>
        </p:spPr>
        <p:txBody>
          <a:bodyPr/>
          <a:lstStyle/>
          <a:p>
            <a:r>
              <a:rPr lang="en-US"/>
              <a:t>Click to edit Master title style</a:t>
            </a:r>
          </a:p>
        </p:txBody>
      </p:sp>
    </p:spTree>
    <p:extLst>
      <p:ext uri="{BB962C8B-B14F-4D97-AF65-F5344CB8AC3E}">
        <p14:creationId xmlns:p14="http://schemas.microsoft.com/office/powerpoint/2010/main" val="20891020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336801" y="1914525"/>
            <a:ext cx="7668684"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2336801" y="381000"/>
            <a:ext cx="7668684"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F53A6B-4281-47BE-8AEA-4FD9AF09B735}"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07DAA9-5DF8-4CCC-9452-175F1B2D7887}" type="slidenum">
              <a:rPr lang="en-US" smtClean="0"/>
              <a:t>‹nº›</a:t>
            </a:fld>
            <a:endParaRPr lang="en-US"/>
          </a:p>
        </p:txBody>
      </p:sp>
    </p:spTree>
    <p:extLst>
      <p:ext uri="{BB962C8B-B14F-4D97-AF65-F5344CB8AC3E}">
        <p14:creationId xmlns:p14="http://schemas.microsoft.com/office/powerpoint/2010/main" val="8457433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265237"/>
            <a:ext cx="4064000" cy="5059363"/>
          </a:xfrm>
        </p:spPr>
        <p:txBody>
          <a:bodyPr>
            <a:normAutofit/>
          </a:bodyPr>
          <a:lstStyle>
            <a:lvl1pPr>
              <a:defRPr sz="2400"/>
            </a:lvl1pPr>
            <a:lvl2pPr>
              <a:defRPr sz="24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502400" y="1265237"/>
            <a:ext cx="4064000" cy="5059363"/>
          </a:xfrm>
        </p:spPr>
        <p:txBody>
          <a:bodyPr>
            <a:normAutofit/>
          </a:bodyPr>
          <a:lstStyle>
            <a:lvl1pPr>
              <a:defRPr sz="2400"/>
            </a:lvl1pPr>
            <a:lvl2pPr>
              <a:defRPr sz="24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67F53A6B-4281-47BE-8AEA-4FD9AF09B735}" type="datetimeFigureOut">
              <a:rPr lang="en-US" smtClean="0"/>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07DAA9-5DF8-4CCC-9452-175F1B2D7887}" type="slidenum">
              <a:rPr lang="en-US" smtClean="0"/>
              <a:t>‹nº›</a:t>
            </a:fld>
            <a:endParaRPr lang="en-US"/>
          </a:p>
        </p:txBody>
      </p:sp>
    </p:spTree>
    <p:extLst>
      <p:ext uri="{BB962C8B-B14F-4D97-AF65-F5344CB8AC3E}">
        <p14:creationId xmlns:p14="http://schemas.microsoft.com/office/powerpoint/2010/main" val="603150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4E5303-C2EB-42DC-A6E9-700862D71BB8}"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C9FED6-5643-491D-A880-49ECC1D2F6FF}" type="slidenum">
              <a:rPr lang="en-US" smtClean="0"/>
              <a:t>‹nº›</a:t>
            </a:fld>
            <a:endParaRPr lang="en-US"/>
          </a:p>
        </p:txBody>
      </p:sp>
    </p:spTree>
    <p:extLst>
      <p:ext uri="{BB962C8B-B14F-4D97-AF65-F5344CB8AC3E}">
        <p14:creationId xmlns:p14="http://schemas.microsoft.com/office/powerpoint/2010/main" val="10746431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930400" y="1066800"/>
            <a:ext cx="4267200" cy="639763"/>
          </a:xfrm>
        </p:spPr>
        <p:txBody>
          <a:bodyPr anchor="b">
            <a:noAutofit/>
          </a:bodyPr>
          <a:lstStyle>
            <a:lvl1pPr marL="0" indent="0">
              <a:buNone/>
              <a:defRPr sz="26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1930400" y="1763712"/>
            <a:ext cx="4267200" cy="4408488"/>
          </a:xfrm>
        </p:spPr>
        <p:txBody>
          <a:bodyPr>
            <a:normAutofit/>
          </a:bodyPr>
          <a:lstStyle>
            <a:lvl1pPr>
              <a:defRPr sz="2400"/>
            </a:lvl1pPr>
            <a:lvl2pPr>
              <a:defRPr sz="2400"/>
            </a:lvl2pPr>
            <a:lvl3pPr>
              <a:defRPr sz="2400"/>
            </a:lvl3pPr>
            <a:lvl4pPr>
              <a:defRPr sz="2400"/>
            </a:lvl4pPr>
            <a:lvl5pPr>
              <a:defRPr sz="24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94969" y="1055688"/>
            <a:ext cx="3865033" cy="639763"/>
          </a:xfrm>
        </p:spPr>
        <p:txBody>
          <a:bodyPr anchor="b">
            <a:noAutofit/>
          </a:bodyPr>
          <a:lstStyle>
            <a:lvl1pPr marL="0" indent="0">
              <a:buNone/>
              <a:defRPr sz="26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294969" y="1752600"/>
            <a:ext cx="3865033" cy="4408488"/>
          </a:xfrm>
        </p:spPr>
        <p:txBody>
          <a:bodyPr>
            <a:normAutofit/>
          </a:bodyPr>
          <a:lstStyle>
            <a:lvl1pPr>
              <a:defRPr sz="2400"/>
            </a:lvl1pPr>
            <a:lvl2pPr>
              <a:defRPr sz="2400"/>
            </a:lvl2pPr>
            <a:lvl3pPr>
              <a:defRPr sz="2400"/>
            </a:lvl3pPr>
            <a:lvl4pPr>
              <a:defRPr sz="2400"/>
            </a:lvl4pPr>
            <a:lvl5pPr>
              <a:defRPr sz="24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7F53A6B-4281-47BE-8AEA-4FD9AF09B735}" type="datetimeFigureOut">
              <a:rPr lang="en-US" smtClean="0"/>
              <a:t>4/1/2025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07DAA9-5DF8-4CCC-9452-175F1B2D7887}" type="slidenum">
              <a:rPr lang="en-US" smtClean="0"/>
              <a:t>‹nº›</a:t>
            </a:fld>
            <a:endParaRPr lang="en-US"/>
          </a:p>
        </p:txBody>
      </p:sp>
    </p:spTree>
    <p:extLst>
      <p:ext uri="{BB962C8B-B14F-4D97-AF65-F5344CB8AC3E}">
        <p14:creationId xmlns:p14="http://schemas.microsoft.com/office/powerpoint/2010/main" val="19864274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F53A6B-4281-47BE-8AEA-4FD9AF09B735}" type="datetimeFigureOut">
              <a:rPr lang="en-US" smtClean="0"/>
              <a:t>4/1/2025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07DAA9-5DF8-4CCC-9452-175F1B2D7887}" type="slidenum">
              <a:rPr lang="en-US" smtClean="0"/>
              <a:t>‹nº›</a:t>
            </a:fld>
            <a:endParaRPr lang="en-US"/>
          </a:p>
        </p:txBody>
      </p:sp>
    </p:spTree>
    <p:extLst>
      <p:ext uri="{BB962C8B-B14F-4D97-AF65-F5344CB8AC3E}">
        <p14:creationId xmlns:p14="http://schemas.microsoft.com/office/powerpoint/2010/main" val="17021485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0"/>
            <a:ext cx="2641600"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165600" y="273052"/>
            <a:ext cx="5791200"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2800" y="1162051"/>
            <a:ext cx="2641600" cy="424815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7F53A6B-4281-47BE-8AEA-4FD9AF09B735}" type="datetimeFigureOut">
              <a:rPr lang="en-US" smtClean="0"/>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07DAA9-5DF8-4CCC-9452-175F1B2D7887}" type="slidenum">
              <a:rPr lang="en-US" smtClean="0"/>
              <a:t>‹nº›</a:t>
            </a:fld>
            <a:endParaRPr lang="en-US"/>
          </a:p>
        </p:txBody>
      </p:sp>
    </p:spTree>
    <p:extLst>
      <p:ext uri="{BB962C8B-B14F-4D97-AF65-F5344CB8AC3E}">
        <p14:creationId xmlns:p14="http://schemas.microsoft.com/office/powerpoint/2010/main" val="29751361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35200" y="381000"/>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5" name="Date Placeholder 4"/>
          <p:cNvSpPr>
            <a:spLocks noGrp="1"/>
          </p:cNvSpPr>
          <p:nvPr>
            <p:ph type="dt" sz="half" idx="10"/>
          </p:nvPr>
        </p:nvSpPr>
        <p:spPr/>
        <p:txBody>
          <a:bodyPr/>
          <a:lstStyle/>
          <a:p>
            <a:fld id="{67F53A6B-4281-47BE-8AEA-4FD9AF09B735}" type="datetimeFigureOut">
              <a:rPr lang="en-US" smtClean="0"/>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07DAA9-5DF8-4CCC-9452-175F1B2D7887}" type="slidenum">
              <a:rPr lang="en-US" smtClean="0"/>
              <a:t>‹nº›</a:t>
            </a:fld>
            <a:endParaRPr lang="en-US"/>
          </a:p>
        </p:txBody>
      </p:sp>
      <p:sp>
        <p:nvSpPr>
          <p:cNvPr id="4" name="Text Placeholder 3"/>
          <p:cNvSpPr>
            <a:spLocks noGrp="1"/>
          </p:cNvSpPr>
          <p:nvPr>
            <p:ph type="body" sz="half" idx="2"/>
          </p:nvPr>
        </p:nvSpPr>
        <p:spPr>
          <a:xfrm>
            <a:off x="2235200" y="4300538"/>
            <a:ext cx="7315200" cy="804863"/>
          </a:xfrm>
        </p:spPr>
        <p:txBody>
          <a:bodyPr/>
          <a:lstStyle>
            <a:lvl1pPr marL="0" indent="0" algn="ctr">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2" name="Title 1"/>
          <p:cNvSpPr>
            <a:spLocks noGrp="1"/>
          </p:cNvSpPr>
          <p:nvPr>
            <p:ph type="title"/>
          </p:nvPr>
        </p:nvSpPr>
        <p:spPr>
          <a:xfrm>
            <a:off x="2235200" y="3733800"/>
            <a:ext cx="7315200" cy="566739"/>
          </a:xfrm>
        </p:spPr>
        <p:txBody>
          <a:bodyPr anchor="b"/>
          <a:lstStyle>
            <a:lvl1pPr algn="ctr">
              <a:defRPr sz="2667" b="1"/>
            </a:lvl1pPr>
          </a:lstStyle>
          <a:p>
            <a:r>
              <a:rPr lang="en-US" dirty="0"/>
              <a:t>Click to edit Master title style</a:t>
            </a:r>
          </a:p>
        </p:txBody>
      </p:sp>
    </p:spTree>
    <p:extLst>
      <p:ext uri="{BB962C8B-B14F-4D97-AF65-F5344CB8AC3E}">
        <p14:creationId xmlns:p14="http://schemas.microsoft.com/office/powerpoint/2010/main" val="24622925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‹nº›</a:t>
            </a:fld>
            <a:endParaRPr lang="en-US" dirty="0"/>
          </a:p>
        </p:txBody>
      </p:sp>
      <p:sp>
        <p:nvSpPr>
          <p:cNvPr id="5" name="Content Placeholder 2"/>
          <p:cNvSpPr>
            <a:spLocks noGrp="1"/>
          </p:cNvSpPr>
          <p:nvPr>
            <p:ph sz="half" idx="1"/>
          </p:nvPr>
        </p:nvSpPr>
        <p:spPr>
          <a:xfrm>
            <a:off x="2032000" y="2743200"/>
            <a:ext cx="3556000" cy="24384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6" name="Content Placeholder 3"/>
          <p:cNvSpPr>
            <a:spLocks noGrp="1"/>
          </p:cNvSpPr>
          <p:nvPr>
            <p:ph sz="half" idx="2"/>
          </p:nvPr>
        </p:nvSpPr>
        <p:spPr>
          <a:xfrm>
            <a:off x="1360715" y="1066800"/>
            <a:ext cx="4735285" cy="2362200"/>
          </a:xfrm>
        </p:spPr>
        <p:txBody>
          <a:bodyPr>
            <a:normAutofit/>
          </a:bodyPr>
          <a:lstStyle>
            <a:lvl1pPr>
              <a:defRPr sz="26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9" name="Content Placeholder 2"/>
          <p:cNvSpPr>
            <a:spLocks noGrp="1"/>
          </p:cNvSpPr>
          <p:nvPr>
            <p:ph sz="half" idx="14"/>
          </p:nvPr>
        </p:nvSpPr>
        <p:spPr>
          <a:xfrm>
            <a:off x="6705600" y="2743200"/>
            <a:ext cx="3556000" cy="24384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0" name="Content Placeholder 3"/>
          <p:cNvSpPr>
            <a:spLocks noGrp="1"/>
          </p:cNvSpPr>
          <p:nvPr>
            <p:ph sz="half" idx="15"/>
          </p:nvPr>
        </p:nvSpPr>
        <p:spPr>
          <a:xfrm>
            <a:off x="6135915" y="1066800"/>
            <a:ext cx="4735285" cy="2438400"/>
          </a:xfrm>
        </p:spPr>
        <p:txBody>
          <a:bodyPr>
            <a:normAutofit/>
          </a:bodyPr>
          <a:lstStyle>
            <a:lvl1pPr>
              <a:defRPr sz="26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1" name="Title 1"/>
          <p:cNvSpPr>
            <a:spLocks noGrp="1"/>
          </p:cNvSpPr>
          <p:nvPr>
            <p:ph type="title"/>
          </p:nvPr>
        </p:nvSpPr>
        <p:spPr>
          <a:xfrm>
            <a:off x="1930400" y="322263"/>
            <a:ext cx="8432800" cy="715963"/>
          </a:xfrm>
        </p:spPr>
        <p:txBody>
          <a:bodyPr/>
          <a:lstStyle/>
          <a:p>
            <a:r>
              <a:rPr lang="en-US"/>
              <a:t>Click to edit Master title style</a:t>
            </a:r>
          </a:p>
        </p:txBody>
      </p:sp>
    </p:spTree>
    <p:extLst>
      <p:ext uri="{BB962C8B-B14F-4D97-AF65-F5344CB8AC3E}">
        <p14:creationId xmlns:p14="http://schemas.microsoft.com/office/powerpoint/2010/main" val="25819784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‹nº›</a:t>
            </a:fld>
            <a:endParaRPr lang="en-US" dirty="0"/>
          </a:p>
        </p:txBody>
      </p:sp>
      <p:sp>
        <p:nvSpPr>
          <p:cNvPr id="9" name="Content Placeholder 2"/>
          <p:cNvSpPr>
            <a:spLocks noGrp="1"/>
          </p:cNvSpPr>
          <p:nvPr>
            <p:ph sz="half" idx="1"/>
          </p:nvPr>
        </p:nvSpPr>
        <p:spPr>
          <a:xfrm>
            <a:off x="1828802" y="1189037"/>
            <a:ext cx="2743199" cy="2544763"/>
          </a:xfrm>
        </p:spPr>
        <p:txBody>
          <a:bodyPr lIns="274320" tIns="0" rIns="182880">
            <a:normAutofit/>
          </a:bodyPr>
          <a:lstStyle>
            <a:lvl1pPr>
              <a:lnSpc>
                <a:spcPts val="2667"/>
              </a:lnSpc>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0" name="Content Placeholder 3"/>
          <p:cNvSpPr>
            <a:spLocks noGrp="1"/>
          </p:cNvSpPr>
          <p:nvPr>
            <p:ph sz="half" idx="2"/>
          </p:nvPr>
        </p:nvSpPr>
        <p:spPr>
          <a:xfrm>
            <a:off x="4673602" y="1189037"/>
            <a:ext cx="2743199" cy="2544763"/>
          </a:xfrm>
        </p:spPr>
        <p:txBody>
          <a:bodyPr lIns="274320" tIns="0" rIns="182880">
            <a:normAutofit/>
          </a:bodyPr>
          <a:lstStyle>
            <a:lvl1pPr>
              <a:lnSpc>
                <a:spcPts val="2667"/>
              </a:lnSpc>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1" name="Content Placeholder 3"/>
          <p:cNvSpPr>
            <a:spLocks noGrp="1"/>
          </p:cNvSpPr>
          <p:nvPr>
            <p:ph sz="half" idx="14"/>
          </p:nvPr>
        </p:nvSpPr>
        <p:spPr>
          <a:xfrm>
            <a:off x="7518402" y="1189037"/>
            <a:ext cx="2743199" cy="2544763"/>
          </a:xfrm>
        </p:spPr>
        <p:txBody>
          <a:bodyPr lIns="274320" tIns="0" rIns="182880">
            <a:normAutofit/>
          </a:bodyPr>
          <a:lstStyle>
            <a:lvl1pPr>
              <a:lnSpc>
                <a:spcPts val="2667"/>
              </a:lnSpc>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5" name="Content Placeholder 2"/>
          <p:cNvSpPr>
            <a:spLocks noGrp="1"/>
          </p:cNvSpPr>
          <p:nvPr>
            <p:ph sz="half" idx="15"/>
          </p:nvPr>
        </p:nvSpPr>
        <p:spPr>
          <a:xfrm>
            <a:off x="1828802" y="3352800"/>
            <a:ext cx="2743199" cy="19812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6" name="Content Placeholder 3"/>
          <p:cNvSpPr>
            <a:spLocks noGrp="1"/>
          </p:cNvSpPr>
          <p:nvPr>
            <p:ph sz="half" idx="16"/>
          </p:nvPr>
        </p:nvSpPr>
        <p:spPr>
          <a:xfrm>
            <a:off x="4673602" y="3352800"/>
            <a:ext cx="2743199" cy="19812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7" name="Content Placeholder 3"/>
          <p:cNvSpPr>
            <a:spLocks noGrp="1"/>
          </p:cNvSpPr>
          <p:nvPr>
            <p:ph sz="half" idx="17"/>
          </p:nvPr>
        </p:nvSpPr>
        <p:spPr>
          <a:xfrm>
            <a:off x="7518403" y="3352800"/>
            <a:ext cx="2743199" cy="19812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2" name="Title 1"/>
          <p:cNvSpPr>
            <a:spLocks noGrp="1"/>
          </p:cNvSpPr>
          <p:nvPr>
            <p:ph type="title"/>
          </p:nvPr>
        </p:nvSpPr>
        <p:spPr>
          <a:xfrm>
            <a:off x="1828800" y="274637"/>
            <a:ext cx="8432800" cy="715963"/>
          </a:xfrm>
        </p:spPr>
        <p:txBody>
          <a:bodyPr/>
          <a:lstStyle/>
          <a:p>
            <a:r>
              <a:rPr lang="en-US" dirty="0"/>
              <a:t>Click to edit Master title style</a:t>
            </a:r>
          </a:p>
        </p:txBody>
      </p:sp>
    </p:spTree>
    <p:extLst>
      <p:ext uri="{BB962C8B-B14F-4D97-AF65-F5344CB8AC3E}">
        <p14:creationId xmlns:p14="http://schemas.microsoft.com/office/powerpoint/2010/main" val="16959187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4" name="ba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manufacturing_element_title_2010.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5222875"/>
          </a:xfrm>
          <a:prstGeom prst="rect">
            <a:avLst/>
          </a:prstGeom>
        </p:spPr>
      </p:pic>
      <p:sp>
        <p:nvSpPr>
          <p:cNvPr id="2" name="Title 1"/>
          <p:cNvSpPr>
            <a:spLocks noGrp="1"/>
          </p:cNvSpPr>
          <p:nvPr>
            <p:ph type="ctrTitle"/>
          </p:nvPr>
        </p:nvSpPr>
        <p:spPr>
          <a:xfrm>
            <a:off x="-406400" y="2206626"/>
            <a:ext cx="7823200" cy="993775"/>
          </a:xfrm>
        </p:spPr>
        <p:txBody>
          <a:bodyPr anchor="b">
            <a:noAutofit/>
          </a:bodyPr>
          <a:lstStyle>
            <a:lvl1pPr algn="ctr">
              <a:defRPr sz="6400"/>
            </a:lvl1pPr>
          </a:lstStyle>
          <a:p>
            <a:r>
              <a:rPr lang="en-US" dirty="0"/>
              <a:t>Click to edit Master title style</a:t>
            </a:r>
          </a:p>
        </p:txBody>
      </p:sp>
      <p:sp>
        <p:nvSpPr>
          <p:cNvPr id="3" name="Subtitle 2"/>
          <p:cNvSpPr>
            <a:spLocks noGrp="1"/>
          </p:cNvSpPr>
          <p:nvPr>
            <p:ph type="subTitle" idx="1"/>
          </p:nvPr>
        </p:nvSpPr>
        <p:spPr>
          <a:xfrm>
            <a:off x="203200" y="3200400"/>
            <a:ext cx="6705600" cy="609600"/>
          </a:xfrm>
        </p:spPr>
        <p:txBody>
          <a:bodyPr>
            <a:normAutofit/>
          </a:bodyPr>
          <a:lstStyle>
            <a:lvl1pPr marL="0" indent="0" algn="ctr">
              <a:buNone/>
              <a:defRPr sz="3200">
                <a:solidFill>
                  <a:srgbClr val="FFC000"/>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67F53A6B-4281-47BE-8AEA-4FD9AF09B735}"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07DAA9-5DF8-4CCC-9452-175F1B2D7887}" type="slidenum">
              <a:rPr lang="en-US" smtClean="0"/>
              <a:t>‹nº›</a:t>
            </a:fld>
            <a:endParaRPr lang="en-US"/>
          </a:p>
        </p:txBody>
      </p:sp>
      <p:pic>
        <p:nvPicPr>
          <p:cNvPr id="15" name="factory"/>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94402" y="838200"/>
            <a:ext cx="8496300" cy="6589709"/>
          </a:xfrm>
          <a:prstGeom prst="rect">
            <a:avLst/>
          </a:prstGeom>
        </p:spPr>
      </p:pic>
    </p:spTree>
    <p:extLst>
      <p:ext uri="{BB962C8B-B14F-4D97-AF65-F5344CB8AC3E}">
        <p14:creationId xmlns:p14="http://schemas.microsoft.com/office/powerpoint/2010/main" val="2465043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F53A6B-4281-47BE-8AEA-4FD9AF09B735}"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07DAA9-5DF8-4CCC-9452-175F1B2D7887}" type="slidenum">
              <a:rPr lang="en-US" smtClean="0"/>
              <a:t>‹nº›</a:t>
            </a:fld>
            <a:endParaRPr lang="en-US"/>
          </a:p>
        </p:txBody>
      </p:sp>
    </p:spTree>
    <p:extLst>
      <p:ext uri="{BB962C8B-B14F-4D97-AF65-F5344CB8AC3E}">
        <p14:creationId xmlns:p14="http://schemas.microsoft.com/office/powerpoint/2010/main" val="32299344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1_Title and Content">
    <p:bg>
      <p:bgPr>
        <a:solidFill>
          <a:schemeClr val="bg1"/>
        </a:solidFill>
        <a:effectLst/>
      </p:bgPr>
    </p:bg>
    <p:spTree>
      <p:nvGrpSpPr>
        <p:cNvPr id="1" name=""/>
        <p:cNvGrpSpPr/>
        <p:nvPr/>
      </p:nvGrpSpPr>
      <p:grpSpPr>
        <a:xfrm>
          <a:off x="0" y="0"/>
          <a:ext cx="0" cy="0"/>
          <a:chOff x="0" y="0"/>
          <a:chExt cx="0" cy="0"/>
        </a:xfrm>
      </p:grpSpPr>
      <p:pic>
        <p:nvPicPr>
          <p:cNvPr id="11" name="conveyor_boxes_wht_final.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467357"/>
            <a:ext cx="12192000" cy="1390644"/>
          </a:xfrm>
          <a:prstGeom prst="rect">
            <a:avLst/>
          </a:prstGeom>
        </p:spPr>
      </p:pic>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7F53A6B-4281-47BE-8AEA-4FD9AF09B735}"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07DAA9-5DF8-4CCC-9452-175F1B2D7887}" type="slidenum">
              <a:rPr lang="en-US" smtClean="0"/>
              <a:t>‹nº›</a:t>
            </a:fld>
            <a:endParaRPr lang="en-US"/>
          </a:p>
        </p:txBody>
      </p:sp>
      <p:pic>
        <p:nvPicPr>
          <p:cNvPr id="10" name="line"/>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 y="5410201"/>
            <a:ext cx="12191969" cy="51435"/>
          </a:xfrm>
          <a:prstGeom prst="rect">
            <a:avLst/>
          </a:prstGeom>
        </p:spPr>
      </p:pic>
    </p:spTree>
    <p:extLst>
      <p:ext uri="{BB962C8B-B14F-4D97-AF65-F5344CB8AC3E}">
        <p14:creationId xmlns:p14="http://schemas.microsoft.com/office/powerpoint/2010/main" val="86688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309026" indent="-309026">
              <a:buFont typeface="Arial" pitchFamily="34" charset="0"/>
              <a:buChar char="•"/>
              <a:defRPr sz="3200"/>
            </a:lvl1pPr>
            <a:lvl2pPr marL="609585" indent="-309026">
              <a:buFont typeface="Arial" pitchFamily="34" charset="0"/>
              <a:buChar char="•"/>
              <a:defRPr/>
            </a:lvl2pPr>
            <a:lvl3pPr marL="1140855" indent="-309026">
              <a:buFont typeface="Arial" pitchFamily="34" charset="0"/>
              <a:buChar char="•"/>
              <a:defRPr sz="2400"/>
            </a:lvl3pPr>
            <a:lvl4pPr marL="1528195" indent="-309026">
              <a:buFont typeface="Arial" pitchFamily="34" charset="0"/>
              <a:buChar char="•"/>
              <a:tabLst/>
              <a:defRPr sz="2133"/>
            </a:lvl4pPr>
            <a:lvl5pPr marL="1983268" indent="-309026">
              <a:buFont typeface="Arial" pitchFamily="34" charset="0"/>
              <a:buChar char="•"/>
              <a:tabLst/>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7F53A6B-4281-47BE-8AEA-4FD9AF09B735}"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07DAA9-5DF8-4CCC-9452-175F1B2D7887}" type="slidenum">
              <a:rPr lang="en-US" smtClean="0"/>
              <a:t>‹nº›</a:t>
            </a:fld>
            <a:endParaRPr lang="en-US"/>
          </a:p>
        </p:txBody>
      </p:sp>
    </p:spTree>
    <p:extLst>
      <p:ext uri="{BB962C8B-B14F-4D97-AF65-F5344CB8AC3E}">
        <p14:creationId xmlns:p14="http://schemas.microsoft.com/office/powerpoint/2010/main" val="3001523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B4E5303-C2EB-42DC-A6E9-700862D71BB8}" type="datetimeFigureOut">
              <a:rPr lang="en-US" smtClean="0"/>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C9FED6-5643-491D-A880-49ECC1D2F6FF}" type="slidenum">
              <a:rPr lang="en-US" smtClean="0"/>
              <a:t>‹nº›</a:t>
            </a:fld>
            <a:endParaRPr lang="en-US"/>
          </a:p>
        </p:txBody>
      </p:sp>
    </p:spTree>
    <p:extLst>
      <p:ext uri="{BB962C8B-B14F-4D97-AF65-F5344CB8AC3E}">
        <p14:creationId xmlns:p14="http://schemas.microsoft.com/office/powerpoint/2010/main" val="29679613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‹nº›</a:t>
            </a:fld>
            <a:endParaRPr lang="en-US" dirty="0"/>
          </a:p>
        </p:txBody>
      </p:sp>
      <p:sp>
        <p:nvSpPr>
          <p:cNvPr id="9" name="Text Placeholder 8"/>
          <p:cNvSpPr>
            <a:spLocks noGrp="1"/>
          </p:cNvSpPr>
          <p:nvPr>
            <p:ph type="body" sz="quarter" idx="15"/>
          </p:nvPr>
        </p:nvSpPr>
        <p:spPr>
          <a:xfrm>
            <a:off x="5486400" y="990600"/>
            <a:ext cx="55880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7" name="Text Placeholder 8"/>
          <p:cNvSpPr>
            <a:spLocks noGrp="1"/>
          </p:cNvSpPr>
          <p:nvPr>
            <p:ph type="body" sz="quarter" idx="16"/>
          </p:nvPr>
        </p:nvSpPr>
        <p:spPr>
          <a:xfrm>
            <a:off x="5486400" y="1828800"/>
            <a:ext cx="55880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8" name="Text Placeholder 8"/>
          <p:cNvSpPr>
            <a:spLocks noGrp="1"/>
          </p:cNvSpPr>
          <p:nvPr>
            <p:ph type="body" sz="quarter" idx="17"/>
          </p:nvPr>
        </p:nvSpPr>
        <p:spPr>
          <a:xfrm>
            <a:off x="5486400" y="2667000"/>
            <a:ext cx="55880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12" name="Text Placeholder 8"/>
          <p:cNvSpPr>
            <a:spLocks noGrp="1"/>
          </p:cNvSpPr>
          <p:nvPr>
            <p:ph type="body" sz="quarter" idx="18"/>
          </p:nvPr>
        </p:nvSpPr>
        <p:spPr>
          <a:xfrm>
            <a:off x="5486400" y="3505200"/>
            <a:ext cx="5588000" cy="838200"/>
          </a:xfrm>
        </p:spPr>
        <p:txBody>
          <a:bodyPr anchor="ctr">
            <a:normAutofit/>
          </a:bodyPr>
          <a:lstStyle>
            <a:lvl1pPr marL="76198" indent="0">
              <a:buFontTx/>
              <a:buNone/>
              <a:defRPr sz="2400" baseline="0"/>
            </a:lvl1pPr>
          </a:lstStyle>
          <a:p>
            <a:pPr lvl="0"/>
            <a:r>
              <a:rPr lang="en-US" dirty="0"/>
              <a:t>Click to edit Master text styles</a:t>
            </a:r>
          </a:p>
        </p:txBody>
      </p:sp>
      <p:sp>
        <p:nvSpPr>
          <p:cNvPr id="11" name="Title 1"/>
          <p:cNvSpPr>
            <a:spLocks noGrp="1"/>
          </p:cNvSpPr>
          <p:nvPr>
            <p:ph type="title"/>
          </p:nvPr>
        </p:nvSpPr>
        <p:spPr>
          <a:xfrm>
            <a:off x="1930400" y="274637"/>
            <a:ext cx="8432800" cy="715963"/>
          </a:xfrm>
        </p:spPr>
        <p:txBody>
          <a:bodyPr/>
          <a:lstStyle/>
          <a:p>
            <a:r>
              <a:rPr lang="en-US"/>
              <a:t>Click to edit Master title style</a:t>
            </a:r>
          </a:p>
        </p:txBody>
      </p:sp>
    </p:spTree>
    <p:extLst>
      <p:ext uri="{BB962C8B-B14F-4D97-AF65-F5344CB8AC3E}">
        <p14:creationId xmlns:p14="http://schemas.microsoft.com/office/powerpoint/2010/main" val="10619087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336801" y="1914525"/>
            <a:ext cx="7668684"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2336801" y="381000"/>
            <a:ext cx="7668684"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F53A6B-4281-47BE-8AEA-4FD9AF09B735}"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07DAA9-5DF8-4CCC-9452-175F1B2D7887}" type="slidenum">
              <a:rPr lang="en-US" smtClean="0"/>
              <a:t>‹nº›</a:t>
            </a:fld>
            <a:endParaRPr lang="en-US"/>
          </a:p>
        </p:txBody>
      </p:sp>
    </p:spTree>
    <p:extLst>
      <p:ext uri="{BB962C8B-B14F-4D97-AF65-F5344CB8AC3E}">
        <p14:creationId xmlns:p14="http://schemas.microsoft.com/office/powerpoint/2010/main" val="26145769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265237"/>
            <a:ext cx="4064000" cy="5059363"/>
          </a:xfrm>
        </p:spPr>
        <p:txBody>
          <a:bodyPr>
            <a:normAutofit/>
          </a:bodyPr>
          <a:lstStyle>
            <a:lvl1pPr>
              <a:defRPr sz="2400"/>
            </a:lvl1pPr>
            <a:lvl2pPr>
              <a:defRPr sz="24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502400" y="1265237"/>
            <a:ext cx="4064000" cy="5059363"/>
          </a:xfrm>
        </p:spPr>
        <p:txBody>
          <a:bodyPr>
            <a:normAutofit/>
          </a:bodyPr>
          <a:lstStyle>
            <a:lvl1pPr>
              <a:defRPr sz="2400"/>
            </a:lvl1pPr>
            <a:lvl2pPr>
              <a:defRPr sz="24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67F53A6B-4281-47BE-8AEA-4FD9AF09B735}" type="datetimeFigureOut">
              <a:rPr lang="en-US" smtClean="0"/>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07DAA9-5DF8-4CCC-9452-175F1B2D7887}" type="slidenum">
              <a:rPr lang="en-US" smtClean="0"/>
              <a:t>‹nº›</a:t>
            </a:fld>
            <a:endParaRPr lang="en-US"/>
          </a:p>
        </p:txBody>
      </p:sp>
    </p:spTree>
    <p:extLst>
      <p:ext uri="{BB962C8B-B14F-4D97-AF65-F5344CB8AC3E}">
        <p14:creationId xmlns:p14="http://schemas.microsoft.com/office/powerpoint/2010/main" val="25963058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930400" y="1066800"/>
            <a:ext cx="4267200" cy="639763"/>
          </a:xfrm>
        </p:spPr>
        <p:txBody>
          <a:bodyPr anchor="b">
            <a:noAutofit/>
          </a:bodyPr>
          <a:lstStyle>
            <a:lvl1pPr marL="0" indent="0">
              <a:buNone/>
              <a:defRPr sz="26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1930400" y="1763712"/>
            <a:ext cx="4267200" cy="4408488"/>
          </a:xfrm>
        </p:spPr>
        <p:txBody>
          <a:bodyPr>
            <a:normAutofit/>
          </a:bodyPr>
          <a:lstStyle>
            <a:lvl1pPr>
              <a:defRPr sz="2400"/>
            </a:lvl1pPr>
            <a:lvl2pPr>
              <a:defRPr sz="2400"/>
            </a:lvl2pPr>
            <a:lvl3pPr>
              <a:defRPr sz="2400"/>
            </a:lvl3pPr>
            <a:lvl4pPr>
              <a:defRPr sz="2400"/>
            </a:lvl4pPr>
            <a:lvl5pPr>
              <a:defRPr sz="24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94969" y="1055688"/>
            <a:ext cx="3865033" cy="639763"/>
          </a:xfrm>
        </p:spPr>
        <p:txBody>
          <a:bodyPr anchor="b">
            <a:noAutofit/>
          </a:bodyPr>
          <a:lstStyle>
            <a:lvl1pPr marL="0" indent="0">
              <a:buNone/>
              <a:defRPr sz="26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294969" y="1752600"/>
            <a:ext cx="3865033" cy="4408488"/>
          </a:xfrm>
        </p:spPr>
        <p:txBody>
          <a:bodyPr>
            <a:normAutofit/>
          </a:bodyPr>
          <a:lstStyle>
            <a:lvl1pPr>
              <a:defRPr sz="2400"/>
            </a:lvl1pPr>
            <a:lvl2pPr>
              <a:defRPr sz="2400"/>
            </a:lvl2pPr>
            <a:lvl3pPr>
              <a:defRPr sz="2400"/>
            </a:lvl3pPr>
            <a:lvl4pPr>
              <a:defRPr sz="2400"/>
            </a:lvl4pPr>
            <a:lvl5pPr>
              <a:defRPr sz="24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7F53A6B-4281-47BE-8AEA-4FD9AF09B735}" type="datetimeFigureOut">
              <a:rPr lang="en-US" smtClean="0"/>
              <a:t>4/1/2025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07DAA9-5DF8-4CCC-9452-175F1B2D7887}" type="slidenum">
              <a:rPr lang="en-US" smtClean="0"/>
              <a:t>‹nº›</a:t>
            </a:fld>
            <a:endParaRPr lang="en-US"/>
          </a:p>
        </p:txBody>
      </p:sp>
    </p:spTree>
    <p:extLst>
      <p:ext uri="{BB962C8B-B14F-4D97-AF65-F5344CB8AC3E}">
        <p14:creationId xmlns:p14="http://schemas.microsoft.com/office/powerpoint/2010/main" val="6788475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F53A6B-4281-47BE-8AEA-4FD9AF09B735}" type="datetimeFigureOut">
              <a:rPr lang="en-US" smtClean="0"/>
              <a:t>4/1/2025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07DAA9-5DF8-4CCC-9452-175F1B2D7887}" type="slidenum">
              <a:rPr lang="en-US" smtClean="0"/>
              <a:t>‹nº›</a:t>
            </a:fld>
            <a:endParaRPr lang="en-US"/>
          </a:p>
        </p:txBody>
      </p:sp>
    </p:spTree>
    <p:extLst>
      <p:ext uri="{BB962C8B-B14F-4D97-AF65-F5344CB8AC3E}">
        <p14:creationId xmlns:p14="http://schemas.microsoft.com/office/powerpoint/2010/main" val="1136885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0"/>
            <a:ext cx="2641600"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165600" y="273052"/>
            <a:ext cx="5791200"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2800" y="1162051"/>
            <a:ext cx="2641600" cy="424815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7F53A6B-4281-47BE-8AEA-4FD9AF09B735}" type="datetimeFigureOut">
              <a:rPr lang="en-US" smtClean="0"/>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07DAA9-5DF8-4CCC-9452-175F1B2D7887}" type="slidenum">
              <a:rPr lang="en-US" smtClean="0"/>
              <a:t>‹nº›</a:t>
            </a:fld>
            <a:endParaRPr lang="en-US"/>
          </a:p>
        </p:txBody>
      </p:sp>
    </p:spTree>
    <p:extLst>
      <p:ext uri="{BB962C8B-B14F-4D97-AF65-F5344CB8AC3E}">
        <p14:creationId xmlns:p14="http://schemas.microsoft.com/office/powerpoint/2010/main" val="3976852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35200" y="381000"/>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5" name="Date Placeholder 4"/>
          <p:cNvSpPr>
            <a:spLocks noGrp="1"/>
          </p:cNvSpPr>
          <p:nvPr>
            <p:ph type="dt" sz="half" idx="10"/>
          </p:nvPr>
        </p:nvSpPr>
        <p:spPr/>
        <p:txBody>
          <a:bodyPr/>
          <a:lstStyle/>
          <a:p>
            <a:fld id="{67F53A6B-4281-47BE-8AEA-4FD9AF09B735}" type="datetimeFigureOut">
              <a:rPr lang="en-US" smtClean="0"/>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07DAA9-5DF8-4CCC-9452-175F1B2D7887}" type="slidenum">
              <a:rPr lang="en-US" smtClean="0"/>
              <a:t>‹nº›</a:t>
            </a:fld>
            <a:endParaRPr lang="en-US"/>
          </a:p>
        </p:txBody>
      </p:sp>
      <p:sp>
        <p:nvSpPr>
          <p:cNvPr id="4" name="Text Placeholder 3"/>
          <p:cNvSpPr>
            <a:spLocks noGrp="1"/>
          </p:cNvSpPr>
          <p:nvPr>
            <p:ph type="body" sz="half" idx="2"/>
          </p:nvPr>
        </p:nvSpPr>
        <p:spPr>
          <a:xfrm>
            <a:off x="2235200" y="4300538"/>
            <a:ext cx="7315200" cy="804863"/>
          </a:xfrm>
        </p:spPr>
        <p:txBody>
          <a:bodyPr/>
          <a:lstStyle>
            <a:lvl1pPr marL="0" indent="0" algn="ctr">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2" name="Title 1"/>
          <p:cNvSpPr>
            <a:spLocks noGrp="1"/>
          </p:cNvSpPr>
          <p:nvPr>
            <p:ph type="title"/>
          </p:nvPr>
        </p:nvSpPr>
        <p:spPr>
          <a:xfrm>
            <a:off x="2235200" y="3733800"/>
            <a:ext cx="7315200" cy="566739"/>
          </a:xfrm>
        </p:spPr>
        <p:txBody>
          <a:bodyPr anchor="b"/>
          <a:lstStyle>
            <a:lvl1pPr algn="ctr">
              <a:defRPr sz="2667" b="1"/>
            </a:lvl1pPr>
          </a:lstStyle>
          <a:p>
            <a:r>
              <a:rPr lang="en-US" dirty="0"/>
              <a:t>Click to edit Master title style</a:t>
            </a:r>
          </a:p>
        </p:txBody>
      </p:sp>
    </p:spTree>
    <p:extLst>
      <p:ext uri="{BB962C8B-B14F-4D97-AF65-F5344CB8AC3E}">
        <p14:creationId xmlns:p14="http://schemas.microsoft.com/office/powerpoint/2010/main" val="36724568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‹nº›</a:t>
            </a:fld>
            <a:endParaRPr lang="en-US" dirty="0"/>
          </a:p>
        </p:txBody>
      </p:sp>
      <p:sp>
        <p:nvSpPr>
          <p:cNvPr id="5" name="Content Placeholder 2"/>
          <p:cNvSpPr>
            <a:spLocks noGrp="1"/>
          </p:cNvSpPr>
          <p:nvPr>
            <p:ph sz="half" idx="1"/>
          </p:nvPr>
        </p:nvSpPr>
        <p:spPr>
          <a:xfrm>
            <a:off x="2032000" y="2743200"/>
            <a:ext cx="3556000" cy="24384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6" name="Content Placeholder 3"/>
          <p:cNvSpPr>
            <a:spLocks noGrp="1"/>
          </p:cNvSpPr>
          <p:nvPr>
            <p:ph sz="half" idx="2"/>
          </p:nvPr>
        </p:nvSpPr>
        <p:spPr>
          <a:xfrm>
            <a:off x="1360715" y="1066800"/>
            <a:ext cx="4735285" cy="2362200"/>
          </a:xfrm>
        </p:spPr>
        <p:txBody>
          <a:bodyPr>
            <a:normAutofit/>
          </a:bodyPr>
          <a:lstStyle>
            <a:lvl1pPr>
              <a:defRPr sz="26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9" name="Content Placeholder 2"/>
          <p:cNvSpPr>
            <a:spLocks noGrp="1"/>
          </p:cNvSpPr>
          <p:nvPr>
            <p:ph sz="half" idx="14"/>
          </p:nvPr>
        </p:nvSpPr>
        <p:spPr>
          <a:xfrm>
            <a:off x="6705600" y="2743200"/>
            <a:ext cx="3556000" cy="24384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0" name="Content Placeholder 3"/>
          <p:cNvSpPr>
            <a:spLocks noGrp="1"/>
          </p:cNvSpPr>
          <p:nvPr>
            <p:ph sz="half" idx="15"/>
          </p:nvPr>
        </p:nvSpPr>
        <p:spPr>
          <a:xfrm>
            <a:off x="6135915" y="1066800"/>
            <a:ext cx="4735285" cy="2438400"/>
          </a:xfrm>
        </p:spPr>
        <p:txBody>
          <a:bodyPr>
            <a:normAutofit/>
          </a:bodyPr>
          <a:lstStyle>
            <a:lvl1pPr>
              <a:defRPr sz="26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1" name="Title 1"/>
          <p:cNvSpPr>
            <a:spLocks noGrp="1"/>
          </p:cNvSpPr>
          <p:nvPr>
            <p:ph type="title"/>
          </p:nvPr>
        </p:nvSpPr>
        <p:spPr>
          <a:xfrm>
            <a:off x="1930400" y="322263"/>
            <a:ext cx="8432800" cy="715963"/>
          </a:xfrm>
        </p:spPr>
        <p:txBody>
          <a:bodyPr/>
          <a:lstStyle/>
          <a:p>
            <a:r>
              <a:rPr lang="en-US"/>
              <a:t>Click to edit Master title style</a:t>
            </a:r>
          </a:p>
        </p:txBody>
      </p:sp>
    </p:spTree>
    <p:extLst>
      <p:ext uri="{BB962C8B-B14F-4D97-AF65-F5344CB8AC3E}">
        <p14:creationId xmlns:p14="http://schemas.microsoft.com/office/powerpoint/2010/main" val="16231481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‹nº›</a:t>
            </a:fld>
            <a:endParaRPr lang="en-US" dirty="0"/>
          </a:p>
        </p:txBody>
      </p:sp>
      <p:sp>
        <p:nvSpPr>
          <p:cNvPr id="9" name="Content Placeholder 2"/>
          <p:cNvSpPr>
            <a:spLocks noGrp="1"/>
          </p:cNvSpPr>
          <p:nvPr>
            <p:ph sz="half" idx="1"/>
          </p:nvPr>
        </p:nvSpPr>
        <p:spPr>
          <a:xfrm>
            <a:off x="1828802" y="1189037"/>
            <a:ext cx="2743199" cy="2544763"/>
          </a:xfrm>
        </p:spPr>
        <p:txBody>
          <a:bodyPr lIns="274320" tIns="0" rIns="182880">
            <a:normAutofit/>
          </a:bodyPr>
          <a:lstStyle>
            <a:lvl1pPr>
              <a:lnSpc>
                <a:spcPts val="2667"/>
              </a:lnSpc>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0" name="Content Placeholder 3"/>
          <p:cNvSpPr>
            <a:spLocks noGrp="1"/>
          </p:cNvSpPr>
          <p:nvPr>
            <p:ph sz="half" idx="2"/>
          </p:nvPr>
        </p:nvSpPr>
        <p:spPr>
          <a:xfrm>
            <a:off x="4673602" y="1189037"/>
            <a:ext cx="2743199" cy="2544763"/>
          </a:xfrm>
        </p:spPr>
        <p:txBody>
          <a:bodyPr lIns="274320" tIns="0" rIns="182880">
            <a:normAutofit/>
          </a:bodyPr>
          <a:lstStyle>
            <a:lvl1pPr>
              <a:lnSpc>
                <a:spcPts val="2667"/>
              </a:lnSpc>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1" name="Content Placeholder 3"/>
          <p:cNvSpPr>
            <a:spLocks noGrp="1"/>
          </p:cNvSpPr>
          <p:nvPr>
            <p:ph sz="half" idx="14"/>
          </p:nvPr>
        </p:nvSpPr>
        <p:spPr>
          <a:xfrm>
            <a:off x="7518402" y="1189037"/>
            <a:ext cx="2743199" cy="2544763"/>
          </a:xfrm>
        </p:spPr>
        <p:txBody>
          <a:bodyPr lIns="274320" tIns="0" rIns="182880">
            <a:normAutofit/>
          </a:bodyPr>
          <a:lstStyle>
            <a:lvl1pPr>
              <a:lnSpc>
                <a:spcPts val="2667"/>
              </a:lnSpc>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5" name="Content Placeholder 2"/>
          <p:cNvSpPr>
            <a:spLocks noGrp="1"/>
          </p:cNvSpPr>
          <p:nvPr>
            <p:ph sz="half" idx="15"/>
          </p:nvPr>
        </p:nvSpPr>
        <p:spPr>
          <a:xfrm>
            <a:off x="1828802" y="3352800"/>
            <a:ext cx="2743199" cy="19812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6" name="Content Placeholder 3"/>
          <p:cNvSpPr>
            <a:spLocks noGrp="1"/>
          </p:cNvSpPr>
          <p:nvPr>
            <p:ph sz="half" idx="16"/>
          </p:nvPr>
        </p:nvSpPr>
        <p:spPr>
          <a:xfrm>
            <a:off x="4673602" y="3352800"/>
            <a:ext cx="2743199" cy="19812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7" name="Content Placeholder 3"/>
          <p:cNvSpPr>
            <a:spLocks noGrp="1"/>
          </p:cNvSpPr>
          <p:nvPr>
            <p:ph sz="half" idx="17"/>
          </p:nvPr>
        </p:nvSpPr>
        <p:spPr>
          <a:xfrm>
            <a:off x="7518403" y="3352800"/>
            <a:ext cx="2743199" cy="19812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2" name="Title 1"/>
          <p:cNvSpPr>
            <a:spLocks noGrp="1"/>
          </p:cNvSpPr>
          <p:nvPr>
            <p:ph type="title"/>
          </p:nvPr>
        </p:nvSpPr>
        <p:spPr>
          <a:xfrm>
            <a:off x="1828800" y="274637"/>
            <a:ext cx="8432800" cy="715963"/>
          </a:xfrm>
        </p:spPr>
        <p:txBody>
          <a:bodyPr/>
          <a:lstStyle/>
          <a:p>
            <a:r>
              <a:rPr lang="en-US" dirty="0"/>
              <a:t>Click to edit Master title style</a:t>
            </a:r>
          </a:p>
        </p:txBody>
      </p:sp>
    </p:spTree>
    <p:extLst>
      <p:ext uri="{BB962C8B-B14F-4D97-AF65-F5344CB8AC3E}">
        <p14:creationId xmlns:p14="http://schemas.microsoft.com/office/powerpoint/2010/main" val="1871253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B4E5303-C2EB-42DC-A6E9-700862D71BB8}" type="datetimeFigureOut">
              <a:rPr lang="en-US" smtClean="0"/>
              <a:t>4/1/2025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C9FED6-5643-491D-A880-49ECC1D2F6FF}" type="slidenum">
              <a:rPr lang="en-US" smtClean="0"/>
              <a:t>‹nº›</a:t>
            </a:fld>
            <a:endParaRPr lang="en-US"/>
          </a:p>
        </p:txBody>
      </p:sp>
    </p:spTree>
    <p:extLst>
      <p:ext uri="{BB962C8B-B14F-4D97-AF65-F5344CB8AC3E}">
        <p14:creationId xmlns:p14="http://schemas.microsoft.com/office/powerpoint/2010/main" val="2080065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B4E5303-C2EB-42DC-A6E9-700862D71BB8}" type="datetimeFigureOut">
              <a:rPr lang="en-US" smtClean="0"/>
              <a:t>4/1/2025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C9FED6-5643-491D-A880-49ECC1D2F6FF}" type="slidenum">
              <a:rPr lang="en-US" smtClean="0"/>
              <a:t>‹nº›</a:t>
            </a:fld>
            <a:endParaRPr lang="en-US"/>
          </a:p>
        </p:txBody>
      </p:sp>
    </p:spTree>
    <p:extLst>
      <p:ext uri="{BB962C8B-B14F-4D97-AF65-F5344CB8AC3E}">
        <p14:creationId xmlns:p14="http://schemas.microsoft.com/office/powerpoint/2010/main" val="3442718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4E5303-C2EB-42DC-A6E9-700862D71BB8}" type="datetimeFigureOut">
              <a:rPr lang="en-US" smtClean="0"/>
              <a:t>4/1/2025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C9FED6-5643-491D-A880-49ECC1D2F6FF}" type="slidenum">
              <a:rPr lang="en-US" smtClean="0"/>
              <a:t>‹nº›</a:t>
            </a:fld>
            <a:endParaRPr lang="en-US"/>
          </a:p>
        </p:txBody>
      </p:sp>
    </p:spTree>
    <p:extLst>
      <p:ext uri="{BB962C8B-B14F-4D97-AF65-F5344CB8AC3E}">
        <p14:creationId xmlns:p14="http://schemas.microsoft.com/office/powerpoint/2010/main" val="3076980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B4E5303-C2EB-42DC-A6E9-700862D71BB8}" type="datetimeFigureOut">
              <a:rPr lang="en-US" smtClean="0"/>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C9FED6-5643-491D-A880-49ECC1D2F6FF}" type="slidenum">
              <a:rPr lang="en-US" smtClean="0"/>
              <a:t>‹nº›</a:t>
            </a:fld>
            <a:endParaRPr lang="en-US"/>
          </a:p>
        </p:txBody>
      </p:sp>
    </p:spTree>
    <p:extLst>
      <p:ext uri="{BB962C8B-B14F-4D97-AF65-F5344CB8AC3E}">
        <p14:creationId xmlns:p14="http://schemas.microsoft.com/office/powerpoint/2010/main" val="516548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B4E5303-C2EB-42DC-A6E9-700862D71BB8}" type="datetimeFigureOut">
              <a:rPr lang="en-US" smtClean="0"/>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C9FED6-5643-491D-A880-49ECC1D2F6FF}" type="slidenum">
              <a:rPr lang="en-US" smtClean="0"/>
              <a:t>‹nº›</a:t>
            </a:fld>
            <a:endParaRPr lang="en-US"/>
          </a:p>
        </p:txBody>
      </p:sp>
    </p:spTree>
    <p:extLst>
      <p:ext uri="{BB962C8B-B14F-4D97-AF65-F5344CB8AC3E}">
        <p14:creationId xmlns:p14="http://schemas.microsoft.com/office/powerpoint/2010/main" val="492157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1.png"/><Relationship Id="rId2" Type="http://schemas.openxmlformats.org/officeDocument/2006/relationships/slideLayout" Target="../slideLayouts/slideLayout24.xml"/><Relationship Id="rId16" Type="http://schemas.openxmlformats.org/officeDocument/2006/relationships/video" Target="../media/media1.wmv"/><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microsoft.com/office/2007/relationships/media" Target="../media/media1.wmv"/><Relationship Id="rId10" Type="http://schemas.openxmlformats.org/officeDocument/2006/relationships/slideLayout" Target="../slideLayouts/slideLayout32.xml"/><Relationship Id="rId19" Type="http://schemas.openxmlformats.org/officeDocument/2006/relationships/image" Target="../media/image3.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image" Target="../media/image2.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image" Target="../media/image1.png"/><Relationship Id="rId2" Type="http://schemas.openxmlformats.org/officeDocument/2006/relationships/slideLayout" Target="../slideLayouts/slideLayout37.xml"/><Relationship Id="rId16" Type="http://schemas.openxmlformats.org/officeDocument/2006/relationships/video" Target="../media/media1.wmv"/><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microsoft.com/office/2007/relationships/media" Target="../media/media1.wmv"/><Relationship Id="rId10" Type="http://schemas.openxmlformats.org/officeDocument/2006/relationships/slideLayout" Target="../slideLayouts/slideLayout45.xml"/><Relationship Id="rId19" Type="http://schemas.openxmlformats.org/officeDocument/2006/relationships/image" Target="../media/image3.png"/><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4E5303-C2EB-42DC-A6E9-700862D71BB8}" type="datetimeFigureOut">
              <a:rPr lang="en-US" smtClean="0"/>
              <a:t>4/1/2025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C9FED6-5643-491D-A880-49ECC1D2F6FF}" type="slidenum">
              <a:rPr lang="en-US" smtClean="0"/>
              <a:t>‹nº›</a:t>
            </a:fld>
            <a:endParaRPr lang="en-US"/>
          </a:p>
        </p:txBody>
      </p:sp>
    </p:spTree>
    <p:extLst>
      <p:ext uri="{BB962C8B-B14F-4D97-AF65-F5344CB8AC3E}">
        <p14:creationId xmlns:p14="http://schemas.microsoft.com/office/powerpoint/2010/main" val="37363682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B4E5303-C2EB-42DC-A6E9-700862D71BB8}" type="datetimeFigureOut">
              <a:rPr lang="en-US" smtClean="0">
                <a:solidFill>
                  <a:prstClr val="black">
                    <a:tint val="75000"/>
                  </a:prstClr>
                </a:solidFill>
              </a:rPr>
              <a:pPr/>
              <a:t>4/1/2025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8C9FED6-5643-491D-A880-49ECC1D2F6FF}"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7425754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 name="background_holes"/>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0"/>
            <a:ext cx="12192000" cy="5429251"/>
          </a:xfrm>
          <a:prstGeom prst="rect">
            <a:avLst/>
          </a:prstGeom>
        </p:spPr>
      </p:pic>
      <p:pic>
        <p:nvPicPr>
          <p:cNvPr id="16" name="conveyor_boxes_final.mov">
            <a:hlinkClick r:id="" action="ppaction://media"/>
          </p:cNvPr>
          <p:cNvPicPr>
            <a:picLocks noChangeAspect="1"/>
          </p:cNvPicPr>
          <p:nvPr>
            <a:videoFile r:link="rId16"/>
            <p:extLst>
              <p:ext uri="{DAA4B4D4-6D71-4841-9C94-3DE7FCFB9230}">
                <p14:media xmlns:p14="http://schemas.microsoft.com/office/powerpoint/2010/main" r:embed="rId15"/>
              </p:ext>
            </p:extLst>
          </p:nvPr>
        </p:nvPicPr>
        <p:blipFill>
          <a:blip r:embed="rId18"/>
          <a:stretch>
            <a:fillRect/>
          </a:stretch>
        </p:blipFill>
        <p:spPr>
          <a:xfrm>
            <a:off x="0" y="5516564"/>
            <a:ext cx="12192000" cy="1341437"/>
          </a:xfrm>
          <a:prstGeom prst="rect">
            <a:avLst/>
          </a:prstGeom>
        </p:spPr>
      </p:pic>
      <p:pic>
        <p:nvPicPr>
          <p:cNvPr id="14" name="line"/>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0" y="5430203"/>
            <a:ext cx="12192000" cy="51435"/>
          </a:xfrm>
          <a:prstGeom prst="rect">
            <a:avLst/>
          </a:prstGeom>
        </p:spPr>
      </p:pic>
      <p:sp>
        <p:nvSpPr>
          <p:cNvPr id="2" name="Title Placeholder 1"/>
          <p:cNvSpPr>
            <a:spLocks noGrp="1"/>
          </p:cNvSpPr>
          <p:nvPr>
            <p:ph type="title"/>
          </p:nvPr>
        </p:nvSpPr>
        <p:spPr>
          <a:xfrm>
            <a:off x="1930400" y="274637"/>
            <a:ext cx="8432800" cy="71596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930400" y="990601"/>
            <a:ext cx="8432800" cy="4114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7F53A6B-4281-47BE-8AEA-4FD9AF09B735}" type="datetimeFigureOut">
              <a:rPr lang="en-US" smtClean="0"/>
              <a:t>4/1/2025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3E07DAA9-5DF8-4CCC-9452-175F1B2D7887}" type="slidenum">
              <a:rPr lang="en-US" smtClean="0"/>
              <a:t>‹nº›</a:t>
            </a:fld>
            <a:endParaRPr lang="en-US"/>
          </a:p>
        </p:txBody>
      </p:sp>
    </p:spTree>
    <p:extLst>
      <p:ext uri="{BB962C8B-B14F-4D97-AF65-F5344CB8AC3E}">
        <p14:creationId xmlns:p14="http://schemas.microsoft.com/office/powerpoint/2010/main" val="160189865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7"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txStyles>
    <p:titleStyle>
      <a:lvl1pPr algn="l" defTabSz="1219170" rtl="0" eaLnBrk="1" latinLnBrk="0" hangingPunct="1">
        <a:spcBef>
          <a:spcPct val="0"/>
        </a:spcBef>
        <a:buNone/>
        <a:defRPr sz="5333" kern="1200">
          <a:solidFill>
            <a:schemeClr val="bg1"/>
          </a:solidFill>
          <a:latin typeface="+mj-lt"/>
          <a:ea typeface="+mj-ea"/>
          <a:cs typeface="+mj-cs"/>
        </a:defRPr>
      </a:lvl1pPr>
    </p:titleStyle>
    <p:bodyStyle>
      <a:lvl1pPr marL="0" indent="0" algn="l" defTabSz="1219170" rtl="0" eaLnBrk="1" latinLnBrk="0" hangingPunct="1">
        <a:spcBef>
          <a:spcPct val="20000"/>
        </a:spcBef>
        <a:buFontTx/>
        <a:buNone/>
        <a:defRPr sz="2667" kern="1200">
          <a:solidFill>
            <a:schemeClr val="bg1"/>
          </a:solidFill>
          <a:latin typeface="+mn-lt"/>
          <a:ea typeface="+mn-ea"/>
          <a:cs typeface="+mn-cs"/>
        </a:defRPr>
      </a:lvl1pPr>
      <a:lvl2pPr marL="0" indent="0" algn="l" defTabSz="1219170" rtl="0" eaLnBrk="1" latinLnBrk="0" hangingPunct="1">
        <a:spcBef>
          <a:spcPct val="20000"/>
        </a:spcBef>
        <a:buFontTx/>
        <a:buNone/>
        <a:defRPr sz="2667" kern="1200">
          <a:solidFill>
            <a:schemeClr val="bg1"/>
          </a:solidFill>
          <a:latin typeface="+mn-lt"/>
          <a:ea typeface="+mn-ea"/>
          <a:cs typeface="+mn-cs"/>
        </a:defRPr>
      </a:lvl2pPr>
      <a:lvl3pPr marL="0" indent="0" algn="l" defTabSz="1219170" rtl="0" eaLnBrk="1" latinLnBrk="0" hangingPunct="1">
        <a:spcBef>
          <a:spcPct val="20000"/>
        </a:spcBef>
        <a:buFontTx/>
        <a:buNone/>
        <a:defRPr sz="2667" kern="1200">
          <a:solidFill>
            <a:schemeClr val="bg1"/>
          </a:solidFill>
          <a:latin typeface="+mn-lt"/>
          <a:ea typeface="+mn-ea"/>
          <a:cs typeface="+mn-cs"/>
        </a:defRPr>
      </a:lvl3pPr>
      <a:lvl4pPr marL="0" indent="0" algn="l" defTabSz="1219170" rtl="0" eaLnBrk="1" latinLnBrk="0" hangingPunct="1">
        <a:spcBef>
          <a:spcPct val="20000"/>
        </a:spcBef>
        <a:buFontTx/>
        <a:buNone/>
        <a:defRPr sz="2667" kern="1200">
          <a:solidFill>
            <a:schemeClr val="bg1"/>
          </a:solidFill>
          <a:latin typeface="+mn-lt"/>
          <a:ea typeface="+mn-ea"/>
          <a:cs typeface="+mn-cs"/>
        </a:defRPr>
      </a:lvl4pPr>
      <a:lvl5pPr marL="0" indent="0" algn="l" defTabSz="1219170" rtl="0" eaLnBrk="1" latinLnBrk="0" hangingPunct="1">
        <a:spcBef>
          <a:spcPct val="20000"/>
        </a:spcBef>
        <a:buFontTx/>
        <a:buNone/>
        <a:defRPr sz="2667" kern="1200">
          <a:solidFill>
            <a:schemeClr val="bg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 name="background_holes"/>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0"/>
            <a:ext cx="12192000" cy="5429251"/>
          </a:xfrm>
          <a:prstGeom prst="rect">
            <a:avLst/>
          </a:prstGeom>
        </p:spPr>
      </p:pic>
      <p:pic>
        <p:nvPicPr>
          <p:cNvPr id="16" name="conveyor_boxes_final.mov">
            <a:hlinkClick r:id="" action="ppaction://media"/>
          </p:cNvPr>
          <p:cNvPicPr>
            <a:picLocks noChangeAspect="1"/>
          </p:cNvPicPr>
          <p:nvPr>
            <a:videoFile r:link="rId16"/>
            <p:extLst>
              <p:ext uri="{DAA4B4D4-6D71-4841-9C94-3DE7FCFB9230}">
                <p14:media xmlns:p14="http://schemas.microsoft.com/office/powerpoint/2010/main" r:embed="rId15"/>
              </p:ext>
            </p:extLst>
          </p:nvPr>
        </p:nvPicPr>
        <p:blipFill>
          <a:blip r:embed="rId18"/>
          <a:stretch>
            <a:fillRect/>
          </a:stretch>
        </p:blipFill>
        <p:spPr>
          <a:xfrm>
            <a:off x="0" y="5516564"/>
            <a:ext cx="12192000" cy="1341437"/>
          </a:xfrm>
          <a:prstGeom prst="rect">
            <a:avLst/>
          </a:prstGeom>
        </p:spPr>
      </p:pic>
      <p:pic>
        <p:nvPicPr>
          <p:cNvPr id="14" name="line"/>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0" y="5430203"/>
            <a:ext cx="12192000" cy="51435"/>
          </a:xfrm>
          <a:prstGeom prst="rect">
            <a:avLst/>
          </a:prstGeom>
        </p:spPr>
      </p:pic>
      <p:sp>
        <p:nvSpPr>
          <p:cNvPr id="2" name="Title Placeholder 1"/>
          <p:cNvSpPr>
            <a:spLocks noGrp="1"/>
          </p:cNvSpPr>
          <p:nvPr>
            <p:ph type="title"/>
          </p:nvPr>
        </p:nvSpPr>
        <p:spPr>
          <a:xfrm>
            <a:off x="1930400" y="274637"/>
            <a:ext cx="8432800" cy="71596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930400" y="990601"/>
            <a:ext cx="8432800" cy="4114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7F53A6B-4281-47BE-8AEA-4FD9AF09B735}" type="datetimeFigureOut">
              <a:rPr lang="en-US" smtClean="0"/>
              <a:t>4/1/2025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3E07DAA9-5DF8-4CCC-9452-175F1B2D7887}" type="slidenum">
              <a:rPr lang="en-US" smtClean="0"/>
              <a:t>‹nº›</a:t>
            </a:fld>
            <a:endParaRPr lang="en-US"/>
          </a:p>
        </p:txBody>
      </p:sp>
    </p:spTree>
    <p:extLst>
      <p:ext uri="{BB962C8B-B14F-4D97-AF65-F5344CB8AC3E}">
        <p14:creationId xmlns:p14="http://schemas.microsoft.com/office/powerpoint/2010/main" val="85006084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7"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txStyles>
    <p:titleStyle>
      <a:lvl1pPr algn="l" defTabSz="1219170" rtl="0" eaLnBrk="1" latinLnBrk="0" hangingPunct="1">
        <a:spcBef>
          <a:spcPct val="0"/>
        </a:spcBef>
        <a:buNone/>
        <a:defRPr sz="5333" kern="1200">
          <a:solidFill>
            <a:schemeClr val="bg1"/>
          </a:solidFill>
          <a:latin typeface="+mj-lt"/>
          <a:ea typeface="+mj-ea"/>
          <a:cs typeface="+mj-cs"/>
        </a:defRPr>
      </a:lvl1pPr>
    </p:titleStyle>
    <p:bodyStyle>
      <a:lvl1pPr marL="0" indent="0" algn="l" defTabSz="1219170" rtl="0" eaLnBrk="1" latinLnBrk="0" hangingPunct="1">
        <a:spcBef>
          <a:spcPct val="20000"/>
        </a:spcBef>
        <a:buFontTx/>
        <a:buNone/>
        <a:defRPr sz="2667" kern="1200">
          <a:solidFill>
            <a:schemeClr val="bg1"/>
          </a:solidFill>
          <a:latin typeface="+mn-lt"/>
          <a:ea typeface="+mn-ea"/>
          <a:cs typeface="+mn-cs"/>
        </a:defRPr>
      </a:lvl1pPr>
      <a:lvl2pPr marL="0" indent="0" algn="l" defTabSz="1219170" rtl="0" eaLnBrk="1" latinLnBrk="0" hangingPunct="1">
        <a:spcBef>
          <a:spcPct val="20000"/>
        </a:spcBef>
        <a:buFontTx/>
        <a:buNone/>
        <a:defRPr sz="2667" kern="1200">
          <a:solidFill>
            <a:schemeClr val="bg1"/>
          </a:solidFill>
          <a:latin typeface="+mn-lt"/>
          <a:ea typeface="+mn-ea"/>
          <a:cs typeface="+mn-cs"/>
        </a:defRPr>
      </a:lvl2pPr>
      <a:lvl3pPr marL="0" indent="0" algn="l" defTabSz="1219170" rtl="0" eaLnBrk="1" latinLnBrk="0" hangingPunct="1">
        <a:spcBef>
          <a:spcPct val="20000"/>
        </a:spcBef>
        <a:buFontTx/>
        <a:buNone/>
        <a:defRPr sz="2667" kern="1200">
          <a:solidFill>
            <a:schemeClr val="bg1"/>
          </a:solidFill>
          <a:latin typeface="+mn-lt"/>
          <a:ea typeface="+mn-ea"/>
          <a:cs typeface="+mn-cs"/>
        </a:defRPr>
      </a:lvl3pPr>
      <a:lvl4pPr marL="0" indent="0" algn="l" defTabSz="1219170" rtl="0" eaLnBrk="1" latinLnBrk="0" hangingPunct="1">
        <a:spcBef>
          <a:spcPct val="20000"/>
        </a:spcBef>
        <a:buFontTx/>
        <a:buNone/>
        <a:defRPr sz="2667" kern="1200">
          <a:solidFill>
            <a:schemeClr val="bg1"/>
          </a:solidFill>
          <a:latin typeface="+mn-lt"/>
          <a:ea typeface="+mn-ea"/>
          <a:cs typeface="+mn-cs"/>
        </a:defRPr>
      </a:lvl4pPr>
      <a:lvl5pPr marL="0" indent="0" algn="l" defTabSz="1219170" rtl="0" eaLnBrk="1" latinLnBrk="0" hangingPunct="1">
        <a:spcBef>
          <a:spcPct val="20000"/>
        </a:spcBef>
        <a:buFontTx/>
        <a:buNone/>
        <a:defRPr sz="2667" kern="1200">
          <a:solidFill>
            <a:schemeClr val="bg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6.wmv"/><Relationship Id="rId1" Type="http://schemas.microsoft.com/office/2007/relationships/media" Target="../media/media6.wmv"/><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hyperlink" Target="https://www.youtube.com/watch?v=dggjZLhrguU&amp;t=1750s" TargetMode="External"/><Relationship Id="rId5" Type="http://schemas.openxmlformats.org/officeDocument/2006/relationships/hyperlink" Target="https://www.youtube.com/watch?v=6ltC4y3XlMU" TargetMode="External"/><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5.wmv"/><Relationship Id="rId1" Type="http://schemas.microsoft.com/office/2007/relationships/media" Target="../media/media5.wmv"/><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hyperlink" Target="https://ec.europa.eu/competition/elojade/isef/case_details.cfm?proc_code=3_SA_44888" TargetMode="External"/><Relationship Id="rId13" Type="http://schemas.openxmlformats.org/officeDocument/2006/relationships/hyperlink" Target="https://europa.eu/rapid/pressReleasesAction.do?reference=IP/16/42" TargetMode="External"/><Relationship Id="rId18" Type="http://schemas.openxmlformats.org/officeDocument/2006/relationships/image" Target="../media/image15.png"/><Relationship Id="rId3" Type="http://schemas.openxmlformats.org/officeDocument/2006/relationships/hyperlink" Target="https://europa.eu/rapid/press-release_IP-19-1948_en.htm" TargetMode="External"/><Relationship Id="rId7" Type="http://schemas.openxmlformats.org/officeDocument/2006/relationships/hyperlink" Target="https://europa.eu/rapid/press-release_IP-18-4228_en.htm" TargetMode="External"/><Relationship Id="rId12" Type="http://schemas.openxmlformats.org/officeDocument/2006/relationships/hyperlink" Target="https://ec.europa.eu/competition/elojade/isef/case_details.cfm?proc_code=3_SA_38373" TargetMode="External"/><Relationship Id="rId17" Type="http://schemas.openxmlformats.org/officeDocument/2006/relationships/hyperlink" Target="https://ec.europa.eu/competition/elojade/isef/case_details.cfm?proc_code=3_SA_38375" TargetMode="External"/><Relationship Id="rId2" Type="http://schemas.openxmlformats.org/officeDocument/2006/relationships/image" Target="../media/image14.jpeg"/><Relationship Id="rId16" Type="http://schemas.openxmlformats.org/officeDocument/2006/relationships/hyperlink" Target="https://ec.europa.eu/competition/elojade/isef/case_details.cfm?proc_code=3_SA_38374" TargetMode="External"/><Relationship Id="rId1" Type="http://schemas.openxmlformats.org/officeDocument/2006/relationships/slideLayout" Target="../slideLayouts/slideLayout13.xml"/><Relationship Id="rId6" Type="http://schemas.openxmlformats.org/officeDocument/2006/relationships/hyperlink" Target="https://ec.europa.eu/competition/elojade/isef/case_details.cfm?proc_code=3_SA_38945" TargetMode="External"/><Relationship Id="rId11" Type="http://schemas.openxmlformats.org/officeDocument/2006/relationships/hyperlink" Target="https://europa.eu/rapid/press-release_IP-16-2923_en.htm" TargetMode="External"/><Relationship Id="rId5" Type="http://schemas.openxmlformats.org/officeDocument/2006/relationships/hyperlink" Target="https://europa.eu/rapid/press-release_IP-18-5831_en.htm" TargetMode="External"/><Relationship Id="rId15" Type="http://schemas.openxmlformats.org/officeDocument/2006/relationships/hyperlink" Target="https://europa.eu/rapid/pressReleasesAction.do?reference=IP/15/5880" TargetMode="External"/><Relationship Id="rId10" Type="http://schemas.openxmlformats.org/officeDocument/2006/relationships/hyperlink" Target="https://ec.europa.eu/competition/elojade/isef/case_details.cfm?proc_code=3_SA_38944" TargetMode="External"/><Relationship Id="rId4" Type="http://schemas.openxmlformats.org/officeDocument/2006/relationships/hyperlink" Target="https://ec.europa.eu/competition/elojade/isef/case_details.cfm?proc_code=3_SA_44896" TargetMode="External"/><Relationship Id="rId9" Type="http://schemas.openxmlformats.org/officeDocument/2006/relationships/hyperlink" Target="https://europa.eu/rapid/press-release_IP-17-3701_en.htm" TargetMode="External"/><Relationship Id="rId14" Type="http://schemas.openxmlformats.org/officeDocument/2006/relationships/hyperlink" Target="https://ec.europa.eu/competition/elojade/isef/case_details.cfm?proc_code=3_SA_37667"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600548" y="4891464"/>
            <a:ext cx="4990904" cy="711771"/>
          </a:xfrm>
        </p:spPr>
        <p:txBody>
          <a:bodyPr>
            <a:normAutofit/>
          </a:bodyPr>
          <a:lstStyle/>
          <a:p>
            <a:r>
              <a:rPr lang="en-US" sz="3200" dirty="0" err="1">
                <a:solidFill>
                  <a:schemeClr val="bg1">
                    <a:lumMod val="95000"/>
                  </a:schemeClr>
                </a:solidFill>
              </a:rPr>
              <a:t>Concorrência</a:t>
            </a:r>
            <a:r>
              <a:rPr lang="en-US" sz="3200" dirty="0">
                <a:solidFill>
                  <a:schemeClr val="bg1">
                    <a:lumMod val="95000"/>
                  </a:schemeClr>
                </a:solidFill>
              </a:rPr>
              <a:t> e </a:t>
            </a:r>
            <a:r>
              <a:rPr lang="en-US" sz="3200" dirty="0" err="1">
                <a:solidFill>
                  <a:schemeClr val="bg1">
                    <a:lumMod val="95000"/>
                  </a:schemeClr>
                </a:solidFill>
              </a:rPr>
              <a:t>Tributação</a:t>
            </a:r>
            <a:endParaRPr lang="en-US" sz="3200" dirty="0">
              <a:solidFill>
                <a:schemeClr val="bg1">
                  <a:lumMod val="95000"/>
                </a:schemeClr>
              </a:solidFill>
            </a:endParaRPr>
          </a:p>
        </p:txBody>
      </p:sp>
      <p:sp>
        <p:nvSpPr>
          <p:cNvPr id="3" name="Subtitle 2"/>
          <p:cNvSpPr>
            <a:spLocks noGrp="1"/>
          </p:cNvSpPr>
          <p:nvPr>
            <p:ph type="subTitle" idx="1"/>
          </p:nvPr>
        </p:nvSpPr>
        <p:spPr>
          <a:xfrm>
            <a:off x="2790825" y="6396483"/>
            <a:ext cx="6400800" cy="461517"/>
          </a:xfrm>
        </p:spPr>
        <p:txBody>
          <a:bodyPr>
            <a:normAutofit/>
          </a:bodyPr>
          <a:lstStyle/>
          <a:p>
            <a:r>
              <a:rPr lang="en-US" sz="1800" dirty="0">
                <a:solidFill>
                  <a:schemeClr val="bg1"/>
                </a:solidFill>
              </a:rPr>
              <a:t>Ricardo Medeiros de Castro</a:t>
            </a:r>
          </a:p>
        </p:txBody>
      </p:sp>
      <p:pic>
        <p:nvPicPr>
          <p:cNvPr id="4" name="abstract_cycl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52599" y="315892"/>
            <a:ext cx="8134351" cy="4575572"/>
          </a:xfrm>
          <a:prstGeom prst="rect">
            <a:avLst/>
          </a:prstGeom>
        </p:spPr>
      </p:pic>
      <p:sp>
        <p:nvSpPr>
          <p:cNvPr id="6" name="CaixaDeTexto 5">
            <a:extLst>
              <a:ext uri="{FF2B5EF4-FFF2-40B4-BE49-F238E27FC236}">
                <a16:creationId xmlns:a16="http://schemas.microsoft.com/office/drawing/2014/main" id="{2F8445F6-CAFA-4564-AFB4-6207379293E3}"/>
              </a:ext>
            </a:extLst>
          </p:cNvPr>
          <p:cNvSpPr txBox="1"/>
          <p:nvPr/>
        </p:nvSpPr>
        <p:spPr>
          <a:xfrm>
            <a:off x="1271588" y="5533134"/>
            <a:ext cx="9648824" cy="707886"/>
          </a:xfrm>
          <a:prstGeom prst="rect">
            <a:avLst/>
          </a:prstGeom>
          <a:noFill/>
        </p:spPr>
        <p:txBody>
          <a:bodyPr wrap="square">
            <a:spAutoFit/>
          </a:bodyPr>
          <a:lstStyle/>
          <a:p>
            <a:pPr algn="ctr"/>
            <a:r>
              <a:rPr lang="en-US" sz="2000" b="1" dirty="0" err="1">
                <a:solidFill>
                  <a:schemeClr val="bg1"/>
                </a:solidFill>
                <a:latin typeface="Times New Roman" panose="02020603050405020304" pitchFamily="18" charset="0"/>
                <a:cs typeface="Times New Roman" panose="02020603050405020304" pitchFamily="18" charset="0"/>
              </a:rPr>
              <a:t>Impacto</a:t>
            </a:r>
            <a:r>
              <a:rPr lang="en-US" sz="2000" b="1" dirty="0">
                <a:solidFill>
                  <a:schemeClr val="bg1"/>
                </a:solidFill>
                <a:latin typeface="Times New Roman" panose="02020603050405020304" pitchFamily="18" charset="0"/>
                <a:cs typeface="Times New Roman" panose="02020603050405020304" pitchFamily="18" charset="0"/>
              </a:rPr>
              <a:t> da </a:t>
            </a:r>
            <a:r>
              <a:rPr lang="en-US" sz="2000" b="1" dirty="0" err="1">
                <a:solidFill>
                  <a:schemeClr val="bg1"/>
                </a:solidFill>
                <a:latin typeface="Times New Roman" panose="02020603050405020304" pitchFamily="18" charset="0"/>
                <a:cs typeface="Times New Roman" panose="02020603050405020304" pitchFamily="18" charset="0"/>
              </a:rPr>
              <a:t>sonegação</a:t>
            </a:r>
            <a:r>
              <a:rPr lang="en-US" sz="2000" b="1" dirty="0">
                <a:solidFill>
                  <a:schemeClr val="bg1"/>
                </a:solidFill>
                <a:latin typeface="Times New Roman" panose="02020603050405020304" pitchFamily="18" charset="0"/>
                <a:cs typeface="Times New Roman" panose="02020603050405020304" pitchFamily="18" charset="0"/>
              </a:rPr>
              <a:t> fiscal </a:t>
            </a:r>
            <a:r>
              <a:rPr lang="en-US" sz="2000" b="1" dirty="0" err="1">
                <a:solidFill>
                  <a:schemeClr val="bg1"/>
                </a:solidFill>
                <a:latin typeface="Times New Roman" panose="02020603050405020304" pitchFamily="18" charset="0"/>
                <a:cs typeface="Times New Roman" panose="02020603050405020304" pitchFamily="18" charset="0"/>
              </a:rPr>
              <a:t>na</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Concorrência</a:t>
            </a:r>
            <a:r>
              <a:rPr lang="en-US" sz="2000" b="1" dirty="0">
                <a:solidFill>
                  <a:schemeClr val="bg1"/>
                </a:solidFill>
                <a:latin typeface="Times New Roman" panose="02020603050405020304" pitchFamily="18" charset="0"/>
                <a:cs typeface="Times New Roman" panose="02020603050405020304" pitchFamily="18" charset="0"/>
              </a:rPr>
              <a:t> </a:t>
            </a:r>
          </a:p>
          <a:p>
            <a:pPr algn="ctr"/>
            <a:r>
              <a:rPr lang="en-US" sz="2000" b="1" dirty="0">
                <a:solidFill>
                  <a:schemeClr val="bg1"/>
                </a:solidFill>
                <a:latin typeface="Times New Roman" panose="02020603050405020304" pitchFamily="18" charset="0"/>
                <a:cs typeface="Times New Roman" panose="02020603050405020304" pitchFamily="18" charset="0"/>
              </a:rPr>
              <a:t>à luz do </a:t>
            </a:r>
            <a:r>
              <a:rPr lang="en-US" sz="2000" b="1" dirty="0" err="1">
                <a:solidFill>
                  <a:schemeClr val="bg1"/>
                </a:solidFill>
                <a:latin typeface="Times New Roman" panose="02020603050405020304" pitchFamily="18" charset="0"/>
                <a:cs typeface="Times New Roman" panose="02020603050405020304" pitchFamily="18" charset="0"/>
              </a:rPr>
              <a:t>conceito</a:t>
            </a:r>
            <a:r>
              <a:rPr lang="en-US" sz="2000" b="1" dirty="0">
                <a:solidFill>
                  <a:schemeClr val="bg1"/>
                </a:solidFill>
                <a:latin typeface="Times New Roman" panose="02020603050405020304" pitchFamily="18" charset="0"/>
                <a:cs typeface="Times New Roman" panose="02020603050405020304" pitchFamily="18" charset="0"/>
              </a:rPr>
              <a:t> de </a:t>
            </a:r>
            <a:r>
              <a:rPr lang="en-US" sz="2000" b="1" dirty="0" err="1">
                <a:solidFill>
                  <a:schemeClr val="bg1"/>
                </a:solidFill>
                <a:latin typeface="Times New Roman" panose="02020603050405020304" pitchFamily="18" charset="0"/>
                <a:cs typeface="Times New Roman" panose="02020603050405020304" pitchFamily="18" charset="0"/>
              </a:rPr>
              <a:t>devedor</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contumaz</a:t>
            </a:r>
            <a:endParaRPr lang="en-US" sz="2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957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C348E2E5-8B92-4F64-BA14-63C978F1913C}"/>
              </a:ext>
            </a:extLst>
          </p:cNvPr>
          <p:cNvSpPr>
            <a:spLocks noGrp="1"/>
          </p:cNvSpPr>
          <p:nvPr>
            <p:ph type="title"/>
          </p:nvPr>
        </p:nvSpPr>
        <p:spPr>
          <a:xfrm>
            <a:off x="287357" y="153716"/>
            <a:ext cx="11018520" cy="738917"/>
          </a:xfrm>
        </p:spPr>
        <p:txBody>
          <a:bodyPr anchor="b">
            <a:normAutofit fontScale="90000"/>
          </a:bodyPr>
          <a:lstStyle/>
          <a:p>
            <a:r>
              <a:rPr lang="pt-BR" sz="5400" dirty="0"/>
              <a:t>Caso UFES/FCAA</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0153C31A-836F-49FC-80C3-09075DBB0A53}"/>
              </a:ext>
            </a:extLst>
          </p:cNvPr>
          <p:cNvSpPr>
            <a:spLocks noGrp="1"/>
          </p:cNvSpPr>
          <p:nvPr>
            <p:ph idx="1"/>
          </p:nvPr>
        </p:nvSpPr>
        <p:spPr>
          <a:xfrm>
            <a:off x="646706" y="861948"/>
            <a:ext cx="10972799" cy="4119172"/>
          </a:xfrm>
        </p:spPr>
        <p:txBody>
          <a:bodyPr anchor="t">
            <a:normAutofit/>
          </a:bodyPr>
          <a:lstStyle/>
          <a:p>
            <a:r>
              <a:rPr lang="pt-BR" sz="1200" b="1" dirty="0">
                <a:effectLst/>
                <a:latin typeface="Times New Roman" panose="02020603050405020304" pitchFamily="18" charset="0"/>
              </a:rPr>
              <a:t>Caso UFES/FCCA</a:t>
            </a:r>
            <a:r>
              <a:rPr lang="pt-BR" sz="1200" dirty="0">
                <a:effectLst/>
                <a:latin typeface="Times New Roman" panose="02020603050405020304" pitchFamily="18" charset="0"/>
              </a:rPr>
              <a:t> - Averiguação Preliminar 08012.006665/2001-99 Medida Preventiva apensada à Averiguação Preliminar nº 08700.000231/2006-31 Representante: Sindicato dos Estabelecimentos de Ensino Livre do Estado do Espírito Santo (SINDELIVRE / ES); Sindicato dos Empregados em Entidades Culturais, Recreativas, de Assistência Social, de Orientação e Formação Profissional do Estado do Espírito Santo (SENALBA / ES); Associação Brasileira de Franchising (ABF) Representadas: Universidade Federal do Espírito Santo (UFES) e Fundação </a:t>
            </a:r>
            <a:r>
              <a:rPr lang="pt-BR" sz="1200" dirty="0" err="1">
                <a:effectLst/>
                <a:latin typeface="Times New Roman" panose="02020603050405020304" pitchFamily="18" charset="0"/>
              </a:rPr>
              <a:t>Ceciliano</a:t>
            </a:r>
            <a:r>
              <a:rPr lang="pt-BR" sz="1200" dirty="0">
                <a:effectLst/>
                <a:latin typeface="Times New Roman" panose="02020603050405020304" pitchFamily="18" charset="0"/>
              </a:rPr>
              <a:t> Abel de Almeida (FCAA)</a:t>
            </a:r>
            <a:endParaRPr lang="pt-BR" sz="1200" dirty="0">
              <a:effectLst/>
              <a:latin typeface="Arial" panose="020B0604020202020204" pitchFamily="34" charset="0"/>
            </a:endParaRPr>
          </a:p>
          <a:p>
            <a:endParaRPr lang="pt-BR" sz="2200" dirty="0"/>
          </a:p>
        </p:txBody>
      </p:sp>
      <p:pic>
        <p:nvPicPr>
          <p:cNvPr id="7" name="Imagem 6">
            <a:extLst>
              <a:ext uri="{FF2B5EF4-FFF2-40B4-BE49-F238E27FC236}">
                <a16:creationId xmlns:a16="http://schemas.microsoft.com/office/drawing/2014/main" id="{25058FA7-8A01-4CC9-8CC5-210CE5A41233}"/>
              </a:ext>
            </a:extLst>
          </p:cNvPr>
          <p:cNvPicPr>
            <a:picLocks noChangeAspect="1"/>
          </p:cNvPicPr>
          <p:nvPr/>
        </p:nvPicPr>
        <p:blipFill>
          <a:blip r:embed="rId2"/>
          <a:stretch>
            <a:fillRect/>
          </a:stretch>
        </p:blipFill>
        <p:spPr>
          <a:xfrm>
            <a:off x="8419234" y="1944753"/>
            <a:ext cx="3274484" cy="1796347"/>
          </a:xfrm>
          <a:prstGeom prst="rect">
            <a:avLst/>
          </a:prstGeom>
        </p:spPr>
      </p:pic>
      <p:pic>
        <p:nvPicPr>
          <p:cNvPr id="9" name="Imagem 8">
            <a:extLst>
              <a:ext uri="{FF2B5EF4-FFF2-40B4-BE49-F238E27FC236}">
                <a16:creationId xmlns:a16="http://schemas.microsoft.com/office/drawing/2014/main" id="{51294182-2932-419B-A834-70C5193F4171}"/>
              </a:ext>
            </a:extLst>
          </p:cNvPr>
          <p:cNvPicPr>
            <a:picLocks noChangeAspect="1"/>
          </p:cNvPicPr>
          <p:nvPr/>
        </p:nvPicPr>
        <p:blipFill>
          <a:blip r:embed="rId3"/>
          <a:stretch>
            <a:fillRect/>
          </a:stretch>
        </p:blipFill>
        <p:spPr>
          <a:xfrm>
            <a:off x="8419234" y="4015073"/>
            <a:ext cx="3274484" cy="1538096"/>
          </a:xfrm>
          <a:prstGeom prst="rect">
            <a:avLst/>
          </a:prstGeom>
        </p:spPr>
      </p:pic>
      <p:sp>
        <p:nvSpPr>
          <p:cNvPr id="13" name="CaixaDeTexto 12">
            <a:extLst>
              <a:ext uri="{FF2B5EF4-FFF2-40B4-BE49-F238E27FC236}">
                <a16:creationId xmlns:a16="http://schemas.microsoft.com/office/drawing/2014/main" id="{CE5460E4-1AD2-4712-BFCE-E71932871FC3}"/>
              </a:ext>
            </a:extLst>
          </p:cNvPr>
          <p:cNvSpPr txBox="1"/>
          <p:nvPr/>
        </p:nvSpPr>
        <p:spPr>
          <a:xfrm>
            <a:off x="498281" y="1847380"/>
            <a:ext cx="7351506" cy="4524315"/>
          </a:xfrm>
          <a:prstGeom prst="rect">
            <a:avLst/>
          </a:prstGeom>
          <a:noFill/>
        </p:spPr>
        <p:txBody>
          <a:bodyPr wrap="square">
            <a:spAutoFit/>
          </a:bodyPr>
          <a:lstStyle/>
          <a:p>
            <a:pPr algn="just"/>
            <a:r>
              <a:rPr lang="pt-BR" sz="1600" b="1" dirty="0">
                <a:effectLst/>
                <a:latin typeface="Times New Roman" panose="02020603050405020304" pitchFamily="18" charset="0"/>
                <a:ea typeface="Times New Roman" panose="02020603050405020304" pitchFamily="18" charset="0"/>
                <a:cs typeface="Times New Roman" panose="02020603050405020304" pitchFamily="18" charset="0"/>
              </a:rPr>
              <a:t>REPRESENTAÇÃO: </a:t>
            </a:r>
            <a:r>
              <a:rPr lang="pt-BR" sz="1600" dirty="0">
                <a:effectLst/>
                <a:latin typeface="Times New Roman" panose="02020603050405020304" pitchFamily="18" charset="0"/>
                <a:ea typeface="Times New Roman" panose="02020603050405020304" pitchFamily="18" charset="0"/>
                <a:cs typeface="Times New Roman" panose="02020603050405020304" pitchFamily="18" charset="0"/>
              </a:rPr>
              <a:t>a FCAA utiliza o nome e a estrutura da UFES para promover cursos de línguas para a comunidade carente do Espírito Santos, visando, na verdade, a monopolização do mercado e, em consequência, a falência dos cursos livres de idiomas. Os representantes alegam que os cursos de idiomas oferecidos pela Fundação em parceria com a UFES são aliados a cooperativas “</a:t>
            </a:r>
            <a:r>
              <a:rPr lang="pt-BR" sz="1600" i="1" dirty="0">
                <a:effectLst/>
                <a:latin typeface="Times New Roman" panose="02020603050405020304" pitchFamily="18" charset="0"/>
                <a:ea typeface="Times New Roman" panose="02020603050405020304" pitchFamily="18" charset="0"/>
                <a:cs typeface="Times New Roman" panose="02020603050405020304" pitchFamily="18" charset="0"/>
              </a:rPr>
              <a:t>premeditadamente</a:t>
            </a:r>
            <a:r>
              <a:rPr lang="pt-BR" sz="1600" dirty="0">
                <a:effectLst/>
                <a:latin typeface="Times New Roman" panose="02020603050405020304" pitchFamily="18" charset="0"/>
                <a:ea typeface="Times New Roman" panose="02020603050405020304" pitchFamily="18" charset="0"/>
                <a:cs typeface="Times New Roman" panose="02020603050405020304" pitchFamily="18" charset="0"/>
              </a:rPr>
              <a:t>” implantadas em Igrejas Batistas. Os professores deste curso são estagiários do curso de letras da UFES, não havendo, segundo as representantes, portanto, qualquer preocupação com o pagamento de impostos, taxas e encargos sociais, custos que os demais cursos de idiomas necessariamente suportam.</a:t>
            </a:r>
          </a:p>
          <a:p>
            <a:pPr algn="just"/>
            <a:endParaRPr lang="pt-BR" sz="16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pt-BR" sz="1600" b="1" dirty="0">
                <a:latin typeface="Times New Roman" panose="02020603050405020304" pitchFamily="18" charset="0"/>
                <a:ea typeface="Times New Roman" panose="02020603050405020304" pitchFamily="18" charset="0"/>
                <a:cs typeface="Times New Roman" panose="02020603050405020304" pitchFamily="18" charset="0"/>
              </a:rPr>
              <a:t>DECISÃO DO CADE:</a:t>
            </a:r>
          </a:p>
          <a:p>
            <a:pPr marL="285750" indent="-285750" algn="just">
              <a:buFont typeface="Arial" panose="020B0604020202020204" pitchFamily="34" charset="0"/>
              <a:buChar char="•"/>
            </a:pPr>
            <a:r>
              <a:rPr lang="pt-BR" sz="1600" dirty="0">
                <a:effectLst/>
                <a:latin typeface="Times New Roman" panose="02020603050405020304" pitchFamily="18" charset="0"/>
                <a:ea typeface="Times New Roman" panose="02020603050405020304" pitchFamily="18" charset="0"/>
                <a:cs typeface="Times New Roman" panose="02020603050405020304" pitchFamily="18" charset="0"/>
              </a:rPr>
              <a:t>Não há barreiras à entrada;</a:t>
            </a:r>
          </a:p>
          <a:p>
            <a:pPr marL="285750" indent="-285750" algn="just">
              <a:buFont typeface="Arial" panose="020B0604020202020204" pitchFamily="34" charset="0"/>
              <a:buChar char="•"/>
            </a:pPr>
            <a:r>
              <a:rPr lang="pt-BR" sz="1600" dirty="0">
                <a:latin typeface="Times New Roman" panose="02020603050405020304" pitchFamily="18" charset="0"/>
                <a:ea typeface="Times New Roman" panose="02020603050405020304" pitchFamily="18" charset="0"/>
                <a:cs typeface="Times New Roman" panose="02020603050405020304" pitchFamily="18" charset="0"/>
              </a:rPr>
              <a:t>Há outros concorrentes no mercado; </a:t>
            </a:r>
          </a:p>
          <a:p>
            <a:pPr marL="285750" indent="-285750" algn="just">
              <a:buFont typeface="Arial" panose="020B0604020202020204" pitchFamily="34" charset="0"/>
              <a:buChar char="•"/>
            </a:pPr>
            <a:r>
              <a:rPr lang="pt-BR" sz="1600" dirty="0">
                <a:latin typeface="Times New Roman" panose="02020603050405020304" pitchFamily="18" charset="0"/>
                <a:cs typeface="Times New Roman" panose="02020603050405020304" pitchFamily="18" charset="0"/>
              </a:rPr>
              <a:t>contratações de estagiários não representam qualquer forma de falsear, limitar ou prejudicar a concorrência;</a:t>
            </a:r>
          </a:p>
          <a:p>
            <a:pPr marL="285750" indent="-285750" algn="just">
              <a:buFont typeface="Arial" panose="020B0604020202020204" pitchFamily="34" charset="0"/>
              <a:buChar char="•"/>
            </a:pPr>
            <a:r>
              <a:rPr lang="pt-BR" sz="1600" dirty="0">
                <a:latin typeface="Times New Roman" panose="02020603050405020304" pitchFamily="18" charset="0"/>
                <a:cs typeface="Times New Roman" panose="02020603050405020304" pitchFamily="18" charset="0"/>
              </a:rPr>
              <a:t>e abuso de condições fiscais favoráveis é essencialmente de ordem de aplicação de políticas públicas em geral e de política educacional em particular e seriam melhor endereçadas em outros foros</a:t>
            </a:r>
            <a:endParaRPr lang="pt-BR" sz="1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01271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C348E2E5-8B92-4F64-BA14-63C978F1913C}"/>
              </a:ext>
            </a:extLst>
          </p:cNvPr>
          <p:cNvSpPr>
            <a:spLocks noGrp="1"/>
          </p:cNvSpPr>
          <p:nvPr>
            <p:ph type="title"/>
          </p:nvPr>
        </p:nvSpPr>
        <p:spPr>
          <a:xfrm>
            <a:off x="287357" y="153716"/>
            <a:ext cx="11018520" cy="738917"/>
          </a:xfrm>
        </p:spPr>
        <p:txBody>
          <a:bodyPr anchor="b">
            <a:normAutofit fontScale="90000"/>
          </a:bodyPr>
          <a:lstStyle/>
          <a:p>
            <a:r>
              <a:rPr lang="pt-BR" sz="5400" dirty="0"/>
              <a:t>Caso LG</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0153C31A-836F-49FC-80C3-09075DBB0A53}"/>
              </a:ext>
            </a:extLst>
          </p:cNvPr>
          <p:cNvSpPr>
            <a:spLocks noGrp="1"/>
          </p:cNvSpPr>
          <p:nvPr>
            <p:ph idx="1"/>
          </p:nvPr>
        </p:nvSpPr>
        <p:spPr>
          <a:xfrm>
            <a:off x="646706" y="861948"/>
            <a:ext cx="10972799" cy="4119172"/>
          </a:xfrm>
        </p:spPr>
        <p:txBody>
          <a:bodyPr anchor="t">
            <a:normAutofit/>
          </a:bodyPr>
          <a:lstStyle/>
          <a:p>
            <a:r>
              <a:rPr lang="pt-BR" sz="1800" b="1" u="sng" dirty="0">
                <a:latin typeface="Times New Roman" panose="02020603050405020304" pitchFamily="18" charset="0"/>
                <a:ea typeface="Times New Roman" panose="02020603050405020304" pitchFamily="18" charset="0"/>
              </a:rPr>
              <a:t>Consulta </a:t>
            </a:r>
            <a:r>
              <a:rPr lang="pt-BR" sz="1800" b="1" u="sng" dirty="0">
                <a:effectLst/>
                <a:latin typeface="Times New Roman" panose="02020603050405020304" pitchFamily="18" charset="0"/>
                <a:ea typeface="Times New Roman" panose="02020603050405020304" pitchFamily="18" charset="0"/>
              </a:rPr>
              <a:t>08700.002380/2006-35 - </a:t>
            </a:r>
            <a:r>
              <a:rPr lang="pt-BR" sz="1800" b="1" dirty="0">
                <a:effectLst/>
                <a:latin typeface="Times New Roman" panose="02020603050405020304" pitchFamily="18" charset="0"/>
                <a:ea typeface="Times New Roman" panose="02020603050405020304" pitchFamily="18" charset="0"/>
              </a:rPr>
              <a:t>Consulentes:</a:t>
            </a:r>
            <a:r>
              <a:rPr lang="pt-BR" sz="1800" dirty="0">
                <a:effectLst/>
                <a:latin typeface="Times New Roman" panose="02020603050405020304" pitchFamily="18" charset="0"/>
                <a:ea typeface="Times New Roman" panose="02020603050405020304" pitchFamily="18" charset="0"/>
              </a:rPr>
              <a:t> Philips da Amazônia Indústria Eletrônica Ltda, Panasonic do Brasil Ltda., Sony Brasil Ltda., Semp Toshiba S.A.</a:t>
            </a:r>
            <a:endParaRPr lang="pt-BR" sz="1800" dirty="0">
              <a:effectLst/>
              <a:latin typeface="Arial" panose="020B0604020202020204" pitchFamily="34" charset="0"/>
              <a:ea typeface="Times New Roman" panose="02020603050405020304" pitchFamily="18" charset="0"/>
            </a:endParaRPr>
          </a:p>
          <a:p>
            <a:endParaRPr lang="pt-BR" sz="2200" dirty="0"/>
          </a:p>
        </p:txBody>
      </p:sp>
      <p:sp>
        <p:nvSpPr>
          <p:cNvPr id="13" name="CaixaDeTexto 12">
            <a:extLst>
              <a:ext uri="{FF2B5EF4-FFF2-40B4-BE49-F238E27FC236}">
                <a16:creationId xmlns:a16="http://schemas.microsoft.com/office/drawing/2014/main" id="{CE5460E4-1AD2-4712-BFCE-E71932871FC3}"/>
              </a:ext>
            </a:extLst>
          </p:cNvPr>
          <p:cNvSpPr txBox="1"/>
          <p:nvPr/>
        </p:nvSpPr>
        <p:spPr>
          <a:xfrm>
            <a:off x="498281" y="1847380"/>
            <a:ext cx="7351506" cy="4154984"/>
          </a:xfrm>
          <a:prstGeom prst="rect">
            <a:avLst/>
          </a:prstGeom>
          <a:noFill/>
        </p:spPr>
        <p:txBody>
          <a:bodyPr wrap="square">
            <a:spAutoFit/>
          </a:bodyPr>
          <a:lstStyle/>
          <a:p>
            <a:pPr indent="572770" algn="just">
              <a:tabLst>
                <a:tab pos="228600" algn="l"/>
              </a:tabLst>
            </a:pPr>
            <a:r>
              <a:rPr lang="pt-BR" sz="1100" b="1" dirty="0">
                <a:effectLst/>
                <a:latin typeface="Times New Roman" panose="02020603050405020304" pitchFamily="18" charset="0"/>
                <a:ea typeface="Times New Roman" panose="02020603050405020304" pitchFamily="18" charset="0"/>
                <a:cs typeface="Times New Roman" panose="02020603050405020304" pitchFamily="18" charset="0"/>
              </a:rPr>
              <a:t>CONSULTA: </a:t>
            </a: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Trata-se de Consulta realizada pela Philips da Amazônia Indústria Eletrônica Ltda, Panasonic do Brasil Ltda., Sony Brasil Ltda. e Semp Toshiba S.A. em que as mesmas questionam ao CADE se determinados benefícios fiscais que a empresa LG possui na Zona Franca de Manaus podem, de alguma forma, representar uma infração à ordem econômica se forem repassados aos consumidores. As consulentes esclarecem que os produtores de televisão instalados na Zona Franca de Manaus, em virtude da Lei do estado do Amazonas 1.939, de 27 de dezembro de 1989, gozavam de restituição de cerca de 50% do ICMS devido. </a:t>
            </a:r>
            <a:endParaRPr lang="pt-BR" sz="1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indent="572770" algn="just">
              <a:tabLst>
                <a:tab pos="228600" algn="l"/>
              </a:tabLs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Por outro lado, em razão da Lei do estado do Amazonas 2.390, de 8 de maio de 1996, foram concedidos novos benefícios para os produtores de televisão, tendo por fim expandir e diversificar a produção na região, atraindo novos entrantes. Assim, de acordo com alegação das consulentes, conforme fl.3 e fl.176 dos autos, o art.8</a:t>
            </a:r>
            <a:r>
              <a:rPr lang="pt-BR" sz="11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a:t>
            </a: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da referida Lei teria garantido a LG um regime tributário diferenciado, pela qual a empresa gozaria de 100% de restituição de ICMS da produção que excedesse a média apresentada pela empresa de maior produção no setor. </a:t>
            </a:r>
            <a:endParaRPr lang="pt-BR" sz="1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indent="572770" algn="just">
              <a:tabLst>
                <a:tab pos="228600" algn="l"/>
              </a:tabLst>
            </a:pP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Neste sentido, de acordo com as consulentes, se os entrantes conseguissem ultrapassar um patamar mínimo de produção fixado em 219.416 unidades de televisores, obteriam restituição integral do ICMS relativo ao referido excedente. No entanto, em 2001, o CODAM (Conselho do Desenvolvimento do Amazonas) órgão colegiado que auxilia a formulação da política de incentivos fiscais e extrafiscais do Amazonas, reconheceu que o patamar mínimo de produção foi calculado de forma equivocada, pois a média de produção da maior empresa no setor em 1996 teria sido 770 mil unidades de televisores.  </a:t>
            </a:r>
            <a:endParaRPr lang="pt-BR" sz="1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pt-BR" sz="11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pt-BR" sz="1100" b="1" dirty="0">
                <a:latin typeface="Times New Roman" panose="02020603050405020304" pitchFamily="18" charset="0"/>
                <a:ea typeface="Times New Roman" panose="02020603050405020304" pitchFamily="18" charset="0"/>
                <a:cs typeface="Times New Roman" panose="02020603050405020304" pitchFamily="18" charset="0"/>
              </a:rPr>
              <a:t>DECISÃO DO CADE:</a:t>
            </a:r>
          </a:p>
          <a:p>
            <a:pPr algn="just"/>
            <a:r>
              <a:rPr lang="pt-BR" sz="11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instituição de incentivos fiscais que tenha como finalidade corrigir desigualdades regionais ou estimular determinados setores da economia em desvantagem em relação a outros não é ofensiva à igualdade, uma vez que são tratadas desigualmente situações desiguais</a:t>
            </a:r>
            <a:endParaRPr lang="pt-BR" sz="1100" b="1" dirty="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pt-BR" sz="1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 A princípio, empresas podiam escolher entre </a:t>
            </a:r>
            <a:r>
              <a:rPr lang="pt-BR"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maior prazo ou maior desconto;</a:t>
            </a:r>
          </a:p>
          <a:p>
            <a:pPr algn="just"/>
            <a:r>
              <a:rPr lang="pt-BR" sz="11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pt-BR" sz="11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ii</a:t>
            </a:r>
            <a:r>
              <a:rPr lang="pt-BR" sz="11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incentivos fiscais dados para possibilitar a entrada de agentes econômicos em mercados concentrados com barreiras à entrada pode, sim, ser pró-competitivo, podendo advir desta isenção benefícios sociais</a:t>
            </a:r>
            <a:endParaRPr lang="pt-BR" sz="1100" b="1"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5" name="Imagem 4">
            <a:extLst>
              <a:ext uri="{FF2B5EF4-FFF2-40B4-BE49-F238E27FC236}">
                <a16:creationId xmlns:a16="http://schemas.microsoft.com/office/drawing/2014/main" id="{AA230C6A-159D-4F99-857B-46A530553CAF}"/>
              </a:ext>
            </a:extLst>
          </p:cNvPr>
          <p:cNvPicPr>
            <a:picLocks noChangeAspect="1"/>
          </p:cNvPicPr>
          <p:nvPr/>
        </p:nvPicPr>
        <p:blipFill>
          <a:blip r:embed="rId2"/>
          <a:stretch>
            <a:fillRect/>
          </a:stretch>
        </p:blipFill>
        <p:spPr>
          <a:xfrm>
            <a:off x="7998212" y="2519428"/>
            <a:ext cx="3960641" cy="2703899"/>
          </a:xfrm>
          <a:prstGeom prst="rect">
            <a:avLst/>
          </a:prstGeom>
        </p:spPr>
      </p:pic>
    </p:spTree>
    <p:extLst>
      <p:ext uri="{BB962C8B-B14F-4D97-AF65-F5344CB8AC3E}">
        <p14:creationId xmlns:p14="http://schemas.microsoft.com/office/powerpoint/2010/main" val="18563626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65000"/>
                <a:lumOff val="35000"/>
              </a:schemeClr>
            </a:gs>
            <a:gs pos="50000">
              <a:schemeClr val="tx1">
                <a:lumMod val="85000"/>
                <a:lumOff val="15000"/>
              </a:schemeClr>
            </a:gs>
            <a:gs pos="100000">
              <a:schemeClr val="tx1">
                <a:lumMod val="85000"/>
                <a:lumOff val="15000"/>
              </a:schemeClr>
            </a:gs>
          </a:gsLst>
          <a:lin ang="5400000" scaled="0"/>
        </a:gradFill>
        <a:effectLst/>
      </p:bgPr>
    </p:bg>
    <p:spTree>
      <p:nvGrpSpPr>
        <p:cNvPr id="1" name=""/>
        <p:cNvGrpSpPr/>
        <p:nvPr/>
      </p:nvGrpSpPr>
      <p:grpSpPr>
        <a:xfrm>
          <a:off x="0" y="0"/>
          <a:ext cx="0" cy="0"/>
          <a:chOff x="0" y="0"/>
          <a:chExt cx="0" cy="0"/>
        </a:xfrm>
      </p:grpSpPr>
      <p:pic>
        <p:nvPicPr>
          <p:cNvPr id="5" name="PresenterMediaLogo.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24973" y="354435"/>
            <a:ext cx="6656231" cy="3597858"/>
          </a:xfrm>
          <a:prstGeom prst="rect">
            <a:avLst/>
          </a:prstGeom>
        </p:spPr>
      </p:pic>
      <p:cxnSp>
        <p:nvCxnSpPr>
          <p:cNvPr id="9" name="Conector reto 8"/>
          <p:cNvCxnSpPr>
            <a:cxnSpLocks/>
          </p:cNvCxnSpPr>
          <p:nvPr/>
        </p:nvCxnSpPr>
        <p:spPr>
          <a:xfrm>
            <a:off x="3638550" y="644022"/>
            <a:ext cx="0" cy="3010894"/>
          </a:xfrm>
          <a:prstGeom prst="line">
            <a:avLst/>
          </a:prstGeom>
        </p:spPr>
        <p:style>
          <a:lnRef idx="1">
            <a:schemeClr val="accent1"/>
          </a:lnRef>
          <a:fillRef idx="0">
            <a:schemeClr val="accent1"/>
          </a:fillRef>
          <a:effectRef idx="0">
            <a:schemeClr val="accent1"/>
          </a:effectRef>
          <a:fontRef idx="minor">
            <a:schemeClr val="tx1"/>
          </a:fontRef>
        </p:style>
      </p:cxnSp>
      <p:pic>
        <p:nvPicPr>
          <p:cNvPr id="6" name="Imagem 5"/>
          <p:cNvPicPr>
            <a:picLocks noChangeAspect="1"/>
          </p:cNvPicPr>
          <p:nvPr/>
        </p:nvPicPr>
        <p:blipFill>
          <a:blip r:embed="rId5"/>
          <a:stretch>
            <a:fillRect/>
          </a:stretch>
        </p:blipFill>
        <p:spPr>
          <a:xfrm>
            <a:off x="847583" y="335385"/>
            <a:ext cx="2552843" cy="3628169"/>
          </a:xfrm>
          <a:prstGeom prst="rect">
            <a:avLst/>
          </a:prstGeom>
        </p:spPr>
      </p:pic>
      <p:sp>
        <p:nvSpPr>
          <p:cNvPr id="20" name="CaixaDeTexto 19">
            <a:extLst>
              <a:ext uri="{FF2B5EF4-FFF2-40B4-BE49-F238E27FC236}">
                <a16:creationId xmlns:a16="http://schemas.microsoft.com/office/drawing/2014/main" id="{AC9531C8-AA9F-46F7-8F9E-5210856120D9}"/>
              </a:ext>
            </a:extLst>
          </p:cNvPr>
          <p:cNvSpPr txBox="1"/>
          <p:nvPr/>
        </p:nvSpPr>
        <p:spPr>
          <a:xfrm>
            <a:off x="666608" y="4195241"/>
            <a:ext cx="10610992" cy="2339102"/>
          </a:xfrm>
          <a:prstGeom prst="rect">
            <a:avLst/>
          </a:prstGeom>
          <a:noFill/>
        </p:spPr>
        <p:txBody>
          <a:bodyPr wrap="square">
            <a:spAutoFit/>
          </a:bodyPr>
          <a:lstStyle/>
          <a:p>
            <a:pPr algn="just"/>
            <a:r>
              <a:rPr lang="pt-BR" sz="1600" dirty="0">
                <a:solidFill>
                  <a:schemeClr val="bg1"/>
                </a:solidFill>
              </a:rPr>
              <a:t>“a substituição tributária, via tabela do Conselho Nacional de Política Fazendária - Confaz, que calcula o “Preço Médio Ponderado ao Consumidor Final” (PMPF) dos combustíveis, foi pensada para facilitar o trabalho da Receita (e supostamente diminuir custos administrativos). (..) Ocorre que esta suposta diminuição de alguns custos administrativos, de fato, é aparente apenas. (...) , tal tabela serve como uma sinalização aos agentes do mercado sobre qual preço é razoável em uma dada região. Serve, portanto, como ponto focal “ DEE/CADE (2018)</a:t>
            </a:r>
          </a:p>
          <a:p>
            <a:endParaRPr lang="pt-BR" sz="1600" dirty="0">
              <a:solidFill>
                <a:srgbClr val="FFFF00"/>
              </a:solidFill>
            </a:endParaRPr>
          </a:p>
          <a:p>
            <a:r>
              <a:rPr lang="pt-BR" b="1" u="sng" dirty="0">
                <a:solidFill>
                  <a:srgbClr val="FFFF00"/>
                </a:solidFill>
              </a:rPr>
              <a:t>Trata-se de um fenômeno semelhante a um cartel, mas organizado pelo Estado! </a:t>
            </a:r>
          </a:p>
          <a:p>
            <a:r>
              <a:rPr lang="pt-BR" sz="1600" dirty="0">
                <a:solidFill>
                  <a:schemeClr val="bg1"/>
                </a:solidFill>
              </a:rPr>
              <a:t>Por que o Estado precisa tabelar preços para cobrar imposto? </a:t>
            </a:r>
          </a:p>
          <a:p>
            <a:r>
              <a:rPr lang="pt-BR" sz="1600" dirty="0">
                <a:solidFill>
                  <a:schemeClr val="bg1"/>
                </a:solidFill>
              </a:rPr>
              <a:t>E este sistema não se dá apenas no mercado de combustíveis.</a:t>
            </a:r>
          </a:p>
        </p:txBody>
      </p:sp>
    </p:spTree>
    <p:extLst>
      <p:ext uri="{BB962C8B-B14F-4D97-AF65-F5344CB8AC3E}">
        <p14:creationId xmlns:p14="http://schemas.microsoft.com/office/powerpoint/2010/main" val="2101454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Conteúdo 4">
            <a:extLst>
              <a:ext uri="{FF2B5EF4-FFF2-40B4-BE49-F238E27FC236}">
                <a16:creationId xmlns:a16="http://schemas.microsoft.com/office/drawing/2014/main" id="{B84B2C8A-D06D-4BAD-9C7D-D7213BC70131}"/>
              </a:ext>
            </a:extLst>
          </p:cNvPr>
          <p:cNvPicPr>
            <a:picLocks noGrp="1" noChangeAspect="1"/>
          </p:cNvPicPr>
          <p:nvPr>
            <p:ph idx="1"/>
          </p:nvPr>
        </p:nvPicPr>
        <p:blipFill>
          <a:blip r:embed="rId2"/>
          <a:stretch>
            <a:fillRect/>
          </a:stretch>
        </p:blipFill>
        <p:spPr>
          <a:xfrm>
            <a:off x="1266824" y="671231"/>
            <a:ext cx="3843338" cy="3673935"/>
          </a:xfrm>
        </p:spPr>
      </p:pic>
      <p:sp>
        <p:nvSpPr>
          <p:cNvPr id="9" name="CaixaDeTexto 8">
            <a:extLst>
              <a:ext uri="{FF2B5EF4-FFF2-40B4-BE49-F238E27FC236}">
                <a16:creationId xmlns:a16="http://schemas.microsoft.com/office/drawing/2014/main" id="{2E236D7D-D6E9-4FBB-9469-49BEFFDAF18C}"/>
              </a:ext>
            </a:extLst>
          </p:cNvPr>
          <p:cNvSpPr txBox="1"/>
          <p:nvPr/>
        </p:nvSpPr>
        <p:spPr>
          <a:xfrm>
            <a:off x="6705599" y="1037482"/>
            <a:ext cx="4995863" cy="4801314"/>
          </a:xfrm>
          <a:prstGeom prst="rect">
            <a:avLst/>
          </a:prstGeom>
          <a:noFill/>
        </p:spPr>
        <p:txBody>
          <a:bodyPr wrap="square">
            <a:spAutoFit/>
          </a:bodyPr>
          <a:lstStyle/>
          <a:p>
            <a:pPr algn="just"/>
            <a:r>
              <a:rPr lang="pt-BR" dirty="0"/>
              <a:t>O imposto pode ser ad rem ou ad valorem. No imposto ad rem, cobra-se um valor fixo por unidade vendida da coisa, enquanto que o imposto ad valorem é cobrado em termos percentuais sobre a receita obtida com a venda do objeto</a:t>
            </a:r>
          </a:p>
          <a:p>
            <a:pPr algn="just"/>
            <a:endParaRPr lang="pt-BR" dirty="0"/>
          </a:p>
          <a:p>
            <a:pPr algn="just"/>
            <a:r>
              <a:rPr lang="pt-BR" dirty="0"/>
              <a:t>---------------------------------</a:t>
            </a:r>
          </a:p>
          <a:p>
            <a:pPr algn="just"/>
            <a:endParaRPr lang="pt-BR" dirty="0"/>
          </a:p>
          <a:p>
            <a:pPr algn="just"/>
            <a:r>
              <a:rPr lang="pt-BR" dirty="0"/>
              <a:t>alguém que vende o litro da gasolina mais barato paga, no modelo ad rem, percentualmente mais imposto do que outro agente que vende combustível caro, porque o imposto representa um valor fixo (em centavos por litro). Deste modo, do ponto de vista tributário, no modelo ad rem, há incentivos para pessoas venderem produtos mais caros. </a:t>
            </a:r>
          </a:p>
        </p:txBody>
      </p:sp>
      <p:pic>
        <p:nvPicPr>
          <p:cNvPr id="11" name="Imagem 10">
            <a:extLst>
              <a:ext uri="{FF2B5EF4-FFF2-40B4-BE49-F238E27FC236}">
                <a16:creationId xmlns:a16="http://schemas.microsoft.com/office/drawing/2014/main" id="{22EEE9D7-3A0B-4594-AF12-D8F66583B17D}"/>
              </a:ext>
            </a:extLst>
          </p:cNvPr>
          <p:cNvPicPr>
            <a:picLocks noChangeAspect="1"/>
          </p:cNvPicPr>
          <p:nvPr/>
        </p:nvPicPr>
        <p:blipFill>
          <a:blip r:embed="rId3"/>
          <a:stretch>
            <a:fillRect/>
          </a:stretch>
        </p:blipFill>
        <p:spPr>
          <a:xfrm>
            <a:off x="473868" y="4654601"/>
            <a:ext cx="5429250" cy="1000125"/>
          </a:xfrm>
          <a:prstGeom prst="rect">
            <a:avLst/>
          </a:prstGeom>
        </p:spPr>
      </p:pic>
    </p:spTree>
    <p:extLst>
      <p:ext uri="{BB962C8B-B14F-4D97-AF65-F5344CB8AC3E}">
        <p14:creationId xmlns:p14="http://schemas.microsoft.com/office/powerpoint/2010/main" val="16909936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196006" y="260249"/>
            <a:ext cx="6405194" cy="899096"/>
          </a:xfrm>
        </p:spPr>
        <p:txBody>
          <a:bodyPr>
            <a:normAutofit fontScale="90000"/>
          </a:bodyPr>
          <a:lstStyle/>
          <a:p>
            <a:r>
              <a:rPr lang="pt-BR" dirty="0"/>
              <a:t>Importância do </a:t>
            </a:r>
            <a:br>
              <a:rPr lang="pt-BR" dirty="0"/>
            </a:br>
            <a:r>
              <a:rPr lang="pt-BR" dirty="0"/>
              <a:t>PLP 523/2018 (Câmara – Hugo Leal)</a:t>
            </a:r>
          </a:p>
        </p:txBody>
      </p:sp>
      <p:pic>
        <p:nvPicPr>
          <p:cNvPr id="4" name="Espaço Reservado para Conteúdo 3"/>
          <p:cNvPicPr>
            <a:picLocks noGrp="1" noChangeAspect="1"/>
          </p:cNvPicPr>
          <p:nvPr>
            <p:ph idx="1"/>
          </p:nvPr>
        </p:nvPicPr>
        <p:blipFill>
          <a:blip r:embed="rId2"/>
          <a:stretch>
            <a:fillRect/>
          </a:stretch>
        </p:blipFill>
        <p:spPr>
          <a:xfrm>
            <a:off x="802400" y="1369204"/>
            <a:ext cx="4787212" cy="4702660"/>
          </a:xfrm>
          <a:prstGeom prst="rect">
            <a:avLst/>
          </a:prstGeom>
        </p:spPr>
      </p:pic>
      <p:pic>
        <p:nvPicPr>
          <p:cNvPr id="5" name="Imagem 4"/>
          <p:cNvPicPr>
            <a:picLocks noChangeAspect="1"/>
          </p:cNvPicPr>
          <p:nvPr/>
        </p:nvPicPr>
        <p:blipFill>
          <a:blip r:embed="rId3"/>
          <a:stretch>
            <a:fillRect/>
          </a:stretch>
        </p:blipFill>
        <p:spPr>
          <a:xfrm>
            <a:off x="5781675" y="1639988"/>
            <a:ext cx="5849045" cy="3979762"/>
          </a:xfrm>
          <a:prstGeom prst="rect">
            <a:avLst/>
          </a:prstGeom>
        </p:spPr>
      </p:pic>
      <p:sp>
        <p:nvSpPr>
          <p:cNvPr id="3" name="CaixaDeTexto 2">
            <a:extLst>
              <a:ext uri="{FF2B5EF4-FFF2-40B4-BE49-F238E27FC236}">
                <a16:creationId xmlns:a16="http://schemas.microsoft.com/office/drawing/2014/main" id="{5AB45C1B-44C4-427A-B1BD-03912F6124C7}"/>
              </a:ext>
            </a:extLst>
          </p:cNvPr>
          <p:cNvSpPr txBox="1"/>
          <p:nvPr/>
        </p:nvSpPr>
        <p:spPr>
          <a:xfrm>
            <a:off x="6237312" y="5706971"/>
            <a:ext cx="44386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Tahoma"/>
                <a:ea typeface="+mn-ea"/>
                <a:cs typeface="+mn-cs"/>
              </a:rPr>
              <a:t>Delmiro </a:t>
            </a:r>
            <a:r>
              <a:rPr kumimoji="0" lang="pt-BR" sz="1800" b="0" i="0" u="none" strike="noStrike" kern="1200" cap="none" spc="0" normalizeH="0" baseline="0" noProof="0" dirty="0" err="1">
                <a:ln>
                  <a:noFill/>
                </a:ln>
                <a:solidFill>
                  <a:prstClr val="black"/>
                </a:solidFill>
                <a:effectLst/>
                <a:uLnTx/>
                <a:uFillTx/>
                <a:latin typeface="Tahoma"/>
                <a:ea typeface="+mn-ea"/>
                <a:cs typeface="+mn-cs"/>
              </a:rPr>
              <a:t>Gouvea</a:t>
            </a:r>
            <a:endParaRPr kumimoji="0" lang="pt-BR"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 name="CaixaDeTexto 6">
            <a:extLst>
              <a:ext uri="{FF2B5EF4-FFF2-40B4-BE49-F238E27FC236}">
                <a16:creationId xmlns:a16="http://schemas.microsoft.com/office/drawing/2014/main" id="{277B7B2E-2AEB-4EF9-B098-10240FDCF1D7}"/>
              </a:ext>
            </a:extLst>
          </p:cNvPr>
          <p:cNvSpPr txBox="1"/>
          <p:nvPr/>
        </p:nvSpPr>
        <p:spPr>
          <a:xfrm>
            <a:off x="907928" y="6131681"/>
            <a:ext cx="4276848" cy="523220"/>
          </a:xfrm>
          <a:prstGeom prst="rect">
            <a:avLst/>
          </a:prstGeom>
          <a:noFill/>
        </p:spPr>
        <p:txBody>
          <a:bodyPr wrap="square">
            <a:spAutoFit/>
          </a:bodyPr>
          <a:lstStyle/>
          <a:p>
            <a:r>
              <a:rPr lang="pt-BR" sz="1400" dirty="0">
                <a:latin typeface="Abadi" panose="020B0604020104020204" pitchFamily="34" charset="0"/>
              </a:rPr>
              <a:t>Belém, Uberlândia, Teresina, São Luís representam exemplos onde há graves problemas amostrais </a:t>
            </a:r>
            <a:endParaRPr lang="pt-BR" sz="1400" dirty="0"/>
          </a:p>
        </p:txBody>
      </p:sp>
    </p:spTree>
    <p:extLst>
      <p:ext uri="{BB962C8B-B14F-4D97-AF65-F5344CB8AC3E}">
        <p14:creationId xmlns:p14="http://schemas.microsoft.com/office/powerpoint/2010/main" val="311384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B86206-9E33-4FAE-988E-5954ECC916FF}"/>
              </a:ext>
            </a:extLst>
          </p:cNvPr>
          <p:cNvSpPr>
            <a:spLocks noGrp="1"/>
          </p:cNvSpPr>
          <p:nvPr>
            <p:ph type="title"/>
          </p:nvPr>
        </p:nvSpPr>
        <p:spPr>
          <a:xfrm>
            <a:off x="1847850" y="323850"/>
            <a:ext cx="7696201" cy="544512"/>
          </a:xfrm>
        </p:spPr>
        <p:txBody>
          <a:bodyPr>
            <a:normAutofit fontScale="90000"/>
          </a:bodyPr>
          <a:lstStyle/>
          <a:p>
            <a:r>
              <a:rPr lang="pt-BR" dirty="0"/>
              <a:t>Processo nº 08700.002532/2018-33</a:t>
            </a:r>
          </a:p>
        </p:txBody>
      </p:sp>
      <p:sp>
        <p:nvSpPr>
          <p:cNvPr id="3" name="Espaço Reservado para Conteúdo 2">
            <a:extLst>
              <a:ext uri="{FF2B5EF4-FFF2-40B4-BE49-F238E27FC236}">
                <a16:creationId xmlns:a16="http://schemas.microsoft.com/office/drawing/2014/main" id="{DD38E951-85FE-4926-BD4C-6FCAFF6EDD12}"/>
              </a:ext>
            </a:extLst>
          </p:cNvPr>
          <p:cNvSpPr>
            <a:spLocks noGrp="1"/>
          </p:cNvSpPr>
          <p:nvPr>
            <p:ph idx="1"/>
          </p:nvPr>
        </p:nvSpPr>
        <p:spPr>
          <a:xfrm>
            <a:off x="1354931" y="1190628"/>
            <a:ext cx="9272588" cy="5229222"/>
          </a:xfrm>
        </p:spPr>
        <p:txBody>
          <a:bodyPr>
            <a:normAutofit fontScale="92500" lnSpcReduction="10000"/>
          </a:bodyPr>
          <a:lstStyle/>
          <a:p>
            <a:pPr marL="0" marR="76200" indent="0" algn="l">
              <a:spcBef>
                <a:spcPts val="0"/>
              </a:spcBef>
              <a:buNone/>
            </a:pPr>
            <a:r>
              <a:rPr lang="pt-BR" sz="1500" i="0" dirty="0">
                <a:solidFill>
                  <a:srgbClr val="000000"/>
                </a:solidFill>
                <a:effectLst/>
                <a:latin typeface="Times New Roman" panose="02020603050405020304" pitchFamily="18" charset="0"/>
                <a:cs typeface="Times New Roman" panose="02020603050405020304" pitchFamily="18" charset="0"/>
              </a:rPr>
              <a:t>Representantes: 	Associação Brasileira de Combate às Fraudes de Combustíveis (ABCFC) e </a:t>
            </a:r>
          </a:p>
          <a:p>
            <a:pPr marL="0" marR="76200" indent="0" algn="l">
              <a:spcBef>
                <a:spcPts val="0"/>
              </a:spcBef>
              <a:buNone/>
            </a:pPr>
            <a:r>
              <a:rPr lang="pt-BR" sz="1500" dirty="0">
                <a:solidFill>
                  <a:srgbClr val="000000"/>
                </a:solidFill>
                <a:latin typeface="Times New Roman" panose="02020603050405020304" pitchFamily="18" charset="0"/>
                <a:cs typeface="Times New Roman" panose="02020603050405020304" pitchFamily="18" charset="0"/>
              </a:rPr>
              <a:t>		</a:t>
            </a:r>
            <a:r>
              <a:rPr lang="pt-BR" sz="1500" i="0" dirty="0" err="1">
                <a:solidFill>
                  <a:srgbClr val="000000"/>
                </a:solidFill>
                <a:effectLst/>
                <a:latin typeface="Times New Roman" panose="02020603050405020304" pitchFamily="18" charset="0"/>
                <a:cs typeface="Times New Roman" panose="02020603050405020304" pitchFamily="18" charset="0"/>
              </a:rPr>
              <a:t>Raízen</a:t>
            </a:r>
            <a:r>
              <a:rPr lang="pt-BR" sz="1500" i="0" dirty="0">
                <a:solidFill>
                  <a:srgbClr val="000000"/>
                </a:solidFill>
                <a:effectLst/>
                <a:latin typeface="Times New Roman" panose="02020603050405020304" pitchFamily="18" charset="0"/>
                <a:cs typeface="Times New Roman" panose="02020603050405020304" pitchFamily="18" charset="0"/>
              </a:rPr>
              <a:t> Combustíveis S.A. (</a:t>
            </a:r>
            <a:r>
              <a:rPr lang="pt-BR" sz="1500" i="0" dirty="0" err="1">
                <a:solidFill>
                  <a:srgbClr val="000000"/>
                </a:solidFill>
                <a:effectLst/>
                <a:latin typeface="Times New Roman" panose="02020603050405020304" pitchFamily="18" charset="0"/>
                <a:cs typeface="Times New Roman" panose="02020603050405020304" pitchFamily="18" charset="0"/>
              </a:rPr>
              <a:t>Raízen</a:t>
            </a:r>
            <a:r>
              <a:rPr lang="pt-BR" sz="1500" i="0" dirty="0">
                <a:solidFill>
                  <a:srgbClr val="000000"/>
                </a:solidFill>
                <a:effectLst/>
                <a:latin typeface="Times New Roman" panose="02020603050405020304" pitchFamily="18" charset="0"/>
                <a:cs typeface="Times New Roman" panose="02020603050405020304" pitchFamily="18" charset="0"/>
              </a:rPr>
              <a:t>)</a:t>
            </a:r>
          </a:p>
          <a:p>
            <a:pPr marL="0" marR="76200" indent="0" algn="l">
              <a:spcBef>
                <a:spcPts val="0"/>
              </a:spcBef>
              <a:buNone/>
            </a:pPr>
            <a:endParaRPr lang="pt-BR" sz="1500" i="0" dirty="0">
              <a:solidFill>
                <a:srgbClr val="000000"/>
              </a:solidFill>
              <a:effectLst/>
              <a:latin typeface="Times New Roman" panose="02020603050405020304" pitchFamily="18" charset="0"/>
              <a:cs typeface="Times New Roman" panose="02020603050405020304" pitchFamily="18" charset="0"/>
            </a:endParaRPr>
          </a:p>
          <a:p>
            <a:pPr marL="0" marR="76200" indent="0" algn="l">
              <a:spcBef>
                <a:spcPts val="0"/>
              </a:spcBef>
              <a:buNone/>
            </a:pPr>
            <a:r>
              <a:rPr lang="pt-BR" sz="1500" i="0" dirty="0">
                <a:solidFill>
                  <a:srgbClr val="000000"/>
                </a:solidFill>
                <a:effectLst/>
                <a:latin typeface="Times New Roman" panose="02020603050405020304" pitchFamily="18" charset="0"/>
                <a:cs typeface="Times New Roman" panose="02020603050405020304" pitchFamily="18" charset="0"/>
              </a:rPr>
              <a:t>Representada: 	</a:t>
            </a:r>
            <a:r>
              <a:rPr lang="pt-BR" sz="1500" i="0" dirty="0" err="1">
                <a:solidFill>
                  <a:srgbClr val="000000"/>
                </a:solidFill>
                <a:effectLst/>
                <a:latin typeface="Times New Roman" panose="02020603050405020304" pitchFamily="18" charset="0"/>
                <a:cs typeface="Times New Roman" panose="02020603050405020304" pitchFamily="18" charset="0"/>
              </a:rPr>
              <a:t>Rodopetro</a:t>
            </a:r>
            <a:r>
              <a:rPr lang="pt-BR" sz="1500" i="0" dirty="0">
                <a:solidFill>
                  <a:srgbClr val="000000"/>
                </a:solidFill>
                <a:effectLst/>
                <a:latin typeface="Times New Roman" panose="02020603050405020304" pitchFamily="18" charset="0"/>
                <a:cs typeface="Times New Roman" panose="02020603050405020304" pitchFamily="18" charset="0"/>
              </a:rPr>
              <a:t> Distribuidora de Petróleo Ltda, </a:t>
            </a:r>
          </a:p>
          <a:p>
            <a:pPr marL="0" marR="76200" indent="0" algn="l">
              <a:spcBef>
                <a:spcPts val="0"/>
              </a:spcBef>
              <a:buNone/>
            </a:pPr>
            <a:r>
              <a:rPr lang="pt-BR" sz="1500" i="0" dirty="0">
                <a:solidFill>
                  <a:srgbClr val="000000"/>
                </a:solidFill>
                <a:effectLst/>
                <a:latin typeface="Times New Roman" panose="02020603050405020304" pitchFamily="18" charset="0"/>
                <a:cs typeface="Times New Roman" panose="02020603050405020304" pitchFamily="18" charset="0"/>
              </a:rPr>
              <a:t>		76 </a:t>
            </a:r>
            <a:r>
              <a:rPr lang="pt-BR" sz="1500" i="0" dirty="0" err="1">
                <a:solidFill>
                  <a:srgbClr val="000000"/>
                </a:solidFill>
                <a:effectLst/>
                <a:latin typeface="Times New Roman" panose="02020603050405020304" pitchFamily="18" charset="0"/>
                <a:cs typeface="Times New Roman" panose="02020603050405020304" pitchFamily="18" charset="0"/>
              </a:rPr>
              <a:t>Oil</a:t>
            </a:r>
            <a:r>
              <a:rPr lang="pt-BR" sz="1500" i="0" dirty="0">
                <a:solidFill>
                  <a:srgbClr val="000000"/>
                </a:solidFill>
                <a:effectLst/>
                <a:latin typeface="Times New Roman" panose="02020603050405020304" pitchFamily="18" charset="0"/>
                <a:cs typeface="Times New Roman" panose="02020603050405020304" pitchFamily="18" charset="0"/>
              </a:rPr>
              <a:t> Distribuidora de </a:t>
            </a:r>
            <a:r>
              <a:rPr lang="pt-BR" sz="1500" i="0" dirty="0" err="1">
                <a:solidFill>
                  <a:srgbClr val="000000"/>
                </a:solidFill>
                <a:effectLst/>
                <a:latin typeface="Times New Roman" panose="02020603050405020304" pitchFamily="18" charset="0"/>
                <a:cs typeface="Times New Roman" panose="02020603050405020304" pitchFamily="18" charset="0"/>
              </a:rPr>
              <a:t>Combustiveis</a:t>
            </a:r>
            <a:r>
              <a:rPr lang="pt-BR" sz="1500" i="0" dirty="0">
                <a:solidFill>
                  <a:srgbClr val="000000"/>
                </a:solidFill>
                <a:effectLst/>
                <a:latin typeface="Times New Roman" panose="02020603050405020304" pitchFamily="18" charset="0"/>
                <a:cs typeface="Times New Roman" panose="02020603050405020304" pitchFamily="18" charset="0"/>
              </a:rPr>
              <a:t> S/A, </a:t>
            </a:r>
          </a:p>
          <a:p>
            <a:pPr marL="0" marR="76200" indent="0" algn="l">
              <a:spcBef>
                <a:spcPts val="0"/>
              </a:spcBef>
              <a:buNone/>
            </a:pPr>
            <a:r>
              <a:rPr lang="pt-BR" sz="1500" dirty="0">
                <a:solidFill>
                  <a:srgbClr val="000000"/>
                </a:solidFill>
                <a:latin typeface="Times New Roman" panose="02020603050405020304" pitchFamily="18" charset="0"/>
                <a:cs typeface="Times New Roman" panose="02020603050405020304" pitchFamily="18" charset="0"/>
              </a:rPr>
              <a:t>		</a:t>
            </a:r>
            <a:r>
              <a:rPr lang="pt-BR" sz="1500" i="0" dirty="0">
                <a:solidFill>
                  <a:srgbClr val="000000"/>
                </a:solidFill>
                <a:effectLst/>
                <a:latin typeface="Times New Roman" panose="02020603050405020304" pitchFamily="18" charset="0"/>
                <a:cs typeface="Times New Roman" panose="02020603050405020304" pitchFamily="18" charset="0"/>
              </a:rPr>
              <a:t>Minuano Petróleo Ltda e </a:t>
            </a:r>
          </a:p>
          <a:p>
            <a:pPr marL="0" marR="76200" indent="0" algn="l">
              <a:spcBef>
                <a:spcPts val="0"/>
              </a:spcBef>
              <a:buNone/>
            </a:pPr>
            <a:r>
              <a:rPr lang="pt-BR" sz="1500" dirty="0">
                <a:solidFill>
                  <a:srgbClr val="000000"/>
                </a:solidFill>
                <a:latin typeface="Times New Roman" panose="02020603050405020304" pitchFamily="18" charset="0"/>
                <a:cs typeface="Times New Roman" panose="02020603050405020304" pitchFamily="18" charset="0"/>
              </a:rPr>
              <a:t>		</a:t>
            </a:r>
            <a:r>
              <a:rPr lang="pt-BR" sz="1500" i="0" dirty="0">
                <a:solidFill>
                  <a:srgbClr val="000000"/>
                </a:solidFill>
                <a:effectLst/>
                <a:latin typeface="Times New Roman" panose="02020603050405020304" pitchFamily="18" charset="0"/>
                <a:cs typeface="Times New Roman" panose="02020603050405020304" pitchFamily="18" charset="0"/>
              </a:rPr>
              <a:t>Refinaria de Petróleo de Manguinhos S/A</a:t>
            </a:r>
          </a:p>
          <a:p>
            <a:pPr marL="0" marR="76200" indent="0" algn="l">
              <a:spcBef>
                <a:spcPts val="0"/>
              </a:spcBef>
              <a:buNone/>
            </a:pPr>
            <a:endParaRPr lang="pt-BR" sz="1700" dirty="0">
              <a:solidFill>
                <a:srgbClr val="000000"/>
              </a:solidFill>
              <a:latin typeface="Times New Roman" panose="02020603050405020304" pitchFamily="18" charset="0"/>
              <a:cs typeface="Times New Roman" panose="02020603050405020304" pitchFamily="18" charset="0"/>
            </a:endParaRPr>
          </a:p>
          <a:p>
            <a:pPr marL="400050" marR="76200" indent="-400050">
              <a:spcBef>
                <a:spcPts val="0"/>
              </a:spcBef>
              <a:buFont typeface="+mj-lt"/>
              <a:buAutoNum type="romanLcPeriod"/>
            </a:pPr>
            <a:r>
              <a:rPr lang="pt-BR" sz="1500" cap="all" dirty="0">
                <a:solidFill>
                  <a:srgbClr val="000000"/>
                </a:solidFill>
                <a:latin typeface="Times New Roman" panose="02020603050405020304" pitchFamily="18" charset="0"/>
                <a:cs typeface="Times New Roman" panose="02020603050405020304" pitchFamily="18" charset="0"/>
              </a:rPr>
              <a:t>Representação da </a:t>
            </a:r>
            <a:r>
              <a:rPr lang="pt-BR" sz="1500" cap="all" dirty="0" err="1">
                <a:solidFill>
                  <a:srgbClr val="000000"/>
                </a:solidFill>
                <a:latin typeface="Times New Roman" panose="02020603050405020304" pitchFamily="18" charset="0"/>
                <a:cs typeface="Times New Roman" panose="02020603050405020304" pitchFamily="18" charset="0"/>
              </a:rPr>
              <a:t>abcfc</a:t>
            </a:r>
            <a:r>
              <a:rPr lang="pt-BR" sz="1500" cap="all" dirty="0">
                <a:solidFill>
                  <a:srgbClr val="000000"/>
                </a:solidFill>
                <a:latin typeface="Times New Roman" panose="02020603050405020304" pitchFamily="18" charset="0"/>
                <a:cs typeface="Times New Roman" panose="02020603050405020304" pitchFamily="18" charset="0"/>
              </a:rPr>
              <a:t> (DOCSEI 0467482)</a:t>
            </a:r>
          </a:p>
          <a:p>
            <a:pPr marL="400050" marR="76200" indent="-400050">
              <a:spcBef>
                <a:spcPts val="0"/>
              </a:spcBef>
              <a:buFont typeface="+mj-lt"/>
              <a:buAutoNum type="romanLcPeriod"/>
            </a:pPr>
            <a:r>
              <a:rPr lang="pt-BR" sz="1500" i="0" cap="all" dirty="0" err="1">
                <a:solidFill>
                  <a:srgbClr val="000000"/>
                </a:solidFill>
                <a:effectLst/>
                <a:latin typeface="Times New Roman" panose="02020603050405020304" pitchFamily="18" charset="0"/>
                <a:cs typeface="Times New Roman" panose="02020603050405020304" pitchFamily="18" charset="0"/>
              </a:rPr>
              <a:t>Raízen</a:t>
            </a:r>
            <a:r>
              <a:rPr lang="pt-BR" sz="1500" i="0" cap="all" dirty="0">
                <a:solidFill>
                  <a:srgbClr val="000000"/>
                </a:solidFill>
                <a:effectLst/>
                <a:latin typeface="Times New Roman" panose="02020603050405020304" pitchFamily="18" charset="0"/>
                <a:cs typeface="Times New Roman" panose="02020603050405020304" pitchFamily="18" charset="0"/>
              </a:rPr>
              <a:t> adere à representação (DOCSEI 0625258)</a:t>
            </a:r>
          </a:p>
          <a:p>
            <a:pPr marL="400050" marR="76200" indent="-400050">
              <a:spcBef>
                <a:spcPts val="0"/>
              </a:spcBef>
              <a:buFont typeface="+mj-lt"/>
              <a:buAutoNum type="romanLcPeriod"/>
            </a:pPr>
            <a:r>
              <a:rPr lang="pt-BR" sz="1500" i="0" cap="all" dirty="0">
                <a:solidFill>
                  <a:srgbClr val="000000"/>
                </a:solidFill>
                <a:effectLst/>
                <a:latin typeface="Times New Roman" panose="02020603050405020304" pitchFamily="18" charset="0"/>
                <a:cs typeface="Times New Roman" panose="02020603050405020304" pitchFamily="18" charset="0"/>
              </a:rPr>
              <a:t>NOTA TÉCNICA Nº 28/2020/CGAA4/SGA1/SG/CADE (</a:t>
            </a:r>
            <a:r>
              <a:rPr lang="pt-BR" sz="1500" i="0" cap="all" dirty="0" err="1">
                <a:solidFill>
                  <a:srgbClr val="000000"/>
                </a:solidFill>
                <a:effectLst/>
                <a:latin typeface="Times New Roman" panose="02020603050405020304" pitchFamily="18" charset="0"/>
                <a:cs typeface="Times New Roman" panose="02020603050405020304" pitchFamily="18" charset="0"/>
              </a:rPr>
              <a:t>docsei</a:t>
            </a:r>
            <a:r>
              <a:rPr lang="pt-BR" sz="1500" i="0" cap="all" dirty="0">
                <a:solidFill>
                  <a:srgbClr val="000000"/>
                </a:solidFill>
                <a:effectLst/>
                <a:latin typeface="Times New Roman" panose="02020603050405020304" pitchFamily="18" charset="0"/>
                <a:cs typeface="Times New Roman" panose="02020603050405020304" pitchFamily="18" charset="0"/>
              </a:rPr>
              <a:t> 0792484)</a:t>
            </a:r>
            <a:endParaRPr lang="pt-BR" sz="1500" i="0" dirty="0">
              <a:solidFill>
                <a:srgbClr val="000000"/>
              </a:solidFill>
              <a:effectLst/>
              <a:latin typeface="Times New Roman" panose="02020603050405020304" pitchFamily="18" charset="0"/>
              <a:cs typeface="Times New Roman" panose="02020603050405020304" pitchFamily="18" charset="0"/>
            </a:endParaRPr>
          </a:p>
          <a:p>
            <a:pPr marL="400050" indent="-400050">
              <a:buFont typeface="+mj-lt"/>
              <a:buAutoNum type="romanLcPeriod"/>
            </a:pPr>
            <a:r>
              <a:rPr lang="pt-BR" sz="1500" dirty="0">
                <a:latin typeface="Times New Roman" panose="02020603050405020304" pitchFamily="18" charset="0"/>
                <a:cs typeface="Times New Roman" panose="02020603050405020304" pitchFamily="18" charset="0"/>
              </a:rPr>
              <a:t>DESPACHO SG ARQUIVAMENTO DE INQUÉRITO</a:t>
            </a:r>
            <a:r>
              <a:rPr lang="pt-BR" sz="1500" i="0" cap="all" dirty="0">
                <a:solidFill>
                  <a:srgbClr val="000000"/>
                </a:solidFill>
                <a:effectLst/>
                <a:latin typeface="Times New Roman" panose="02020603050405020304" pitchFamily="18" charset="0"/>
                <a:cs typeface="Times New Roman" panose="02020603050405020304" pitchFamily="18" charset="0"/>
              </a:rPr>
              <a:t> Nº 10/2020 (</a:t>
            </a:r>
            <a:r>
              <a:rPr lang="pt-BR" sz="1500" i="0" cap="all" dirty="0" err="1">
                <a:solidFill>
                  <a:srgbClr val="000000"/>
                </a:solidFill>
                <a:effectLst/>
                <a:latin typeface="Times New Roman" panose="02020603050405020304" pitchFamily="18" charset="0"/>
                <a:cs typeface="Times New Roman" panose="02020603050405020304" pitchFamily="18" charset="0"/>
              </a:rPr>
              <a:t>docsei</a:t>
            </a:r>
            <a:r>
              <a:rPr lang="pt-BR" sz="1500" i="0" cap="all" dirty="0">
                <a:solidFill>
                  <a:srgbClr val="000000"/>
                </a:solidFill>
                <a:effectLst/>
                <a:latin typeface="Times New Roman" panose="02020603050405020304" pitchFamily="18" charset="0"/>
                <a:cs typeface="Times New Roman" panose="02020603050405020304" pitchFamily="18" charset="0"/>
              </a:rPr>
              <a:t> 0792493)</a:t>
            </a:r>
          </a:p>
          <a:p>
            <a:pPr marL="400050" indent="-400050">
              <a:buFont typeface="+mj-lt"/>
              <a:buAutoNum type="romanLcPeriod"/>
            </a:pPr>
            <a:r>
              <a:rPr lang="pt-BR" sz="1500" dirty="0">
                <a:latin typeface="Times New Roman" panose="02020603050405020304" pitchFamily="18" charset="0"/>
                <a:cs typeface="Times New Roman" panose="02020603050405020304" pitchFamily="18" charset="0"/>
              </a:rPr>
              <a:t>RECURSO RAÍZEN (DOCSEI 0796186)</a:t>
            </a:r>
          </a:p>
          <a:p>
            <a:pPr marL="400050" indent="-400050">
              <a:buFont typeface="+mj-lt"/>
              <a:buAutoNum type="romanLcPeriod"/>
            </a:pPr>
            <a:r>
              <a:rPr lang="pt-BR" sz="1500" dirty="0">
                <a:latin typeface="Times New Roman" panose="02020603050405020304" pitchFamily="18" charset="0"/>
                <a:cs typeface="Times New Roman" panose="02020603050405020304" pitchFamily="18" charset="0"/>
              </a:rPr>
              <a:t>DESPACHO SG ARQUIVAMENTO DE INQUÉRITO </a:t>
            </a:r>
            <a:r>
              <a:rPr lang="pt-BR" sz="1500" i="0" cap="all" dirty="0">
                <a:solidFill>
                  <a:srgbClr val="000000"/>
                </a:solidFill>
                <a:effectLst/>
                <a:latin typeface="Times New Roman" panose="02020603050405020304" pitchFamily="18" charset="0"/>
                <a:cs typeface="Times New Roman" panose="02020603050405020304" pitchFamily="18" charset="0"/>
              </a:rPr>
              <a:t>Nº 11/2020</a:t>
            </a:r>
            <a:r>
              <a:rPr lang="pt-BR" sz="1500" dirty="0">
                <a:latin typeface="Times New Roman" panose="02020603050405020304" pitchFamily="18" charset="0"/>
                <a:cs typeface="Times New Roman" panose="02020603050405020304" pitchFamily="18" charset="0"/>
              </a:rPr>
              <a:t> (</a:t>
            </a:r>
            <a:r>
              <a:rPr lang="pt-BR" sz="1500" i="0" cap="all" dirty="0" err="1">
                <a:solidFill>
                  <a:srgbClr val="000000"/>
                </a:solidFill>
                <a:effectLst/>
                <a:latin typeface="Times New Roman" panose="02020603050405020304" pitchFamily="18" charset="0"/>
                <a:cs typeface="Times New Roman" panose="02020603050405020304" pitchFamily="18" charset="0"/>
              </a:rPr>
              <a:t>docsei</a:t>
            </a:r>
            <a:r>
              <a:rPr lang="pt-BR" sz="1500" i="0" cap="all" dirty="0">
                <a:solidFill>
                  <a:srgbClr val="000000"/>
                </a:solidFill>
                <a:effectLst/>
                <a:latin typeface="Times New Roman" panose="02020603050405020304" pitchFamily="18" charset="0"/>
                <a:cs typeface="Times New Roman" panose="02020603050405020304" pitchFamily="18" charset="0"/>
              </a:rPr>
              <a:t> </a:t>
            </a:r>
            <a:r>
              <a:rPr lang="pt-BR" sz="1500" dirty="0">
                <a:latin typeface="Times New Roman" panose="02020603050405020304" pitchFamily="18" charset="0"/>
                <a:cs typeface="Times New Roman" panose="02020603050405020304" pitchFamily="18" charset="0"/>
              </a:rPr>
              <a:t>0810223) </a:t>
            </a:r>
          </a:p>
          <a:p>
            <a:pPr marL="400050" indent="-400050">
              <a:buFont typeface="+mj-lt"/>
              <a:buAutoNum type="romanLcPeriod"/>
            </a:pPr>
            <a:r>
              <a:rPr lang="pt-BR" sz="1500" dirty="0">
                <a:latin typeface="Times New Roman" panose="02020603050405020304" pitchFamily="18" charset="0"/>
                <a:cs typeface="Times New Roman" panose="02020603050405020304" pitchFamily="18" charset="0"/>
              </a:rPr>
              <a:t>DESPACHO DECISÓRIO Nº 1/2021/GAB2/CADE [</a:t>
            </a:r>
            <a:r>
              <a:rPr lang="pt-BR" sz="1500" dirty="0" err="1">
                <a:latin typeface="Times New Roman" panose="02020603050405020304" pitchFamily="18" charset="0"/>
                <a:cs typeface="Times New Roman" panose="02020603050405020304" pitchFamily="18" charset="0"/>
              </a:rPr>
              <a:t>Luis</a:t>
            </a:r>
            <a:r>
              <a:rPr lang="pt-BR" sz="1500" dirty="0">
                <a:latin typeface="Times New Roman" panose="02020603050405020304" pitchFamily="18" charset="0"/>
                <a:cs typeface="Times New Roman" panose="02020603050405020304" pitchFamily="18" charset="0"/>
              </a:rPr>
              <a:t> Braido] (</a:t>
            </a:r>
            <a:r>
              <a:rPr lang="pt-BR" sz="1500" i="0" cap="all" dirty="0" err="1">
                <a:solidFill>
                  <a:srgbClr val="000000"/>
                </a:solidFill>
                <a:effectLst/>
                <a:latin typeface="Times New Roman" panose="02020603050405020304" pitchFamily="18" charset="0"/>
                <a:cs typeface="Times New Roman" panose="02020603050405020304" pitchFamily="18" charset="0"/>
              </a:rPr>
              <a:t>docsei</a:t>
            </a:r>
            <a:r>
              <a:rPr lang="pt-BR" sz="1500" i="0" cap="all" dirty="0">
                <a:solidFill>
                  <a:srgbClr val="000000"/>
                </a:solidFill>
                <a:effectLst/>
                <a:latin typeface="Times New Roman" panose="02020603050405020304" pitchFamily="18" charset="0"/>
                <a:cs typeface="Times New Roman" panose="02020603050405020304" pitchFamily="18" charset="0"/>
              </a:rPr>
              <a:t> </a:t>
            </a:r>
            <a:r>
              <a:rPr lang="pt-BR" sz="1500" dirty="0">
                <a:latin typeface="Times New Roman" panose="02020603050405020304" pitchFamily="18" charset="0"/>
                <a:cs typeface="Times New Roman" panose="02020603050405020304" pitchFamily="18" charset="0"/>
              </a:rPr>
              <a:t>0850471)</a:t>
            </a:r>
          </a:p>
          <a:p>
            <a:pPr marL="400050" indent="-400050">
              <a:buFont typeface="+mj-lt"/>
              <a:buAutoNum type="romanLcPeriod"/>
            </a:pPr>
            <a:r>
              <a:rPr lang="pt-BR" sz="1500" dirty="0">
                <a:latin typeface="Times New Roman" panose="02020603050405020304" pitchFamily="18" charset="0"/>
                <a:cs typeface="Times New Roman" panose="02020603050405020304" pitchFamily="18" charset="0"/>
              </a:rPr>
              <a:t>VOTO DA CONS. PAULA FARANI DE AZEVEDO SILVEIRA – (</a:t>
            </a:r>
            <a:r>
              <a:rPr lang="pt-BR" sz="1500" i="0" cap="all" dirty="0" err="1">
                <a:solidFill>
                  <a:srgbClr val="000000"/>
                </a:solidFill>
                <a:effectLst/>
                <a:latin typeface="Times New Roman" panose="02020603050405020304" pitchFamily="18" charset="0"/>
                <a:cs typeface="Times New Roman" panose="02020603050405020304" pitchFamily="18" charset="0"/>
              </a:rPr>
              <a:t>docsei</a:t>
            </a:r>
            <a:r>
              <a:rPr lang="pt-BR" sz="1500" i="0" cap="all" dirty="0">
                <a:solidFill>
                  <a:srgbClr val="000000"/>
                </a:solidFill>
                <a:effectLst/>
                <a:latin typeface="Times New Roman" panose="02020603050405020304" pitchFamily="18" charset="0"/>
                <a:cs typeface="Times New Roman" panose="02020603050405020304" pitchFamily="18" charset="0"/>
              </a:rPr>
              <a:t> </a:t>
            </a:r>
            <a:r>
              <a:rPr lang="pt-BR" sz="1500" dirty="0">
                <a:latin typeface="Times New Roman" panose="02020603050405020304" pitchFamily="18" charset="0"/>
                <a:cs typeface="Times New Roman" panose="02020603050405020304" pitchFamily="18" charset="0"/>
              </a:rPr>
              <a:t>0857821)</a:t>
            </a:r>
          </a:p>
          <a:p>
            <a:pPr marL="400050" indent="-400050">
              <a:buFont typeface="+mj-lt"/>
              <a:buAutoNum type="romanLcPeriod"/>
            </a:pPr>
            <a:r>
              <a:rPr lang="pt-BR" sz="1500" dirty="0">
                <a:latin typeface="Times New Roman" panose="02020603050405020304" pitchFamily="18" charset="0"/>
                <a:cs typeface="Times New Roman" panose="02020603050405020304" pitchFamily="18" charset="0"/>
              </a:rPr>
              <a:t>VOTO DO CONS. MAURÍCIO OSCAR BANDEIRA MAIA – (</a:t>
            </a:r>
            <a:r>
              <a:rPr lang="pt-BR" sz="1500" i="0" cap="all" dirty="0" err="1">
                <a:solidFill>
                  <a:srgbClr val="000000"/>
                </a:solidFill>
                <a:effectLst/>
                <a:latin typeface="Times New Roman" panose="02020603050405020304" pitchFamily="18" charset="0"/>
                <a:cs typeface="Times New Roman" panose="02020603050405020304" pitchFamily="18" charset="0"/>
              </a:rPr>
              <a:t>docsei</a:t>
            </a:r>
            <a:r>
              <a:rPr lang="pt-BR" sz="1500" i="0" cap="all" dirty="0">
                <a:solidFill>
                  <a:srgbClr val="000000"/>
                </a:solidFill>
                <a:effectLst/>
                <a:latin typeface="Times New Roman" panose="02020603050405020304" pitchFamily="18" charset="0"/>
                <a:cs typeface="Times New Roman" panose="02020603050405020304" pitchFamily="18" charset="0"/>
              </a:rPr>
              <a:t> </a:t>
            </a:r>
            <a:r>
              <a:rPr lang="pt-BR" sz="1500" dirty="0">
                <a:latin typeface="Times New Roman" panose="02020603050405020304" pitchFamily="18" charset="0"/>
                <a:cs typeface="Times New Roman" panose="02020603050405020304" pitchFamily="18" charset="0"/>
              </a:rPr>
              <a:t>0857966) </a:t>
            </a:r>
          </a:p>
          <a:p>
            <a:pPr marL="400050" indent="-400050">
              <a:buFont typeface="+mj-lt"/>
              <a:buAutoNum type="romanLcPeriod"/>
            </a:pPr>
            <a:r>
              <a:rPr lang="pt-BR" sz="1500" dirty="0">
                <a:latin typeface="Times New Roman" panose="02020603050405020304" pitchFamily="18" charset="0"/>
                <a:cs typeface="Times New Roman" panose="02020603050405020304" pitchFamily="18" charset="0"/>
              </a:rPr>
              <a:t>VOTO DA CONS. LENISA RODRIGUES PRADO – (</a:t>
            </a:r>
            <a:r>
              <a:rPr lang="pt-BR" sz="1500" i="0" cap="all" dirty="0" err="1">
                <a:solidFill>
                  <a:srgbClr val="000000"/>
                </a:solidFill>
                <a:effectLst/>
                <a:latin typeface="Times New Roman" panose="02020603050405020304" pitchFamily="18" charset="0"/>
                <a:cs typeface="Times New Roman" panose="02020603050405020304" pitchFamily="18" charset="0"/>
              </a:rPr>
              <a:t>docsei</a:t>
            </a:r>
            <a:r>
              <a:rPr lang="pt-BR" sz="1500" i="0" cap="all" dirty="0">
                <a:solidFill>
                  <a:srgbClr val="000000"/>
                </a:solidFill>
                <a:effectLst/>
                <a:latin typeface="Times New Roman" panose="02020603050405020304" pitchFamily="18" charset="0"/>
                <a:cs typeface="Times New Roman" panose="02020603050405020304" pitchFamily="18" charset="0"/>
              </a:rPr>
              <a:t> </a:t>
            </a:r>
            <a:r>
              <a:rPr lang="pt-BR" sz="1500" dirty="0">
                <a:latin typeface="Times New Roman" panose="02020603050405020304" pitchFamily="18" charset="0"/>
                <a:cs typeface="Times New Roman" panose="02020603050405020304" pitchFamily="18" charset="0"/>
              </a:rPr>
              <a:t>0860296)</a:t>
            </a:r>
          </a:p>
          <a:p>
            <a:pPr marL="400050" indent="-400050">
              <a:buFont typeface="+mj-lt"/>
              <a:buAutoNum type="romanLcPeriod"/>
            </a:pPr>
            <a:r>
              <a:rPr lang="pt-BR" sz="1500" dirty="0">
                <a:latin typeface="Times New Roman" panose="02020603050405020304" pitchFamily="18" charset="0"/>
                <a:cs typeface="Times New Roman" panose="02020603050405020304" pitchFamily="18" charset="0"/>
              </a:rPr>
              <a:t>CERTIDÃO DE TRÂNSITO EM JULGADO (DOCSEI 0871119)</a:t>
            </a:r>
          </a:p>
          <a:p>
            <a:pPr marL="0" marR="76200" indent="0" algn="just">
              <a:spcBef>
                <a:spcPts val="600"/>
              </a:spcBef>
              <a:spcAft>
                <a:spcPts val="600"/>
              </a:spcAft>
              <a:buNone/>
            </a:pPr>
            <a:endParaRPr lang="pt-BR" sz="1200" b="0" i="0" dirty="0">
              <a:solidFill>
                <a:srgbClr val="000000"/>
              </a:solidFill>
              <a:effectLst/>
              <a:latin typeface="Calibri" panose="020F0502020204030204" pitchFamily="34" charset="0"/>
            </a:endParaRPr>
          </a:p>
          <a:p>
            <a:pPr marL="0" marR="76200" indent="0" algn="just">
              <a:spcBef>
                <a:spcPts val="600"/>
              </a:spcBef>
              <a:spcAft>
                <a:spcPts val="600"/>
              </a:spcAft>
              <a:buNone/>
            </a:pPr>
            <a:r>
              <a:rPr lang="pt-BR" sz="1200" b="0" i="0" dirty="0">
                <a:solidFill>
                  <a:srgbClr val="000000"/>
                </a:solidFill>
                <a:effectLst/>
                <a:latin typeface="Calibri" panose="020F0502020204030204" pitchFamily="34" charset="0"/>
              </a:rPr>
              <a:t>Após o Conselheiro </a:t>
            </a:r>
            <a:r>
              <a:rPr lang="pt-BR" sz="1200" b="0" i="0" dirty="0" err="1">
                <a:solidFill>
                  <a:srgbClr val="000000"/>
                </a:solidFill>
                <a:effectLst/>
                <a:latin typeface="Calibri" panose="020F0502020204030204" pitchFamily="34" charset="0"/>
              </a:rPr>
              <a:t>Luis</a:t>
            </a:r>
            <a:r>
              <a:rPr lang="pt-BR" sz="1200" b="0" i="0" dirty="0">
                <a:solidFill>
                  <a:srgbClr val="000000"/>
                </a:solidFill>
                <a:effectLst/>
                <a:latin typeface="Calibri" panose="020F0502020204030204" pitchFamily="34" charset="0"/>
              </a:rPr>
              <a:t> Henrique </a:t>
            </a:r>
            <a:r>
              <a:rPr lang="pt-BR" sz="1200" b="0" i="0" dirty="0" err="1">
                <a:solidFill>
                  <a:srgbClr val="000000"/>
                </a:solidFill>
                <a:effectLst/>
                <a:latin typeface="Calibri" panose="020F0502020204030204" pitchFamily="34" charset="0"/>
              </a:rPr>
              <a:t>Bertolino</a:t>
            </a:r>
            <a:r>
              <a:rPr lang="pt-BR" sz="1200" b="0" i="0" dirty="0">
                <a:solidFill>
                  <a:srgbClr val="000000"/>
                </a:solidFill>
                <a:effectLst/>
                <a:latin typeface="Calibri" panose="020F0502020204030204" pitchFamily="34" charset="0"/>
              </a:rPr>
              <a:t> Braido apresentar o Despacho Decisório nº 1/2021, com proposta de avocação do Inquérito Administrativo; o Conselheiro Mauricio Oscar Bandeira Maia manifestou-se pela não homologação do despacho; a Conselheira Paula Azevedo pela homologação do despacho; o Conselheiro Sérgio Costa </a:t>
            </a:r>
            <a:r>
              <a:rPr lang="pt-BR" sz="1200" b="0" i="0" dirty="0" err="1">
                <a:solidFill>
                  <a:srgbClr val="000000"/>
                </a:solidFill>
                <a:effectLst/>
                <a:latin typeface="Calibri" panose="020F0502020204030204" pitchFamily="34" charset="0"/>
              </a:rPr>
              <a:t>Ravagnani</a:t>
            </a:r>
            <a:r>
              <a:rPr lang="pt-BR" sz="1200" b="0" i="0" dirty="0">
                <a:solidFill>
                  <a:srgbClr val="000000"/>
                </a:solidFill>
                <a:effectLst/>
                <a:latin typeface="Calibri" panose="020F0502020204030204" pitchFamily="34" charset="0"/>
              </a:rPr>
              <a:t> e a Conselheira </a:t>
            </a:r>
            <a:r>
              <a:rPr lang="pt-BR" sz="1200" b="0" i="0" dirty="0" err="1">
                <a:solidFill>
                  <a:srgbClr val="000000"/>
                </a:solidFill>
                <a:effectLst/>
                <a:latin typeface="Calibri" panose="020F0502020204030204" pitchFamily="34" charset="0"/>
              </a:rPr>
              <a:t>Lenisa</a:t>
            </a:r>
            <a:r>
              <a:rPr lang="pt-BR" sz="1200" b="0" i="0" dirty="0">
                <a:solidFill>
                  <a:srgbClr val="000000"/>
                </a:solidFill>
                <a:effectLst/>
                <a:latin typeface="Calibri" panose="020F0502020204030204" pitchFamily="34" charset="0"/>
              </a:rPr>
              <a:t> Prado acompanharam a divergência pela não homologação do despacho; o Conselheiro Luiz Augusto Azevedo de Almeida Hoffmann proferiu voto pela homologação </a:t>
            </a:r>
            <a:r>
              <a:rPr lang="pt-BR" sz="1200" b="1" i="0" dirty="0">
                <a:solidFill>
                  <a:srgbClr val="000000"/>
                </a:solidFill>
                <a:effectLst/>
                <a:latin typeface="Calibri" panose="020F0502020204030204" pitchFamily="34" charset="0"/>
              </a:rPr>
              <a:t>Decisão: O Plenário, por maioria, não homologou o Despacho nº 1/2021.</a:t>
            </a:r>
            <a:endParaRPr lang="pt-BR" sz="1200" b="0" i="0" dirty="0">
              <a:solidFill>
                <a:srgbClr val="000000"/>
              </a:solidFill>
              <a:effectLst/>
              <a:latin typeface="Calibri" panose="020F0502020204030204" pitchFamily="34" charset="0"/>
            </a:endParaRPr>
          </a:p>
          <a:p>
            <a:pPr marL="400050" indent="-400050">
              <a:buFont typeface="+mj-lt"/>
              <a:buAutoNum type="romanLcPeriod"/>
            </a:pPr>
            <a:endParaRPr lang="pt-BR"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21414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65213A-80BE-4CAD-BD9E-C13C559A38B8}"/>
              </a:ext>
            </a:extLst>
          </p:cNvPr>
          <p:cNvSpPr>
            <a:spLocks noGrp="1"/>
          </p:cNvSpPr>
          <p:nvPr>
            <p:ph type="title"/>
          </p:nvPr>
        </p:nvSpPr>
        <p:spPr>
          <a:xfrm>
            <a:off x="609600" y="588963"/>
            <a:ext cx="10972800" cy="457196"/>
          </a:xfrm>
        </p:spPr>
        <p:txBody>
          <a:bodyPr>
            <a:normAutofit fontScale="90000"/>
          </a:bodyPr>
          <a:lstStyle/>
          <a:p>
            <a:r>
              <a:rPr lang="pt-BR" dirty="0"/>
              <a:t>Voto da Conselheira Paula </a:t>
            </a:r>
            <a:r>
              <a:rPr lang="pt-BR" dirty="0" err="1"/>
              <a:t>Farani</a:t>
            </a:r>
            <a:endParaRPr lang="pt-BR" dirty="0"/>
          </a:p>
        </p:txBody>
      </p:sp>
      <p:sp>
        <p:nvSpPr>
          <p:cNvPr id="3" name="Espaço Reservado para Conteúdo 2">
            <a:extLst>
              <a:ext uri="{FF2B5EF4-FFF2-40B4-BE49-F238E27FC236}">
                <a16:creationId xmlns:a16="http://schemas.microsoft.com/office/drawing/2014/main" id="{4B34091A-775B-4B1A-982D-B9E266E8760E}"/>
              </a:ext>
            </a:extLst>
          </p:cNvPr>
          <p:cNvSpPr>
            <a:spLocks noGrp="1"/>
          </p:cNvSpPr>
          <p:nvPr>
            <p:ph idx="1"/>
          </p:nvPr>
        </p:nvSpPr>
        <p:spPr>
          <a:xfrm>
            <a:off x="609600" y="1371603"/>
            <a:ext cx="10972800" cy="4525963"/>
          </a:xfrm>
        </p:spPr>
        <p:txBody>
          <a:bodyPr>
            <a:normAutofit lnSpcReduction="10000"/>
          </a:bodyPr>
          <a:lstStyle/>
          <a:p>
            <a:pPr marR="38100" algn="just">
              <a:spcBef>
                <a:spcPts val="300"/>
              </a:spcBef>
              <a:spcAft>
                <a:spcPts val="300"/>
              </a:spcAft>
            </a:pPr>
            <a:r>
              <a:rPr lang="pt-BR" b="0" i="0" dirty="0">
                <a:solidFill>
                  <a:srgbClr val="000000"/>
                </a:solidFill>
                <a:effectLst/>
                <a:latin typeface="Calibri" panose="020F0502020204030204" pitchFamily="34" charset="0"/>
              </a:rPr>
              <a:t>Como notado pelo Conselheiro Braido, entendo que a prática investigada neste caso, consistente na alegada inadimplência fiscal reiterada, como verdadeiro modelo de negócios, configura-se como uma estratégia competitiva que deve ser analisada por este Conselho com a devida cautela, uma vez que tem o condão de gerar efeitos anticompetitivos severos e evidentes.</a:t>
            </a:r>
          </a:p>
          <a:p>
            <a:pPr marR="38100" algn="just">
              <a:spcBef>
                <a:spcPts val="300"/>
              </a:spcBef>
              <a:spcAft>
                <a:spcPts val="300"/>
              </a:spcAft>
            </a:pPr>
            <a:r>
              <a:rPr lang="pt-BR" b="0" i="0" dirty="0">
                <a:solidFill>
                  <a:srgbClr val="000000"/>
                </a:solidFill>
                <a:effectLst/>
                <a:latin typeface="Calibri" panose="020F0502020204030204" pitchFamily="34" charset="0"/>
              </a:rPr>
              <a:t>A própria SG reconhece “os possíveis danos à sociedade de condutas reiteradas de não recolhimento de impostos, porém acredita que estas possuem esferas adequadas de decisão e mediar tais conflitos não é competência do </a:t>
            </a:r>
            <a:r>
              <a:rPr lang="pt-BR" b="0" i="0" dirty="0" err="1">
                <a:solidFill>
                  <a:srgbClr val="000000"/>
                </a:solidFill>
                <a:effectLst/>
                <a:latin typeface="Calibri" panose="020F0502020204030204" pitchFamily="34" charset="0"/>
              </a:rPr>
              <a:t>Cade</a:t>
            </a:r>
            <a:r>
              <a:rPr lang="pt-BR" b="0" i="0" dirty="0">
                <a:solidFill>
                  <a:srgbClr val="000000"/>
                </a:solidFill>
                <a:effectLst/>
                <a:latin typeface="Calibri" panose="020F0502020204030204" pitchFamily="34" charset="0"/>
              </a:rPr>
              <a:t>”. Com a devida vênia, discordo desse entendimento, por compreender que o não recolhimento de impostos pode, sim, gerar efeitos lesivos à concorrência – seja por dar base a estratégias de preço predatório, seja por viabilizar estratégias de aumento de custos de rivais. </a:t>
            </a:r>
          </a:p>
          <a:p>
            <a:pPr marL="0" marR="38100" indent="0" algn="just">
              <a:spcBef>
                <a:spcPts val="300"/>
              </a:spcBef>
              <a:spcAft>
                <a:spcPts val="300"/>
              </a:spcAft>
              <a:buNone/>
            </a:pPr>
            <a:endParaRPr lang="pt-BR" b="0" i="0" dirty="0">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19601953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65213A-80BE-4CAD-BD9E-C13C559A38B8}"/>
              </a:ext>
            </a:extLst>
          </p:cNvPr>
          <p:cNvSpPr>
            <a:spLocks noGrp="1"/>
          </p:cNvSpPr>
          <p:nvPr>
            <p:ph type="title"/>
          </p:nvPr>
        </p:nvSpPr>
        <p:spPr>
          <a:xfrm>
            <a:off x="609600" y="588963"/>
            <a:ext cx="10972800" cy="457196"/>
          </a:xfrm>
        </p:spPr>
        <p:txBody>
          <a:bodyPr>
            <a:normAutofit fontScale="90000"/>
          </a:bodyPr>
          <a:lstStyle/>
          <a:p>
            <a:r>
              <a:rPr lang="pt-BR" dirty="0"/>
              <a:t>Voto da Conselheira </a:t>
            </a:r>
            <a:r>
              <a:rPr lang="pt-BR" dirty="0" err="1"/>
              <a:t>Lenisa</a:t>
            </a:r>
            <a:r>
              <a:rPr lang="pt-BR" dirty="0"/>
              <a:t> Prado</a:t>
            </a:r>
          </a:p>
        </p:txBody>
      </p:sp>
      <p:sp>
        <p:nvSpPr>
          <p:cNvPr id="3" name="Espaço Reservado para Conteúdo 2">
            <a:extLst>
              <a:ext uri="{FF2B5EF4-FFF2-40B4-BE49-F238E27FC236}">
                <a16:creationId xmlns:a16="http://schemas.microsoft.com/office/drawing/2014/main" id="{4B34091A-775B-4B1A-982D-B9E266E8760E}"/>
              </a:ext>
            </a:extLst>
          </p:cNvPr>
          <p:cNvSpPr>
            <a:spLocks noGrp="1"/>
          </p:cNvSpPr>
          <p:nvPr>
            <p:ph idx="1"/>
          </p:nvPr>
        </p:nvSpPr>
        <p:spPr>
          <a:xfrm>
            <a:off x="609600" y="1371603"/>
            <a:ext cx="10972800" cy="4525963"/>
          </a:xfrm>
        </p:spPr>
        <p:txBody>
          <a:bodyPr>
            <a:normAutofit fontScale="92500" lnSpcReduction="10000"/>
          </a:bodyPr>
          <a:lstStyle/>
          <a:p>
            <a:pPr marR="38100" algn="just">
              <a:spcBef>
                <a:spcPts val="300"/>
              </a:spcBef>
              <a:spcAft>
                <a:spcPts val="300"/>
              </a:spcAft>
            </a:pPr>
            <a:r>
              <a:rPr lang="pt-BR" b="0" i="0" dirty="0">
                <a:solidFill>
                  <a:srgbClr val="000000"/>
                </a:solidFill>
                <a:effectLst/>
                <a:latin typeface="Calibri" panose="020F0502020204030204" pitchFamily="34" charset="0"/>
              </a:rPr>
              <a:t>Entendo que as autoridades fiscais municipais e estaduais tem como principal alvo esse mercado, pois é dele que se obtém significativa monta dos tributos utilizados pelos governos locais. </a:t>
            </a:r>
            <a:r>
              <a:rPr lang="pt-BR" b="1" i="0" dirty="0">
                <a:solidFill>
                  <a:srgbClr val="000000"/>
                </a:solidFill>
                <a:effectLst/>
                <a:latin typeface="Calibri" panose="020F0502020204030204" pitchFamily="34" charset="0"/>
              </a:rPr>
              <a:t>Não há evidências que sustentem a premissa de que as Representadas não pagam os tributos e os agentes fiscais mantem-se inertes face a essa ilegalidade</a:t>
            </a:r>
            <a:r>
              <a:rPr lang="pt-BR" b="0" i="0" dirty="0">
                <a:solidFill>
                  <a:srgbClr val="000000"/>
                </a:solidFill>
                <a:effectLst/>
                <a:latin typeface="Calibri" panose="020F0502020204030204" pitchFamily="34" charset="0"/>
              </a:rPr>
              <a:t>. Para que possa seguir com uma investigação relacionada a este tipo de conduta, é essencial que a premissa da inadimplência tributária e seu nexo causal com a estrutura anticompetitiva de precificação esteja minimamente comprovada.</a:t>
            </a:r>
          </a:p>
          <a:p>
            <a:pPr marR="38100" algn="just">
              <a:spcBef>
                <a:spcPts val="300"/>
              </a:spcBef>
              <a:spcAft>
                <a:spcPts val="300"/>
              </a:spcAft>
            </a:pPr>
            <a:r>
              <a:rPr lang="pt-BR" b="0" i="0" dirty="0">
                <a:solidFill>
                  <a:srgbClr val="000000"/>
                </a:solidFill>
                <a:effectLst/>
                <a:latin typeface="Calibri" panose="020F0502020204030204" pitchFamily="34" charset="0"/>
              </a:rPr>
              <a:t>O segundo aspecto que considero é que </a:t>
            </a:r>
            <a:r>
              <a:rPr lang="pt-BR" b="1" i="0" dirty="0">
                <a:solidFill>
                  <a:srgbClr val="000000"/>
                </a:solidFill>
                <a:effectLst/>
                <a:latin typeface="Calibri" panose="020F0502020204030204" pitchFamily="34" charset="0"/>
              </a:rPr>
              <a:t>eventual falta de pagamento de tributos ensejará outros efeitos negativos desfavoráveis às Representadas, como por exemplo a impossibilidade de obter certidões negativas de dívidas fiscais, o que impossibilita a atuação em várias frentes essenciais para administração dos negócios, como a negativa de crédito bancário, a proibição de negociar com a Administração Pública e etc</a:t>
            </a:r>
            <a:r>
              <a:rPr lang="pt-BR" b="0" i="0" dirty="0">
                <a:solidFill>
                  <a:srgbClr val="000000"/>
                </a:solidFill>
                <a:effectLst/>
                <a:latin typeface="Calibri" panose="020F0502020204030204" pitchFamily="34" charset="0"/>
              </a:rPr>
              <a:t>. Assim, a conduta imputada às Representadas parece ser desprovida de racionalidade econômica.</a:t>
            </a:r>
          </a:p>
          <a:p>
            <a:endParaRPr lang="pt-BR" dirty="0"/>
          </a:p>
        </p:txBody>
      </p:sp>
    </p:spTree>
    <p:extLst>
      <p:ext uri="{BB962C8B-B14F-4D97-AF65-F5344CB8AC3E}">
        <p14:creationId xmlns:p14="http://schemas.microsoft.com/office/powerpoint/2010/main" val="12772845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65213A-80BE-4CAD-BD9E-C13C559A38B8}"/>
              </a:ext>
            </a:extLst>
          </p:cNvPr>
          <p:cNvSpPr>
            <a:spLocks noGrp="1"/>
          </p:cNvSpPr>
          <p:nvPr>
            <p:ph type="title"/>
          </p:nvPr>
        </p:nvSpPr>
        <p:spPr>
          <a:xfrm>
            <a:off x="542925" y="284163"/>
            <a:ext cx="10972800" cy="457196"/>
          </a:xfrm>
        </p:spPr>
        <p:txBody>
          <a:bodyPr>
            <a:normAutofit fontScale="90000"/>
          </a:bodyPr>
          <a:lstStyle/>
          <a:p>
            <a:r>
              <a:rPr lang="pt-BR" dirty="0"/>
              <a:t>Voto da Conselheira </a:t>
            </a:r>
            <a:r>
              <a:rPr lang="pt-BR" dirty="0" err="1"/>
              <a:t>Lenisa</a:t>
            </a:r>
            <a:r>
              <a:rPr lang="pt-BR" dirty="0"/>
              <a:t> Prado</a:t>
            </a:r>
          </a:p>
        </p:txBody>
      </p:sp>
      <p:sp>
        <p:nvSpPr>
          <p:cNvPr id="3" name="Espaço Reservado para Conteúdo 2">
            <a:extLst>
              <a:ext uri="{FF2B5EF4-FFF2-40B4-BE49-F238E27FC236}">
                <a16:creationId xmlns:a16="http://schemas.microsoft.com/office/drawing/2014/main" id="{4B34091A-775B-4B1A-982D-B9E266E8760E}"/>
              </a:ext>
            </a:extLst>
          </p:cNvPr>
          <p:cNvSpPr>
            <a:spLocks noGrp="1"/>
          </p:cNvSpPr>
          <p:nvPr>
            <p:ph idx="1"/>
          </p:nvPr>
        </p:nvSpPr>
        <p:spPr>
          <a:xfrm>
            <a:off x="609600" y="933450"/>
            <a:ext cx="10972800" cy="5810250"/>
          </a:xfrm>
        </p:spPr>
        <p:txBody>
          <a:bodyPr>
            <a:normAutofit fontScale="62500" lnSpcReduction="20000"/>
          </a:bodyPr>
          <a:lstStyle/>
          <a:p>
            <a:pPr marR="38100" algn="just">
              <a:spcBef>
                <a:spcPts val="300"/>
              </a:spcBef>
              <a:spcAft>
                <a:spcPts val="300"/>
              </a:spcAft>
            </a:pPr>
            <a:r>
              <a:rPr lang="pt-BR" sz="3200" b="0" i="0" dirty="0">
                <a:solidFill>
                  <a:srgbClr val="000000"/>
                </a:solidFill>
                <a:effectLst/>
                <a:latin typeface="Calibri" panose="020F0502020204030204" pitchFamily="34" charset="0"/>
              </a:rPr>
              <a:t>O terceiro ponto que me impele a discordar do posicionamento do Conselheiro </a:t>
            </a:r>
            <a:r>
              <a:rPr lang="pt-BR" sz="3200" b="0" i="0" dirty="0" err="1">
                <a:solidFill>
                  <a:srgbClr val="000000"/>
                </a:solidFill>
                <a:effectLst/>
                <a:latin typeface="Calibri" panose="020F0502020204030204" pitchFamily="34" charset="0"/>
              </a:rPr>
              <a:t>Luis</a:t>
            </a:r>
            <a:r>
              <a:rPr lang="pt-BR" sz="3200" b="0" i="0" dirty="0">
                <a:solidFill>
                  <a:srgbClr val="000000"/>
                </a:solidFill>
                <a:effectLst/>
                <a:latin typeface="Calibri" panose="020F0502020204030204" pitchFamily="34" charset="0"/>
              </a:rPr>
              <a:t> Braido é que </a:t>
            </a:r>
            <a:r>
              <a:rPr lang="pt-BR" sz="3200" b="1" i="0" dirty="0">
                <a:solidFill>
                  <a:srgbClr val="000000"/>
                </a:solidFill>
                <a:effectLst/>
                <a:latin typeface="Calibri" panose="020F0502020204030204" pitchFamily="34" charset="0"/>
              </a:rPr>
              <a:t>essa investigação seleciona poucos agentes de um grande mercado</a:t>
            </a:r>
            <a:r>
              <a:rPr lang="pt-BR" sz="3200" b="0" i="0" dirty="0">
                <a:solidFill>
                  <a:srgbClr val="000000"/>
                </a:solidFill>
                <a:effectLst/>
                <a:latin typeface="Calibri" panose="020F0502020204030204" pitchFamily="34" charset="0"/>
              </a:rPr>
              <a:t>. Essa seletividade acarreta, indiscutivelmente, uma ingerência do CADE indevida, eis que as outras concorrentes, não arroladas no polo passivo desta investigação, continuarão seus negócios sem a publicidade negativa. Ainda sobre essa seletividade, entendo que a própria cadeia tributária demanda que, caso o CADE entenda pela necessidade de se investigar esse mercado, </a:t>
            </a:r>
            <a:r>
              <a:rPr lang="pt-BR" sz="3200" b="1" i="0" u="sng" dirty="0">
                <a:solidFill>
                  <a:srgbClr val="000000"/>
                </a:solidFill>
                <a:effectLst/>
                <a:latin typeface="Calibri" panose="020F0502020204030204" pitchFamily="34" charset="0"/>
              </a:rPr>
              <a:t>todos</a:t>
            </a:r>
            <a:r>
              <a:rPr lang="pt-BR" sz="3200" b="1" i="0" dirty="0">
                <a:solidFill>
                  <a:srgbClr val="000000"/>
                </a:solidFill>
                <a:effectLst/>
                <a:latin typeface="Calibri" panose="020F0502020204030204" pitchFamily="34" charset="0"/>
              </a:rPr>
              <a:t> os</a:t>
            </a:r>
            <a:r>
              <a:rPr lang="pt-BR" sz="3200" b="0" i="0" dirty="0">
                <a:solidFill>
                  <a:srgbClr val="000000"/>
                </a:solidFill>
                <a:effectLst/>
                <a:latin typeface="Calibri" panose="020F0502020204030204" pitchFamily="34" charset="0"/>
              </a:rPr>
              <a:t> </a:t>
            </a:r>
            <a:r>
              <a:rPr lang="pt-BR" sz="3200" b="1" i="0" dirty="0">
                <a:solidFill>
                  <a:srgbClr val="000000"/>
                </a:solidFill>
                <a:effectLst/>
                <a:latin typeface="Calibri" panose="020F0502020204030204" pitchFamily="34" charset="0"/>
              </a:rPr>
              <a:t>agentes envolvendo </a:t>
            </a:r>
            <a:r>
              <a:rPr lang="pt-BR" sz="3200" b="1" i="0" u="sng" dirty="0">
                <a:solidFill>
                  <a:srgbClr val="000000"/>
                </a:solidFill>
                <a:effectLst/>
                <a:latin typeface="Calibri" panose="020F0502020204030204" pitchFamily="34" charset="0"/>
              </a:rPr>
              <a:t>todas</a:t>
            </a:r>
            <a:r>
              <a:rPr lang="pt-BR" sz="3200" b="1" i="0" dirty="0">
                <a:solidFill>
                  <a:srgbClr val="000000"/>
                </a:solidFill>
                <a:effectLst/>
                <a:latin typeface="Calibri" panose="020F0502020204030204" pitchFamily="34" charset="0"/>
              </a:rPr>
              <a:t> as etapas da cadeia tributária também devem ser investigadas</a:t>
            </a:r>
            <a:r>
              <a:rPr lang="pt-BR" sz="3200" b="0" i="0" dirty="0">
                <a:solidFill>
                  <a:srgbClr val="000000"/>
                </a:solidFill>
                <a:effectLst/>
                <a:latin typeface="Calibri" panose="020F0502020204030204" pitchFamily="34" charset="0"/>
              </a:rPr>
              <a:t>, o que inclui tantos as refinarias até chegar aos postos de gasolina pois estamos diante da sistemática de substituição tributária.</a:t>
            </a:r>
          </a:p>
          <a:p>
            <a:pPr marR="38100" algn="just">
              <a:spcBef>
                <a:spcPts val="300"/>
              </a:spcBef>
              <a:spcAft>
                <a:spcPts val="300"/>
              </a:spcAft>
            </a:pPr>
            <a:r>
              <a:rPr lang="pt-BR" sz="3200" b="0" i="0" dirty="0">
                <a:solidFill>
                  <a:srgbClr val="000000"/>
                </a:solidFill>
                <a:effectLst/>
                <a:latin typeface="Calibri" panose="020F0502020204030204" pitchFamily="34" charset="0"/>
              </a:rPr>
              <a:t>Entendo que se a investigação for conduzida nos moldes propostos pelo despacho de avocação, incorreremos no mesmo erro de muitos julgadores tributários, que é presumir </a:t>
            </a:r>
            <a:r>
              <a:rPr lang="pt-BR" sz="3200" b="0" i="1" dirty="0" err="1">
                <a:solidFill>
                  <a:srgbClr val="000000"/>
                </a:solidFill>
                <a:effectLst/>
                <a:latin typeface="Calibri" panose="020F0502020204030204" pitchFamily="34" charset="0"/>
              </a:rPr>
              <a:t>ab</a:t>
            </a:r>
            <a:r>
              <a:rPr lang="pt-BR" sz="3200" b="0" i="1" dirty="0">
                <a:solidFill>
                  <a:srgbClr val="000000"/>
                </a:solidFill>
                <a:effectLst/>
                <a:latin typeface="Calibri" panose="020F0502020204030204" pitchFamily="34" charset="0"/>
              </a:rPr>
              <a:t> initio</a:t>
            </a:r>
            <a:r>
              <a:rPr lang="pt-BR" sz="3200" b="0" i="0" dirty="0">
                <a:solidFill>
                  <a:srgbClr val="000000"/>
                </a:solidFill>
                <a:effectLst/>
                <a:latin typeface="Calibri" panose="020F0502020204030204" pitchFamily="34" charset="0"/>
              </a:rPr>
              <a:t> como ilícito qualquer tipo de planejamento tributário, até mesmo aqueles planejamentos tributários que se arrimam em benefícios fiscais legalmente concedidos a determinados agentes, em contraproposta a grandes investimentos feitos. Importante ressaltar que as Representadas se defendem de inúmeros autos de infração e buscam no Poder Judiciário decisões que declarem excesso de cobrança das exações. E essas ações são muito similares com as propostas pela própria Representante, em algumas situações.</a:t>
            </a:r>
          </a:p>
          <a:p>
            <a:pPr marR="38100" algn="just">
              <a:spcBef>
                <a:spcPts val="300"/>
              </a:spcBef>
              <a:spcAft>
                <a:spcPts val="300"/>
              </a:spcAft>
            </a:pPr>
            <a:r>
              <a:rPr lang="pt-BR" sz="3200" b="0" i="0" dirty="0">
                <a:solidFill>
                  <a:srgbClr val="000000"/>
                </a:solidFill>
                <a:effectLst/>
                <a:latin typeface="Calibri" panose="020F0502020204030204" pitchFamily="34" charset="0"/>
              </a:rPr>
              <a:t>Por fim, entendo que a proposição do despacho de avocação nos coloca numa posição na qual presumimos que há inadimplência tributária não percebida pelo Fisco, e também haveria uma indecorosa inércia da Agência Nacional do Petróleo, Gás Natural e Biocombustíveis (“</a:t>
            </a:r>
            <a:r>
              <a:rPr lang="pt-BR" sz="3200" b="0" i="0" u="sng" dirty="0">
                <a:solidFill>
                  <a:srgbClr val="000000"/>
                </a:solidFill>
                <a:effectLst/>
                <a:latin typeface="Calibri" panose="020F0502020204030204" pitchFamily="34" charset="0"/>
              </a:rPr>
              <a:t>ANP</a:t>
            </a:r>
            <a:r>
              <a:rPr lang="pt-BR" sz="3200" b="0" i="0" dirty="0">
                <a:solidFill>
                  <a:srgbClr val="000000"/>
                </a:solidFill>
                <a:effectLst/>
                <a:latin typeface="Calibri" panose="020F0502020204030204" pitchFamily="34" charset="0"/>
              </a:rPr>
              <a:t>”), agência que regula esse setor.</a:t>
            </a:r>
          </a:p>
          <a:p>
            <a:endParaRPr lang="pt-BR" dirty="0"/>
          </a:p>
        </p:txBody>
      </p:sp>
    </p:spTree>
    <p:extLst>
      <p:ext uri="{BB962C8B-B14F-4D97-AF65-F5344CB8AC3E}">
        <p14:creationId xmlns:p14="http://schemas.microsoft.com/office/powerpoint/2010/main" val="24916340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ítulo 1">
            <a:extLst>
              <a:ext uri="{FF2B5EF4-FFF2-40B4-BE49-F238E27FC236}">
                <a16:creationId xmlns:a16="http://schemas.microsoft.com/office/drawing/2014/main" id="{AD96FC75-06FF-4D27-A538-B2811152597E}"/>
              </a:ext>
            </a:extLst>
          </p:cNvPr>
          <p:cNvSpPr>
            <a:spLocks noGrp="1"/>
          </p:cNvSpPr>
          <p:nvPr>
            <p:ph type="title"/>
          </p:nvPr>
        </p:nvSpPr>
        <p:spPr>
          <a:xfrm>
            <a:off x="640080" y="1243013"/>
            <a:ext cx="3855720" cy="4371974"/>
          </a:xfrm>
        </p:spPr>
        <p:txBody>
          <a:bodyPr>
            <a:normAutofit/>
          </a:bodyPr>
          <a:lstStyle/>
          <a:p>
            <a:r>
              <a:rPr lang="pt-BR" sz="3600">
                <a:solidFill>
                  <a:schemeClr val="tx2"/>
                </a:solidFill>
              </a:rPr>
              <a:t>CONCEITO NÃO ESTÁ NO CORPO DO PLS 284/2017, </a:t>
            </a:r>
            <a:br>
              <a:rPr lang="pt-BR" sz="3600">
                <a:solidFill>
                  <a:schemeClr val="tx2"/>
                </a:solidFill>
              </a:rPr>
            </a:br>
            <a:r>
              <a:rPr lang="pt-BR" sz="3600">
                <a:solidFill>
                  <a:schemeClr val="tx2"/>
                </a:solidFill>
              </a:rPr>
              <a:t>MAS NA EMENDA 2 / CAE / CTFC - PLS 284/2017</a:t>
            </a:r>
          </a:p>
        </p:txBody>
      </p:sp>
      <p:sp>
        <p:nvSpPr>
          <p:cNvPr id="3" name="Espaço Reservado para Conteúdo 2">
            <a:extLst>
              <a:ext uri="{FF2B5EF4-FFF2-40B4-BE49-F238E27FC236}">
                <a16:creationId xmlns:a16="http://schemas.microsoft.com/office/drawing/2014/main" id="{15E85134-DDA6-4212-8949-83124C2C8E32}"/>
              </a:ext>
            </a:extLst>
          </p:cNvPr>
          <p:cNvSpPr>
            <a:spLocks noGrp="1"/>
          </p:cNvSpPr>
          <p:nvPr>
            <p:ph idx="1"/>
          </p:nvPr>
        </p:nvSpPr>
        <p:spPr>
          <a:xfrm>
            <a:off x="5522522" y="415636"/>
            <a:ext cx="6338454" cy="5505104"/>
          </a:xfrm>
        </p:spPr>
        <p:txBody>
          <a:bodyPr anchor="ctr">
            <a:normAutofit/>
          </a:bodyPr>
          <a:lstStyle/>
          <a:p>
            <a:pPr>
              <a:lnSpc>
                <a:spcPct val="90000"/>
              </a:lnSpc>
            </a:pPr>
            <a:r>
              <a:rPr lang="pt-BR" sz="1200" b="1" dirty="0">
                <a:solidFill>
                  <a:schemeClr val="tx2"/>
                </a:solidFill>
              </a:rPr>
              <a:t>a) Devedor eventual: </a:t>
            </a:r>
            <a:r>
              <a:rPr lang="pt-BR" sz="1200" dirty="0">
                <a:solidFill>
                  <a:schemeClr val="tx2"/>
                </a:solidFill>
              </a:rPr>
              <a:t>é o que simplesmente não paga tributos em caráter episódico, não rotineiro. Por vezes, assim age por possuir razões jurídicas ou econômicas relevantes, como a ilegitimidade do tributo ou dificuldades financeiras momentâneas. A atuação da Administração Tributária em relação a ele deve se dar em observância dos procedimentos regulares (inscrição em dívida ativa, execução fiscal, arrolamento de bens, medida cautelar fiscal, protesto de CDA, </a:t>
            </a:r>
            <a:r>
              <a:rPr lang="pt-BR" sz="1200" dirty="0" err="1">
                <a:solidFill>
                  <a:schemeClr val="tx2"/>
                </a:solidFill>
              </a:rPr>
              <a:t>etc</a:t>
            </a:r>
            <a:r>
              <a:rPr lang="pt-BR" sz="1200" dirty="0">
                <a:solidFill>
                  <a:schemeClr val="tx2"/>
                </a:solidFill>
              </a:rPr>
              <a:t>), não se lhe aplicando, por exemplo, regimes especiais de fiscalização. As garantias das Súmulas 70, 323 e 547 lhes são plenamente asseguradas. Em outras palavras, a cobrança do devedor eventual deve se dar em obediência ao devido processo legal e sem qualquer restrição à livre iniciativa;</a:t>
            </a:r>
          </a:p>
          <a:p>
            <a:pPr>
              <a:lnSpc>
                <a:spcPct val="90000"/>
              </a:lnSpc>
            </a:pPr>
            <a:endParaRPr lang="pt-BR" sz="1200" dirty="0">
              <a:solidFill>
                <a:schemeClr val="tx2"/>
              </a:solidFill>
            </a:endParaRPr>
          </a:p>
          <a:p>
            <a:pPr>
              <a:lnSpc>
                <a:spcPct val="90000"/>
              </a:lnSpc>
            </a:pPr>
            <a:r>
              <a:rPr lang="pt-BR" sz="1200" b="1" dirty="0">
                <a:solidFill>
                  <a:schemeClr val="tx2"/>
                </a:solidFill>
              </a:rPr>
              <a:t>b) Devedor reiterado: </a:t>
            </a:r>
            <a:r>
              <a:rPr lang="pt-BR" sz="1200" dirty="0">
                <a:solidFill>
                  <a:schemeClr val="tx2"/>
                </a:solidFill>
              </a:rPr>
              <a:t>é aquele que frequentemente deixa de pagar tributos por circunstâncias do negócio ou planejamento financeiro. Caracteriza-se por priorizar a satisfação de obrigações com empregados, bancos e fornecedores, por exemplo, do que com o Fisco. Ou, ainda, por utilizar o tributo como forma de financiamento, em detrimento de empréstimos bancários, ficando no aguardo de programas de parcelamento que lhe permitam regularizar sua situação fiscal. Apesar de sua conduta ter aptidão para afetar o mercado, o devedor reiterado não pressupõe necessariamente organização com esse objetivo. Por isso, em regra, as Súmulas do STF também lhes são aplicáveis, a não ser que, pela repetição de sua conduta, seja prejudicada a livre concorrência. Neste caso, pode sujeitar-se a regimes especiais de pagamento, fiscalização e outros, desde que a medida imposta pelo Fisco seja proporcional, isto é, adequada, necessária e não excessiva para fazer cessar o dano ao mercado; </a:t>
            </a:r>
          </a:p>
          <a:p>
            <a:pPr>
              <a:lnSpc>
                <a:spcPct val="90000"/>
              </a:lnSpc>
            </a:pPr>
            <a:endParaRPr lang="pt-BR" sz="1200" dirty="0">
              <a:solidFill>
                <a:schemeClr val="tx2"/>
              </a:solidFill>
            </a:endParaRPr>
          </a:p>
          <a:p>
            <a:pPr>
              <a:lnSpc>
                <a:spcPct val="90000"/>
              </a:lnSpc>
            </a:pPr>
            <a:r>
              <a:rPr lang="pt-BR" sz="1200" b="1" dirty="0">
                <a:solidFill>
                  <a:schemeClr val="tx2"/>
                </a:solidFill>
              </a:rPr>
              <a:t>c) Devedor contumaz:</a:t>
            </a:r>
            <a:r>
              <a:rPr lang="pt-BR" sz="1200" dirty="0">
                <a:solidFill>
                  <a:schemeClr val="tx2"/>
                </a:solidFill>
              </a:rPr>
              <a:t> atua no campo do ilícito. Trata-se de criminoso, e não de empresário, que se organiza para não pagar tributos e, com isso, obter vantagem concorrencial, dentre outras. Para tanto, viola sistematicamente o ordenamento jurídico, praticando inúmeros ilícitos, comumente mediante a utilização de laranjas, registro de endereços e sócios falsos, possuindo, invariavelmente, patrimônio insuficiente para satisfazer obrigações tributárias, trabalhistas</a:t>
            </a:r>
            <a:r>
              <a:rPr lang="pt-BR" sz="1000" dirty="0">
                <a:solidFill>
                  <a:schemeClr val="tx2"/>
                </a:solidFill>
              </a:rPr>
              <a:t>, etc.</a:t>
            </a:r>
          </a:p>
        </p:txBody>
      </p:sp>
    </p:spTree>
    <p:extLst>
      <p:ext uri="{BB962C8B-B14F-4D97-AF65-F5344CB8AC3E}">
        <p14:creationId xmlns:p14="http://schemas.microsoft.com/office/powerpoint/2010/main" val="1373456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a:extLst>
              <a:ext uri="{FF2B5EF4-FFF2-40B4-BE49-F238E27FC236}">
                <a16:creationId xmlns:a16="http://schemas.microsoft.com/office/drawing/2014/main" id="{ED04ECB0-6FE4-8D39-3341-78ACB8D1F15B}"/>
              </a:ext>
            </a:extLst>
          </p:cNvPr>
          <p:cNvSpPr txBox="1"/>
          <p:nvPr/>
        </p:nvSpPr>
        <p:spPr>
          <a:xfrm>
            <a:off x="4876800" y="381000"/>
            <a:ext cx="3759200" cy="1241430"/>
          </a:xfrm>
          <a:prstGeom prst="rect">
            <a:avLst/>
          </a:prstGeom>
          <a:noFill/>
        </p:spPr>
        <p:txBody>
          <a:bodyPr wrap="square" rtlCol="0">
            <a:spAutoFit/>
          </a:bodyPr>
          <a:lstStyle/>
          <a:p>
            <a:pPr algn="ctr" defTabSz="1219170"/>
            <a:r>
              <a:rPr lang="pt-BR" sz="2400" dirty="0">
                <a:solidFill>
                  <a:srgbClr val="FFFF00"/>
                </a:solidFill>
                <a:latin typeface="Calibri"/>
              </a:rPr>
              <a:t>Dívida de 150 milhões</a:t>
            </a:r>
          </a:p>
          <a:p>
            <a:pPr algn="ctr" defTabSz="1219170"/>
            <a:r>
              <a:rPr lang="pt-BR" sz="2400" dirty="0">
                <a:solidFill>
                  <a:srgbClr val="FFFF00"/>
                </a:solidFill>
                <a:latin typeface="Calibri"/>
              </a:rPr>
              <a:t>Patrimônio de 510 milhões</a:t>
            </a:r>
          </a:p>
          <a:p>
            <a:pPr algn="ctr" defTabSz="1219170"/>
            <a:r>
              <a:rPr lang="pt-BR" sz="2667" b="1" dirty="0">
                <a:solidFill>
                  <a:srgbClr val="FFFF00"/>
                </a:solidFill>
                <a:latin typeface="Calibri"/>
              </a:rPr>
              <a:t>29%</a:t>
            </a:r>
          </a:p>
        </p:txBody>
      </p:sp>
      <p:sp>
        <p:nvSpPr>
          <p:cNvPr id="11" name="CaixaDeTexto 10">
            <a:extLst>
              <a:ext uri="{FF2B5EF4-FFF2-40B4-BE49-F238E27FC236}">
                <a16:creationId xmlns:a16="http://schemas.microsoft.com/office/drawing/2014/main" id="{4DFC7ABC-CF2A-BE05-9D1D-9631E049230E}"/>
              </a:ext>
            </a:extLst>
          </p:cNvPr>
          <p:cNvSpPr txBox="1"/>
          <p:nvPr/>
        </p:nvSpPr>
        <p:spPr>
          <a:xfrm>
            <a:off x="380450" y="1832712"/>
            <a:ext cx="3556000" cy="1241430"/>
          </a:xfrm>
          <a:prstGeom prst="rect">
            <a:avLst/>
          </a:prstGeom>
          <a:noFill/>
        </p:spPr>
        <p:txBody>
          <a:bodyPr wrap="square" rtlCol="0">
            <a:spAutoFit/>
          </a:bodyPr>
          <a:lstStyle/>
          <a:p>
            <a:pPr algn="ctr" defTabSz="1219170"/>
            <a:r>
              <a:rPr lang="pt-BR" sz="2400" dirty="0">
                <a:solidFill>
                  <a:srgbClr val="FFFF00"/>
                </a:solidFill>
                <a:latin typeface="Calibri"/>
              </a:rPr>
              <a:t>Dívida de 15 milhões</a:t>
            </a:r>
          </a:p>
          <a:p>
            <a:pPr algn="ctr" defTabSz="1219170"/>
            <a:r>
              <a:rPr lang="pt-BR" sz="2400" dirty="0">
                <a:solidFill>
                  <a:srgbClr val="FFFF00"/>
                </a:solidFill>
                <a:latin typeface="Calibri"/>
              </a:rPr>
              <a:t>Patrimônio de 40 milhões</a:t>
            </a:r>
          </a:p>
          <a:p>
            <a:pPr algn="ctr" defTabSz="1219170"/>
            <a:r>
              <a:rPr lang="pt-BR" sz="2667" b="1" dirty="0">
                <a:solidFill>
                  <a:srgbClr val="FFFF00"/>
                </a:solidFill>
                <a:latin typeface="Calibri"/>
              </a:rPr>
              <a:t>37%</a:t>
            </a:r>
          </a:p>
        </p:txBody>
      </p:sp>
      <p:sp>
        <p:nvSpPr>
          <p:cNvPr id="5" name="CaixaDeTexto 4">
            <a:extLst>
              <a:ext uri="{FF2B5EF4-FFF2-40B4-BE49-F238E27FC236}">
                <a16:creationId xmlns:a16="http://schemas.microsoft.com/office/drawing/2014/main" id="{19F73099-E9A8-F042-7E86-33D76B1B9763}"/>
              </a:ext>
            </a:extLst>
          </p:cNvPr>
          <p:cNvSpPr txBox="1"/>
          <p:nvPr/>
        </p:nvSpPr>
        <p:spPr>
          <a:xfrm>
            <a:off x="632373" y="381000"/>
            <a:ext cx="3082273" cy="830997"/>
          </a:xfrm>
          <a:prstGeom prst="rect">
            <a:avLst/>
          </a:prstGeom>
          <a:noFill/>
        </p:spPr>
        <p:txBody>
          <a:bodyPr wrap="square">
            <a:spAutoFit/>
          </a:bodyPr>
          <a:lstStyle/>
          <a:p>
            <a:pPr algn="ctr" defTabSz="1219170"/>
            <a:r>
              <a:rPr lang="pt-BR" sz="2400" dirty="0">
                <a:solidFill>
                  <a:schemeClr val="tx2">
                    <a:lumMod val="50000"/>
                    <a:lumOff val="50000"/>
                  </a:schemeClr>
                </a:solidFill>
                <a:latin typeface="Calibri"/>
              </a:rPr>
              <a:t>Mesma discussão tributária</a:t>
            </a:r>
          </a:p>
        </p:txBody>
      </p:sp>
      <p:cxnSp>
        <p:nvCxnSpPr>
          <p:cNvPr id="7" name="Conector de Seta Reta 6">
            <a:extLst>
              <a:ext uri="{FF2B5EF4-FFF2-40B4-BE49-F238E27FC236}">
                <a16:creationId xmlns:a16="http://schemas.microsoft.com/office/drawing/2014/main" id="{CB14720E-6B59-C04B-68C1-DEC9797C7ED9}"/>
              </a:ext>
            </a:extLst>
          </p:cNvPr>
          <p:cNvCxnSpPr>
            <a:cxnSpLocks/>
          </p:cNvCxnSpPr>
          <p:nvPr/>
        </p:nvCxnSpPr>
        <p:spPr>
          <a:xfrm>
            <a:off x="3416935" y="732704"/>
            <a:ext cx="1039031" cy="9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ector de Seta Reta 11">
            <a:extLst>
              <a:ext uri="{FF2B5EF4-FFF2-40B4-BE49-F238E27FC236}">
                <a16:creationId xmlns:a16="http://schemas.microsoft.com/office/drawing/2014/main" id="{9976A786-0FEA-3EBF-F962-9BF9C6EE77A2}"/>
              </a:ext>
            </a:extLst>
          </p:cNvPr>
          <p:cNvCxnSpPr>
            <a:stCxn id="5" idx="2"/>
          </p:cNvCxnSpPr>
          <p:nvPr/>
        </p:nvCxnSpPr>
        <p:spPr>
          <a:xfrm>
            <a:off x="2173510" y="1211997"/>
            <a:ext cx="6164" cy="4104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CaixaDeTexto 12">
            <a:extLst>
              <a:ext uri="{FF2B5EF4-FFF2-40B4-BE49-F238E27FC236}">
                <a16:creationId xmlns:a16="http://schemas.microsoft.com/office/drawing/2014/main" id="{36667E4E-6C1F-ABDE-BEF0-48874807411C}"/>
              </a:ext>
            </a:extLst>
          </p:cNvPr>
          <p:cNvSpPr txBox="1"/>
          <p:nvPr/>
        </p:nvSpPr>
        <p:spPr>
          <a:xfrm>
            <a:off x="395509" y="4883866"/>
            <a:ext cx="3556000" cy="461665"/>
          </a:xfrm>
          <a:prstGeom prst="rect">
            <a:avLst/>
          </a:prstGeom>
          <a:noFill/>
        </p:spPr>
        <p:txBody>
          <a:bodyPr wrap="square" rtlCol="0">
            <a:spAutoFit/>
          </a:bodyPr>
          <a:lstStyle/>
          <a:p>
            <a:pPr algn="ctr" defTabSz="1219170"/>
            <a:r>
              <a:rPr lang="pt-BR" sz="2400" b="1" dirty="0">
                <a:solidFill>
                  <a:schemeClr val="bg1"/>
                </a:solidFill>
                <a:latin typeface="Calibri"/>
              </a:rPr>
              <a:t>ENTRANTE (10%)</a:t>
            </a:r>
            <a:endParaRPr lang="pt-BR" sz="2667" b="1" dirty="0">
              <a:solidFill>
                <a:schemeClr val="bg1"/>
              </a:solidFill>
              <a:latin typeface="Calibri"/>
            </a:endParaRPr>
          </a:p>
        </p:txBody>
      </p:sp>
      <p:sp>
        <p:nvSpPr>
          <p:cNvPr id="14" name="CaixaDeTexto 13">
            <a:extLst>
              <a:ext uri="{FF2B5EF4-FFF2-40B4-BE49-F238E27FC236}">
                <a16:creationId xmlns:a16="http://schemas.microsoft.com/office/drawing/2014/main" id="{3C70EED5-D822-7209-56F2-F6BE9983491D}"/>
              </a:ext>
            </a:extLst>
          </p:cNvPr>
          <p:cNvSpPr txBox="1"/>
          <p:nvPr/>
        </p:nvSpPr>
        <p:spPr>
          <a:xfrm>
            <a:off x="4816549" y="6246167"/>
            <a:ext cx="3556000" cy="461665"/>
          </a:xfrm>
          <a:prstGeom prst="rect">
            <a:avLst/>
          </a:prstGeom>
          <a:noFill/>
        </p:spPr>
        <p:txBody>
          <a:bodyPr wrap="square" rtlCol="0">
            <a:spAutoFit/>
          </a:bodyPr>
          <a:lstStyle/>
          <a:p>
            <a:pPr algn="ctr" defTabSz="1219170"/>
            <a:r>
              <a:rPr lang="pt-BR" sz="2400" b="1" dirty="0">
                <a:solidFill>
                  <a:schemeClr val="bg1"/>
                </a:solidFill>
                <a:latin typeface="Calibri"/>
              </a:rPr>
              <a:t>INCUMBENTE (90%)</a:t>
            </a:r>
            <a:endParaRPr lang="pt-BR" sz="2667" b="1" dirty="0">
              <a:solidFill>
                <a:schemeClr val="bg1"/>
              </a:solidFill>
              <a:latin typeface="Calibri"/>
            </a:endParaRPr>
          </a:p>
        </p:txBody>
      </p:sp>
      <p:pic>
        <p:nvPicPr>
          <p:cNvPr id="16" name="Imagem 15" descr="Imagem em preto e branco&#10;&#10;O conteúdo gerado por IA pode estar incorreto.">
            <a:extLst>
              <a:ext uri="{FF2B5EF4-FFF2-40B4-BE49-F238E27FC236}">
                <a16:creationId xmlns:a16="http://schemas.microsoft.com/office/drawing/2014/main" id="{50D5FCFB-533A-F7C0-01F1-0A70B3BC46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373" y="2543371"/>
            <a:ext cx="2857500" cy="2505075"/>
          </a:xfrm>
          <a:prstGeom prst="rect">
            <a:avLst/>
          </a:prstGeom>
        </p:spPr>
      </p:pic>
    </p:spTree>
    <p:extLst>
      <p:ext uri="{BB962C8B-B14F-4D97-AF65-F5344CB8AC3E}">
        <p14:creationId xmlns:p14="http://schemas.microsoft.com/office/powerpoint/2010/main" val="35959256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96FC75-06FF-4D27-A538-B2811152597E}"/>
              </a:ext>
            </a:extLst>
          </p:cNvPr>
          <p:cNvSpPr>
            <a:spLocks noGrp="1"/>
          </p:cNvSpPr>
          <p:nvPr>
            <p:ph type="title"/>
          </p:nvPr>
        </p:nvSpPr>
        <p:spPr>
          <a:xfrm>
            <a:off x="609600" y="270668"/>
            <a:ext cx="10972800" cy="577057"/>
          </a:xfrm>
        </p:spPr>
        <p:txBody>
          <a:bodyPr>
            <a:normAutofit fontScale="90000"/>
          </a:bodyPr>
          <a:lstStyle/>
          <a:p>
            <a:r>
              <a:rPr lang="pt-BR" dirty="0"/>
              <a:t>AINDA SOBRE A EMENDA 2 / CAE / CTFC - PLS 284/2017</a:t>
            </a:r>
          </a:p>
        </p:txBody>
      </p:sp>
      <p:sp>
        <p:nvSpPr>
          <p:cNvPr id="3" name="Espaço Reservado para Conteúdo 2">
            <a:extLst>
              <a:ext uri="{FF2B5EF4-FFF2-40B4-BE49-F238E27FC236}">
                <a16:creationId xmlns:a16="http://schemas.microsoft.com/office/drawing/2014/main" id="{15E85134-DDA6-4212-8949-83124C2C8E32}"/>
              </a:ext>
            </a:extLst>
          </p:cNvPr>
          <p:cNvSpPr>
            <a:spLocks noGrp="1"/>
          </p:cNvSpPr>
          <p:nvPr>
            <p:ph idx="1"/>
          </p:nvPr>
        </p:nvSpPr>
        <p:spPr>
          <a:xfrm>
            <a:off x="609600" y="1327943"/>
            <a:ext cx="10972800" cy="4525963"/>
          </a:xfrm>
        </p:spPr>
        <p:txBody>
          <a:bodyPr>
            <a:noAutofit/>
          </a:bodyPr>
          <a:lstStyle/>
          <a:p>
            <a:pPr algn="just"/>
            <a:r>
              <a:rPr lang="pt-BR" sz="1600" dirty="0"/>
              <a:t>Uma vez apurada a contumácia da conduta, esta deverá ser reprimida, de forma rigorosa e exemplar, mediante sanções jurídicas que impeçam a continuidade das atividades do agente (interdição do estabelecimento, cassação de inscrição no cadastro de contribuintes), de sorte a preservar o Erário e o mercado, que tem na livre concorrência um de seus princípios fundamentais, como elo indissociável da livre iniciativa. Até porque o que a Constituição assegura é a liberdade de iniciativa para o desenvolvimento de atividade lícita, jamais a prática de atividades ilícitas. Com base nessas premissas, o inciso III do art. 3º do projeto deixa claro que aos devedores eventuais e reiterados não se aplicam os critérios especiais de tributação nele previstos, quando não haja reflexos para o mercado; ao passo que o art. 4º permite a suspensão da inscrição cadastral do devedor reiterado cuja conduta prejudique a concorrência (inciso I, “d”) e a cassação da inscrição do devedor contumaz, caracterizado justamente quando identificada a prática de atividades ilícitas, desde que, em ambos os casos, seja respeitado o devido processo legal (inciso II). </a:t>
            </a:r>
          </a:p>
          <a:p>
            <a:pPr algn="just"/>
            <a:r>
              <a:rPr lang="pt-BR" sz="1600" b="1" dirty="0"/>
              <a:t>QUESTIONAMENTOS</a:t>
            </a:r>
            <a:endParaRPr lang="pt-BR" sz="1100" b="1" dirty="0"/>
          </a:p>
          <a:p>
            <a:pPr algn="just"/>
            <a:endParaRPr lang="pt-BR" sz="1600" dirty="0"/>
          </a:p>
          <a:p>
            <a:pPr algn="just"/>
            <a:endParaRPr lang="pt-BR" sz="1600" dirty="0"/>
          </a:p>
          <a:p>
            <a:pPr algn="just"/>
            <a:r>
              <a:rPr lang="pt-BR" sz="1600" dirty="0"/>
              <a:t>Veja que Cassação da Inscrição no cadastro de contribuintes significa a morte da pessoa jurídica. E se houver erro? E se o erro for reconhecido muito tempo depois, pelo Judiciário? E se houver concentração derivada da retirada da empresa no mercado e com isso elevação indevida de preços? Por que não usar as ferramentas usuais para cobrança rápida e efetiva de imposto ou desconsideração da pessoa jurídica quando for o caso? </a:t>
            </a:r>
            <a:endParaRPr lang="pt-BR" sz="2000" dirty="0"/>
          </a:p>
        </p:txBody>
      </p:sp>
    </p:spTree>
    <p:extLst>
      <p:ext uri="{BB962C8B-B14F-4D97-AF65-F5344CB8AC3E}">
        <p14:creationId xmlns:p14="http://schemas.microsoft.com/office/powerpoint/2010/main" val="35594672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620FDFD2-19AF-4124-A49A-BAC0929B1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5DE847C-C6C7-4358-8AC9-A478D898FEB5}"/>
              </a:ext>
            </a:extLst>
          </p:cNvPr>
          <p:cNvSpPr>
            <a:spLocks noGrp="1"/>
          </p:cNvSpPr>
          <p:nvPr>
            <p:ph type="title"/>
          </p:nvPr>
        </p:nvSpPr>
        <p:spPr>
          <a:xfrm>
            <a:off x="6005148" y="862816"/>
            <a:ext cx="6088378" cy="1323439"/>
          </a:xfrm>
        </p:spPr>
        <p:txBody>
          <a:bodyPr vert="horz" lIns="91440" tIns="45720" rIns="91440" bIns="45720" rtlCol="0" anchor="t">
            <a:noAutofit/>
          </a:bodyPr>
          <a:lstStyle/>
          <a:p>
            <a:pPr defTabSz="914400">
              <a:lnSpc>
                <a:spcPct val="90000"/>
              </a:lnSpc>
            </a:pPr>
            <a:r>
              <a:rPr lang="en-US" sz="4000" b="1" kern="1200" dirty="0" err="1">
                <a:solidFill>
                  <a:schemeClr val="bg1"/>
                </a:solidFill>
                <a:latin typeface="Agency FB" panose="020B0503020202020204" pitchFamily="34" charset="0"/>
              </a:rPr>
              <a:t>Importantes</a:t>
            </a:r>
            <a:r>
              <a:rPr lang="en-US" sz="4000" b="1" kern="1200" dirty="0">
                <a:solidFill>
                  <a:schemeClr val="bg1"/>
                </a:solidFill>
                <a:latin typeface="Agency FB" panose="020B0503020202020204" pitchFamily="34" charset="0"/>
              </a:rPr>
              <a:t> </a:t>
            </a:r>
            <a:br>
              <a:rPr lang="en-US" sz="4000" b="1" kern="1200" dirty="0">
                <a:solidFill>
                  <a:schemeClr val="bg1"/>
                </a:solidFill>
                <a:latin typeface="Agency FB" panose="020B0503020202020204" pitchFamily="34" charset="0"/>
              </a:rPr>
            </a:br>
            <a:r>
              <a:rPr lang="en-US" sz="4000" b="1" kern="1200" dirty="0" err="1">
                <a:solidFill>
                  <a:schemeClr val="bg1"/>
                </a:solidFill>
                <a:latin typeface="Agency FB" panose="020B0503020202020204" pitchFamily="34" charset="0"/>
              </a:rPr>
              <a:t>apontamentos</a:t>
            </a:r>
            <a:r>
              <a:rPr lang="en-US" sz="4000" b="1" kern="1200" dirty="0">
                <a:solidFill>
                  <a:schemeClr val="bg1"/>
                </a:solidFill>
                <a:latin typeface="Agency FB" panose="020B0503020202020204" pitchFamily="34" charset="0"/>
              </a:rPr>
              <a:t> </a:t>
            </a:r>
            <a:br>
              <a:rPr lang="en-US" sz="4000" b="1" kern="1200" dirty="0">
                <a:solidFill>
                  <a:schemeClr val="bg1"/>
                </a:solidFill>
                <a:latin typeface="Agency FB" panose="020B0503020202020204" pitchFamily="34" charset="0"/>
              </a:rPr>
            </a:br>
            <a:r>
              <a:rPr lang="en-US" sz="4000" b="1" kern="1200" dirty="0">
                <a:solidFill>
                  <a:schemeClr val="bg1"/>
                </a:solidFill>
                <a:latin typeface="Agency FB" panose="020B0503020202020204" pitchFamily="34" charset="0"/>
              </a:rPr>
              <a:t>da </a:t>
            </a:r>
            <a:br>
              <a:rPr lang="en-US" sz="4000" b="1" kern="1200" dirty="0">
                <a:solidFill>
                  <a:schemeClr val="bg1"/>
                </a:solidFill>
                <a:latin typeface="Agency FB" panose="020B0503020202020204" pitchFamily="34" charset="0"/>
              </a:rPr>
            </a:br>
            <a:r>
              <a:rPr lang="en-US" sz="4000" b="1" kern="1200" dirty="0" err="1">
                <a:solidFill>
                  <a:schemeClr val="bg1"/>
                </a:solidFill>
                <a:latin typeface="Agency FB" panose="020B0503020202020204" pitchFamily="34" charset="0"/>
              </a:rPr>
              <a:t>Exa.Ministra</a:t>
            </a:r>
            <a:r>
              <a:rPr lang="en-US" sz="4000" b="1" kern="1200" dirty="0">
                <a:solidFill>
                  <a:schemeClr val="bg1"/>
                </a:solidFill>
                <a:latin typeface="Agency FB" panose="020B0503020202020204" pitchFamily="34" charset="0"/>
              </a:rPr>
              <a:t> </a:t>
            </a:r>
            <a:br>
              <a:rPr lang="en-US" sz="4000" b="1" kern="1200" dirty="0">
                <a:solidFill>
                  <a:schemeClr val="bg1"/>
                </a:solidFill>
                <a:latin typeface="Agency FB" panose="020B0503020202020204" pitchFamily="34" charset="0"/>
              </a:rPr>
            </a:br>
            <a:r>
              <a:rPr lang="en-US" sz="4000" b="1" kern="1200" dirty="0" err="1">
                <a:solidFill>
                  <a:schemeClr val="bg1"/>
                </a:solidFill>
                <a:latin typeface="Agency FB" panose="020B0503020202020204" pitchFamily="34" charset="0"/>
              </a:rPr>
              <a:t>Dra.Regina</a:t>
            </a:r>
            <a:r>
              <a:rPr lang="en-US" sz="4000" b="1" kern="1200" dirty="0">
                <a:solidFill>
                  <a:schemeClr val="bg1"/>
                </a:solidFill>
                <a:latin typeface="Agency FB" panose="020B0503020202020204" pitchFamily="34" charset="0"/>
              </a:rPr>
              <a:t> Helena Costa</a:t>
            </a:r>
            <a:br>
              <a:rPr lang="en-US" sz="4000" b="1" kern="1200" dirty="0">
                <a:solidFill>
                  <a:schemeClr val="bg1"/>
                </a:solidFill>
                <a:latin typeface="Agency FB" panose="020B0503020202020204" pitchFamily="34" charset="0"/>
              </a:rPr>
            </a:br>
            <a:r>
              <a:rPr lang="en-US" sz="4000" b="1" kern="1200" dirty="0">
                <a:solidFill>
                  <a:schemeClr val="bg1"/>
                </a:solidFill>
                <a:latin typeface="Agency FB" panose="020B0503020202020204" pitchFamily="34" charset="0"/>
              </a:rPr>
              <a:t> e </a:t>
            </a:r>
            <a:br>
              <a:rPr lang="en-US" sz="4000" b="1" kern="1200" dirty="0">
                <a:solidFill>
                  <a:schemeClr val="bg1"/>
                </a:solidFill>
                <a:latin typeface="Agency FB" panose="020B0503020202020204" pitchFamily="34" charset="0"/>
              </a:rPr>
            </a:br>
            <a:r>
              <a:rPr lang="en-US" sz="4000" b="1" kern="1200" dirty="0">
                <a:solidFill>
                  <a:schemeClr val="bg1"/>
                </a:solidFill>
                <a:latin typeface="Agency FB" panose="020B0503020202020204" pitchFamily="34" charset="0"/>
              </a:rPr>
              <a:t>Dr. Luis </a:t>
            </a:r>
            <a:r>
              <a:rPr lang="en-US" sz="4000" b="1" kern="1200" dirty="0" err="1">
                <a:solidFill>
                  <a:schemeClr val="bg1"/>
                </a:solidFill>
                <a:latin typeface="Agency FB" panose="020B0503020202020204" pitchFamily="34" charset="0"/>
              </a:rPr>
              <a:t>Inácio</a:t>
            </a:r>
            <a:r>
              <a:rPr lang="en-US" sz="4000" b="1" kern="1200" dirty="0">
                <a:solidFill>
                  <a:schemeClr val="bg1"/>
                </a:solidFill>
                <a:latin typeface="Agency FB" panose="020B0503020202020204" pitchFamily="34" charset="0"/>
              </a:rPr>
              <a:t> Adams</a:t>
            </a:r>
          </a:p>
        </p:txBody>
      </p:sp>
      <p:pic>
        <p:nvPicPr>
          <p:cNvPr id="5" name="Imagem 4">
            <a:extLst>
              <a:ext uri="{FF2B5EF4-FFF2-40B4-BE49-F238E27FC236}">
                <a16:creationId xmlns:a16="http://schemas.microsoft.com/office/drawing/2014/main" id="{52936274-33F9-45BA-B1C9-14438D6417AF}"/>
              </a:ext>
            </a:extLst>
          </p:cNvPr>
          <p:cNvPicPr>
            <a:picLocks noChangeAspect="1"/>
          </p:cNvPicPr>
          <p:nvPr/>
        </p:nvPicPr>
        <p:blipFill rotWithShape="1">
          <a:blip r:embed="rId2"/>
          <a:srcRect t="7643" r="1" b="12129"/>
          <a:stretch/>
        </p:blipFill>
        <p:spPr>
          <a:xfrm>
            <a:off x="20" y="1"/>
            <a:ext cx="6088360" cy="3524251"/>
          </a:xfrm>
          <a:custGeom>
            <a:avLst/>
            <a:gdLst/>
            <a:ahLst/>
            <a:cxnLst/>
            <a:rect l="l" t="t" r="r" b="b"/>
            <a:pathLst>
              <a:path w="6088380" h="3333749">
                <a:moveTo>
                  <a:pt x="0" y="0"/>
                </a:moveTo>
                <a:lnTo>
                  <a:pt x="6088380" y="0"/>
                </a:lnTo>
                <a:lnTo>
                  <a:pt x="6088380" y="2202180"/>
                </a:lnTo>
                <a:lnTo>
                  <a:pt x="5913795" y="3333749"/>
                </a:lnTo>
                <a:lnTo>
                  <a:pt x="0" y="3333749"/>
                </a:lnTo>
                <a:close/>
              </a:path>
            </a:pathLst>
          </a:custGeom>
        </p:spPr>
      </p:pic>
      <p:pic>
        <p:nvPicPr>
          <p:cNvPr id="6" name="Imagem 5">
            <a:extLst>
              <a:ext uri="{FF2B5EF4-FFF2-40B4-BE49-F238E27FC236}">
                <a16:creationId xmlns:a16="http://schemas.microsoft.com/office/drawing/2014/main" id="{48BF3AC5-DAEC-4532-A97A-8F52546CD1DA}"/>
              </a:ext>
            </a:extLst>
          </p:cNvPr>
          <p:cNvPicPr>
            <a:picLocks noChangeAspect="1"/>
          </p:cNvPicPr>
          <p:nvPr/>
        </p:nvPicPr>
        <p:blipFill rotWithShape="1">
          <a:blip r:embed="rId3"/>
          <a:srcRect r="1" b="15107"/>
          <a:stretch/>
        </p:blipFill>
        <p:spPr>
          <a:xfrm>
            <a:off x="20" y="3524252"/>
            <a:ext cx="6088360" cy="3333748"/>
          </a:xfrm>
          <a:custGeom>
            <a:avLst/>
            <a:gdLst/>
            <a:ahLst/>
            <a:cxnLst/>
            <a:rect l="l" t="t" r="r" b="b"/>
            <a:pathLst>
              <a:path w="6088380" h="3333748">
                <a:moveTo>
                  <a:pt x="0" y="0"/>
                </a:moveTo>
                <a:lnTo>
                  <a:pt x="5884403" y="0"/>
                </a:lnTo>
                <a:lnTo>
                  <a:pt x="5882640" y="11428"/>
                </a:lnTo>
                <a:lnTo>
                  <a:pt x="5562600" y="1931668"/>
                </a:lnTo>
                <a:lnTo>
                  <a:pt x="6088380" y="3333748"/>
                </a:lnTo>
                <a:lnTo>
                  <a:pt x="0" y="3333748"/>
                </a:lnTo>
                <a:close/>
              </a:path>
            </a:pathLst>
          </a:custGeom>
        </p:spPr>
      </p:pic>
      <p:grpSp>
        <p:nvGrpSpPr>
          <p:cNvPr id="46" name="Group 45">
            <a:extLst>
              <a:ext uri="{FF2B5EF4-FFF2-40B4-BE49-F238E27FC236}">
                <a16:creationId xmlns:a16="http://schemas.microsoft.com/office/drawing/2014/main" id="{7F6F6FC6-9A5F-4E14-8105-15D94914A7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70" y="544"/>
            <a:ext cx="874716" cy="6857455"/>
            <a:chOff x="5395370" y="544"/>
            <a:chExt cx="874716" cy="6857455"/>
          </a:xfrm>
        </p:grpSpPr>
        <p:sp>
          <p:nvSpPr>
            <p:cNvPr id="47" name="Freeform: Shape 46">
              <a:extLst>
                <a:ext uri="{FF2B5EF4-FFF2-40B4-BE49-F238E27FC236}">
                  <a16:creationId xmlns:a16="http://schemas.microsoft.com/office/drawing/2014/main" id="{2DCFA6DA-C89C-4BD9-A659-4E35D789BF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a:outerShdw blurRad="381000" dist="1524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Shape 47">
              <a:extLst>
                <a:ext uri="{FF2B5EF4-FFF2-40B4-BE49-F238E27FC236}">
                  <a16:creationId xmlns:a16="http://schemas.microsoft.com/office/drawing/2014/main" id="{868AC5BD-C02C-4D96-813D-3C9ABB388E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Espaço Reservado para Conteúdo 2">
            <a:extLst>
              <a:ext uri="{FF2B5EF4-FFF2-40B4-BE49-F238E27FC236}">
                <a16:creationId xmlns:a16="http://schemas.microsoft.com/office/drawing/2014/main" id="{879D7845-581B-47BE-ACF5-67500EB85B15}"/>
              </a:ext>
            </a:extLst>
          </p:cNvPr>
          <p:cNvSpPr>
            <a:spLocks noGrp="1"/>
          </p:cNvSpPr>
          <p:nvPr>
            <p:ph idx="1"/>
          </p:nvPr>
        </p:nvSpPr>
        <p:spPr>
          <a:xfrm>
            <a:off x="6270086" y="5486399"/>
            <a:ext cx="6296025" cy="1799325"/>
          </a:xfrm>
        </p:spPr>
        <p:txBody>
          <a:bodyPr vert="horz" lIns="91440" tIns="45720" rIns="91440" bIns="45720" rtlCol="0">
            <a:normAutofit/>
          </a:bodyPr>
          <a:lstStyle/>
          <a:p>
            <a:pPr marL="0" indent="0" defTabSz="914400">
              <a:spcBef>
                <a:spcPts val="1000"/>
              </a:spcBef>
              <a:buNone/>
            </a:pPr>
            <a:r>
              <a:rPr lang="en-US" sz="1600" kern="1200" dirty="0">
                <a:solidFill>
                  <a:schemeClr val="bg1">
                    <a:alpha val="80000"/>
                  </a:schemeClr>
                </a:solidFill>
                <a:latin typeface="+mn-lt"/>
                <a:ea typeface="+mn-ea"/>
                <a:cs typeface="+mn-cs"/>
                <a:hlinkClick r:id="rId5"/>
              </a:rPr>
              <a:t>https://www.youtube.com/watch?v=6ltC4y3XlMU</a:t>
            </a:r>
            <a:endParaRPr lang="en-US" sz="1600" kern="1200" dirty="0">
              <a:solidFill>
                <a:schemeClr val="bg1">
                  <a:alpha val="80000"/>
                </a:schemeClr>
              </a:solidFill>
              <a:latin typeface="+mn-lt"/>
              <a:ea typeface="+mn-ea"/>
              <a:cs typeface="+mn-cs"/>
            </a:endParaRPr>
          </a:p>
          <a:p>
            <a:pPr marL="0" indent="0" defTabSz="914400">
              <a:spcBef>
                <a:spcPts val="1000"/>
              </a:spcBef>
              <a:buNone/>
            </a:pPr>
            <a:r>
              <a:rPr lang="en-US" sz="1600" kern="1200" dirty="0">
                <a:solidFill>
                  <a:schemeClr val="bg1">
                    <a:alpha val="80000"/>
                  </a:schemeClr>
                </a:solidFill>
                <a:latin typeface="+mn-lt"/>
                <a:ea typeface="+mn-ea"/>
                <a:cs typeface="+mn-cs"/>
                <a:hlinkClick r:id="rId6"/>
              </a:rPr>
              <a:t>https://www.youtube.com/watch?v=dggjZLhrguU&amp;t=1750s</a:t>
            </a:r>
            <a:endParaRPr lang="en-US" sz="1600" kern="1200" dirty="0">
              <a:solidFill>
                <a:schemeClr val="bg1">
                  <a:alpha val="80000"/>
                </a:schemeClr>
              </a:solidFill>
              <a:latin typeface="+mn-lt"/>
              <a:ea typeface="+mn-ea"/>
              <a:cs typeface="+mn-cs"/>
            </a:endParaRPr>
          </a:p>
          <a:p>
            <a:pPr marL="0" indent="0" defTabSz="914400">
              <a:spcBef>
                <a:spcPts val="1000"/>
              </a:spcBef>
              <a:buNone/>
            </a:pPr>
            <a:endParaRPr lang="en-US" kern="1200" dirty="0">
              <a:solidFill>
                <a:schemeClr val="bg1">
                  <a:alpha val="80000"/>
                </a:schemeClr>
              </a:solidFill>
              <a:latin typeface="+mn-lt"/>
              <a:ea typeface="+mn-ea"/>
              <a:cs typeface="+mn-cs"/>
            </a:endParaRPr>
          </a:p>
        </p:txBody>
      </p:sp>
    </p:spTree>
    <p:extLst>
      <p:ext uri="{BB962C8B-B14F-4D97-AF65-F5344CB8AC3E}">
        <p14:creationId xmlns:p14="http://schemas.microsoft.com/office/powerpoint/2010/main" val="1437977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ED0242-7AAE-49B7-B406-AFBADCCA4D2A}"/>
              </a:ext>
            </a:extLst>
          </p:cNvPr>
          <p:cNvSpPr>
            <a:spLocks noGrp="1"/>
          </p:cNvSpPr>
          <p:nvPr>
            <p:ph type="title"/>
          </p:nvPr>
        </p:nvSpPr>
        <p:spPr>
          <a:xfrm>
            <a:off x="609600" y="274638"/>
            <a:ext cx="10972800" cy="468312"/>
          </a:xfrm>
        </p:spPr>
        <p:txBody>
          <a:bodyPr>
            <a:normAutofit fontScale="90000"/>
          </a:bodyPr>
          <a:lstStyle/>
          <a:p>
            <a:br>
              <a:rPr lang="pt-BR" dirty="0"/>
            </a:br>
            <a:r>
              <a:rPr lang="pt-BR" dirty="0"/>
              <a:t>Conceito de devedor contumaz - projeto de lei 1646/2019.</a:t>
            </a:r>
          </a:p>
        </p:txBody>
      </p:sp>
      <p:sp>
        <p:nvSpPr>
          <p:cNvPr id="5" name="Espaço Reservado para Conteúdo 4">
            <a:extLst>
              <a:ext uri="{FF2B5EF4-FFF2-40B4-BE49-F238E27FC236}">
                <a16:creationId xmlns:a16="http://schemas.microsoft.com/office/drawing/2014/main" id="{CB0C6730-7E31-4919-B5A0-0BD3994FF048}"/>
              </a:ext>
            </a:extLst>
          </p:cNvPr>
          <p:cNvSpPr>
            <a:spLocks noGrp="1"/>
          </p:cNvSpPr>
          <p:nvPr>
            <p:ph idx="1"/>
          </p:nvPr>
        </p:nvSpPr>
        <p:spPr>
          <a:xfrm>
            <a:off x="609600" y="1600203"/>
            <a:ext cx="10972800" cy="4667247"/>
          </a:xfrm>
        </p:spPr>
        <p:txBody>
          <a:bodyPr>
            <a:normAutofit fontScale="77500" lnSpcReduction="20000"/>
          </a:bodyPr>
          <a:lstStyle/>
          <a:p>
            <a:pPr algn="just"/>
            <a:r>
              <a:rPr lang="pt-BR" dirty="0"/>
              <a:t>Art. 1º Esta Lei estabelece medidas para o combate ao devedor contumaz e de fortalecimento da cobrança da dívida ativa. Parágrafo único. </a:t>
            </a:r>
          </a:p>
          <a:p>
            <a:pPr algn="just"/>
            <a:r>
              <a:rPr lang="pt-BR" dirty="0"/>
              <a:t>Considera-se devedor contumaz o contribuinte cujo comportamento fiscal se caracteriza pela inadimplência substancial e reiterada de tributos. </a:t>
            </a:r>
          </a:p>
          <a:p>
            <a:pPr algn="just"/>
            <a:endParaRPr lang="pt-BR" dirty="0"/>
          </a:p>
          <a:p>
            <a:pPr algn="just"/>
            <a:r>
              <a:rPr lang="pt-BR" dirty="0"/>
              <a:t>Art. 2º Os órgãos da administração tributária da União poderão instaurar procedimento administrativo para caracterização e aplicação de restrições administrativas ao devedor contumaz, quando houver: </a:t>
            </a:r>
          </a:p>
          <a:p>
            <a:pPr algn="just"/>
            <a:r>
              <a:rPr lang="pt-BR" dirty="0"/>
              <a:t>I - indícios de que a pessoa jurídica tenha sido constituída para a prática de </a:t>
            </a:r>
            <a:r>
              <a:rPr lang="pt-BR" b="1" u="sng" dirty="0"/>
              <a:t>fraude fiscal estruturada</a:t>
            </a:r>
            <a:r>
              <a:rPr lang="pt-BR" dirty="0"/>
              <a:t>, inclusive em proveito de terceiros; </a:t>
            </a:r>
          </a:p>
          <a:p>
            <a:pPr algn="just"/>
            <a:r>
              <a:rPr lang="pt-BR" dirty="0"/>
              <a:t>II - indícios de que a pessoa jurídica esteja constituída por interpostas pessoas que não sejam os verdadeiros sócios ou acionistas ou o verdadeiro titular, na hipótese de firma individual;</a:t>
            </a:r>
          </a:p>
          <a:p>
            <a:pPr algn="just"/>
            <a:r>
              <a:rPr lang="pt-BR" dirty="0"/>
              <a:t> III - indícios de que a pessoa jurídica participe de organização constituída com o propósito de não recolher tributos ou de burlar os mecanismos de cobrança de débitos fiscais; ou </a:t>
            </a:r>
          </a:p>
          <a:p>
            <a:pPr algn="just"/>
            <a:r>
              <a:rPr lang="pt-BR" dirty="0"/>
              <a:t>IV - indícios de que a pessoa física, devedora principal ou corresponsável, deliberadamente oculta bens, receitas ou direitos, com o propósito de não recolher tributos ou de burlar os mecanismos de cobrança de débitos fiscais</a:t>
            </a:r>
          </a:p>
        </p:txBody>
      </p:sp>
    </p:spTree>
    <p:extLst>
      <p:ext uri="{BB962C8B-B14F-4D97-AF65-F5344CB8AC3E}">
        <p14:creationId xmlns:p14="http://schemas.microsoft.com/office/powerpoint/2010/main" val="37618674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ED0242-7AAE-49B7-B406-AFBADCCA4D2A}"/>
              </a:ext>
            </a:extLst>
          </p:cNvPr>
          <p:cNvSpPr>
            <a:spLocks noGrp="1"/>
          </p:cNvSpPr>
          <p:nvPr>
            <p:ph type="title"/>
          </p:nvPr>
        </p:nvSpPr>
        <p:spPr>
          <a:xfrm>
            <a:off x="609600" y="274638"/>
            <a:ext cx="10972800" cy="601662"/>
          </a:xfrm>
        </p:spPr>
        <p:txBody>
          <a:bodyPr/>
          <a:lstStyle/>
          <a:p>
            <a:r>
              <a:rPr lang="pt-BR" dirty="0"/>
              <a:t>Conceito de situação irregular - projeto de lei 1646/2019.</a:t>
            </a:r>
          </a:p>
        </p:txBody>
      </p:sp>
      <p:sp>
        <p:nvSpPr>
          <p:cNvPr id="5" name="Espaço Reservado para Conteúdo 4">
            <a:extLst>
              <a:ext uri="{FF2B5EF4-FFF2-40B4-BE49-F238E27FC236}">
                <a16:creationId xmlns:a16="http://schemas.microsoft.com/office/drawing/2014/main" id="{CB0C6730-7E31-4919-B5A0-0BD3994FF048}"/>
              </a:ext>
            </a:extLst>
          </p:cNvPr>
          <p:cNvSpPr>
            <a:spLocks noGrp="1"/>
          </p:cNvSpPr>
          <p:nvPr>
            <p:ph idx="1"/>
          </p:nvPr>
        </p:nvSpPr>
        <p:spPr>
          <a:xfrm>
            <a:off x="371473" y="1238250"/>
            <a:ext cx="10972800" cy="4525963"/>
          </a:xfrm>
        </p:spPr>
        <p:txBody>
          <a:bodyPr>
            <a:normAutofit/>
          </a:bodyPr>
          <a:lstStyle/>
          <a:p>
            <a:r>
              <a:rPr lang="pt-BR" sz="1800" dirty="0"/>
              <a:t>1º Para fins do procedimento de que trata o caput, considera-se inadimplência substancial e reiterada de tributos a existência de débitos, em nome do devedor</a:t>
            </a:r>
            <a:r>
              <a:rPr lang="pt-BR" sz="1800" dirty="0">
                <a:solidFill>
                  <a:srgbClr val="00B050"/>
                </a:solidFill>
              </a:rPr>
              <a:t> ou das pessoas físicas ou jurídicas a ele relacionadas</a:t>
            </a:r>
            <a:r>
              <a:rPr lang="pt-BR" sz="1800" dirty="0"/>
              <a:t>, inscritos ou não em dívida ativa da União, </a:t>
            </a:r>
            <a:r>
              <a:rPr lang="pt-BR" sz="1800" dirty="0">
                <a:solidFill>
                  <a:srgbClr val="FF0000"/>
                </a:solidFill>
              </a:rPr>
              <a:t>de valor igualou superior a R$ 15.000.000,00 (quinze milhões de reais), em situação irregular por período igual ou superior a um ano</a:t>
            </a:r>
            <a:r>
              <a:rPr lang="pt-BR" sz="1800" dirty="0"/>
              <a:t>. </a:t>
            </a:r>
          </a:p>
          <a:p>
            <a:r>
              <a:rPr lang="pt-BR" sz="1800" dirty="0"/>
              <a:t>§ 2º Considera-se em situação irregular </a:t>
            </a:r>
            <a:r>
              <a:rPr lang="pt-BR" sz="1800" dirty="0">
                <a:solidFill>
                  <a:srgbClr val="FF0000"/>
                </a:solidFill>
              </a:rPr>
              <a:t>o crédito tributário que não esteja garantido ou com exigibilidade suspensa</a:t>
            </a:r>
            <a:r>
              <a:rPr lang="pt-BR" sz="1800" dirty="0"/>
              <a:t>, observado o disposto no art. 206 da Lei nº 5.172, de 25 de outubro de 1966- Código Tributário Nacional.</a:t>
            </a:r>
          </a:p>
          <a:p>
            <a:endParaRPr lang="pt-BR" dirty="0"/>
          </a:p>
        </p:txBody>
      </p:sp>
      <p:sp>
        <p:nvSpPr>
          <p:cNvPr id="3" name="CaixaDeTexto 2">
            <a:extLst>
              <a:ext uri="{FF2B5EF4-FFF2-40B4-BE49-F238E27FC236}">
                <a16:creationId xmlns:a16="http://schemas.microsoft.com/office/drawing/2014/main" id="{10F769EA-22C7-4781-A3EB-6B4AB77FC1CA}"/>
              </a:ext>
            </a:extLst>
          </p:cNvPr>
          <p:cNvSpPr txBox="1"/>
          <p:nvPr/>
        </p:nvSpPr>
        <p:spPr>
          <a:xfrm>
            <a:off x="609600" y="3825221"/>
            <a:ext cx="10868025" cy="1938992"/>
          </a:xfrm>
          <a:prstGeom prst="rect">
            <a:avLst/>
          </a:prstGeom>
          <a:noFill/>
        </p:spPr>
        <p:txBody>
          <a:bodyPr wrap="square" rtlCol="0">
            <a:spAutoFit/>
          </a:bodyPr>
          <a:lstStyle/>
          <a:p>
            <a:pPr marL="342900" indent="-342900">
              <a:buFont typeface="Arial" panose="020B0604020202020204" pitchFamily="34" charset="0"/>
              <a:buChar char="•"/>
            </a:pPr>
            <a:r>
              <a:rPr lang="pt-BR" sz="2000" dirty="0"/>
              <a:t>E se um concorrente conseguir suspender a exigibilidade e outro não de débitos iguais , não haveria assimetria concorrencial entre eles ?</a:t>
            </a:r>
          </a:p>
          <a:p>
            <a:pPr marL="342900" indent="-342900">
              <a:buFont typeface="Arial" panose="020B0604020202020204" pitchFamily="34" charset="0"/>
              <a:buChar char="•"/>
            </a:pPr>
            <a:r>
              <a:rPr lang="pt-BR" sz="2000" dirty="0"/>
              <a:t>Qual o valor das fianças bancárias? </a:t>
            </a:r>
          </a:p>
          <a:p>
            <a:pPr marL="342900" indent="-342900">
              <a:buFont typeface="Arial" panose="020B0604020202020204" pitchFamily="34" charset="0"/>
              <a:buChar char="•"/>
            </a:pPr>
            <a:r>
              <a:rPr lang="pt-BR" sz="2000" dirty="0"/>
              <a:t>E se grandes agentes tiverem condições de adquirir fianças bancárias e concorrentes menores tiverem dificuldade para obter tais fianças? Poderiam as fianças serem uma espécie de barreira à entrada, aumentando a Escala Mínima Viável no mercado?</a:t>
            </a:r>
            <a:endParaRPr lang="pt-BR" sz="1600" dirty="0"/>
          </a:p>
        </p:txBody>
      </p:sp>
    </p:spTree>
    <p:extLst>
      <p:ext uri="{BB962C8B-B14F-4D97-AF65-F5344CB8AC3E}">
        <p14:creationId xmlns:p14="http://schemas.microsoft.com/office/powerpoint/2010/main" val="23313687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Espaço Reservado para Conteúdo 4">
            <a:extLst>
              <a:ext uri="{FF2B5EF4-FFF2-40B4-BE49-F238E27FC236}">
                <a16:creationId xmlns:a16="http://schemas.microsoft.com/office/drawing/2014/main" id="{03838AC2-2EA3-453B-9426-7956DD1A3057}"/>
              </a:ext>
            </a:extLst>
          </p:cNvPr>
          <p:cNvPicPr>
            <a:picLocks noGrp="1" noChangeAspect="1"/>
          </p:cNvPicPr>
          <p:nvPr>
            <p:ph idx="1"/>
          </p:nvPr>
        </p:nvPicPr>
        <p:blipFill>
          <a:blip r:embed="rId2"/>
          <a:stretch>
            <a:fillRect/>
          </a:stretch>
        </p:blipFill>
        <p:spPr>
          <a:xfrm>
            <a:off x="795867" y="205316"/>
            <a:ext cx="9653058" cy="4223213"/>
          </a:xfrm>
          <a:prstGeom prst="rect">
            <a:avLst/>
          </a:prstGeom>
        </p:spPr>
      </p:pic>
      <p:sp>
        <p:nvSpPr>
          <p:cNvPr id="6" name="CaixaDeTexto 5">
            <a:extLst>
              <a:ext uri="{FF2B5EF4-FFF2-40B4-BE49-F238E27FC236}">
                <a16:creationId xmlns:a16="http://schemas.microsoft.com/office/drawing/2014/main" id="{DD16A744-68DC-46B0-B1CB-A8DB3CF282D0}"/>
              </a:ext>
            </a:extLst>
          </p:cNvPr>
          <p:cNvSpPr txBox="1"/>
          <p:nvPr/>
        </p:nvSpPr>
        <p:spPr>
          <a:xfrm>
            <a:off x="795867" y="4914900"/>
            <a:ext cx="11106150" cy="1200329"/>
          </a:xfrm>
          <a:prstGeom prst="rect">
            <a:avLst/>
          </a:prstGeom>
          <a:noFill/>
        </p:spPr>
        <p:txBody>
          <a:bodyPr wrap="square" rtlCol="0">
            <a:spAutoFit/>
          </a:bodyPr>
          <a:lstStyle/>
          <a:p>
            <a:r>
              <a:rPr lang="pt-BR" dirty="0"/>
              <a:t>Qual o efeito de retirar uma empresa do mercado em termos de concentração?</a:t>
            </a:r>
          </a:p>
          <a:p>
            <a:r>
              <a:rPr lang="pt-BR" dirty="0"/>
              <a:t>A empresa irá quebrar ou ir para informalidade?</a:t>
            </a:r>
          </a:p>
          <a:p>
            <a:r>
              <a:rPr lang="pt-BR" dirty="0"/>
              <a:t>Parcelamento de créditos tributários interessa apenas ao contribuinte? É direito ou benefício?</a:t>
            </a:r>
          </a:p>
          <a:p>
            <a:r>
              <a:rPr lang="pt-BR" dirty="0"/>
              <a:t>Impedir o uso de créditos fiscais para quitação de tributos por 10 anos é algo coerente e proporcional?</a:t>
            </a:r>
          </a:p>
        </p:txBody>
      </p:sp>
    </p:spTree>
    <p:extLst>
      <p:ext uri="{BB962C8B-B14F-4D97-AF65-F5344CB8AC3E}">
        <p14:creationId xmlns:p14="http://schemas.microsoft.com/office/powerpoint/2010/main" val="34890969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ED0242-7AAE-49B7-B406-AFBADCCA4D2A}"/>
              </a:ext>
            </a:extLst>
          </p:cNvPr>
          <p:cNvSpPr>
            <a:spLocks noGrp="1"/>
          </p:cNvSpPr>
          <p:nvPr>
            <p:ph type="title"/>
          </p:nvPr>
        </p:nvSpPr>
        <p:spPr/>
        <p:txBody>
          <a:bodyPr/>
          <a:lstStyle/>
          <a:p>
            <a:r>
              <a:rPr lang="pt-BR" dirty="0"/>
              <a:t>500 Maiores devedores da União (2019)</a:t>
            </a:r>
          </a:p>
        </p:txBody>
      </p:sp>
      <p:sp>
        <p:nvSpPr>
          <p:cNvPr id="3" name="Espaço Reservado para Conteúdo 2">
            <a:extLst>
              <a:ext uri="{FF2B5EF4-FFF2-40B4-BE49-F238E27FC236}">
                <a16:creationId xmlns:a16="http://schemas.microsoft.com/office/drawing/2014/main" id="{288EB481-C652-4F20-9B9A-A6705A1D615C}"/>
              </a:ext>
            </a:extLst>
          </p:cNvPr>
          <p:cNvSpPr>
            <a:spLocks noGrp="1"/>
          </p:cNvSpPr>
          <p:nvPr>
            <p:ph idx="1"/>
          </p:nvPr>
        </p:nvSpPr>
        <p:spPr>
          <a:xfrm>
            <a:off x="752475" y="5034539"/>
            <a:ext cx="10972800" cy="277816"/>
          </a:xfrm>
        </p:spPr>
        <p:txBody>
          <a:bodyPr>
            <a:normAutofit fontScale="85000" lnSpcReduction="20000"/>
          </a:bodyPr>
          <a:lstStyle/>
          <a:p>
            <a:r>
              <a:rPr lang="pt-BR" sz="1800" dirty="0"/>
              <a:t>https://www.gazetadopovo.com.br/republica/500-maiores-devedores-uniao-2019/</a:t>
            </a:r>
          </a:p>
        </p:txBody>
      </p:sp>
      <p:sp>
        <p:nvSpPr>
          <p:cNvPr id="7" name="CaixaDeTexto 6">
            <a:extLst>
              <a:ext uri="{FF2B5EF4-FFF2-40B4-BE49-F238E27FC236}">
                <a16:creationId xmlns:a16="http://schemas.microsoft.com/office/drawing/2014/main" id="{3A0AD8E0-8400-46DD-819F-CA3EE43FE439}"/>
              </a:ext>
            </a:extLst>
          </p:cNvPr>
          <p:cNvSpPr txBox="1"/>
          <p:nvPr/>
        </p:nvSpPr>
        <p:spPr>
          <a:xfrm>
            <a:off x="609600" y="1612324"/>
            <a:ext cx="10258425" cy="3046988"/>
          </a:xfrm>
          <a:prstGeom prst="rect">
            <a:avLst/>
          </a:prstGeom>
          <a:noFill/>
        </p:spPr>
        <p:txBody>
          <a:bodyPr wrap="square">
            <a:spAutoFit/>
          </a:bodyPr>
          <a:lstStyle/>
          <a:p>
            <a:r>
              <a:rPr lang="pt-BR" sz="2400" dirty="0">
                <a:latin typeface="Times New Roman" panose="02020603050405020304" pitchFamily="18" charset="0"/>
                <a:cs typeface="Times New Roman" panose="02020603050405020304" pitchFamily="18" charset="0"/>
              </a:rPr>
              <a:t>1	- Petróleo Brasileiro S a Petrobras - R$ 41.750.673.560</a:t>
            </a:r>
          </a:p>
          <a:p>
            <a:pPr marL="342900" indent="-342900">
              <a:buAutoNum type="arabicPlain" startAt="75"/>
            </a:pPr>
            <a:r>
              <a:rPr lang="pt-BR" sz="2400" dirty="0">
                <a:latin typeface="Times New Roman" panose="02020603050405020304" pitchFamily="18" charset="0"/>
                <a:cs typeface="Times New Roman" panose="02020603050405020304" pitchFamily="18" charset="0"/>
              </a:rPr>
              <a:t>	- </a:t>
            </a:r>
            <a:r>
              <a:rPr lang="pt-BR" sz="2400" dirty="0" err="1">
                <a:latin typeface="Times New Roman" panose="02020603050405020304" pitchFamily="18" charset="0"/>
                <a:cs typeface="Times New Roman" panose="02020603050405020304" pitchFamily="18" charset="0"/>
              </a:rPr>
              <a:t>Raízen</a:t>
            </a:r>
            <a:r>
              <a:rPr lang="pt-BR" sz="2400" dirty="0">
                <a:latin typeface="Times New Roman" panose="02020603050405020304" pitchFamily="18" charset="0"/>
                <a:cs typeface="Times New Roman" panose="02020603050405020304" pitchFamily="18" charset="0"/>
              </a:rPr>
              <a:t> Combustíveis S.A. - R$ 1.526.930.579</a:t>
            </a:r>
          </a:p>
          <a:p>
            <a:r>
              <a:rPr lang="pt-BR" sz="2400" dirty="0">
                <a:latin typeface="Times New Roman" panose="02020603050405020304" pitchFamily="18" charset="0"/>
                <a:cs typeface="Times New Roman" panose="02020603050405020304" pitchFamily="18" charset="0"/>
              </a:rPr>
              <a:t>389	- Refinaria de Petróleos de Manguinhos S/A - R$ 467.751.527</a:t>
            </a:r>
          </a:p>
          <a:p>
            <a:endParaRPr lang="pt-BR" sz="2400" dirty="0">
              <a:latin typeface="Times New Roman" panose="02020603050405020304" pitchFamily="18" charset="0"/>
              <a:cs typeface="Times New Roman" panose="02020603050405020304" pitchFamily="18" charset="0"/>
            </a:endParaRPr>
          </a:p>
          <a:p>
            <a:r>
              <a:rPr lang="pt-BR" sz="2400" b="1" dirty="0">
                <a:latin typeface="Times New Roman" panose="02020603050405020304" pitchFamily="18" charset="0"/>
                <a:cs typeface="Times New Roman" panose="02020603050405020304" pitchFamily="18" charset="0"/>
              </a:rPr>
              <a:t>Não aparecem na lista:</a:t>
            </a:r>
          </a:p>
          <a:p>
            <a:r>
              <a:rPr lang="pt-BR" sz="2400" i="0" dirty="0">
                <a:solidFill>
                  <a:srgbClr val="000000"/>
                </a:solidFill>
                <a:effectLst/>
                <a:latin typeface="Times New Roman" panose="02020603050405020304" pitchFamily="18" charset="0"/>
                <a:cs typeface="Times New Roman" panose="02020603050405020304" pitchFamily="18" charset="0"/>
              </a:rPr>
              <a:t>-   </a:t>
            </a:r>
            <a:r>
              <a:rPr lang="pt-BR" sz="2400" i="0" dirty="0" err="1">
                <a:solidFill>
                  <a:srgbClr val="000000"/>
                </a:solidFill>
                <a:effectLst/>
                <a:latin typeface="Times New Roman" panose="02020603050405020304" pitchFamily="18" charset="0"/>
                <a:cs typeface="Times New Roman" panose="02020603050405020304" pitchFamily="18" charset="0"/>
              </a:rPr>
              <a:t>Rodopetro</a:t>
            </a:r>
            <a:r>
              <a:rPr lang="pt-BR" sz="2400" i="0" dirty="0">
                <a:solidFill>
                  <a:srgbClr val="000000"/>
                </a:solidFill>
                <a:effectLst/>
                <a:latin typeface="Times New Roman" panose="02020603050405020304" pitchFamily="18" charset="0"/>
                <a:cs typeface="Times New Roman" panose="02020603050405020304" pitchFamily="18" charset="0"/>
              </a:rPr>
              <a:t> Distribuidora de Petróleo Ltda;</a:t>
            </a:r>
          </a:p>
          <a:p>
            <a:pPr marL="285750" indent="-285750">
              <a:buFontTx/>
              <a:buChar char="-"/>
            </a:pPr>
            <a:r>
              <a:rPr lang="pt-BR" sz="2400" i="0" dirty="0">
                <a:solidFill>
                  <a:srgbClr val="000000"/>
                </a:solidFill>
                <a:effectLst/>
                <a:latin typeface="Times New Roman" panose="02020603050405020304" pitchFamily="18" charset="0"/>
                <a:cs typeface="Times New Roman" panose="02020603050405020304" pitchFamily="18" charset="0"/>
              </a:rPr>
              <a:t>Minuano Petróleo Ltda e;</a:t>
            </a:r>
          </a:p>
          <a:p>
            <a:pPr marL="285750" indent="-285750">
              <a:buFontTx/>
              <a:buChar char="-"/>
            </a:pPr>
            <a:r>
              <a:rPr lang="pt-BR" sz="2400" i="0" dirty="0">
                <a:solidFill>
                  <a:srgbClr val="000000"/>
                </a:solidFill>
                <a:effectLst/>
                <a:latin typeface="Times New Roman" panose="02020603050405020304" pitchFamily="18" charset="0"/>
                <a:cs typeface="Times New Roman" panose="02020603050405020304" pitchFamily="18" charset="0"/>
              </a:rPr>
              <a:t>76 </a:t>
            </a:r>
            <a:r>
              <a:rPr lang="pt-BR" sz="2400" i="0" dirty="0" err="1">
                <a:solidFill>
                  <a:srgbClr val="000000"/>
                </a:solidFill>
                <a:effectLst/>
                <a:latin typeface="Times New Roman" panose="02020603050405020304" pitchFamily="18" charset="0"/>
                <a:cs typeface="Times New Roman" panose="02020603050405020304" pitchFamily="18" charset="0"/>
              </a:rPr>
              <a:t>Oil</a:t>
            </a:r>
            <a:r>
              <a:rPr lang="pt-BR" sz="2400" i="0" dirty="0">
                <a:solidFill>
                  <a:srgbClr val="000000"/>
                </a:solidFill>
                <a:effectLst/>
                <a:latin typeface="Times New Roman" panose="02020603050405020304" pitchFamily="18" charset="0"/>
                <a:cs typeface="Times New Roman" panose="02020603050405020304" pitchFamily="18" charset="0"/>
              </a:rPr>
              <a:t> Distribuidora de </a:t>
            </a:r>
            <a:r>
              <a:rPr lang="pt-BR" sz="2400" i="0" dirty="0" err="1">
                <a:solidFill>
                  <a:srgbClr val="000000"/>
                </a:solidFill>
                <a:effectLst/>
                <a:latin typeface="Times New Roman" panose="02020603050405020304" pitchFamily="18" charset="0"/>
                <a:cs typeface="Times New Roman" panose="02020603050405020304" pitchFamily="18" charset="0"/>
              </a:rPr>
              <a:t>Combustiveis</a:t>
            </a:r>
            <a:r>
              <a:rPr lang="pt-BR" sz="2400" i="0" dirty="0">
                <a:solidFill>
                  <a:srgbClr val="000000"/>
                </a:solidFill>
                <a:effectLst/>
                <a:latin typeface="Times New Roman" panose="02020603050405020304" pitchFamily="18" charset="0"/>
                <a:cs typeface="Times New Roman" panose="02020603050405020304" pitchFamily="18" charset="0"/>
              </a:rPr>
              <a:t> S/A</a:t>
            </a:r>
            <a:endParaRPr lang="pt-BR" sz="3200" dirty="0"/>
          </a:p>
        </p:txBody>
      </p:sp>
      <p:sp>
        <p:nvSpPr>
          <p:cNvPr id="4" name="CaixaDeTexto 3">
            <a:extLst>
              <a:ext uri="{FF2B5EF4-FFF2-40B4-BE49-F238E27FC236}">
                <a16:creationId xmlns:a16="http://schemas.microsoft.com/office/drawing/2014/main" id="{7A88F57F-3DBD-4ACE-A9A6-5A62CEBDC6A5}"/>
              </a:ext>
            </a:extLst>
          </p:cNvPr>
          <p:cNvSpPr txBox="1"/>
          <p:nvPr/>
        </p:nvSpPr>
        <p:spPr>
          <a:xfrm>
            <a:off x="857250" y="5572125"/>
            <a:ext cx="9601200" cy="923330"/>
          </a:xfrm>
          <a:prstGeom prst="rect">
            <a:avLst/>
          </a:prstGeom>
          <a:noFill/>
        </p:spPr>
        <p:txBody>
          <a:bodyPr wrap="square" rtlCol="0">
            <a:spAutoFit/>
          </a:bodyPr>
          <a:lstStyle/>
          <a:p>
            <a:r>
              <a:rPr lang="pt-BR" dirty="0"/>
              <a:t>Obviamente que este cenário é dinâmico, que a situação de dívidas estaduais é diversa, que pode haver uma grande quantidade de justificativas para tanto, MAS estes números apontam para a necessidade de cautela ao se definir o que seja devedor contumaz.</a:t>
            </a:r>
          </a:p>
        </p:txBody>
      </p:sp>
    </p:spTree>
    <p:extLst>
      <p:ext uri="{BB962C8B-B14F-4D97-AF65-F5344CB8AC3E}">
        <p14:creationId xmlns:p14="http://schemas.microsoft.com/office/powerpoint/2010/main" val="13949977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1134FC-81BF-4A68-A56C-A8D500EF1430}"/>
              </a:ext>
            </a:extLst>
          </p:cNvPr>
          <p:cNvSpPr>
            <a:spLocks noGrp="1"/>
          </p:cNvSpPr>
          <p:nvPr>
            <p:ph type="title"/>
          </p:nvPr>
        </p:nvSpPr>
        <p:spPr>
          <a:xfrm>
            <a:off x="609600" y="2286000"/>
            <a:ext cx="10972800" cy="1885950"/>
          </a:xfrm>
        </p:spPr>
        <p:txBody>
          <a:bodyPr/>
          <a:lstStyle/>
          <a:p>
            <a:r>
              <a:rPr lang="pt-BR" dirty="0">
                <a:latin typeface="+mn-lt"/>
              </a:rPr>
              <a:t>OBRIGADO</a:t>
            </a:r>
            <a:br>
              <a:rPr lang="pt-BR" dirty="0">
                <a:latin typeface="+mn-lt"/>
              </a:rPr>
            </a:br>
            <a:br>
              <a:rPr lang="pt-BR" dirty="0">
                <a:latin typeface="+mn-lt"/>
              </a:rPr>
            </a:br>
            <a:r>
              <a:rPr lang="pt-BR" dirty="0">
                <a:latin typeface="+mn-lt"/>
              </a:rPr>
              <a:t>RICARDO.CASTRO@CADE.GOV.BR</a:t>
            </a:r>
          </a:p>
        </p:txBody>
      </p:sp>
    </p:spTree>
    <p:extLst>
      <p:ext uri="{BB962C8B-B14F-4D97-AF65-F5344CB8AC3E}">
        <p14:creationId xmlns:p14="http://schemas.microsoft.com/office/powerpoint/2010/main" val="4241589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62D6F2F9-AABE-FF93-CCB2-48F84D0857AE}"/>
              </a:ext>
            </a:extLst>
          </p:cNvPr>
          <p:cNvSpPr txBox="1"/>
          <p:nvPr/>
        </p:nvSpPr>
        <p:spPr>
          <a:xfrm>
            <a:off x="1394114" y="459828"/>
            <a:ext cx="9403772" cy="400110"/>
          </a:xfrm>
          <a:prstGeom prst="rect">
            <a:avLst/>
          </a:prstGeom>
          <a:noFill/>
        </p:spPr>
        <p:txBody>
          <a:bodyPr wrap="square" rtlCol="0">
            <a:spAutoFit/>
          </a:bodyPr>
          <a:lstStyle/>
          <a:p>
            <a:pPr algn="ctr"/>
            <a:r>
              <a:rPr lang="pt-BR" sz="2000" b="1" dirty="0"/>
              <a:t>PROJETO DE LEI COMPLEMENTAR N° 164, DE 2022</a:t>
            </a:r>
          </a:p>
        </p:txBody>
      </p:sp>
      <p:pic>
        <p:nvPicPr>
          <p:cNvPr id="12" name="Imagem 11">
            <a:extLst>
              <a:ext uri="{FF2B5EF4-FFF2-40B4-BE49-F238E27FC236}">
                <a16:creationId xmlns:a16="http://schemas.microsoft.com/office/drawing/2014/main" id="{EB211647-53E2-4F5B-8511-CBE24ADAC266}"/>
              </a:ext>
            </a:extLst>
          </p:cNvPr>
          <p:cNvPicPr>
            <a:picLocks noChangeAspect="1"/>
          </p:cNvPicPr>
          <p:nvPr/>
        </p:nvPicPr>
        <p:blipFill>
          <a:blip r:embed="rId2"/>
          <a:stretch>
            <a:fillRect/>
          </a:stretch>
        </p:blipFill>
        <p:spPr>
          <a:xfrm>
            <a:off x="2229190" y="1158484"/>
            <a:ext cx="7525800" cy="1486107"/>
          </a:xfrm>
          <a:prstGeom prst="rect">
            <a:avLst/>
          </a:prstGeom>
        </p:spPr>
      </p:pic>
      <p:pic>
        <p:nvPicPr>
          <p:cNvPr id="14" name="Imagem 13">
            <a:extLst>
              <a:ext uri="{FF2B5EF4-FFF2-40B4-BE49-F238E27FC236}">
                <a16:creationId xmlns:a16="http://schemas.microsoft.com/office/drawing/2014/main" id="{0B186882-9EED-6C7D-267D-21005538850E}"/>
              </a:ext>
            </a:extLst>
          </p:cNvPr>
          <p:cNvPicPr>
            <a:picLocks noChangeAspect="1"/>
          </p:cNvPicPr>
          <p:nvPr/>
        </p:nvPicPr>
        <p:blipFill>
          <a:blip r:embed="rId3"/>
          <a:stretch>
            <a:fillRect/>
          </a:stretch>
        </p:blipFill>
        <p:spPr>
          <a:xfrm>
            <a:off x="3354090" y="2717327"/>
            <a:ext cx="5275999" cy="4051332"/>
          </a:xfrm>
          <a:prstGeom prst="rect">
            <a:avLst/>
          </a:prstGeom>
        </p:spPr>
      </p:pic>
    </p:spTree>
    <p:extLst>
      <p:ext uri="{BB962C8B-B14F-4D97-AF65-F5344CB8AC3E}">
        <p14:creationId xmlns:p14="http://schemas.microsoft.com/office/powerpoint/2010/main" val="1748032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8BBAF-C5ED-A5DE-7D8B-17C2DBC88CD9}"/>
            </a:ext>
          </a:extLst>
        </p:cNvPr>
        <p:cNvGrpSpPr/>
        <p:nvPr/>
      </p:nvGrpSpPr>
      <p:grpSpPr>
        <a:xfrm>
          <a:off x="0" y="0"/>
          <a:ext cx="0" cy="0"/>
          <a:chOff x="0" y="0"/>
          <a:chExt cx="0" cy="0"/>
        </a:xfrm>
      </p:grpSpPr>
      <p:sp>
        <p:nvSpPr>
          <p:cNvPr id="5" name="CaixaDeTexto 4">
            <a:extLst>
              <a:ext uri="{FF2B5EF4-FFF2-40B4-BE49-F238E27FC236}">
                <a16:creationId xmlns:a16="http://schemas.microsoft.com/office/drawing/2014/main" id="{CC8732D4-7D1C-9F43-E708-180E1594AE6E}"/>
              </a:ext>
            </a:extLst>
          </p:cNvPr>
          <p:cNvSpPr txBox="1"/>
          <p:nvPr/>
        </p:nvSpPr>
        <p:spPr>
          <a:xfrm>
            <a:off x="852055" y="1174171"/>
            <a:ext cx="11149445" cy="5262979"/>
          </a:xfrm>
          <a:prstGeom prst="rect">
            <a:avLst/>
          </a:prstGeom>
          <a:noFill/>
        </p:spPr>
        <p:txBody>
          <a:bodyPr wrap="square">
            <a:spAutoFit/>
          </a:bodyPr>
          <a:lstStyle/>
          <a:p>
            <a:r>
              <a:rPr lang="pt-BR" sz="1600" dirty="0"/>
              <a:t>§1º. Considera-se inadimplência reiterada, substancial e injustificada, cumulativamente: </a:t>
            </a:r>
          </a:p>
          <a:p>
            <a:endParaRPr lang="pt-BR" sz="1600" dirty="0"/>
          </a:p>
          <a:p>
            <a:r>
              <a:rPr lang="pt-BR" sz="1600" dirty="0"/>
              <a:t>I – a falta de recolhimento integral de tributo em, pelo menos, quatro períodos de apuração consecutivos, ou em seis períodos de apuração alternados, no prazo de doze meses; </a:t>
            </a:r>
          </a:p>
          <a:p>
            <a:endParaRPr lang="pt-BR" sz="1600" dirty="0"/>
          </a:p>
          <a:p>
            <a:r>
              <a:rPr lang="pt-BR" sz="1600" dirty="0"/>
              <a:t>II – a existência de débitos tributários inscritos em dívida ativa ou declarados e não adimplidos: </a:t>
            </a:r>
          </a:p>
          <a:p>
            <a:endParaRPr lang="pt-BR" sz="1600" dirty="0"/>
          </a:p>
          <a:p>
            <a:pPr marL="342900" indent="-342900">
              <a:buAutoNum type="alphaLcParenR"/>
            </a:pPr>
            <a:r>
              <a:rPr lang="pt-BR" sz="1600" dirty="0"/>
              <a:t>em montante fixado em lei do respectivo ente tributante, de valor igual ou superior a R$ 15.000.000,00 (quinze milhões de reais), atualizáveis anualmente, a partir do primeiro dia do ano seguinte à publicação desta lei complementar, pelo índice utilizado para a cobrança de créditos tributários da União, excluídos os valores relacionados a penalidades decorrentes do descumprimento de obrigações acessórias; e </a:t>
            </a:r>
          </a:p>
          <a:p>
            <a:pPr marL="342900" indent="-342900">
              <a:buAutoNum type="alphaLcParenR"/>
            </a:pPr>
            <a:r>
              <a:rPr lang="pt-BR" sz="1600" dirty="0"/>
              <a:t>que correspondam a </a:t>
            </a:r>
            <a:r>
              <a:rPr lang="pt-BR" sz="1600" b="1" u="sng" dirty="0"/>
              <a:t>mais de 30% do patrimônio conhecido do sujeito passivo</a:t>
            </a:r>
            <a:r>
              <a:rPr lang="pt-BR" sz="1600" dirty="0"/>
              <a:t>, assim entendido o valor dos bens e direitos informado pela pessoa física na última declaração de rendimentos, e o valor total do ativo constante do último balanço patrimonial registrado na contabilidade da pessoa jurídica ou em declaração de bens por ela prestada ao Fisco Federal</a:t>
            </a:r>
          </a:p>
          <a:p>
            <a:pPr marL="342900" indent="-342900">
              <a:buAutoNum type="alphaLcParenR"/>
            </a:pPr>
            <a:endParaRPr lang="pt-BR" sz="1600" dirty="0"/>
          </a:p>
          <a:p>
            <a:r>
              <a:rPr lang="pt-BR" sz="1600" dirty="0"/>
              <a:t>III – a ausência de causa suspensiva da exigibilidade do crédito tributário, de </a:t>
            </a:r>
            <a:r>
              <a:rPr lang="pt-BR" sz="1600" b="1" u="sng" dirty="0"/>
              <a:t>garantia idônea passível de execução pela Fazenda Pública</a:t>
            </a:r>
            <a:r>
              <a:rPr lang="pt-BR" sz="1600" dirty="0"/>
              <a:t>, ou de fundamento jurídico relevante para afastar a respectiva cobrança, assim entendido aquele que já tenha sido acolhido por tribunal administrativo ou judicial e sobre o qual não haja orientação firmada em sentido contrário ao pretendido pelo sujeito passivo, em súmula, decisão vinculante ou acórdão de julgamento de recursos repetitivos do Supremo Tribunal Federal ou do Superior Tribunal de Justiça. </a:t>
            </a:r>
          </a:p>
        </p:txBody>
      </p:sp>
      <p:sp>
        <p:nvSpPr>
          <p:cNvPr id="6" name="CaixaDeTexto 5">
            <a:extLst>
              <a:ext uri="{FF2B5EF4-FFF2-40B4-BE49-F238E27FC236}">
                <a16:creationId xmlns:a16="http://schemas.microsoft.com/office/drawing/2014/main" id="{CA112FC3-CA40-200A-1A9E-5D0F76ABB545}"/>
              </a:ext>
            </a:extLst>
          </p:cNvPr>
          <p:cNvSpPr txBox="1"/>
          <p:nvPr/>
        </p:nvSpPr>
        <p:spPr>
          <a:xfrm>
            <a:off x="1394114" y="459828"/>
            <a:ext cx="9403772" cy="400110"/>
          </a:xfrm>
          <a:prstGeom prst="rect">
            <a:avLst/>
          </a:prstGeom>
          <a:noFill/>
        </p:spPr>
        <p:txBody>
          <a:bodyPr wrap="square" rtlCol="0">
            <a:spAutoFit/>
          </a:bodyPr>
          <a:lstStyle/>
          <a:p>
            <a:pPr algn="ctr"/>
            <a:r>
              <a:rPr lang="pt-BR" sz="2000" b="1" dirty="0"/>
              <a:t>PROJETO DE LEI COMPLEMENTAR N° 164, DE 2022</a:t>
            </a:r>
          </a:p>
        </p:txBody>
      </p:sp>
    </p:spTree>
    <p:extLst>
      <p:ext uri="{BB962C8B-B14F-4D97-AF65-F5344CB8AC3E}">
        <p14:creationId xmlns:p14="http://schemas.microsoft.com/office/powerpoint/2010/main" val="31181241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EA82D-4A33-838A-55CE-741AC2AE6DEE}"/>
            </a:ext>
          </a:extLst>
        </p:cNvPr>
        <p:cNvGrpSpPr/>
        <p:nvPr/>
      </p:nvGrpSpPr>
      <p:grpSpPr>
        <a:xfrm>
          <a:off x="0" y="0"/>
          <a:ext cx="0" cy="0"/>
          <a:chOff x="0" y="0"/>
          <a:chExt cx="0" cy="0"/>
        </a:xfrm>
      </p:grpSpPr>
      <p:sp>
        <p:nvSpPr>
          <p:cNvPr id="10" name="CaixaDeTexto 9">
            <a:extLst>
              <a:ext uri="{FF2B5EF4-FFF2-40B4-BE49-F238E27FC236}">
                <a16:creationId xmlns:a16="http://schemas.microsoft.com/office/drawing/2014/main" id="{36710CC0-A8BF-A02A-1B0B-C2D080166164}"/>
              </a:ext>
            </a:extLst>
          </p:cNvPr>
          <p:cNvSpPr txBox="1"/>
          <p:nvPr/>
        </p:nvSpPr>
        <p:spPr>
          <a:xfrm>
            <a:off x="4876800" y="381000"/>
            <a:ext cx="3759200" cy="124143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FFFF00"/>
                </a:solidFill>
                <a:effectLst/>
                <a:uLnTx/>
                <a:uFillTx/>
                <a:latin typeface="Calibri"/>
                <a:ea typeface="+mn-ea"/>
                <a:cs typeface="+mn-cs"/>
              </a:rPr>
              <a:t>Dívida de 150 milhões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FFFF00"/>
                </a:solidFill>
                <a:effectLst/>
                <a:uLnTx/>
                <a:uFillTx/>
                <a:latin typeface="Calibri"/>
                <a:ea typeface="+mn-ea"/>
                <a:cs typeface="+mn-cs"/>
              </a:rPr>
              <a:t>Patrimônio de 510 milhões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pt-BR" sz="2667" b="1" i="0" u="none" strike="noStrike" kern="1200" cap="none" spc="0" normalizeH="0" baseline="0" noProof="0" dirty="0">
                <a:ln>
                  <a:noFill/>
                </a:ln>
                <a:solidFill>
                  <a:srgbClr val="FFFF00"/>
                </a:solidFill>
                <a:effectLst/>
                <a:uLnTx/>
                <a:uFillTx/>
                <a:latin typeface="Calibri"/>
                <a:ea typeface="+mn-ea"/>
                <a:cs typeface="+mn-cs"/>
              </a:rPr>
              <a:t>29%</a:t>
            </a:r>
          </a:p>
        </p:txBody>
      </p:sp>
      <p:sp>
        <p:nvSpPr>
          <p:cNvPr id="11" name="CaixaDeTexto 10">
            <a:extLst>
              <a:ext uri="{FF2B5EF4-FFF2-40B4-BE49-F238E27FC236}">
                <a16:creationId xmlns:a16="http://schemas.microsoft.com/office/drawing/2014/main" id="{344A385E-BF39-6D51-A29A-8165D17CE450}"/>
              </a:ext>
            </a:extLst>
          </p:cNvPr>
          <p:cNvSpPr txBox="1"/>
          <p:nvPr/>
        </p:nvSpPr>
        <p:spPr>
          <a:xfrm>
            <a:off x="380450" y="1832712"/>
            <a:ext cx="3556000" cy="124143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FFFF00"/>
                </a:solidFill>
                <a:effectLst/>
                <a:uLnTx/>
                <a:uFillTx/>
                <a:latin typeface="Calibri"/>
                <a:ea typeface="+mn-ea"/>
                <a:cs typeface="+mn-cs"/>
              </a:rPr>
              <a:t>Dívida de 15 milhões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FFFF00"/>
                </a:solidFill>
                <a:effectLst/>
                <a:uLnTx/>
                <a:uFillTx/>
                <a:latin typeface="Calibri"/>
                <a:ea typeface="+mn-ea"/>
                <a:cs typeface="+mn-cs"/>
              </a:rPr>
              <a:t>Patrimônio de 40 milhões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pt-BR" sz="2667" b="1" i="0" u="none" strike="noStrike" kern="1200" cap="none" spc="0" normalizeH="0" baseline="0" noProof="0" dirty="0">
                <a:ln>
                  <a:noFill/>
                </a:ln>
                <a:solidFill>
                  <a:srgbClr val="FFFF00"/>
                </a:solidFill>
                <a:effectLst/>
                <a:uLnTx/>
                <a:uFillTx/>
                <a:latin typeface="Calibri"/>
                <a:ea typeface="+mn-ea"/>
                <a:cs typeface="+mn-cs"/>
              </a:rPr>
              <a:t>37%</a:t>
            </a:r>
          </a:p>
        </p:txBody>
      </p:sp>
      <p:sp>
        <p:nvSpPr>
          <p:cNvPr id="5" name="CaixaDeTexto 4">
            <a:extLst>
              <a:ext uri="{FF2B5EF4-FFF2-40B4-BE49-F238E27FC236}">
                <a16:creationId xmlns:a16="http://schemas.microsoft.com/office/drawing/2014/main" id="{3B8AE171-E112-273C-0FBF-CA528C5C08F1}"/>
              </a:ext>
            </a:extLst>
          </p:cNvPr>
          <p:cNvSpPr txBox="1"/>
          <p:nvPr/>
        </p:nvSpPr>
        <p:spPr>
          <a:xfrm>
            <a:off x="632373" y="381000"/>
            <a:ext cx="3082273" cy="830997"/>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4A1D00">
                    <a:lumMod val="50000"/>
                    <a:lumOff val="50000"/>
                  </a:srgbClr>
                </a:solidFill>
                <a:effectLst/>
                <a:uLnTx/>
                <a:uFillTx/>
                <a:latin typeface="Calibri"/>
                <a:ea typeface="+mn-ea"/>
                <a:cs typeface="+mn-cs"/>
              </a:rPr>
              <a:t>Mesma discussão tributária</a:t>
            </a:r>
          </a:p>
        </p:txBody>
      </p:sp>
      <p:cxnSp>
        <p:nvCxnSpPr>
          <p:cNvPr id="7" name="Conector de Seta Reta 6">
            <a:extLst>
              <a:ext uri="{FF2B5EF4-FFF2-40B4-BE49-F238E27FC236}">
                <a16:creationId xmlns:a16="http://schemas.microsoft.com/office/drawing/2014/main" id="{839101BB-1EFB-440A-E1DA-9822A3DC589C}"/>
              </a:ext>
            </a:extLst>
          </p:cNvPr>
          <p:cNvCxnSpPr>
            <a:cxnSpLocks/>
          </p:cNvCxnSpPr>
          <p:nvPr/>
        </p:nvCxnSpPr>
        <p:spPr>
          <a:xfrm>
            <a:off x="3416935" y="732704"/>
            <a:ext cx="1039031" cy="9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ector de Seta Reta 11">
            <a:extLst>
              <a:ext uri="{FF2B5EF4-FFF2-40B4-BE49-F238E27FC236}">
                <a16:creationId xmlns:a16="http://schemas.microsoft.com/office/drawing/2014/main" id="{6A273ED5-0C12-C97A-4027-920EC777FC60}"/>
              </a:ext>
            </a:extLst>
          </p:cNvPr>
          <p:cNvCxnSpPr>
            <a:stCxn id="5" idx="2"/>
          </p:cNvCxnSpPr>
          <p:nvPr/>
        </p:nvCxnSpPr>
        <p:spPr>
          <a:xfrm>
            <a:off x="2173510" y="1211997"/>
            <a:ext cx="6164" cy="4104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CaixaDeTexto 12">
            <a:extLst>
              <a:ext uri="{FF2B5EF4-FFF2-40B4-BE49-F238E27FC236}">
                <a16:creationId xmlns:a16="http://schemas.microsoft.com/office/drawing/2014/main" id="{7E9EE05F-5876-19AE-5E62-F9959B74ACD4}"/>
              </a:ext>
            </a:extLst>
          </p:cNvPr>
          <p:cNvSpPr txBox="1"/>
          <p:nvPr/>
        </p:nvSpPr>
        <p:spPr>
          <a:xfrm>
            <a:off x="395509" y="4883866"/>
            <a:ext cx="3556000"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white"/>
                </a:solidFill>
                <a:effectLst/>
                <a:uLnTx/>
                <a:uFillTx/>
                <a:latin typeface="Calibri"/>
                <a:ea typeface="+mn-ea"/>
                <a:cs typeface="+mn-cs"/>
              </a:rPr>
              <a:t>ENTRANTE (10%)</a:t>
            </a:r>
            <a:endParaRPr kumimoji="0" lang="pt-BR" sz="2667" b="1"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CaixaDeTexto 13">
            <a:extLst>
              <a:ext uri="{FF2B5EF4-FFF2-40B4-BE49-F238E27FC236}">
                <a16:creationId xmlns:a16="http://schemas.microsoft.com/office/drawing/2014/main" id="{CF28F852-0198-8FF4-F432-D35832997DB5}"/>
              </a:ext>
            </a:extLst>
          </p:cNvPr>
          <p:cNvSpPr txBox="1"/>
          <p:nvPr/>
        </p:nvSpPr>
        <p:spPr>
          <a:xfrm>
            <a:off x="4318000" y="6246167"/>
            <a:ext cx="3556000"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white"/>
                </a:solidFill>
                <a:effectLst/>
                <a:uLnTx/>
                <a:uFillTx/>
                <a:latin typeface="Calibri"/>
                <a:ea typeface="+mn-ea"/>
                <a:cs typeface="+mn-cs"/>
              </a:rPr>
              <a:t>INCUMBENTE (90%)</a:t>
            </a:r>
            <a:endParaRPr kumimoji="0" lang="pt-BR" sz="2667" b="1"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Imagem 15" descr="Imagem em preto e branco&#10;&#10;O conteúdo gerado por IA pode estar incorreto.">
            <a:extLst>
              <a:ext uri="{FF2B5EF4-FFF2-40B4-BE49-F238E27FC236}">
                <a16:creationId xmlns:a16="http://schemas.microsoft.com/office/drawing/2014/main" id="{C17D7155-59D9-8D59-87DC-64F4F567E1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373" y="2543371"/>
            <a:ext cx="2857500" cy="2505075"/>
          </a:xfrm>
          <a:prstGeom prst="rect">
            <a:avLst/>
          </a:prstGeom>
        </p:spPr>
      </p:pic>
      <p:sp>
        <p:nvSpPr>
          <p:cNvPr id="2" name="CaixaDeTexto 1">
            <a:extLst>
              <a:ext uri="{FF2B5EF4-FFF2-40B4-BE49-F238E27FC236}">
                <a16:creationId xmlns:a16="http://schemas.microsoft.com/office/drawing/2014/main" id="{DD1653F0-E347-947F-759A-EAAE5B607CAC}"/>
              </a:ext>
            </a:extLst>
          </p:cNvPr>
          <p:cNvSpPr txBox="1"/>
          <p:nvPr/>
        </p:nvSpPr>
        <p:spPr>
          <a:xfrm>
            <a:off x="395509" y="5297440"/>
            <a:ext cx="3556000"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pt-BR" sz="2400" b="1" dirty="0">
                <a:solidFill>
                  <a:srgbClr val="FF0000"/>
                </a:solidFill>
                <a:latin typeface="Calibri"/>
              </a:rPr>
              <a:t>DEVEDOR CONTUMAZ??</a:t>
            </a:r>
            <a:endParaRPr kumimoji="0" lang="pt-BR" sz="2667" b="1" i="0" u="none" strike="noStrike" kern="1200" cap="none" spc="0" normalizeH="0" baseline="0" noProof="0" dirty="0">
              <a:ln>
                <a:noFill/>
              </a:ln>
              <a:solidFill>
                <a:srgbClr val="FF0000"/>
              </a:solidFill>
              <a:effectLst/>
              <a:uLnTx/>
              <a:uFillTx/>
              <a:latin typeface="Calibri"/>
              <a:ea typeface="+mn-ea"/>
              <a:cs typeface="+mn-cs"/>
            </a:endParaRPr>
          </a:p>
        </p:txBody>
      </p:sp>
      <p:sp>
        <p:nvSpPr>
          <p:cNvPr id="3" name="CaixaDeTexto 2">
            <a:extLst>
              <a:ext uri="{FF2B5EF4-FFF2-40B4-BE49-F238E27FC236}">
                <a16:creationId xmlns:a16="http://schemas.microsoft.com/office/drawing/2014/main" id="{45BD637E-86D8-B646-CC9A-6350BE3F767B}"/>
              </a:ext>
            </a:extLst>
          </p:cNvPr>
          <p:cNvSpPr txBox="1"/>
          <p:nvPr/>
        </p:nvSpPr>
        <p:spPr>
          <a:xfrm>
            <a:off x="4120573" y="5894463"/>
            <a:ext cx="3556000"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pt-BR" sz="2400" b="1" dirty="0">
                <a:solidFill>
                  <a:srgbClr val="00B0F0"/>
                </a:solidFill>
                <a:latin typeface="Calibri"/>
              </a:rPr>
              <a:t>DEVEDOR SIMPLES?</a:t>
            </a:r>
            <a:endParaRPr kumimoji="0" lang="pt-BR" sz="2667" b="1" i="0" u="none" strike="noStrike" kern="1200" cap="none" spc="0" normalizeH="0" baseline="0" noProof="0" dirty="0">
              <a:ln>
                <a:noFill/>
              </a:ln>
              <a:solidFill>
                <a:srgbClr val="00B0F0"/>
              </a:solidFill>
              <a:effectLst/>
              <a:uLnTx/>
              <a:uFillTx/>
              <a:latin typeface="Calibri"/>
              <a:ea typeface="+mn-ea"/>
              <a:cs typeface="+mn-cs"/>
            </a:endParaRPr>
          </a:p>
        </p:txBody>
      </p:sp>
    </p:spTree>
    <p:extLst>
      <p:ext uri="{BB962C8B-B14F-4D97-AF65-F5344CB8AC3E}">
        <p14:creationId xmlns:p14="http://schemas.microsoft.com/office/powerpoint/2010/main" val="2868042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resenterMediaLogo.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1934" y="169539"/>
            <a:ext cx="10985400" cy="5419136"/>
          </a:xfrm>
          <a:prstGeom prst="rect">
            <a:avLst/>
          </a:prstGeom>
        </p:spPr>
      </p:pic>
      <p:sp>
        <p:nvSpPr>
          <p:cNvPr id="8" name="CaixaDeTexto 7">
            <a:extLst>
              <a:ext uri="{FF2B5EF4-FFF2-40B4-BE49-F238E27FC236}">
                <a16:creationId xmlns:a16="http://schemas.microsoft.com/office/drawing/2014/main" id="{C243BC61-E2A0-4AD0-96C3-A082E6EDF555}"/>
              </a:ext>
            </a:extLst>
          </p:cNvPr>
          <p:cNvSpPr txBox="1"/>
          <p:nvPr/>
        </p:nvSpPr>
        <p:spPr>
          <a:xfrm>
            <a:off x="371934" y="5683925"/>
            <a:ext cx="11017456"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white"/>
                </a:solidFill>
                <a:effectLst/>
                <a:uLnTx/>
                <a:uFillTx/>
                <a:latin typeface="Tahoma"/>
                <a:ea typeface="+mn-ea"/>
                <a:cs typeface="+mn-cs"/>
              </a:rPr>
              <a:t>Formado pela Lei 12.529/2011 - Autarquia Federal vinculada ao Ministério da Justiça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white"/>
                </a:solidFill>
                <a:effectLst/>
                <a:uLnTx/>
                <a:uFillTx/>
                <a:latin typeface="Tahoma"/>
                <a:ea typeface="+mn-ea"/>
                <a:cs typeface="+mn-cs"/>
              </a:rPr>
              <a:t>(Órgãos: Tribunal;  SG ; Procuradoria Federal junto ao </a:t>
            </a:r>
            <a:r>
              <a:rPr kumimoji="0" lang="pt-BR" sz="1600" b="0" i="0" u="none" strike="noStrike" kern="1200" cap="none" spc="0" normalizeH="0" baseline="0" noProof="0" dirty="0" err="1">
                <a:ln>
                  <a:noFill/>
                </a:ln>
                <a:solidFill>
                  <a:prstClr val="white"/>
                </a:solidFill>
                <a:effectLst/>
                <a:uLnTx/>
                <a:uFillTx/>
                <a:latin typeface="Tahoma"/>
                <a:ea typeface="+mn-ea"/>
                <a:cs typeface="+mn-cs"/>
              </a:rPr>
              <a:t>Cade</a:t>
            </a:r>
            <a:r>
              <a:rPr kumimoji="0" lang="pt-BR" sz="1600" b="0" i="0" u="none" strike="noStrike" kern="1200" cap="none" spc="0" normalizeH="0" baseline="0" noProof="0" dirty="0">
                <a:ln>
                  <a:noFill/>
                </a:ln>
                <a:solidFill>
                  <a:prstClr val="white"/>
                </a:solidFill>
                <a:effectLst/>
                <a:uLnTx/>
                <a:uFillTx/>
                <a:latin typeface="Tahoma"/>
                <a:ea typeface="+mn-ea"/>
                <a:cs typeface="+mn-cs"/>
              </a:rPr>
              <a:t>; DEE)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white"/>
                </a:solidFill>
                <a:effectLst/>
                <a:uLnTx/>
                <a:uFillTx/>
                <a:latin typeface="Tahoma"/>
                <a:ea typeface="+mn-ea"/>
                <a:cs typeface="+mn-cs"/>
              </a:rPr>
              <a:t>Missão: zelar pela livre concorrência no mercado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white"/>
                </a:solidFill>
                <a:effectLst/>
                <a:uLnTx/>
                <a:uFillTx/>
                <a:latin typeface="Tahoma"/>
                <a:ea typeface="+mn-ea"/>
                <a:cs typeface="+mn-cs"/>
              </a:rPr>
              <a:t>3 funções principais:  Preventiva; Repressiva e Educativa</a:t>
            </a:r>
          </a:p>
        </p:txBody>
      </p:sp>
    </p:spTree>
    <p:extLst>
      <p:ext uri="{BB962C8B-B14F-4D97-AF65-F5344CB8AC3E}">
        <p14:creationId xmlns:p14="http://schemas.microsoft.com/office/powerpoint/2010/main" val="184253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598CE8-B6DF-4E95-9D1C-EC20001EBA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8B19C379-8DAE-4742-AAD2-F744F2E25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561771"/>
          </a:xfrm>
          <a:custGeom>
            <a:avLst/>
            <a:gdLst>
              <a:gd name="connsiteX0" fmla="*/ 0 w 12192000"/>
              <a:gd name="connsiteY0" fmla="*/ 0 h 2561771"/>
              <a:gd name="connsiteX1" fmla="*/ 12192000 w 12192000"/>
              <a:gd name="connsiteY1" fmla="*/ 0 h 2561771"/>
              <a:gd name="connsiteX2" fmla="*/ 12192000 w 12192000"/>
              <a:gd name="connsiteY2" fmla="*/ 2359863 h 2561771"/>
              <a:gd name="connsiteX3" fmla="*/ 6364514 w 12192000"/>
              <a:gd name="connsiteY3" fmla="*/ 2561771 h 2561771"/>
              <a:gd name="connsiteX4" fmla="*/ 1981200 w 12192000"/>
              <a:gd name="connsiteY4" fmla="*/ 2278742 h 2561771"/>
              <a:gd name="connsiteX5" fmla="*/ 0 w 12192000"/>
              <a:gd name="connsiteY5" fmla="*/ 2343277 h 256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561771">
                <a:moveTo>
                  <a:pt x="0" y="0"/>
                </a:moveTo>
                <a:lnTo>
                  <a:pt x="12192000" y="0"/>
                </a:lnTo>
                <a:lnTo>
                  <a:pt x="12192000" y="2359863"/>
                </a:lnTo>
                <a:lnTo>
                  <a:pt x="6364514" y="2561771"/>
                </a:lnTo>
                <a:lnTo>
                  <a:pt x="1981200" y="2278742"/>
                </a:lnTo>
                <a:lnTo>
                  <a:pt x="0" y="2343277"/>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ítulo 1">
            <a:extLst>
              <a:ext uri="{FF2B5EF4-FFF2-40B4-BE49-F238E27FC236}">
                <a16:creationId xmlns:a16="http://schemas.microsoft.com/office/drawing/2014/main" id="{3F47C03F-2074-4989-B3FE-22AD0DFD2645}"/>
              </a:ext>
            </a:extLst>
          </p:cNvPr>
          <p:cNvSpPr>
            <a:spLocks noGrp="1"/>
          </p:cNvSpPr>
          <p:nvPr>
            <p:ph type="title"/>
          </p:nvPr>
        </p:nvSpPr>
        <p:spPr>
          <a:xfrm>
            <a:off x="133349" y="643327"/>
            <a:ext cx="10518775" cy="707886"/>
          </a:xfrm>
        </p:spPr>
        <p:txBody>
          <a:bodyPr anchor="b">
            <a:normAutofit fontScale="90000"/>
          </a:bodyPr>
          <a:lstStyle/>
          <a:p>
            <a:r>
              <a:rPr lang="pt-BR" sz="4000" dirty="0">
                <a:solidFill>
                  <a:schemeClr val="bg1"/>
                </a:solidFill>
              </a:rPr>
              <a:t>Auxílios estatais debatidos </a:t>
            </a:r>
            <a:br>
              <a:rPr lang="pt-BR" sz="4000" dirty="0">
                <a:solidFill>
                  <a:schemeClr val="bg1"/>
                </a:solidFill>
              </a:rPr>
            </a:br>
            <a:r>
              <a:rPr lang="pt-BR" sz="4000" dirty="0">
                <a:solidFill>
                  <a:schemeClr val="bg1"/>
                </a:solidFill>
              </a:rPr>
              <a:t>pela Comissão Europeia</a:t>
            </a:r>
          </a:p>
        </p:txBody>
      </p:sp>
      <p:grpSp>
        <p:nvGrpSpPr>
          <p:cNvPr id="13" name="Group 12">
            <a:extLst>
              <a:ext uri="{FF2B5EF4-FFF2-40B4-BE49-F238E27FC236}">
                <a16:creationId xmlns:a16="http://schemas.microsoft.com/office/drawing/2014/main" id="{EA20C30D-2B42-4BE9-802E-1B5C3DE17E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0" y="2027156"/>
            <a:ext cx="12192000" cy="757168"/>
            <a:chOff x="0" y="2959818"/>
            <a:chExt cx="12192000" cy="757168"/>
          </a:xfrm>
        </p:grpSpPr>
        <p:sp>
          <p:nvSpPr>
            <p:cNvPr id="14" name="Freeform: Shape 13">
              <a:extLst>
                <a:ext uri="{FF2B5EF4-FFF2-40B4-BE49-F238E27FC236}">
                  <a16:creationId xmlns:a16="http://schemas.microsoft.com/office/drawing/2014/main" id="{BB4622B8-D880-45F9-B01D-9CC7F29A71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7F82728-9FC7-477A-AB1B-F202E55124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2">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aphicFrame>
        <p:nvGraphicFramePr>
          <p:cNvPr id="4" name="Espaço Reservado para Conteúdo 3">
            <a:extLst>
              <a:ext uri="{FF2B5EF4-FFF2-40B4-BE49-F238E27FC236}">
                <a16:creationId xmlns:a16="http://schemas.microsoft.com/office/drawing/2014/main" id="{59577CBA-DF60-4C52-B5F6-4805D74D2005}"/>
              </a:ext>
            </a:extLst>
          </p:cNvPr>
          <p:cNvGraphicFramePr>
            <a:graphicFrameLocks noGrp="1"/>
          </p:cNvGraphicFramePr>
          <p:nvPr>
            <p:ph idx="1"/>
            <p:extLst>
              <p:ext uri="{D42A27DB-BD31-4B8C-83A1-F6EECF244321}">
                <p14:modId xmlns:p14="http://schemas.microsoft.com/office/powerpoint/2010/main" val="1738330373"/>
              </p:ext>
            </p:extLst>
          </p:nvPr>
        </p:nvGraphicFramePr>
        <p:xfrm>
          <a:off x="800099" y="2573598"/>
          <a:ext cx="10753725" cy="2988310"/>
        </p:xfrm>
        <a:graphic>
          <a:graphicData uri="http://schemas.openxmlformats.org/drawingml/2006/table">
            <a:tbl>
              <a:tblPr firstRow="1" bandRow="1"/>
              <a:tblGrid>
                <a:gridCol w="1392074">
                  <a:extLst>
                    <a:ext uri="{9D8B030D-6E8A-4147-A177-3AD203B41FA5}">
                      <a16:colId xmlns:a16="http://schemas.microsoft.com/office/drawing/2014/main" val="3432679408"/>
                    </a:ext>
                  </a:extLst>
                </a:gridCol>
                <a:gridCol w="5022488">
                  <a:extLst>
                    <a:ext uri="{9D8B030D-6E8A-4147-A177-3AD203B41FA5}">
                      <a16:colId xmlns:a16="http://schemas.microsoft.com/office/drawing/2014/main" val="3838371878"/>
                    </a:ext>
                  </a:extLst>
                </a:gridCol>
                <a:gridCol w="1274967">
                  <a:extLst>
                    <a:ext uri="{9D8B030D-6E8A-4147-A177-3AD203B41FA5}">
                      <a16:colId xmlns:a16="http://schemas.microsoft.com/office/drawing/2014/main" val="2051889553"/>
                    </a:ext>
                  </a:extLst>
                </a:gridCol>
                <a:gridCol w="1241868">
                  <a:extLst>
                    <a:ext uri="{9D8B030D-6E8A-4147-A177-3AD203B41FA5}">
                      <a16:colId xmlns:a16="http://schemas.microsoft.com/office/drawing/2014/main" val="644936397"/>
                    </a:ext>
                  </a:extLst>
                </a:gridCol>
                <a:gridCol w="1822328">
                  <a:extLst>
                    <a:ext uri="{9D8B030D-6E8A-4147-A177-3AD203B41FA5}">
                      <a16:colId xmlns:a16="http://schemas.microsoft.com/office/drawing/2014/main" val="334349347"/>
                    </a:ext>
                  </a:extLst>
                </a:gridCol>
              </a:tblGrid>
              <a:tr h="324400">
                <a:tc>
                  <a:txBody>
                    <a:bodyPr/>
                    <a:lstStyle/>
                    <a:p>
                      <a:pPr algn="l" fontAlgn="b"/>
                      <a:r>
                        <a:rPr lang="pt-BR" sz="1200" b="1">
                          <a:solidFill>
                            <a:srgbClr val="404040"/>
                          </a:solidFill>
                          <a:effectLst/>
                        </a:rPr>
                        <a:t>Member State</a:t>
                      </a:r>
                    </a:p>
                  </a:txBody>
                  <a:tcPr marL="27349" marR="27349" marT="13675" marB="13675" anchor="b">
                    <a:lnL>
                      <a:noFill/>
                    </a:lnL>
                    <a:lnR>
                      <a:noFill/>
                    </a:lnR>
                    <a:lnT>
                      <a:noFill/>
                    </a:lnT>
                    <a:lnB w="12700" cap="flat" cmpd="sng" algn="ctr">
                      <a:solidFill>
                        <a:srgbClr val="CFCFCF"/>
                      </a:solidFill>
                      <a:prstDash val="solid"/>
                      <a:round/>
                      <a:headEnd type="none" w="med" len="med"/>
                      <a:tailEnd type="none" w="med" len="med"/>
                    </a:lnB>
                  </a:tcPr>
                </a:tc>
                <a:tc>
                  <a:txBody>
                    <a:bodyPr/>
                    <a:lstStyle/>
                    <a:p>
                      <a:pPr algn="l" fontAlgn="b"/>
                      <a:r>
                        <a:rPr lang="pt-BR" sz="1200" b="1" dirty="0" err="1">
                          <a:solidFill>
                            <a:srgbClr val="404040"/>
                          </a:solidFill>
                          <a:effectLst/>
                        </a:rPr>
                        <a:t>Title</a:t>
                      </a:r>
                      <a:endParaRPr lang="pt-BR" sz="1200" b="1" dirty="0">
                        <a:solidFill>
                          <a:srgbClr val="404040"/>
                        </a:solidFill>
                        <a:effectLst/>
                      </a:endParaRPr>
                    </a:p>
                  </a:txBody>
                  <a:tcPr marL="27349" marR="27349" marT="13675" marB="13675" anchor="b">
                    <a:lnL>
                      <a:noFill/>
                    </a:lnL>
                    <a:lnR>
                      <a:noFill/>
                    </a:lnR>
                    <a:lnT>
                      <a:noFill/>
                    </a:lnT>
                    <a:lnB w="12700" cap="flat" cmpd="sng" algn="ctr">
                      <a:solidFill>
                        <a:srgbClr val="CFCFCF"/>
                      </a:solidFill>
                      <a:prstDash val="solid"/>
                      <a:round/>
                      <a:headEnd type="none" w="med" len="med"/>
                      <a:tailEnd type="none" w="med" len="med"/>
                    </a:lnB>
                  </a:tcPr>
                </a:tc>
                <a:tc>
                  <a:txBody>
                    <a:bodyPr/>
                    <a:lstStyle/>
                    <a:p>
                      <a:pPr algn="l" fontAlgn="b"/>
                      <a:r>
                        <a:rPr lang="pt-BR" sz="1200" b="1">
                          <a:solidFill>
                            <a:srgbClr val="404040"/>
                          </a:solidFill>
                          <a:effectLst/>
                        </a:rPr>
                        <a:t>Date of decision</a:t>
                      </a:r>
                    </a:p>
                  </a:txBody>
                  <a:tcPr marL="27349" marR="27349" marT="13675" marB="13675" anchor="b">
                    <a:lnL>
                      <a:noFill/>
                    </a:lnL>
                    <a:lnR>
                      <a:noFill/>
                    </a:lnR>
                    <a:lnT>
                      <a:noFill/>
                    </a:lnT>
                    <a:lnB w="12700" cap="flat" cmpd="sng" algn="ctr">
                      <a:solidFill>
                        <a:srgbClr val="CFCFCF"/>
                      </a:solidFill>
                      <a:prstDash val="solid"/>
                      <a:round/>
                      <a:headEnd type="none" w="med" len="med"/>
                      <a:tailEnd type="none" w="med" len="med"/>
                    </a:lnB>
                  </a:tcPr>
                </a:tc>
                <a:tc>
                  <a:txBody>
                    <a:bodyPr/>
                    <a:lstStyle/>
                    <a:p>
                      <a:pPr algn="l" fontAlgn="b"/>
                      <a:r>
                        <a:rPr lang="pt-BR" sz="1200" b="1">
                          <a:solidFill>
                            <a:srgbClr val="404040"/>
                          </a:solidFill>
                          <a:effectLst/>
                        </a:rPr>
                        <a:t>Press release</a:t>
                      </a:r>
                    </a:p>
                  </a:txBody>
                  <a:tcPr marL="27349" marR="27349" marT="13675" marB="13675" anchor="b">
                    <a:lnL>
                      <a:noFill/>
                    </a:lnL>
                    <a:lnR>
                      <a:noFill/>
                    </a:lnR>
                    <a:lnT>
                      <a:noFill/>
                    </a:lnT>
                    <a:lnB w="12700" cap="flat" cmpd="sng" algn="ctr">
                      <a:solidFill>
                        <a:srgbClr val="CFCFCF"/>
                      </a:solidFill>
                      <a:prstDash val="solid"/>
                      <a:round/>
                      <a:headEnd type="none" w="med" len="med"/>
                      <a:tailEnd type="none" w="med" len="med"/>
                    </a:lnB>
                  </a:tcPr>
                </a:tc>
                <a:tc>
                  <a:txBody>
                    <a:bodyPr/>
                    <a:lstStyle/>
                    <a:p>
                      <a:pPr algn="l" fontAlgn="b"/>
                      <a:r>
                        <a:rPr lang="en-US" sz="1200" b="1">
                          <a:solidFill>
                            <a:srgbClr val="404040"/>
                          </a:solidFill>
                          <a:effectLst/>
                        </a:rPr>
                        <a:t>Case no./ link to case</a:t>
                      </a:r>
                    </a:p>
                  </a:txBody>
                  <a:tcPr marL="27349" marR="27349" marT="13675" marB="13675" anchor="b">
                    <a:lnL>
                      <a:noFill/>
                    </a:lnL>
                    <a:lnR>
                      <a:noFill/>
                    </a:lnR>
                    <a:lnT>
                      <a:noFill/>
                    </a:lnT>
                    <a:lnB w="12700" cap="flat" cmpd="sng" algn="ctr">
                      <a:solidFill>
                        <a:srgbClr val="CFCFCF"/>
                      </a:solidFill>
                      <a:prstDash val="solid"/>
                      <a:round/>
                      <a:headEnd type="none" w="med" len="med"/>
                      <a:tailEnd type="none" w="med" len="med"/>
                    </a:lnB>
                  </a:tcPr>
                </a:tc>
                <a:extLst>
                  <a:ext uri="{0D108BD9-81ED-4DB2-BD59-A6C34878D82A}">
                    <a16:rowId xmlns:a16="http://schemas.microsoft.com/office/drawing/2014/main" val="3614679716"/>
                  </a:ext>
                </a:extLst>
              </a:tr>
              <a:tr h="324400">
                <a:tc>
                  <a:txBody>
                    <a:bodyPr/>
                    <a:lstStyle/>
                    <a:p>
                      <a:r>
                        <a:rPr lang="pt-BR" sz="1200">
                          <a:solidFill>
                            <a:srgbClr val="404040"/>
                          </a:solidFill>
                          <a:effectLst/>
                        </a:rPr>
                        <a:t>UK</a:t>
                      </a:r>
                    </a:p>
                  </a:txBody>
                  <a:tcPr marL="27349" marR="27349" marT="13675" marB="13675" anchor="ctr">
                    <a:lnL>
                      <a:noFill/>
                    </a:lnL>
                    <a:lnR>
                      <a:noFill/>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tcPr>
                </a:tc>
                <a:tc>
                  <a:txBody>
                    <a:bodyPr/>
                    <a:lstStyle/>
                    <a:p>
                      <a:r>
                        <a:rPr lang="en-US" sz="1200">
                          <a:solidFill>
                            <a:srgbClr val="404040"/>
                          </a:solidFill>
                          <a:effectLst/>
                        </a:rPr>
                        <a:t>UK tax scheme for multinationals (Controlled Foreign Company rules)</a:t>
                      </a:r>
                    </a:p>
                  </a:txBody>
                  <a:tcPr marL="27349" marR="27349" marT="13675" marB="13675" anchor="ctr">
                    <a:lnL>
                      <a:noFill/>
                    </a:lnL>
                    <a:lnR>
                      <a:noFill/>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tcPr>
                </a:tc>
                <a:tc>
                  <a:txBody>
                    <a:bodyPr/>
                    <a:lstStyle/>
                    <a:p>
                      <a:r>
                        <a:rPr lang="pt-BR" sz="1200">
                          <a:solidFill>
                            <a:srgbClr val="404040"/>
                          </a:solidFill>
                          <a:effectLst/>
                        </a:rPr>
                        <a:t>02.04.2019</a:t>
                      </a:r>
                    </a:p>
                  </a:txBody>
                  <a:tcPr marL="27349" marR="27349" marT="13675" marB="13675" anchor="ctr">
                    <a:lnL>
                      <a:noFill/>
                    </a:lnL>
                    <a:lnR>
                      <a:noFill/>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tcPr>
                </a:tc>
                <a:tc>
                  <a:txBody>
                    <a:bodyPr/>
                    <a:lstStyle/>
                    <a:p>
                      <a:r>
                        <a:rPr lang="pt-BR" sz="1200" u="sng">
                          <a:solidFill>
                            <a:srgbClr val="004494"/>
                          </a:solidFill>
                          <a:effectLst/>
                          <a:latin typeface="arial" panose="020B0604020202020204" pitchFamily="34" charset="0"/>
                          <a:hlinkClick r:id="rId3"/>
                        </a:rPr>
                        <a:t>IP/19/1948</a:t>
                      </a:r>
                      <a:endParaRPr lang="pt-BR" sz="1200">
                        <a:solidFill>
                          <a:srgbClr val="404040"/>
                        </a:solidFill>
                        <a:effectLst/>
                      </a:endParaRPr>
                    </a:p>
                  </a:txBody>
                  <a:tcPr marL="27349" marR="27349" marT="13675" marB="13675" anchor="ctr">
                    <a:lnL>
                      <a:noFill/>
                    </a:lnL>
                    <a:lnR>
                      <a:noFill/>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tcPr>
                </a:tc>
                <a:tc>
                  <a:txBody>
                    <a:bodyPr/>
                    <a:lstStyle/>
                    <a:p>
                      <a:r>
                        <a:rPr lang="pt-BR" sz="1200" u="sng">
                          <a:solidFill>
                            <a:srgbClr val="004494"/>
                          </a:solidFill>
                          <a:effectLst/>
                          <a:latin typeface="arial" panose="020B0604020202020204" pitchFamily="34" charset="0"/>
                          <a:hlinkClick r:id="rId4"/>
                        </a:rPr>
                        <a:t>SA.44896</a:t>
                      </a:r>
                      <a:endParaRPr lang="pt-BR" sz="1200">
                        <a:solidFill>
                          <a:srgbClr val="404040"/>
                        </a:solidFill>
                        <a:effectLst/>
                      </a:endParaRPr>
                    </a:p>
                  </a:txBody>
                  <a:tcPr marL="27349" marR="27349" marT="13675" marB="13675" anchor="ctr">
                    <a:lnL>
                      <a:noFill/>
                    </a:lnL>
                    <a:lnR>
                      <a:noFill/>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tcPr>
                </a:tc>
                <a:extLst>
                  <a:ext uri="{0D108BD9-81ED-4DB2-BD59-A6C34878D82A}">
                    <a16:rowId xmlns:a16="http://schemas.microsoft.com/office/drawing/2014/main" val="1460630974"/>
                  </a:ext>
                </a:extLst>
              </a:tr>
              <a:tr h="324400">
                <a:tc>
                  <a:txBody>
                    <a:bodyPr/>
                    <a:lstStyle/>
                    <a:p>
                      <a:r>
                        <a:rPr lang="pt-BR" sz="1200">
                          <a:solidFill>
                            <a:srgbClr val="404040"/>
                          </a:solidFill>
                          <a:effectLst/>
                        </a:rPr>
                        <a:t>Luxembourg</a:t>
                      </a:r>
                    </a:p>
                  </a:txBody>
                  <a:tcPr marL="27349" marR="27349" marT="13675" marB="13675" anchor="ctr">
                    <a:lnL>
                      <a:noFill/>
                    </a:lnL>
                    <a:lnR>
                      <a:noFill/>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tcPr>
                </a:tc>
                <a:tc>
                  <a:txBody>
                    <a:bodyPr/>
                    <a:lstStyle/>
                    <a:p>
                      <a:r>
                        <a:rPr lang="pt-BR" sz="1200">
                          <a:solidFill>
                            <a:srgbClr val="404040"/>
                          </a:solidFill>
                          <a:effectLst/>
                        </a:rPr>
                        <a:t>Alleged aid to McDonald's</a:t>
                      </a:r>
                    </a:p>
                  </a:txBody>
                  <a:tcPr marL="27349" marR="27349" marT="13675" marB="13675" anchor="ctr">
                    <a:lnL>
                      <a:noFill/>
                    </a:lnL>
                    <a:lnR>
                      <a:noFill/>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tcPr>
                </a:tc>
                <a:tc>
                  <a:txBody>
                    <a:bodyPr/>
                    <a:lstStyle/>
                    <a:p>
                      <a:r>
                        <a:rPr lang="pt-BR" sz="1200">
                          <a:solidFill>
                            <a:srgbClr val="404040"/>
                          </a:solidFill>
                          <a:effectLst/>
                        </a:rPr>
                        <a:t>19.09.2018</a:t>
                      </a:r>
                    </a:p>
                  </a:txBody>
                  <a:tcPr marL="27349" marR="27349" marT="13675" marB="13675" anchor="ctr">
                    <a:lnL>
                      <a:noFill/>
                    </a:lnL>
                    <a:lnR>
                      <a:noFill/>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tcPr>
                </a:tc>
                <a:tc>
                  <a:txBody>
                    <a:bodyPr/>
                    <a:lstStyle/>
                    <a:p>
                      <a:r>
                        <a:rPr lang="pt-BR" sz="1200" u="sng">
                          <a:solidFill>
                            <a:srgbClr val="004494"/>
                          </a:solidFill>
                          <a:effectLst/>
                          <a:latin typeface="arial" panose="020B0604020202020204" pitchFamily="34" charset="0"/>
                          <a:hlinkClick r:id="rId5"/>
                        </a:rPr>
                        <a:t>IP/18/5831</a:t>
                      </a:r>
                      <a:endParaRPr lang="pt-BR" sz="1200">
                        <a:solidFill>
                          <a:srgbClr val="404040"/>
                        </a:solidFill>
                        <a:effectLst/>
                      </a:endParaRPr>
                    </a:p>
                  </a:txBody>
                  <a:tcPr marL="27349" marR="27349" marT="13675" marB="13675" anchor="ctr">
                    <a:lnL>
                      <a:noFill/>
                    </a:lnL>
                    <a:lnR>
                      <a:noFill/>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tcPr>
                </a:tc>
                <a:tc>
                  <a:txBody>
                    <a:bodyPr/>
                    <a:lstStyle/>
                    <a:p>
                      <a:r>
                        <a:rPr lang="pt-BR" sz="1200" u="sng">
                          <a:solidFill>
                            <a:srgbClr val="004494"/>
                          </a:solidFill>
                          <a:effectLst/>
                          <a:latin typeface="arial" panose="020B0604020202020204" pitchFamily="34" charset="0"/>
                          <a:hlinkClick r:id="rId6"/>
                        </a:rPr>
                        <a:t>SA.38945</a:t>
                      </a:r>
                      <a:endParaRPr lang="pt-BR" sz="1200">
                        <a:solidFill>
                          <a:srgbClr val="404040"/>
                        </a:solidFill>
                        <a:effectLst/>
                      </a:endParaRPr>
                    </a:p>
                  </a:txBody>
                  <a:tcPr marL="27349" marR="27349" marT="13675" marB="13675" anchor="ctr">
                    <a:lnL>
                      <a:noFill/>
                    </a:lnL>
                    <a:lnR>
                      <a:noFill/>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tcPr>
                </a:tc>
                <a:extLst>
                  <a:ext uri="{0D108BD9-81ED-4DB2-BD59-A6C34878D82A}">
                    <a16:rowId xmlns:a16="http://schemas.microsoft.com/office/drawing/2014/main" val="2001119321"/>
                  </a:ext>
                </a:extLst>
              </a:tr>
              <a:tr h="324400">
                <a:tc>
                  <a:txBody>
                    <a:bodyPr/>
                    <a:lstStyle/>
                    <a:p>
                      <a:r>
                        <a:rPr lang="pt-BR" sz="1200">
                          <a:solidFill>
                            <a:srgbClr val="404040"/>
                          </a:solidFill>
                          <a:effectLst/>
                          <a:highlight>
                            <a:srgbClr val="FFFF00"/>
                          </a:highlight>
                        </a:rPr>
                        <a:t>Luxembourg</a:t>
                      </a:r>
                    </a:p>
                  </a:txBody>
                  <a:tcPr marL="27349" marR="27349" marT="13675" marB="13675" anchor="ctr">
                    <a:lnL>
                      <a:noFill/>
                    </a:lnL>
                    <a:lnR>
                      <a:noFill/>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tcPr>
                </a:tc>
                <a:tc>
                  <a:txBody>
                    <a:bodyPr/>
                    <a:lstStyle/>
                    <a:p>
                      <a:r>
                        <a:rPr lang="en-US" sz="1200">
                          <a:solidFill>
                            <a:srgbClr val="404040"/>
                          </a:solidFill>
                          <a:effectLst/>
                          <a:highlight>
                            <a:srgbClr val="FFFF00"/>
                          </a:highlight>
                        </a:rPr>
                        <a:t>State aid implemented by Luxembourg in favour of ENGIE</a:t>
                      </a:r>
                    </a:p>
                  </a:txBody>
                  <a:tcPr marL="27349" marR="27349" marT="13675" marB="13675" anchor="ctr">
                    <a:lnL>
                      <a:noFill/>
                    </a:lnL>
                    <a:lnR>
                      <a:noFill/>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tcPr>
                </a:tc>
                <a:tc>
                  <a:txBody>
                    <a:bodyPr/>
                    <a:lstStyle/>
                    <a:p>
                      <a:r>
                        <a:rPr lang="pt-BR" sz="1200">
                          <a:solidFill>
                            <a:srgbClr val="404040"/>
                          </a:solidFill>
                          <a:effectLst/>
                          <a:highlight>
                            <a:srgbClr val="FFFF00"/>
                          </a:highlight>
                        </a:rPr>
                        <a:t>20.06.2018</a:t>
                      </a:r>
                    </a:p>
                  </a:txBody>
                  <a:tcPr marL="27349" marR="27349" marT="13675" marB="13675" anchor="ctr">
                    <a:lnL>
                      <a:noFill/>
                    </a:lnL>
                    <a:lnR>
                      <a:noFill/>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tcPr>
                </a:tc>
                <a:tc>
                  <a:txBody>
                    <a:bodyPr/>
                    <a:lstStyle/>
                    <a:p>
                      <a:r>
                        <a:rPr lang="pt-BR" sz="1200" u="sng">
                          <a:solidFill>
                            <a:srgbClr val="004494"/>
                          </a:solidFill>
                          <a:effectLst/>
                          <a:highlight>
                            <a:srgbClr val="FFFF00"/>
                          </a:highlight>
                          <a:latin typeface="arial" panose="020B0604020202020204" pitchFamily="34" charset="0"/>
                          <a:hlinkClick r:id="rId7"/>
                        </a:rPr>
                        <a:t>IP/18/4228</a:t>
                      </a:r>
                      <a:endParaRPr lang="pt-BR" sz="1200">
                        <a:solidFill>
                          <a:srgbClr val="404040"/>
                        </a:solidFill>
                        <a:effectLst/>
                        <a:highlight>
                          <a:srgbClr val="FFFF00"/>
                        </a:highlight>
                      </a:endParaRPr>
                    </a:p>
                  </a:txBody>
                  <a:tcPr marL="27349" marR="27349" marT="13675" marB="13675" anchor="ctr">
                    <a:lnL>
                      <a:noFill/>
                    </a:lnL>
                    <a:lnR>
                      <a:noFill/>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tcPr>
                </a:tc>
                <a:tc>
                  <a:txBody>
                    <a:bodyPr/>
                    <a:lstStyle/>
                    <a:p>
                      <a:r>
                        <a:rPr lang="pt-BR" sz="1200" u="sng" dirty="0">
                          <a:solidFill>
                            <a:srgbClr val="004494"/>
                          </a:solidFill>
                          <a:effectLst/>
                          <a:highlight>
                            <a:srgbClr val="FFFF00"/>
                          </a:highlight>
                          <a:latin typeface="arial" panose="020B0604020202020204" pitchFamily="34" charset="0"/>
                          <a:hlinkClick r:id="rId8"/>
                        </a:rPr>
                        <a:t>SA.44888</a:t>
                      </a:r>
                      <a:endParaRPr lang="pt-BR" sz="1200" dirty="0">
                        <a:solidFill>
                          <a:srgbClr val="404040"/>
                        </a:solidFill>
                        <a:effectLst/>
                        <a:highlight>
                          <a:srgbClr val="FFFF00"/>
                        </a:highlight>
                      </a:endParaRPr>
                    </a:p>
                  </a:txBody>
                  <a:tcPr marL="27349" marR="27349" marT="13675" marB="13675" anchor="ctr">
                    <a:lnL>
                      <a:noFill/>
                    </a:lnL>
                    <a:lnR>
                      <a:noFill/>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tcPr>
                </a:tc>
                <a:extLst>
                  <a:ext uri="{0D108BD9-81ED-4DB2-BD59-A6C34878D82A}">
                    <a16:rowId xmlns:a16="http://schemas.microsoft.com/office/drawing/2014/main" val="82783695"/>
                  </a:ext>
                </a:extLst>
              </a:tr>
              <a:tr h="324400">
                <a:tc>
                  <a:txBody>
                    <a:bodyPr/>
                    <a:lstStyle/>
                    <a:p>
                      <a:r>
                        <a:rPr lang="pt-BR" sz="1200">
                          <a:solidFill>
                            <a:srgbClr val="404040"/>
                          </a:solidFill>
                          <a:effectLst/>
                          <a:highlight>
                            <a:srgbClr val="FFFF00"/>
                          </a:highlight>
                        </a:rPr>
                        <a:t>Luxembourg</a:t>
                      </a:r>
                    </a:p>
                  </a:txBody>
                  <a:tcPr marL="27349" marR="27349" marT="13675" marB="13675" anchor="ctr">
                    <a:lnL>
                      <a:noFill/>
                    </a:lnL>
                    <a:lnR>
                      <a:noFill/>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tcPr>
                </a:tc>
                <a:tc>
                  <a:txBody>
                    <a:bodyPr/>
                    <a:lstStyle/>
                    <a:p>
                      <a:r>
                        <a:rPr lang="en-US" sz="1200" dirty="0">
                          <a:solidFill>
                            <a:srgbClr val="404040"/>
                          </a:solidFill>
                          <a:effectLst/>
                          <a:highlight>
                            <a:srgbClr val="FFFF00"/>
                          </a:highlight>
                        </a:rPr>
                        <a:t>State aid granted by Luxembourg to Amazon</a:t>
                      </a:r>
                    </a:p>
                  </a:txBody>
                  <a:tcPr marL="27349" marR="27349" marT="13675" marB="13675" anchor="ctr">
                    <a:lnL>
                      <a:noFill/>
                    </a:lnL>
                    <a:lnR>
                      <a:noFill/>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tcPr>
                </a:tc>
                <a:tc>
                  <a:txBody>
                    <a:bodyPr/>
                    <a:lstStyle/>
                    <a:p>
                      <a:r>
                        <a:rPr lang="pt-BR" sz="1200">
                          <a:solidFill>
                            <a:srgbClr val="404040"/>
                          </a:solidFill>
                          <a:effectLst/>
                          <a:highlight>
                            <a:srgbClr val="FFFF00"/>
                          </a:highlight>
                        </a:rPr>
                        <a:t>04.10.2017</a:t>
                      </a:r>
                    </a:p>
                  </a:txBody>
                  <a:tcPr marL="27349" marR="27349" marT="13675" marB="13675" anchor="ctr">
                    <a:lnL>
                      <a:noFill/>
                    </a:lnL>
                    <a:lnR>
                      <a:noFill/>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tcPr>
                </a:tc>
                <a:tc>
                  <a:txBody>
                    <a:bodyPr/>
                    <a:lstStyle/>
                    <a:p>
                      <a:r>
                        <a:rPr lang="pt-BR" sz="1200" u="sng">
                          <a:solidFill>
                            <a:srgbClr val="004494"/>
                          </a:solidFill>
                          <a:effectLst/>
                          <a:highlight>
                            <a:srgbClr val="FFFF00"/>
                          </a:highlight>
                          <a:latin typeface="arial" panose="020B0604020202020204" pitchFamily="34" charset="0"/>
                          <a:hlinkClick r:id="rId9"/>
                        </a:rPr>
                        <a:t>IP/17/3701</a:t>
                      </a:r>
                      <a:endParaRPr lang="pt-BR" sz="1200">
                        <a:solidFill>
                          <a:srgbClr val="404040"/>
                        </a:solidFill>
                        <a:effectLst/>
                        <a:highlight>
                          <a:srgbClr val="FFFF00"/>
                        </a:highlight>
                      </a:endParaRPr>
                    </a:p>
                  </a:txBody>
                  <a:tcPr marL="27349" marR="27349" marT="13675" marB="13675" anchor="ctr">
                    <a:lnL>
                      <a:noFill/>
                    </a:lnL>
                    <a:lnR>
                      <a:noFill/>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tcPr>
                </a:tc>
                <a:tc>
                  <a:txBody>
                    <a:bodyPr/>
                    <a:lstStyle/>
                    <a:p>
                      <a:r>
                        <a:rPr lang="pt-BR" sz="1200" u="sng" dirty="0">
                          <a:solidFill>
                            <a:srgbClr val="004494"/>
                          </a:solidFill>
                          <a:effectLst/>
                          <a:highlight>
                            <a:srgbClr val="FFFF00"/>
                          </a:highlight>
                          <a:latin typeface="arial" panose="020B0604020202020204" pitchFamily="34" charset="0"/>
                          <a:hlinkClick r:id="rId10"/>
                        </a:rPr>
                        <a:t>SA.38944</a:t>
                      </a:r>
                      <a:endParaRPr lang="pt-BR" sz="1200" dirty="0">
                        <a:solidFill>
                          <a:srgbClr val="404040"/>
                        </a:solidFill>
                        <a:effectLst/>
                        <a:highlight>
                          <a:srgbClr val="FFFF00"/>
                        </a:highlight>
                      </a:endParaRPr>
                    </a:p>
                  </a:txBody>
                  <a:tcPr marL="27349" marR="27349" marT="13675" marB="13675" anchor="ctr">
                    <a:lnL>
                      <a:noFill/>
                    </a:lnL>
                    <a:lnR>
                      <a:noFill/>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tcPr>
                </a:tc>
                <a:extLst>
                  <a:ext uri="{0D108BD9-81ED-4DB2-BD59-A6C34878D82A}">
                    <a16:rowId xmlns:a16="http://schemas.microsoft.com/office/drawing/2014/main" val="2727787877"/>
                  </a:ext>
                </a:extLst>
              </a:tr>
              <a:tr h="324400">
                <a:tc>
                  <a:txBody>
                    <a:bodyPr/>
                    <a:lstStyle/>
                    <a:p>
                      <a:r>
                        <a:rPr lang="pt-BR" sz="1200">
                          <a:solidFill>
                            <a:srgbClr val="404040"/>
                          </a:solidFill>
                          <a:effectLst/>
                          <a:highlight>
                            <a:srgbClr val="FFFF00"/>
                          </a:highlight>
                        </a:rPr>
                        <a:t>Ireland</a:t>
                      </a:r>
                    </a:p>
                  </a:txBody>
                  <a:tcPr marL="27349" marR="27349" marT="13675" marB="13675" anchor="ctr">
                    <a:lnL>
                      <a:noFill/>
                    </a:lnL>
                    <a:lnR>
                      <a:noFill/>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tcPr>
                </a:tc>
                <a:tc>
                  <a:txBody>
                    <a:bodyPr/>
                    <a:lstStyle/>
                    <a:p>
                      <a:r>
                        <a:rPr lang="en-US" sz="1200" dirty="0">
                          <a:solidFill>
                            <a:srgbClr val="404040"/>
                          </a:solidFill>
                          <a:effectLst/>
                          <a:highlight>
                            <a:srgbClr val="FFFF00"/>
                          </a:highlight>
                        </a:rPr>
                        <a:t>State aid implemented by Ireland to Apple</a:t>
                      </a:r>
                    </a:p>
                  </a:txBody>
                  <a:tcPr marL="27349" marR="27349" marT="13675" marB="13675" anchor="ctr">
                    <a:lnL>
                      <a:noFill/>
                    </a:lnL>
                    <a:lnR>
                      <a:noFill/>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tcPr>
                </a:tc>
                <a:tc>
                  <a:txBody>
                    <a:bodyPr/>
                    <a:lstStyle/>
                    <a:p>
                      <a:r>
                        <a:rPr lang="pt-BR" sz="1200">
                          <a:solidFill>
                            <a:srgbClr val="404040"/>
                          </a:solidFill>
                          <a:effectLst/>
                          <a:highlight>
                            <a:srgbClr val="FFFF00"/>
                          </a:highlight>
                        </a:rPr>
                        <a:t>30.08.2016</a:t>
                      </a:r>
                    </a:p>
                  </a:txBody>
                  <a:tcPr marL="27349" marR="27349" marT="13675" marB="13675" anchor="ctr">
                    <a:lnL>
                      <a:noFill/>
                    </a:lnL>
                    <a:lnR>
                      <a:noFill/>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tcPr>
                </a:tc>
                <a:tc>
                  <a:txBody>
                    <a:bodyPr/>
                    <a:lstStyle/>
                    <a:p>
                      <a:r>
                        <a:rPr lang="pt-BR" sz="1200" u="sng">
                          <a:solidFill>
                            <a:srgbClr val="004494"/>
                          </a:solidFill>
                          <a:effectLst/>
                          <a:highlight>
                            <a:srgbClr val="FFFF00"/>
                          </a:highlight>
                          <a:latin typeface="arial" panose="020B0604020202020204" pitchFamily="34" charset="0"/>
                          <a:hlinkClick r:id="rId11"/>
                        </a:rPr>
                        <a:t>IP/16/2923</a:t>
                      </a:r>
                      <a:endParaRPr lang="pt-BR" sz="1200">
                        <a:solidFill>
                          <a:srgbClr val="404040"/>
                        </a:solidFill>
                        <a:effectLst/>
                        <a:highlight>
                          <a:srgbClr val="FFFF00"/>
                        </a:highlight>
                      </a:endParaRPr>
                    </a:p>
                  </a:txBody>
                  <a:tcPr marL="27349" marR="27349" marT="13675" marB="13675" anchor="ctr">
                    <a:lnL>
                      <a:noFill/>
                    </a:lnL>
                    <a:lnR>
                      <a:noFill/>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tcPr>
                </a:tc>
                <a:tc>
                  <a:txBody>
                    <a:bodyPr/>
                    <a:lstStyle/>
                    <a:p>
                      <a:r>
                        <a:rPr lang="pt-BR" sz="1200" u="sng" dirty="0">
                          <a:solidFill>
                            <a:srgbClr val="004494"/>
                          </a:solidFill>
                          <a:effectLst/>
                          <a:highlight>
                            <a:srgbClr val="FFFF00"/>
                          </a:highlight>
                          <a:latin typeface="arial" panose="020B0604020202020204" pitchFamily="34" charset="0"/>
                          <a:hlinkClick r:id="rId12"/>
                        </a:rPr>
                        <a:t>SA.38373</a:t>
                      </a:r>
                      <a:endParaRPr lang="pt-BR" sz="1200" dirty="0">
                        <a:solidFill>
                          <a:srgbClr val="404040"/>
                        </a:solidFill>
                        <a:effectLst/>
                        <a:highlight>
                          <a:srgbClr val="FFFF00"/>
                        </a:highlight>
                      </a:endParaRPr>
                    </a:p>
                  </a:txBody>
                  <a:tcPr marL="27349" marR="27349" marT="13675" marB="13675" anchor="ctr">
                    <a:lnL>
                      <a:noFill/>
                    </a:lnL>
                    <a:lnR>
                      <a:noFill/>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tcPr>
                </a:tc>
                <a:extLst>
                  <a:ext uri="{0D108BD9-81ED-4DB2-BD59-A6C34878D82A}">
                    <a16:rowId xmlns:a16="http://schemas.microsoft.com/office/drawing/2014/main" val="1101042196"/>
                  </a:ext>
                </a:extLst>
              </a:tr>
              <a:tr h="324400">
                <a:tc>
                  <a:txBody>
                    <a:bodyPr/>
                    <a:lstStyle/>
                    <a:p>
                      <a:r>
                        <a:rPr lang="pt-BR" sz="1200">
                          <a:solidFill>
                            <a:srgbClr val="404040"/>
                          </a:solidFill>
                          <a:effectLst/>
                          <a:highlight>
                            <a:srgbClr val="FFFF00"/>
                          </a:highlight>
                        </a:rPr>
                        <a:t>Belgium</a:t>
                      </a:r>
                    </a:p>
                  </a:txBody>
                  <a:tcPr marL="27349" marR="27349" marT="13675" marB="13675" anchor="ctr">
                    <a:lnL>
                      <a:noFill/>
                    </a:lnL>
                    <a:lnR>
                      <a:noFill/>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tcPr>
                </a:tc>
                <a:tc>
                  <a:txBody>
                    <a:bodyPr/>
                    <a:lstStyle/>
                    <a:p>
                      <a:r>
                        <a:rPr lang="en-US" sz="1200" dirty="0">
                          <a:solidFill>
                            <a:srgbClr val="404040"/>
                          </a:solidFill>
                          <a:effectLst/>
                          <a:highlight>
                            <a:srgbClr val="FFFF00"/>
                          </a:highlight>
                        </a:rPr>
                        <a:t>Excess Profit exemption in Belgium – Art. 185§2 b) CIR92</a:t>
                      </a:r>
                    </a:p>
                  </a:txBody>
                  <a:tcPr marL="27349" marR="27349" marT="13675" marB="13675" anchor="ctr">
                    <a:lnL>
                      <a:noFill/>
                    </a:lnL>
                    <a:lnR>
                      <a:noFill/>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tcPr>
                </a:tc>
                <a:tc>
                  <a:txBody>
                    <a:bodyPr/>
                    <a:lstStyle/>
                    <a:p>
                      <a:r>
                        <a:rPr lang="pt-BR" sz="1200">
                          <a:solidFill>
                            <a:srgbClr val="404040"/>
                          </a:solidFill>
                          <a:effectLst/>
                          <a:highlight>
                            <a:srgbClr val="FFFF00"/>
                          </a:highlight>
                        </a:rPr>
                        <a:t>11.01.2016</a:t>
                      </a:r>
                    </a:p>
                  </a:txBody>
                  <a:tcPr marL="27349" marR="27349" marT="13675" marB="13675" anchor="ctr">
                    <a:lnL>
                      <a:noFill/>
                    </a:lnL>
                    <a:lnR>
                      <a:noFill/>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tcPr>
                </a:tc>
                <a:tc>
                  <a:txBody>
                    <a:bodyPr/>
                    <a:lstStyle/>
                    <a:p>
                      <a:r>
                        <a:rPr lang="pt-BR" sz="1200" u="sng">
                          <a:solidFill>
                            <a:srgbClr val="004494"/>
                          </a:solidFill>
                          <a:effectLst/>
                          <a:highlight>
                            <a:srgbClr val="FFFF00"/>
                          </a:highlight>
                          <a:latin typeface="arial" panose="020B0604020202020204" pitchFamily="34" charset="0"/>
                          <a:hlinkClick r:id="rId13"/>
                        </a:rPr>
                        <a:t>IP/16/42</a:t>
                      </a:r>
                      <a:endParaRPr lang="pt-BR" sz="1200">
                        <a:solidFill>
                          <a:srgbClr val="404040"/>
                        </a:solidFill>
                        <a:effectLst/>
                        <a:highlight>
                          <a:srgbClr val="FFFF00"/>
                        </a:highlight>
                      </a:endParaRPr>
                    </a:p>
                  </a:txBody>
                  <a:tcPr marL="27349" marR="27349" marT="13675" marB="13675" anchor="ctr">
                    <a:lnL>
                      <a:noFill/>
                    </a:lnL>
                    <a:lnR>
                      <a:noFill/>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tcPr>
                </a:tc>
                <a:tc>
                  <a:txBody>
                    <a:bodyPr/>
                    <a:lstStyle/>
                    <a:p>
                      <a:r>
                        <a:rPr lang="pt-BR" sz="1200" u="sng" dirty="0">
                          <a:solidFill>
                            <a:srgbClr val="004494"/>
                          </a:solidFill>
                          <a:effectLst/>
                          <a:highlight>
                            <a:srgbClr val="FFFF00"/>
                          </a:highlight>
                          <a:latin typeface="arial" panose="020B0604020202020204" pitchFamily="34" charset="0"/>
                          <a:hlinkClick r:id="rId14"/>
                        </a:rPr>
                        <a:t>SA.37667</a:t>
                      </a:r>
                      <a:endParaRPr lang="pt-BR" sz="1200" dirty="0">
                        <a:solidFill>
                          <a:srgbClr val="404040"/>
                        </a:solidFill>
                        <a:effectLst/>
                        <a:highlight>
                          <a:srgbClr val="FFFF00"/>
                        </a:highlight>
                      </a:endParaRPr>
                    </a:p>
                  </a:txBody>
                  <a:tcPr marL="27349" marR="27349" marT="13675" marB="13675" anchor="ctr">
                    <a:lnL>
                      <a:noFill/>
                    </a:lnL>
                    <a:lnR>
                      <a:noFill/>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tcPr>
                </a:tc>
                <a:extLst>
                  <a:ext uri="{0D108BD9-81ED-4DB2-BD59-A6C34878D82A}">
                    <a16:rowId xmlns:a16="http://schemas.microsoft.com/office/drawing/2014/main" val="1947940279"/>
                  </a:ext>
                </a:extLst>
              </a:tr>
              <a:tr h="324400">
                <a:tc>
                  <a:txBody>
                    <a:bodyPr/>
                    <a:lstStyle/>
                    <a:p>
                      <a:r>
                        <a:rPr lang="pt-BR" sz="1200">
                          <a:solidFill>
                            <a:srgbClr val="404040"/>
                          </a:solidFill>
                          <a:effectLst/>
                          <a:highlight>
                            <a:srgbClr val="FFFF00"/>
                          </a:highlight>
                        </a:rPr>
                        <a:t>The Netherlands</a:t>
                      </a:r>
                    </a:p>
                  </a:txBody>
                  <a:tcPr marL="27349" marR="27349" marT="13675" marB="13675" anchor="ctr">
                    <a:lnL>
                      <a:noFill/>
                    </a:lnL>
                    <a:lnR>
                      <a:noFill/>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tcPr>
                </a:tc>
                <a:tc>
                  <a:txBody>
                    <a:bodyPr/>
                    <a:lstStyle/>
                    <a:p>
                      <a:r>
                        <a:rPr lang="en-US" sz="1200" dirty="0">
                          <a:solidFill>
                            <a:srgbClr val="404040"/>
                          </a:solidFill>
                          <a:effectLst/>
                          <a:highlight>
                            <a:srgbClr val="FFFF00"/>
                          </a:highlight>
                        </a:rPr>
                        <a:t>State aid implemented by the Netherlands to Starbucks</a:t>
                      </a:r>
                    </a:p>
                  </a:txBody>
                  <a:tcPr marL="27349" marR="27349" marT="13675" marB="13675" anchor="ctr">
                    <a:lnL>
                      <a:noFill/>
                    </a:lnL>
                    <a:lnR>
                      <a:noFill/>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tcPr>
                </a:tc>
                <a:tc>
                  <a:txBody>
                    <a:bodyPr/>
                    <a:lstStyle/>
                    <a:p>
                      <a:r>
                        <a:rPr lang="pt-BR" sz="1200">
                          <a:solidFill>
                            <a:srgbClr val="404040"/>
                          </a:solidFill>
                          <a:effectLst/>
                          <a:highlight>
                            <a:srgbClr val="FFFF00"/>
                          </a:highlight>
                        </a:rPr>
                        <a:t>21.10.2015</a:t>
                      </a:r>
                    </a:p>
                  </a:txBody>
                  <a:tcPr marL="27349" marR="27349" marT="13675" marB="13675" anchor="ctr">
                    <a:lnL>
                      <a:noFill/>
                    </a:lnL>
                    <a:lnR>
                      <a:noFill/>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tcPr>
                </a:tc>
                <a:tc>
                  <a:txBody>
                    <a:bodyPr/>
                    <a:lstStyle/>
                    <a:p>
                      <a:r>
                        <a:rPr lang="pt-BR" sz="1200" u="sng">
                          <a:solidFill>
                            <a:srgbClr val="004494"/>
                          </a:solidFill>
                          <a:effectLst/>
                          <a:highlight>
                            <a:srgbClr val="FFFF00"/>
                          </a:highlight>
                          <a:latin typeface="arial" panose="020B0604020202020204" pitchFamily="34" charset="0"/>
                          <a:hlinkClick r:id="rId15"/>
                        </a:rPr>
                        <a:t>IP/15/5880</a:t>
                      </a:r>
                      <a:endParaRPr lang="pt-BR" sz="1200">
                        <a:solidFill>
                          <a:srgbClr val="404040"/>
                        </a:solidFill>
                        <a:effectLst/>
                        <a:highlight>
                          <a:srgbClr val="FFFF00"/>
                        </a:highlight>
                      </a:endParaRPr>
                    </a:p>
                  </a:txBody>
                  <a:tcPr marL="27349" marR="27349" marT="13675" marB="13675" anchor="ctr">
                    <a:lnL>
                      <a:noFill/>
                    </a:lnL>
                    <a:lnR>
                      <a:noFill/>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tcPr>
                </a:tc>
                <a:tc>
                  <a:txBody>
                    <a:bodyPr/>
                    <a:lstStyle/>
                    <a:p>
                      <a:r>
                        <a:rPr lang="pt-BR" sz="1200" u="sng" dirty="0">
                          <a:solidFill>
                            <a:srgbClr val="004494"/>
                          </a:solidFill>
                          <a:effectLst/>
                          <a:highlight>
                            <a:srgbClr val="FFFF00"/>
                          </a:highlight>
                          <a:latin typeface="arial" panose="020B0604020202020204" pitchFamily="34" charset="0"/>
                          <a:hlinkClick r:id="rId16"/>
                        </a:rPr>
                        <a:t>SA.38374</a:t>
                      </a:r>
                      <a:endParaRPr lang="pt-BR" sz="1200" dirty="0">
                        <a:solidFill>
                          <a:srgbClr val="404040"/>
                        </a:solidFill>
                        <a:effectLst/>
                        <a:highlight>
                          <a:srgbClr val="FFFF00"/>
                        </a:highlight>
                      </a:endParaRPr>
                    </a:p>
                  </a:txBody>
                  <a:tcPr marL="27349" marR="27349" marT="13675" marB="13675" anchor="ctr">
                    <a:lnL>
                      <a:noFill/>
                    </a:lnL>
                    <a:lnR>
                      <a:noFill/>
                    </a:lnR>
                    <a:lnT w="12700" cap="flat" cmpd="sng" algn="ctr">
                      <a:solidFill>
                        <a:srgbClr val="CFCFCF"/>
                      </a:solidFill>
                      <a:prstDash val="solid"/>
                      <a:round/>
                      <a:headEnd type="none" w="med" len="med"/>
                      <a:tailEnd type="none" w="med" len="med"/>
                    </a:lnT>
                    <a:lnB w="12700" cap="flat" cmpd="sng" algn="ctr">
                      <a:solidFill>
                        <a:srgbClr val="CFCFCF"/>
                      </a:solidFill>
                      <a:prstDash val="solid"/>
                      <a:round/>
                      <a:headEnd type="none" w="med" len="med"/>
                      <a:tailEnd type="none" w="med" len="med"/>
                    </a:lnB>
                  </a:tcPr>
                </a:tc>
                <a:extLst>
                  <a:ext uri="{0D108BD9-81ED-4DB2-BD59-A6C34878D82A}">
                    <a16:rowId xmlns:a16="http://schemas.microsoft.com/office/drawing/2014/main" val="4205380149"/>
                  </a:ext>
                </a:extLst>
              </a:tr>
              <a:tr h="324400">
                <a:tc>
                  <a:txBody>
                    <a:bodyPr/>
                    <a:lstStyle/>
                    <a:p>
                      <a:r>
                        <a:rPr lang="pt-BR" sz="1200">
                          <a:solidFill>
                            <a:srgbClr val="404040"/>
                          </a:solidFill>
                          <a:effectLst/>
                          <a:highlight>
                            <a:srgbClr val="FFFF00"/>
                          </a:highlight>
                        </a:rPr>
                        <a:t>Luxembourg</a:t>
                      </a:r>
                    </a:p>
                  </a:txBody>
                  <a:tcPr marL="27349" marR="27349" marT="13675" marB="13675" anchor="ctr">
                    <a:lnL>
                      <a:noFill/>
                    </a:lnL>
                    <a:lnR>
                      <a:noFill/>
                    </a:lnR>
                    <a:lnT w="12700" cap="flat" cmpd="sng" algn="ctr">
                      <a:solidFill>
                        <a:srgbClr val="CFCFCF"/>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tc>
                  <a:txBody>
                    <a:bodyPr/>
                    <a:lstStyle/>
                    <a:p>
                      <a:r>
                        <a:rPr lang="en-US" sz="1200" dirty="0">
                          <a:solidFill>
                            <a:srgbClr val="404040"/>
                          </a:solidFill>
                          <a:effectLst/>
                          <a:highlight>
                            <a:srgbClr val="FFFF00"/>
                          </a:highlight>
                        </a:rPr>
                        <a:t>State aid which Luxembourg granted to Fiat</a:t>
                      </a:r>
                    </a:p>
                  </a:txBody>
                  <a:tcPr marL="27349" marR="27349" marT="13675" marB="13675" anchor="ctr">
                    <a:lnL>
                      <a:noFill/>
                    </a:lnL>
                    <a:lnR>
                      <a:noFill/>
                    </a:lnR>
                    <a:lnT w="12700" cap="flat" cmpd="sng" algn="ctr">
                      <a:solidFill>
                        <a:srgbClr val="CFCFCF"/>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tc>
                  <a:txBody>
                    <a:bodyPr/>
                    <a:lstStyle/>
                    <a:p>
                      <a:r>
                        <a:rPr lang="pt-BR" sz="1200">
                          <a:solidFill>
                            <a:srgbClr val="404040"/>
                          </a:solidFill>
                          <a:effectLst/>
                          <a:highlight>
                            <a:srgbClr val="FFFF00"/>
                          </a:highlight>
                        </a:rPr>
                        <a:t>21.10.2015</a:t>
                      </a:r>
                    </a:p>
                  </a:txBody>
                  <a:tcPr marL="27349" marR="27349" marT="13675" marB="13675" anchor="ctr">
                    <a:lnL>
                      <a:noFill/>
                    </a:lnL>
                    <a:lnR>
                      <a:noFill/>
                    </a:lnR>
                    <a:lnT w="12700" cap="flat" cmpd="sng" algn="ctr">
                      <a:solidFill>
                        <a:srgbClr val="CFCFCF"/>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tc>
                  <a:txBody>
                    <a:bodyPr/>
                    <a:lstStyle/>
                    <a:p>
                      <a:r>
                        <a:rPr lang="pt-BR" sz="1200" u="sng" dirty="0">
                          <a:solidFill>
                            <a:srgbClr val="004494"/>
                          </a:solidFill>
                          <a:effectLst/>
                          <a:highlight>
                            <a:srgbClr val="FFFF00"/>
                          </a:highlight>
                          <a:latin typeface="arial" panose="020B0604020202020204" pitchFamily="34" charset="0"/>
                          <a:hlinkClick r:id="rId15"/>
                        </a:rPr>
                        <a:t>IP/15/5880</a:t>
                      </a:r>
                      <a:endParaRPr lang="pt-BR" sz="1200" dirty="0">
                        <a:solidFill>
                          <a:srgbClr val="404040"/>
                        </a:solidFill>
                        <a:effectLst/>
                        <a:highlight>
                          <a:srgbClr val="FFFF00"/>
                        </a:highlight>
                      </a:endParaRPr>
                    </a:p>
                  </a:txBody>
                  <a:tcPr marL="27349" marR="27349" marT="13675" marB="13675" anchor="ctr">
                    <a:lnL>
                      <a:noFill/>
                    </a:lnL>
                    <a:lnR>
                      <a:noFill/>
                    </a:lnR>
                    <a:lnT w="12700" cap="flat" cmpd="sng" algn="ctr">
                      <a:solidFill>
                        <a:srgbClr val="CFCFCF"/>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tc>
                  <a:txBody>
                    <a:bodyPr/>
                    <a:lstStyle/>
                    <a:p>
                      <a:r>
                        <a:rPr lang="pt-BR" sz="1200" u="sng" dirty="0">
                          <a:solidFill>
                            <a:srgbClr val="004494"/>
                          </a:solidFill>
                          <a:effectLst/>
                          <a:highlight>
                            <a:srgbClr val="FFFF00"/>
                          </a:highlight>
                          <a:latin typeface="arial" panose="020B0604020202020204" pitchFamily="34" charset="0"/>
                          <a:hlinkClick r:id="rId17"/>
                        </a:rPr>
                        <a:t>SA.38375</a:t>
                      </a:r>
                      <a:endParaRPr lang="pt-BR" sz="1200" dirty="0">
                        <a:solidFill>
                          <a:srgbClr val="404040"/>
                        </a:solidFill>
                        <a:effectLst/>
                        <a:highlight>
                          <a:srgbClr val="FFFF00"/>
                        </a:highlight>
                      </a:endParaRPr>
                    </a:p>
                  </a:txBody>
                  <a:tcPr marL="27349" marR="27349" marT="13675" marB="13675" anchor="ctr">
                    <a:lnL>
                      <a:noFill/>
                    </a:lnL>
                    <a:lnR>
                      <a:noFill/>
                    </a:lnR>
                    <a:lnT w="12700" cap="flat" cmpd="sng" algn="ctr">
                      <a:solidFill>
                        <a:srgbClr val="CFCFCF"/>
                      </a:solidFill>
                      <a:prstDash val="solid"/>
                      <a:round/>
                      <a:headEnd type="none" w="med" len="med"/>
                      <a:tailEnd type="none" w="med" len="med"/>
                    </a:lnT>
                    <a:lnB w="7620" cap="flat" cmpd="sng" algn="ctr">
                      <a:solidFill>
                        <a:srgbClr val="CFCFCF"/>
                      </a:solidFill>
                      <a:prstDash val="solid"/>
                      <a:round/>
                      <a:headEnd type="none" w="med" len="med"/>
                      <a:tailEnd type="none" w="med" len="med"/>
                    </a:lnB>
                  </a:tcPr>
                </a:tc>
                <a:extLst>
                  <a:ext uri="{0D108BD9-81ED-4DB2-BD59-A6C34878D82A}">
                    <a16:rowId xmlns:a16="http://schemas.microsoft.com/office/drawing/2014/main" val="1588564967"/>
                  </a:ext>
                </a:extLst>
              </a:tr>
            </a:tbl>
          </a:graphicData>
        </a:graphic>
      </p:graphicFrame>
      <p:pic>
        <p:nvPicPr>
          <p:cNvPr id="10" name="Imagem 9">
            <a:extLst>
              <a:ext uri="{FF2B5EF4-FFF2-40B4-BE49-F238E27FC236}">
                <a16:creationId xmlns:a16="http://schemas.microsoft.com/office/drawing/2014/main" id="{5716EDFC-5EBB-48E6-91DE-0E9399E56FDD}"/>
              </a:ext>
            </a:extLst>
          </p:cNvPr>
          <p:cNvPicPr>
            <a:picLocks noChangeAspect="1"/>
          </p:cNvPicPr>
          <p:nvPr/>
        </p:nvPicPr>
        <p:blipFill>
          <a:blip r:embed="rId18"/>
          <a:stretch>
            <a:fillRect/>
          </a:stretch>
        </p:blipFill>
        <p:spPr>
          <a:xfrm>
            <a:off x="9305925" y="291485"/>
            <a:ext cx="2390773" cy="1587709"/>
          </a:xfrm>
          <a:prstGeom prst="rect">
            <a:avLst/>
          </a:prstGeom>
        </p:spPr>
      </p:pic>
      <p:sp>
        <p:nvSpPr>
          <p:cNvPr id="17" name="CaixaDeTexto 16">
            <a:extLst>
              <a:ext uri="{FF2B5EF4-FFF2-40B4-BE49-F238E27FC236}">
                <a16:creationId xmlns:a16="http://schemas.microsoft.com/office/drawing/2014/main" id="{5BECF695-DA50-449D-9DDA-5D97BD68090E}"/>
              </a:ext>
            </a:extLst>
          </p:cNvPr>
          <p:cNvSpPr txBox="1"/>
          <p:nvPr/>
        </p:nvSpPr>
        <p:spPr>
          <a:xfrm>
            <a:off x="2276476" y="1467244"/>
            <a:ext cx="5991225" cy="369332"/>
          </a:xfrm>
          <a:prstGeom prst="rect">
            <a:avLst/>
          </a:prstGeom>
          <a:noFill/>
        </p:spPr>
        <p:txBody>
          <a:bodyPr wrap="square" rtlCol="0">
            <a:spAutoFit/>
          </a:bodyPr>
          <a:lstStyle/>
          <a:p>
            <a:pPr algn="ctr"/>
            <a:r>
              <a:rPr lang="pt-BR" dirty="0">
                <a:solidFill>
                  <a:schemeClr val="bg1"/>
                </a:solidFill>
              </a:rPr>
              <a:t>Apenas casos da força tarefa de tributos</a:t>
            </a:r>
          </a:p>
        </p:txBody>
      </p:sp>
    </p:spTree>
    <p:extLst>
      <p:ext uri="{BB962C8B-B14F-4D97-AF65-F5344CB8AC3E}">
        <p14:creationId xmlns:p14="http://schemas.microsoft.com/office/powerpoint/2010/main" val="1687651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061C68-E160-485C-BF65-05E7ADB821E8}"/>
              </a:ext>
            </a:extLst>
          </p:cNvPr>
          <p:cNvSpPr>
            <a:spLocks noGrp="1"/>
          </p:cNvSpPr>
          <p:nvPr>
            <p:ph type="title"/>
          </p:nvPr>
        </p:nvSpPr>
        <p:spPr/>
        <p:txBody>
          <a:bodyPr>
            <a:normAutofit fontScale="90000"/>
          </a:bodyPr>
          <a:lstStyle/>
          <a:p>
            <a:r>
              <a:rPr lang="pt-BR" sz="4000" b="1" dirty="0">
                <a:effectLst/>
                <a:ea typeface="Times New Roman" panose="02020603050405020304" pitchFamily="18" charset="0"/>
                <a:cs typeface="Aharoni" panose="02010803020104030203" pitchFamily="2" charset="-79"/>
              </a:rPr>
              <a:t>Consulta nº 0038/99</a:t>
            </a:r>
            <a:br>
              <a:rPr lang="pt-BR" sz="2700" dirty="0">
                <a:effectLst/>
                <a:latin typeface="Times New Roman" panose="02020603050405020304" pitchFamily="18" charset="0"/>
                <a:ea typeface="Times New Roman" panose="02020603050405020304" pitchFamily="18" charset="0"/>
              </a:rPr>
            </a:br>
            <a:r>
              <a:rPr lang="pt-BR" sz="2700" b="1" dirty="0">
                <a:effectLst/>
                <a:latin typeface="Arial" panose="020B0604020202020204" pitchFamily="34" charset="0"/>
                <a:ea typeface="Times New Roman" panose="02020603050405020304" pitchFamily="18" charset="0"/>
                <a:cs typeface="Times New Roman" panose="02020603050405020304" pitchFamily="18" charset="0"/>
              </a:rPr>
              <a:t>Consulente: </a:t>
            </a:r>
            <a:r>
              <a:rPr lang="pt-BR" sz="2700" dirty="0">
                <a:effectLst/>
                <a:latin typeface="Arial" panose="020B0604020202020204" pitchFamily="34" charset="0"/>
                <a:ea typeface="Times New Roman" panose="02020603050405020304" pitchFamily="18" charset="0"/>
                <a:cs typeface="Times New Roman" panose="02020603050405020304" pitchFamily="18" charset="0"/>
              </a:rPr>
              <a:t>Pensamento Nacional das Bases Empresariais - PNBE</a:t>
            </a:r>
            <a:br>
              <a:rPr lang="pt-BR" sz="3600" dirty="0">
                <a:effectLst/>
                <a:latin typeface="Times New Roman" panose="02020603050405020304" pitchFamily="18" charset="0"/>
                <a:ea typeface="Times New Roman" panose="02020603050405020304" pitchFamily="18" charset="0"/>
              </a:rPr>
            </a:br>
            <a:endParaRPr lang="pt-BR" dirty="0"/>
          </a:p>
        </p:txBody>
      </p:sp>
      <p:pic>
        <p:nvPicPr>
          <p:cNvPr id="5" name="Espaço Reservado para Conteúdo 4">
            <a:extLst>
              <a:ext uri="{FF2B5EF4-FFF2-40B4-BE49-F238E27FC236}">
                <a16:creationId xmlns:a16="http://schemas.microsoft.com/office/drawing/2014/main" id="{376608F2-4ECA-46B7-B7E6-69DB4883422D}"/>
              </a:ext>
            </a:extLst>
          </p:cNvPr>
          <p:cNvPicPr>
            <a:picLocks noGrp="1" noChangeAspect="1"/>
          </p:cNvPicPr>
          <p:nvPr>
            <p:ph idx="1"/>
          </p:nvPr>
        </p:nvPicPr>
        <p:blipFill>
          <a:blip r:embed="rId2"/>
          <a:stretch>
            <a:fillRect/>
          </a:stretch>
        </p:blipFill>
        <p:spPr>
          <a:xfrm>
            <a:off x="609600" y="1265947"/>
            <a:ext cx="5748338" cy="3537189"/>
          </a:xfrm>
        </p:spPr>
      </p:pic>
      <p:sp>
        <p:nvSpPr>
          <p:cNvPr id="9" name="CaixaDeTexto 8">
            <a:extLst>
              <a:ext uri="{FF2B5EF4-FFF2-40B4-BE49-F238E27FC236}">
                <a16:creationId xmlns:a16="http://schemas.microsoft.com/office/drawing/2014/main" id="{02522C02-5FF8-4CFC-BECB-2902540C9EC1}"/>
              </a:ext>
            </a:extLst>
          </p:cNvPr>
          <p:cNvSpPr txBox="1"/>
          <p:nvPr/>
        </p:nvSpPr>
        <p:spPr>
          <a:xfrm>
            <a:off x="6498431" y="1263706"/>
            <a:ext cx="5474493" cy="3539430"/>
          </a:xfrm>
          <a:prstGeom prst="rect">
            <a:avLst/>
          </a:prstGeom>
          <a:noFill/>
        </p:spPr>
        <p:txBody>
          <a:bodyPr wrap="square">
            <a:spAutoFit/>
          </a:bodyPr>
          <a:lstStyle/>
          <a:p>
            <a:pPr algn="just"/>
            <a:r>
              <a:rPr lang="pt-BR" sz="1600" dirty="0">
                <a:effectLst/>
                <a:latin typeface="Arial" panose="020B0604020202020204" pitchFamily="34" charset="0"/>
                <a:ea typeface="Times New Roman" panose="02020603050405020304" pitchFamily="18" charset="0"/>
                <a:cs typeface="Times New Roman" panose="02020603050405020304" pitchFamily="18" charset="0"/>
              </a:rPr>
              <a:t>Muitas vezes a defesa da concorrência é explicada por meio da analogia com um jogo de futebol, em que se busca assegurar o respeito às regras, evitando jogadas desleais, de forma que a rivalidade leve cada jogador a dar o melhor de si, eventualmente vencendo pelos seus próprios méritos. Da mesma forma, o jogo não se desenvolve na sua plenitude sem que o campo seja nivelado (“</a:t>
            </a:r>
            <a:r>
              <a:rPr lang="pt-BR" sz="1600" b="1" dirty="0" err="1">
                <a:effectLst/>
                <a:latin typeface="Arial" panose="020B0604020202020204" pitchFamily="34" charset="0"/>
                <a:ea typeface="Times New Roman" panose="02020603050405020304" pitchFamily="18" charset="0"/>
                <a:cs typeface="Times New Roman" panose="02020603050405020304" pitchFamily="18" charset="0"/>
              </a:rPr>
              <a:t>the</a:t>
            </a:r>
            <a:r>
              <a:rPr lang="pt-BR" sz="1600" b="1" dirty="0">
                <a:effectLst/>
                <a:latin typeface="Arial" panose="020B0604020202020204" pitchFamily="34" charset="0"/>
                <a:ea typeface="Times New Roman" panose="02020603050405020304" pitchFamily="18" charset="0"/>
                <a:cs typeface="Times New Roman" panose="02020603050405020304" pitchFamily="18" charset="0"/>
              </a:rPr>
              <a:t> </a:t>
            </a:r>
            <a:r>
              <a:rPr lang="pt-BR" sz="1600" b="1" dirty="0" err="1">
                <a:effectLst/>
                <a:latin typeface="Arial" panose="020B0604020202020204" pitchFamily="34" charset="0"/>
                <a:ea typeface="Times New Roman" panose="02020603050405020304" pitchFamily="18" charset="0"/>
                <a:cs typeface="Times New Roman" panose="02020603050405020304" pitchFamily="18" charset="0"/>
              </a:rPr>
              <a:t>level</a:t>
            </a:r>
            <a:r>
              <a:rPr lang="pt-BR" sz="1600" b="1" dirty="0">
                <a:effectLst/>
                <a:latin typeface="Arial" panose="020B0604020202020204" pitchFamily="34" charset="0"/>
                <a:ea typeface="Times New Roman" panose="02020603050405020304" pitchFamily="18" charset="0"/>
                <a:cs typeface="Times New Roman" panose="02020603050405020304" pitchFamily="18" charset="0"/>
              </a:rPr>
              <a:t> </a:t>
            </a:r>
            <a:r>
              <a:rPr lang="pt-BR" sz="1600" b="1" dirty="0" err="1">
                <a:effectLst/>
                <a:latin typeface="Arial" panose="020B0604020202020204" pitchFamily="34" charset="0"/>
                <a:ea typeface="Times New Roman" panose="02020603050405020304" pitchFamily="18" charset="0"/>
                <a:cs typeface="Times New Roman" panose="02020603050405020304" pitchFamily="18" charset="0"/>
              </a:rPr>
              <a:t>playing</a:t>
            </a:r>
            <a:r>
              <a:rPr lang="pt-BR" sz="1600" b="1" dirty="0">
                <a:effectLst/>
                <a:latin typeface="Arial" panose="020B0604020202020204" pitchFamily="34" charset="0"/>
                <a:ea typeface="Times New Roman" panose="02020603050405020304" pitchFamily="18" charset="0"/>
                <a:cs typeface="Times New Roman" panose="02020603050405020304" pitchFamily="18" charset="0"/>
              </a:rPr>
              <a:t> </a:t>
            </a:r>
            <a:r>
              <a:rPr lang="pt-BR" sz="1600" b="1" dirty="0" err="1">
                <a:effectLst/>
                <a:latin typeface="Arial" panose="020B0604020202020204" pitchFamily="34" charset="0"/>
                <a:ea typeface="Times New Roman" panose="02020603050405020304" pitchFamily="18" charset="0"/>
                <a:cs typeface="Times New Roman" panose="02020603050405020304" pitchFamily="18" charset="0"/>
              </a:rPr>
              <a:t>field</a:t>
            </a:r>
            <a:r>
              <a:rPr lang="pt-BR" sz="1600" dirty="0">
                <a:effectLst/>
                <a:latin typeface="Arial" panose="020B0604020202020204" pitchFamily="34" charset="0"/>
                <a:ea typeface="Times New Roman" panose="02020603050405020304" pitchFamily="18" charset="0"/>
                <a:cs typeface="Times New Roman" panose="02020603050405020304" pitchFamily="18" charset="0"/>
              </a:rPr>
              <a:t>”, na consagrada expressão em língua inglesa), em que nenhum time tenha que “jogar para cima”, como em pelada de rua jogada numa ladeira. Condições que alteram o nivelamento do campo afetam a dinâmica do jogo, dificultando ou impedindo jogadas mais ousadas, criativas e potencialmente eficazes. </a:t>
            </a:r>
            <a:endParaRPr lang="pt-BR" sz="1600" dirty="0"/>
          </a:p>
        </p:txBody>
      </p:sp>
      <p:sp>
        <p:nvSpPr>
          <p:cNvPr id="11" name="CaixaDeTexto 10">
            <a:extLst>
              <a:ext uri="{FF2B5EF4-FFF2-40B4-BE49-F238E27FC236}">
                <a16:creationId xmlns:a16="http://schemas.microsoft.com/office/drawing/2014/main" id="{D6EC1CFA-DC07-4953-9D2E-6D3D73605634}"/>
              </a:ext>
            </a:extLst>
          </p:cNvPr>
          <p:cNvSpPr txBox="1"/>
          <p:nvPr/>
        </p:nvSpPr>
        <p:spPr>
          <a:xfrm>
            <a:off x="609600" y="4895426"/>
            <a:ext cx="10972800" cy="1846659"/>
          </a:xfrm>
          <a:prstGeom prst="rect">
            <a:avLst/>
          </a:prstGeom>
          <a:noFill/>
        </p:spPr>
        <p:txBody>
          <a:bodyPr wrap="square">
            <a:spAutoFit/>
          </a:bodyPr>
          <a:lstStyle/>
          <a:p>
            <a:pPr algn="just"/>
            <a:r>
              <a:rPr lang="pt-BR" sz="1600" dirty="0">
                <a:effectLst/>
                <a:latin typeface="Arial" panose="020B0604020202020204" pitchFamily="34" charset="0"/>
                <a:ea typeface="Times New Roman" panose="02020603050405020304" pitchFamily="18" charset="0"/>
                <a:cs typeface="Times New Roman" panose="02020603050405020304" pitchFamily="18" charset="0"/>
              </a:rPr>
              <a:t>Para o consulente, graças à "guerra fiscal” </a:t>
            </a:r>
            <a:r>
              <a:rPr lang="pt-BR" sz="1600" i="1" dirty="0">
                <a:effectLst/>
                <a:latin typeface="Arial" panose="020B0604020202020204" pitchFamily="34" charset="0"/>
                <a:ea typeface="Times New Roman" panose="02020603050405020304" pitchFamily="18" charset="0"/>
                <a:cs typeface="Times New Roman" panose="02020603050405020304" pitchFamily="18" charset="0"/>
              </a:rPr>
              <a:t>a empresa receptora dos incentivos governamentais pode oferecer preços muito inferiores aos das demais empresas. (...) </a:t>
            </a:r>
            <a:r>
              <a:rPr lang="pt-BR" sz="1600" dirty="0">
                <a:effectLst/>
                <a:latin typeface="Arial" panose="020B0604020202020204" pitchFamily="34" charset="0"/>
                <a:ea typeface="Times New Roman" panose="02020603050405020304" pitchFamily="18" charset="0"/>
                <a:cs typeface="Times New Roman" panose="02020603050405020304" pitchFamily="18" charset="0"/>
              </a:rPr>
              <a:t>segundo o consulente, a “</a:t>
            </a:r>
            <a:r>
              <a:rPr lang="pt-BR" sz="1600" i="1" dirty="0">
                <a:effectLst/>
                <a:latin typeface="Arial" panose="020B0604020202020204" pitchFamily="34" charset="0"/>
                <a:ea typeface="Times New Roman" panose="02020603050405020304" pitchFamily="18" charset="0"/>
                <a:cs typeface="Times New Roman" panose="02020603050405020304" pitchFamily="18" charset="0"/>
              </a:rPr>
              <a:t>guerra fiscal pode levar a situações de alocação ineficiente de recursos na economia e a condições que permitam a uma empresa deter "domínio do mercado”</a:t>
            </a:r>
            <a:r>
              <a:rPr lang="pt-BR" sz="1600" dirty="0">
                <a:effectLst/>
                <a:latin typeface="Arial" panose="020B0604020202020204" pitchFamily="34" charset="0"/>
                <a:ea typeface="Times New Roman" panose="02020603050405020304" pitchFamily="18" charset="0"/>
                <a:cs typeface="Times New Roman" panose="02020603050405020304" pitchFamily="18" charset="0"/>
              </a:rPr>
              <a:t>". (...) Benefícios concedidos no âmbito da “guerra fiscal” (...) protegem as empresas incentivadas da concorrência, mascarando seu desempenho, permitindo que mantenham práticas ineficientes e desestimulando melhorias na produção ou inovação.</a:t>
            </a:r>
            <a:endParaRPr lang="pt-BR" sz="1600" dirty="0">
              <a:effectLst/>
              <a:latin typeface="Times New Roman" panose="02020603050405020304" pitchFamily="18" charset="0"/>
              <a:ea typeface="Times New Roman" panose="02020603050405020304" pitchFamily="18" charset="0"/>
            </a:endParaRPr>
          </a:p>
          <a:p>
            <a:endParaRPr lang="pt-BR" dirty="0"/>
          </a:p>
        </p:txBody>
      </p:sp>
    </p:spTree>
    <p:extLst>
      <p:ext uri="{BB962C8B-B14F-4D97-AF65-F5344CB8AC3E}">
        <p14:creationId xmlns:p14="http://schemas.microsoft.com/office/powerpoint/2010/main" val="2821438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C348E2E5-8B92-4F64-BA14-63C978F1913C}"/>
              </a:ext>
            </a:extLst>
          </p:cNvPr>
          <p:cNvSpPr>
            <a:spLocks noGrp="1"/>
          </p:cNvSpPr>
          <p:nvPr>
            <p:ph type="title"/>
          </p:nvPr>
        </p:nvSpPr>
        <p:spPr>
          <a:xfrm>
            <a:off x="572493" y="238540"/>
            <a:ext cx="11018520" cy="666336"/>
          </a:xfrm>
        </p:spPr>
        <p:txBody>
          <a:bodyPr anchor="b">
            <a:normAutofit fontScale="90000"/>
          </a:bodyPr>
          <a:lstStyle/>
          <a:p>
            <a:r>
              <a:rPr lang="pt-BR" sz="5400" dirty="0"/>
              <a:t>Caso SESI</a:t>
            </a:r>
          </a:p>
        </p:txBody>
      </p:sp>
      <p:sp>
        <p:nvSpPr>
          <p:cNvPr id="1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0153C31A-836F-49FC-80C3-09075DBB0A53}"/>
              </a:ext>
            </a:extLst>
          </p:cNvPr>
          <p:cNvSpPr>
            <a:spLocks noGrp="1"/>
          </p:cNvSpPr>
          <p:nvPr>
            <p:ph idx="1"/>
          </p:nvPr>
        </p:nvSpPr>
        <p:spPr>
          <a:xfrm>
            <a:off x="481053" y="1776824"/>
            <a:ext cx="7624722" cy="4119172"/>
          </a:xfrm>
        </p:spPr>
        <p:txBody>
          <a:bodyPr anchor="t">
            <a:noAutofit/>
          </a:bodyPr>
          <a:lstStyle/>
          <a:p>
            <a:pPr algn="just">
              <a:lnSpc>
                <a:spcPct val="90000"/>
              </a:lnSpc>
            </a:pPr>
            <a:r>
              <a:rPr lang="pt-BR" sz="1400" b="1" dirty="0">
                <a:latin typeface="Times New Roman" panose="02020603050405020304" pitchFamily="18" charset="0"/>
                <a:cs typeface="Times New Roman" panose="02020603050405020304" pitchFamily="18" charset="0"/>
              </a:rPr>
              <a:t>REPRESENTAÇÃO: </a:t>
            </a:r>
            <a:r>
              <a:rPr lang="pt-BR" sz="1400" dirty="0">
                <a:latin typeface="Times New Roman" panose="02020603050405020304" pitchFamily="18" charset="0"/>
                <a:cs typeface="Times New Roman" panose="02020603050405020304" pitchFamily="18" charset="0"/>
              </a:rPr>
              <a:t>O PA foi instaurado a partir de representação que alegava abuso de poder econômico dos representados ao concorrer com empresas comerciais no mercado de fornecimento de refeições coletivas. </a:t>
            </a:r>
          </a:p>
          <a:p>
            <a:pPr lvl="1" algn="just">
              <a:lnSpc>
                <a:spcPct val="90000"/>
              </a:lnSpc>
            </a:pPr>
            <a:r>
              <a:rPr lang="pt-BR" sz="1400" dirty="0">
                <a:latin typeface="Times New Roman" panose="02020603050405020304" pitchFamily="18" charset="0"/>
                <a:cs typeface="Times New Roman" panose="02020603050405020304" pitchFamily="18" charset="0"/>
              </a:rPr>
              <a:t>(i) os Representados teriam custos cobertos por contribuições compulsórias e, ainda, gozariam de isenção total de tributos, o que as empresas concorrentes não têm direito; </a:t>
            </a:r>
          </a:p>
          <a:p>
            <a:pPr lvl="1" algn="just">
              <a:lnSpc>
                <a:spcPct val="90000"/>
              </a:lnSpc>
            </a:pPr>
            <a:r>
              <a:rPr lang="pt-BR" sz="1400" dirty="0">
                <a:latin typeface="Times New Roman" panose="02020603050405020304" pitchFamily="18" charset="0"/>
                <a:cs typeface="Times New Roman" panose="02020603050405020304" pitchFamily="18" charset="0"/>
              </a:rPr>
              <a:t>(</a:t>
            </a:r>
            <a:r>
              <a:rPr lang="pt-BR" sz="1400" dirty="0" err="1">
                <a:latin typeface="Times New Roman" panose="02020603050405020304" pitchFamily="18" charset="0"/>
                <a:cs typeface="Times New Roman" panose="02020603050405020304" pitchFamily="18" charset="0"/>
              </a:rPr>
              <a:t>ii</a:t>
            </a:r>
            <a:r>
              <a:rPr lang="pt-BR" sz="1400" dirty="0">
                <a:latin typeface="Times New Roman" panose="02020603050405020304" pitchFamily="18" charset="0"/>
                <a:cs typeface="Times New Roman" panose="02020603050405020304" pitchFamily="18" charset="0"/>
              </a:rPr>
              <a:t>) os Representados estariam fugindo das atribuições definidas em lei, isto é, as atividades de fornecimento de refeições coletivas pelas unidades do SESI estariam fora dos objetivos estatutários dessa entidade; e </a:t>
            </a:r>
          </a:p>
          <a:p>
            <a:pPr lvl="1" algn="just">
              <a:lnSpc>
                <a:spcPct val="90000"/>
              </a:lnSpc>
            </a:pPr>
            <a:r>
              <a:rPr lang="pt-BR" sz="1400" dirty="0">
                <a:latin typeface="Times New Roman" panose="02020603050405020304" pitchFamily="18" charset="0"/>
                <a:cs typeface="Times New Roman" panose="02020603050405020304" pitchFamily="18" charset="0"/>
              </a:rPr>
              <a:t>(</a:t>
            </a:r>
            <a:r>
              <a:rPr lang="pt-BR" sz="1400" dirty="0" err="1">
                <a:latin typeface="Times New Roman" panose="02020603050405020304" pitchFamily="18" charset="0"/>
                <a:cs typeface="Times New Roman" panose="02020603050405020304" pitchFamily="18" charset="0"/>
              </a:rPr>
              <a:t>iii</a:t>
            </a:r>
            <a:r>
              <a:rPr lang="pt-BR" sz="1400" dirty="0">
                <a:latin typeface="Times New Roman" panose="02020603050405020304" pitchFamily="18" charset="0"/>
                <a:cs typeface="Times New Roman" panose="02020603050405020304" pitchFamily="18" charset="0"/>
              </a:rPr>
              <a:t>) os fatos anteriores permitiriam que as unidades do SESI, aproveitando-se de suas vantagens fiscais e orçamentárias, criassem obstáculos para as empresas particulares que não têm as mesmas vantagens, através da prática de preços predatório</a:t>
            </a:r>
          </a:p>
          <a:p>
            <a:pPr algn="just">
              <a:lnSpc>
                <a:spcPct val="90000"/>
              </a:lnSpc>
            </a:pPr>
            <a:r>
              <a:rPr lang="pt-BR" sz="1400" b="1" dirty="0">
                <a:latin typeface="Times New Roman" panose="02020603050405020304" pitchFamily="18" charset="0"/>
                <a:cs typeface="Times New Roman" panose="02020603050405020304" pitchFamily="18" charset="0"/>
              </a:rPr>
              <a:t>DECISÃO DO CADE: </a:t>
            </a:r>
            <a:r>
              <a:rPr lang="pt-BR" sz="1400" dirty="0">
                <a:latin typeface="Times New Roman" panose="02020603050405020304" pitchFamily="18" charset="0"/>
                <a:cs typeface="Times New Roman" panose="02020603050405020304" pitchFamily="18" charset="0"/>
              </a:rPr>
              <a:t>“o CADE não tem autoridade para avaliar se há utilização indevida de imunidade tributária dos representado</a:t>
            </a:r>
          </a:p>
          <a:p>
            <a:pPr algn="just">
              <a:lnSpc>
                <a:spcPct val="90000"/>
              </a:lnSpc>
            </a:pPr>
            <a:r>
              <a:rPr lang="pt-BR" sz="1400" dirty="0">
                <a:latin typeface="Times New Roman" panose="02020603050405020304" pitchFamily="18" charset="0"/>
                <a:cs typeface="Times New Roman" panose="02020603050405020304" pitchFamily="18" charset="0"/>
              </a:rPr>
              <a:t>Mercado relevante seria o de serviços de fornecimento de refeições coletivas no âmbito do Programa de Alimentação do Trabalhador (PAT)</a:t>
            </a:r>
          </a:p>
          <a:p>
            <a:pPr algn="just">
              <a:lnSpc>
                <a:spcPct val="90000"/>
              </a:lnSpc>
            </a:pPr>
            <a:r>
              <a:rPr lang="pt-BR" sz="1400" dirty="0">
                <a:latin typeface="Times New Roman" panose="02020603050405020304" pitchFamily="18" charset="0"/>
                <a:cs typeface="Times New Roman" panose="02020603050405020304" pitchFamily="18" charset="0"/>
              </a:rPr>
              <a:t>SESI não teria poder de mercado: SESI/MG - 0,3%, SESI/RJ 0,2%, SESI/RS - 4,9% e SESI/SP - 0,5%/</a:t>
            </a:r>
          </a:p>
          <a:p>
            <a:pPr algn="just">
              <a:lnSpc>
                <a:spcPct val="90000"/>
              </a:lnSpc>
            </a:pPr>
            <a:r>
              <a:rPr lang="pt-BR" sz="1400" dirty="0">
                <a:latin typeface="Times New Roman" panose="02020603050405020304" pitchFamily="18" charset="0"/>
                <a:cs typeface="Times New Roman" panose="02020603050405020304" pitchFamily="18" charset="0"/>
              </a:rPr>
              <a:t>Barreiras de entrada seriam baixas</a:t>
            </a:r>
          </a:p>
          <a:p>
            <a:pPr algn="just">
              <a:lnSpc>
                <a:spcPct val="90000"/>
              </a:lnSpc>
            </a:pPr>
            <a:r>
              <a:rPr lang="pt-BR" sz="1400" dirty="0">
                <a:latin typeface="Times New Roman" panose="02020603050405020304" pitchFamily="18" charset="0"/>
                <a:cs typeface="Times New Roman" panose="02020603050405020304" pitchFamily="18" charset="0"/>
              </a:rPr>
              <a:t>“no caso não foi nem caracterizado que a empresa pratique preços inferiores ao seu custo de produção. No caso em tela, os Representados possuem condições de produzir a um preço inferior aos seus concorrentes, pelas isenções tributárias das quais gozam. Se tais condições dão vantagens aos representados elas não constituem uma infração concorrencial, uma vez que não têm efeitos prejudiciais ao bem-estar dos consumidores.”</a:t>
            </a:r>
          </a:p>
        </p:txBody>
      </p:sp>
      <p:pic>
        <p:nvPicPr>
          <p:cNvPr id="5" name="Imagem 4">
            <a:extLst>
              <a:ext uri="{FF2B5EF4-FFF2-40B4-BE49-F238E27FC236}">
                <a16:creationId xmlns:a16="http://schemas.microsoft.com/office/drawing/2014/main" id="{793E0AF1-9B66-4951-881A-ABB2C3E093FC}"/>
              </a:ext>
            </a:extLst>
          </p:cNvPr>
          <p:cNvPicPr>
            <a:picLocks noChangeAspect="1"/>
          </p:cNvPicPr>
          <p:nvPr/>
        </p:nvPicPr>
        <p:blipFill rotWithShape="1">
          <a:blip r:embed="rId2"/>
          <a:srcRect l="17232" r="22639"/>
          <a:stretch/>
        </p:blipFill>
        <p:spPr>
          <a:xfrm>
            <a:off x="8466701" y="2048446"/>
            <a:ext cx="3244246" cy="3665983"/>
          </a:xfrm>
          <a:prstGeom prst="rect">
            <a:avLst/>
          </a:prstGeom>
        </p:spPr>
      </p:pic>
      <p:sp>
        <p:nvSpPr>
          <p:cNvPr id="11" name="CaixaDeTexto 10">
            <a:extLst>
              <a:ext uri="{FF2B5EF4-FFF2-40B4-BE49-F238E27FC236}">
                <a16:creationId xmlns:a16="http://schemas.microsoft.com/office/drawing/2014/main" id="{7AA417EF-93F6-4744-ACB6-7FAE328DA1DE}"/>
              </a:ext>
            </a:extLst>
          </p:cNvPr>
          <p:cNvSpPr txBox="1"/>
          <p:nvPr/>
        </p:nvSpPr>
        <p:spPr>
          <a:xfrm>
            <a:off x="705843" y="962004"/>
            <a:ext cx="10363200" cy="674031"/>
          </a:xfrm>
          <a:prstGeom prst="rect">
            <a:avLst/>
          </a:prstGeom>
          <a:noFill/>
        </p:spPr>
        <p:txBody>
          <a:bodyPr wrap="square">
            <a:spAutoFit/>
          </a:bodyPr>
          <a:lstStyle/>
          <a:p>
            <a:pPr algn="just">
              <a:lnSpc>
                <a:spcPct val="90000"/>
              </a:lnSpc>
            </a:pPr>
            <a:r>
              <a:rPr lang="pt-BR" sz="1400" b="1" dirty="0">
                <a:effectLst/>
                <a:latin typeface="Times New Roman" panose="02020603050405020304" pitchFamily="18" charset="0"/>
              </a:rPr>
              <a:t>Caso SESI </a:t>
            </a:r>
            <a:r>
              <a:rPr lang="pt-BR" sz="1400" dirty="0">
                <a:effectLst/>
                <a:latin typeface="Times New Roman" panose="02020603050405020304" pitchFamily="18" charset="0"/>
              </a:rPr>
              <a:t>- Processo nº 08012.006746/97-41 Representantes: ABERC – Associação Brasileira das Empresas de Refeições Coletivas e SINDERC – Sindicato das Empresas de Refeições Coletivas dos Estados de SP, RJ, MG, SC, RS e PR. Advogado: Francisco da Silva Villela Filho Representados: </a:t>
            </a:r>
            <a:r>
              <a:rPr lang="pt-BR" sz="1400" b="1" dirty="0">
                <a:effectLst/>
                <a:latin typeface="Times New Roman" panose="02020603050405020304" pitchFamily="18" charset="0"/>
              </a:rPr>
              <a:t>SESI</a:t>
            </a:r>
            <a:r>
              <a:rPr lang="pt-BR" sz="1400" dirty="0">
                <a:effectLst/>
                <a:latin typeface="Times New Roman" panose="02020603050405020304" pitchFamily="18" charset="0"/>
              </a:rPr>
              <a:t> – Serviço Social da Indústria dos Estados de SP, RJ, MG, RS, SC e PR. </a:t>
            </a:r>
          </a:p>
        </p:txBody>
      </p:sp>
    </p:spTree>
    <p:extLst>
      <p:ext uri="{BB962C8B-B14F-4D97-AF65-F5344CB8AC3E}">
        <p14:creationId xmlns:p14="http://schemas.microsoft.com/office/powerpoint/2010/main" val="31816209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Impact"/>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Impact"/>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anufacturing Element Animated Layout">
  <a:themeElements>
    <a:clrScheme name="Manufacturing Element">
      <a:dk1>
        <a:sysClr val="windowText" lastClr="000000"/>
      </a:dk1>
      <a:lt1>
        <a:sysClr val="window" lastClr="FFFFFF"/>
      </a:lt1>
      <a:dk2>
        <a:srgbClr val="4A1D00"/>
      </a:dk2>
      <a:lt2>
        <a:srgbClr val="ECEDD1"/>
      </a:lt2>
      <a:accent1>
        <a:srgbClr val="FFC000"/>
      </a:accent1>
      <a:accent2>
        <a:srgbClr val="E35901"/>
      </a:accent2>
      <a:accent3>
        <a:srgbClr val="8E3E21"/>
      </a:accent3>
      <a:accent4>
        <a:srgbClr val="6D5753"/>
      </a:accent4>
      <a:accent5>
        <a:srgbClr val="4D4D4D"/>
      </a:accent5>
      <a:accent6>
        <a:srgbClr val="3F3F3F"/>
      </a:accent6>
      <a:hlink>
        <a:srgbClr val="00B0F0"/>
      </a:hlink>
      <a:folHlink>
        <a:srgbClr val="0070C0"/>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Manufacturing Element Animated Layout">
  <a:themeElements>
    <a:clrScheme name="Manufacturing Element">
      <a:dk1>
        <a:sysClr val="windowText" lastClr="000000"/>
      </a:dk1>
      <a:lt1>
        <a:sysClr val="window" lastClr="FFFFFF"/>
      </a:lt1>
      <a:dk2>
        <a:srgbClr val="4A1D00"/>
      </a:dk2>
      <a:lt2>
        <a:srgbClr val="ECEDD1"/>
      </a:lt2>
      <a:accent1>
        <a:srgbClr val="FFC000"/>
      </a:accent1>
      <a:accent2>
        <a:srgbClr val="E35901"/>
      </a:accent2>
      <a:accent3>
        <a:srgbClr val="8E3E21"/>
      </a:accent3>
      <a:accent4>
        <a:srgbClr val="6D5753"/>
      </a:accent4>
      <a:accent5>
        <a:srgbClr val="4D4D4D"/>
      </a:accent5>
      <a:accent6>
        <a:srgbClr val="3F3F3F"/>
      </a:accent6>
      <a:hlink>
        <a:srgbClr val="00B0F0"/>
      </a:hlink>
      <a:folHlink>
        <a:srgbClr val="0070C0"/>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4427</Words>
  <Application>Microsoft Office PowerPoint</Application>
  <PresentationFormat>Widescreen</PresentationFormat>
  <Paragraphs>211</Paragraphs>
  <Slides>26</Slides>
  <Notes>0</Notes>
  <HiddenSlides>0</HiddenSlides>
  <MMClips>3</MMClips>
  <ScaleCrop>false</ScaleCrop>
  <HeadingPairs>
    <vt:vector size="6" baseType="variant">
      <vt:variant>
        <vt:lpstr>Fontes usadas</vt:lpstr>
      </vt:variant>
      <vt:variant>
        <vt:i4>9</vt:i4>
      </vt:variant>
      <vt:variant>
        <vt:lpstr>Tema</vt:lpstr>
      </vt:variant>
      <vt:variant>
        <vt:i4>4</vt:i4>
      </vt:variant>
      <vt:variant>
        <vt:lpstr>Títulos de slides</vt:lpstr>
      </vt:variant>
      <vt:variant>
        <vt:i4>26</vt:i4>
      </vt:variant>
    </vt:vector>
  </HeadingPairs>
  <TitlesOfParts>
    <vt:vector size="39" baseType="lpstr">
      <vt:lpstr>Abadi</vt:lpstr>
      <vt:lpstr>Agency FB</vt:lpstr>
      <vt:lpstr>Arial</vt:lpstr>
      <vt:lpstr>Arial</vt:lpstr>
      <vt:lpstr>Calibri</vt:lpstr>
      <vt:lpstr>Franklin Gothic Heavy</vt:lpstr>
      <vt:lpstr>Impact</vt:lpstr>
      <vt:lpstr>Tahoma</vt:lpstr>
      <vt:lpstr>Times New Roman</vt:lpstr>
      <vt:lpstr>Office Theme</vt:lpstr>
      <vt:lpstr>1_Office Theme</vt:lpstr>
      <vt:lpstr>Manufacturing Element Animated Layout</vt:lpstr>
      <vt:lpstr>1_Manufacturing Element Animated Layout</vt:lpstr>
      <vt:lpstr>Concorrência e Tributação</vt:lpstr>
      <vt:lpstr>Apresentação do PowerPoint</vt:lpstr>
      <vt:lpstr>Apresentação do PowerPoint</vt:lpstr>
      <vt:lpstr>Apresentação do PowerPoint</vt:lpstr>
      <vt:lpstr>Apresentação do PowerPoint</vt:lpstr>
      <vt:lpstr>Apresentação do PowerPoint</vt:lpstr>
      <vt:lpstr>Auxílios estatais debatidos  pela Comissão Europeia</vt:lpstr>
      <vt:lpstr>Consulta nº 0038/99 Consulente: Pensamento Nacional das Bases Empresariais - PNBE </vt:lpstr>
      <vt:lpstr>Caso SESI</vt:lpstr>
      <vt:lpstr>Caso UFES/FCAA</vt:lpstr>
      <vt:lpstr>Caso LG</vt:lpstr>
      <vt:lpstr>Apresentação do PowerPoint</vt:lpstr>
      <vt:lpstr>Apresentação do PowerPoint</vt:lpstr>
      <vt:lpstr>Importância do  PLP 523/2018 (Câmara – Hugo Leal)</vt:lpstr>
      <vt:lpstr>Processo nº 08700.002532/2018-33</vt:lpstr>
      <vt:lpstr>Voto da Conselheira Paula Farani</vt:lpstr>
      <vt:lpstr>Voto da Conselheira Lenisa Prado</vt:lpstr>
      <vt:lpstr>Voto da Conselheira Lenisa Prado</vt:lpstr>
      <vt:lpstr>CONCEITO NÃO ESTÁ NO CORPO DO PLS 284/2017,  MAS NA EMENDA 2 / CAE / CTFC - PLS 284/2017</vt:lpstr>
      <vt:lpstr>AINDA SOBRE A EMENDA 2 / CAE / CTFC - PLS 284/2017</vt:lpstr>
      <vt:lpstr>Importantes  apontamentos  da  Exa.Ministra  Dra.Regina Helena Costa  e  Dr. Luis Inácio Adams</vt:lpstr>
      <vt:lpstr> Conceito de devedor contumaz - projeto de lei 1646/2019.</vt:lpstr>
      <vt:lpstr>Conceito de situação irregular - projeto de lei 1646/2019.</vt:lpstr>
      <vt:lpstr>Apresentação do PowerPoint</vt:lpstr>
      <vt:lpstr>500 Maiores devedores da União (2019)</vt:lpstr>
      <vt:lpstr>OBRIGADO  RICARDO.CASTRO@CADE.GOV.BR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Concorrência e Tributação</dc:title>
  <dc:creator>Ricardo M. Castro</dc:creator>
  <cp:lastModifiedBy>Daniel Guedes Ferreira Prates</cp:lastModifiedBy>
  <cp:revision>11</cp:revision>
  <dcterms:created xsi:type="dcterms:W3CDTF">2021-09-29T19:25:19Z</dcterms:created>
  <dcterms:modified xsi:type="dcterms:W3CDTF">2025-04-01T12:15:25Z</dcterms:modified>
</cp:coreProperties>
</file>