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8" r:id="rId2"/>
    <p:sldId id="415" r:id="rId3"/>
    <p:sldId id="410" r:id="rId4"/>
    <p:sldId id="411" r:id="rId5"/>
    <p:sldId id="412" r:id="rId6"/>
    <p:sldId id="414" r:id="rId7"/>
    <p:sldId id="403" r:id="rId8"/>
    <p:sldId id="406" r:id="rId9"/>
    <p:sldId id="344" r:id="rId10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73980" autoAdjust="0"/>
  </p:normalViewPr>
  <p:slideViewPr>
    <p:cSldViewPr>
      <p:cViewPr varScale="1">
        <p:scale>
          <a:sx n="68" d="100"/>
          <a:sy n="68" d="100"/>
        </p:scale>
        <p:origin x="16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_sarq_prod\Unidades\SecexAmb\DT-2\Auditorias\Auditoria_operacional_Seguro_Rural\Cruzamentos\PSR\Achado%201\Resultado\1%20-%20Plano%20Trienal%20x%20Empenhado%20x%20Pag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_sarq_prod\Unidades\SecexAmb\DT-2\Auditorias\Auditoria_operacional_Seguro_Rural\Cruzamentos\PSR\Achado%201\Resultado\1%20-%20Plano%20Trienal%20x%20Empenhado%20x%20Pag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iagomc.TCU\AppData\Local\Microsoft\Windows\Temporary%20Internet%20Files\Content.Outlook\037BQJ1L\Apolices_x_Municipi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iagomc.TCU\AppData\Local\Microsoft\Windows\Temporary%20Internet%20Files\Content.Outlook\037BQJ1L\Apolices_x_Municipi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iagomc.TCU\AppData\Local\Microsoft\Windows\Temporary%20Internet%20Files\Content.Outlook\037BQJ1L\Apolices_x_Municipi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iagomc.TCU\AppData\Local\Microsoft\Windows\Temporary%20Internet%20Files\Content.Outlook\037BQJ1L\Apolices_x_Municipi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iagomc.TCU\AppData\Local\Microsoft\Windows\Temporary%20Internet%20Files\Content.Outlook\037BQJ1L\Apolices_x_Municipi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iagomc.TCU\AppData\Local\Microsoft\Windows\Temporary%20Internet%20Files\Content.Outlook\037BQJ1L\Apolices_x_Municipi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513998444617"/>
          <c:y val="2.7597360976985501E-2"/>
          <c:w val="0.58401681602989597"/>
          <c:h val="0.81298306266618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Plano Trienal</c:v>
                </c:pt>
              </c:strCache>
            </c:strRef>
          </c:tx>
          <c:invertIfNegative val="0"/>
          <c:cat>
            <c:strRef>
              <c:f>Plan1!$L$1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Plan1!$L$2</c:f>
              <c:numCache>
                <c:formatCode>#,##0.00</c:formatCode>
                <c:ptCount val="1"/>
                <c:pt idx="0">
                  <c:v>2261850000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Empenhado</c:v>
                </c:pt>
              </c:strCache>
            </c:strRef>
          </c:tx>
          <c:invertIfNegative val="0"/>
          <c:cat>
            <c:strRef>
              <c:f>Plan1!$L$1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Plan1!$L$3</c:f>
              <c:numCache>
                <c:formatCode>#,##0.00</c:formatCode>
                <c:ptCount val="1"/>
                <c:pt idx="0">
                  <c:v>1342953636.54</c:v>
                </c:pt>
              </c:numCache>
            </c:numRef>
          </c:val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Pago</c:v>
                </c:pt>
              </c:strCache>
            </c:strRef>
          </c:tx>
          <c:invertIfNegative val="0"/>
          <c:cat>
            <c:strRef>
              <c:f>Plan1!$L$1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Plan1!$L$4</c:f>
              <c:numCache>
                <c:formatCode>#,##0.00</c:formatCode>
                <c:ptCount val="1"/>
                <c:pt idx="0">
                  <c:v>706521168.12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982984"/>
        <c:axId val="342983376"/>
      </c:barChart>
      <c:catAx>
        <c:axId val="34298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2983376"/>
        <c:crosses val="autoZero"/>
        <c:auto val="1"/>
        <c:lblAlgn val="ctr"/>
        <c:lblOffset val="100"/>
        <c:noMultiLvlLbl val="0"/>
      </c:catAx>
      <c:valAx>
        <c:axId val="3429833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342982984"/>
        <c:crosses val="autoZero"/>
        <c:crossBetween val="between"/>
        <c:dispUnits>
          <c:builtInUnit val="millions"/>
          <c:dispUnitsLbl>
            <c:tx>
              <c:rich>
                <a:bodyPr/>
                <a:lstStyle/>
                <a:p>
                  <a:pPr>
                    <a:defRPr sz="1050"/>
                  </a:pPr>
                  <a:r>
                    <a:rPr lang="pt-BR" sz="1050"/>
                    <a:t>R$ - Milhões</a:t>
                  </a:r>
                </a:p>
              </c:rich>
            </c:tx>
          </c:dispUnitsLbl>
        </c:dispUnits>
      </c:valAx>
    </c:plotArea>
    <c:legend>
      <c:legendPos val="b"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Plano Trienal</c:v>
                </c:pt>
              </c:strCache>
            </c:strRef>
          </c:tx>
          <c:cat>
            <c:numRef>
              <c:f>Plan1!$B$1:$J$1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Plan1!$B$2:$J$2</c:f>
              <c:numCache>
                <c:formatCode>#,##0.00</c:formatCode>
                <c:ptCount val="9"/>
                <c:pt idx="0">
                  <c:v>18850000</c:v>
                </c:pt>
                <c:pt idx="1">
                  <c:v>45000000</c:v>
                </c:pt>
                <c:pt idx="2">
                  <c:v>47000000</c:v>
                </c:pt>
                <c:pt idx="3">
                  <c:v>100000000</c:v>
                </c:pt>
                <c:pt idx="4">
                  <c:v>150000000</c:v>
                </c:pt>
                <c:pt idx="5">
                  <c:v>200000000</c:v>
                </c:pt>
                <c:pt idx="6">
                  <c:v>451000000</c:v>
                </c:pt>
                <c:pt idx="7">
                  <c:v>570000000</c:v>
                </c:pt>
                <c:pt idx="8">
                  <c:v>680000000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Empenhado</c:v>
                </c:pt>
              </c:strCache>
            </c:strRef>
          </c:tx>
          <c:cat>
            <c:numRef>
              <c:f>Plan1!$B$1:$J$1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Plan1!$B$3:$J$3</c:f>
              <c:numCache>
                <c:formatCode>#,##0.00</c:formatCode>
                <c:ptCount val="9"/>
                <c:pt idx="0">
                  <c:v>270000</c:v>
                </c:pt>
                <c:pt idx="1">
                  <c:v>3472630.53</c:v>
                </c:pt>
                <c:pt idx="2">
                  <c:v>36060017</c:v>
                </c:pt>
                <c:pt idx="3">
                  <c:v>83985470</c:v>
                </c:pt>
                <c:pt idx="4">
                  <c:v>159417492.63999999</c:v>
                </c:pt>
                <c:pt idx="5">
                  <c:v>179263482.28999999</c:v>
                </c:pt>
                <c:pt idx="6">
                  <c:v>296372795</c:v>
                </c:pt>
                <c:pt idx="7">
                  <c:v>255067575.09</c:v>
                </c:pt>
                <c:pt idx="8">
                  <c:v>329044173.99000001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Pago</c:v>
                </c:pt>
              </c:strCache>
            </c:strRef>
          </c:tx>
          <c:cat>
            <c:numRef>
              <c:f>Plan1!$B$1:$J$1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Plan1!$B$4:$J$4</c:f>
              <c:numCache>
                <c:formatCode>#,##0.00</c:formatCode>
                <c:ptCount val="9"/>
                <c:pt idx="0">
                  <c:v>0</c:v>
                </c:pt>
                <c:pt idx="1">
                  <c:v>560708.03</c:v>
                </c:pt>
                <c:pt idx="2">
                  <c:v>26877986.18</c:v>
                </c:pt>
                <c:pt idx="3">
                  <c:v>57267181.219999999</c:v>
                </c:pt>
                <c:pt idx="4">
                  <c:v>148497439.68000001</c:v>
                </c:pt>
                <c:pt idx="5">
                  <c:v>165260107.19999999</c:v>
                </c:pt>
                <c:pt idx="6">
                  <c:v>117484298.38</c:v>
                </c:pt>
                <c:pt idx="7">
                  <c:v>126013299.90000001</c:v>
                </c:pt>
                <c:pt idx="8">
                  <c:v>64560147.530000001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984160"/>
        <c:axId val="342984552"/>
      </c:lineChart>
      <c:catAx>
        <c:axId val="34298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342984552"/>
        <c:crosses val="autoZero"/>
        <c:auto val="1"/>
        <c:lblAlgn val="ctr"/>
        <c:lblOffset val="100"/>
        <c:noMultiLvlLbl val="0"/>
      </c:catAx>
      <c:valAx>
        <c:axId val="3429845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342984160"/>
        <c:crosses val="autoZero"/>
        <c:crossBetween val="between"/>
        <c:dispUnits>
          <c:builtInUnit val="millions"/>
          <c:dispUnitsLbl>
            <c:tx>
              <c:rich>
                <a:bodyPr/>
                <a:lstStyle/>
                <a:p>
                  <a:pPr>
                    <a:defRPr sz="1050"/>
                  </a:pPr>
                  <a:r>
                    <a:rPr lang="pt-BR" sz="1050"/>
                    <a:t>R$ - milhões</a:t>
                  </a:r>
                </a:p>
              </c:rich>
            </c:tx>
          </c:dispUnitsLbl>
        </c:dispUnits>
      </c:valAx>
    </c:plotArea>
    <c:legend>
      <c:legendPos val="b"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Premio total / Importancia segurada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Plan1!$A$41:$A$45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Plan1!$D$41:$D$45</c:f>
              <c:numCache>
                <c:formatCode>0.00%</c:formatCode>
                <c:ptCount val="5"/>
                <c:pt idx="0">
                  <c:v>0.11457357342803801</c:v>
                </c:pt>
                <c:pt idx="1">
                  <c:v>0.12061099776805401</c:v>
                </c:pt>
                <c:pt idx="2">
                  <c:v>0.13591990725521</c:v>
                </c:pt>
                <c:pt idx="3">
                  <c:v>0.17318896328084801</c:v>
                </c:pt>
                <c:pt idx="4">
                  <c:v>0.17426734300420599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513008"/>
        <c:axId val="417513400"/>
      </c:barChart>
      <c:catAx>
        <c:axId val="41751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513400"/>
        <c:crosses val="autoZero"/>
        <c:auto val="1"/>
        <c:lblAlgn val="ctr"/>
        <c:lblOffset val="100"/>
        <c:noMultiLvlLbl val="0"/>
      </c:catAx>
      <c:valAx>
        <c:axId val="4175134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1751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Premio total / Importancia segurada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Plan1!$A$50:$A$54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Plan1!$D$50:$D$54</c:f>
              <c:numCache>
                <c:formatCode>0.00%</c:formatCode>
                <c:ptCount val="5"/>
                <c:pt idx="0">
                  <c:v>3.00608616888382E-2</c:v>
                </c:pt>
                <c:pt idx="1">
                  <c:v>3.3416593465280003E-2</c:v>
                </c:pt>
                <c:pt idx="2">
                  <c:v>3.3404498025708003E-2</c:v>
                </c:pt>
                <c:pt idx="3">
                  <c:v>3.9392569615191698E-2</c:v>
                </c:pt>
                <c:pt idx="4">
                  <c:v>4.18539919565796E-2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514184"/>
        <c:axId val="417514576"/>
      </c:barChart>
      <c:catAx>
        <c:axId val="417514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514576"/>
        <c:crosses val="autoZero"/>
        <c:auto val="1"/>
        <c:lblAlgn val="ctr"/>
        <c:lblOffset val="100"/>
        <c:noMultiLvlLbl val="0"/>
      </c:catAx>
      <c:valAx>
        <c:axId val="41751457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17514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Premio total / Importancia segurada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Plan1!$A$59:$A$63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Plan1!$D$59:$D$63</c:f>
              <c:numCache>
                <c:formatCode>0.00%</c:formatCode>
                <c:ptCount val="5"/>
                <c:pt idx="0">
                  <c:v>2.7266100353100401E-2</c:v>
                </c:pt>
                <c:pt idx="1">
                  <c:v>2.8009568472405599E-2</c:v>
                </c:pt>
                <c:pt idx="2">
                  <c:v>2.9415330601343499E-2</c:v>
                </c:pt>
                <c:pt idx="3">
                  <c:v>3.7442753145686597E-2</c:v>
                </c:pt>
                <c:pt idx="4">
                  <c:v>5.1643335464701901E-2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515360"/>
        <c:axId val="417515752"/>
      </c:barChart>
      <c:catAx>
        <c:axId val="41751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515752"/>
        <c:crosses val="autoZero"/>
        <c:auto val="1"/>
        <c:lblAlgn val="ctr"/>
        <c:lblOffset val="100"/>
        <c:noMultiLvlLbl val="0"/>
      </c:catAx>
      <c:valAx>
        <c:axId val="41751575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17515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Premio total / Importancia segurada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Plan1!$A$23:$A$27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Plan1!$D$23:$D$27</c:f>
              <c:numCache>
                <c:formatCode>0.00%</c:formatCode>
                <c:ptCount val="5"/>
                <c:pt idx="0">
                  <c:v>2.3818058339462801E-2</c:v>
                </c:pt>
                <c:pt idx="1">
                  <c:v>1.7344263341674399E-2</c:v>
                </c:pt>
                <c:pt idx="2">
                  <c:v>3.27157792271894E-2</c:v>
                </c:pt>
                <c:pt idx="3">
                  <c:v>4.8122308170369901E-2</c:v>
                </c:pt>
                <c:pt idx="4">
                  <c:v>5.3332382710098797E-2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614376"/>
        <c:axId val="417614768"/>
      </c:barChart>
      <c:catAx>
        <c:axId val="41761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614768"/>
        <c:crosses val="autoZero"/>
        <c:auto val="1"/>
        <c:lblAlgn val="ctr"/>
        <c:lblOffset val="100"/>
        <c:noMultiLvlLbl val="0"/>
      </c:catAx>
      <c:valAx>
        <c:axId val="41761476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17614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Premio total / Importancia segurada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Plan1!$A$14:$A$18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Plan1!$D$14:$D$18</c:f>
              <c:numCache>
                <c:formatCode>0.00%</c:formatCode>
                <c:ptCount val="5"/>
                <c:pt idx="0">
                  <c:v>4.4275509407447899E-2</c:v>
                </c:pt>
                <c:pt idx="1">
                  <c:v>4.8870250051428699E-2</c:v>
                </c:pt>
                <c:pt idx="2">
                  <c:v>6.3845653732839097E-2</c:v>
                </c:pt>
                <c:pt idx="3">
                  <c:v>6.48192339107031E-2</c:v>
                </c:pt>
                <c:pt idx="4">
                  <c:v>7.2099456863820993E-2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615552"/>
        <c:axId val="417615944"/>
      </c:barChart>
      <c:catAx>
        <c:axId val="41761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615944"/>
        <c:crosses val="autoZero"/>
        <c:auto val="1"/>
        <c:lblAlgn val="ctr"/>
        <c:lblOffset val="100"/>
        <c:noMultiLvlLbl val="0"/>
      </c:catAx>
      <c:valAx>
        <c:axId val="41761594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17615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Premio total / Importancia Segurada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Plan1!$A$5:$A$9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Plan1!$D$5:$D$9</c:f>
              <c:numCache>
                <c:formatCode>0.00%</c:formatCode>
                <c:ptCount val="5"/>
                <c:pt idx="0">
                  <c:v>4.8793626943891999E-2</c:v>
                </c:pt>
                <c:pt idx="1">
                  <c:v>5.8132146423205897E-2</c:v>
                </c:pt>
                <c:pt idx="2">
                  <c:v>5.6439822585607001E-2</c:v>
                </c:pt>
                <c:pt idx="3">
                  <c:v>6.8651794395925905E-2</c:v>
                </c:pt>
                <c:pt idx="4">
                  <c:v>7.2358778993438996E-2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616728"/>
        <c:axId val="417617120"/>
      </c:barChart>
      <c:catAx>
        <c:axId val="41761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617120"/>
        <c:crosses val="autoZero"/>
        <c:auto val="1"/>
        <c:lblAlgn val="ctr"/>
        <c:lblOffset val="100"/>
        <c:noMultiLvlLbl val="0"/>
      </c:catAx>
      <c:valAx>
        <c:axId val="41761712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17616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Consultas/Juris/Docs/judoc/Acord/20140227/AC_0450_06_14_P.doc" TargetMode="External"/><Relationship Id="rId2" Type="http://schemas.openxmlformats.org/officeDocument/2006/relationships/hyperlink" Target="https://contas.tcu.gov.br/sagas/SvlVisualizarRelVotoAcRtf?codFiltro=SAGAS-SESSAO-ENCERRADA&amp;seOcultaPagina=S&amp;item0=519346" TargetMode="External"/><Relationship Id="rId1" Type="http://schemas.openxmlformats.org/officeDocument/2006/relationships/hyperlink" Target="http://www.tcu.gov.br/Consultas/Juris/Docs/judoc/Acord/20140227/AC_0453_06_14_P.doc" TargetMode="External"/><Relationship Id="rId6" Type="http://schemas.openxmlformats.org/officeDocument/2006/relationships/hyperlink" Target="https://contas.tcu.gov.br/sisdoc/ObterDocumentoSisdoc?codVersao=editavel&amp;codArqCatalogado=8383118" TargetMode="External"/><Relationship Id="rId5" Type="http://schemas.openxmlformats.org/officeDocument/2006/relationships/hyperlink" Target="http://www.tcu.gov.br/Consultas/Juris/Docs/judoc/Acord/20140227/AC_0451_06_14_P.doc" TargetMode="External"/><Relationship Id="rId4" Type="http://schemas.openxmlformats.org/officeDocument/2006/relationships/hyperlink" Target="https://contas.tcu.gov.br/sisdoc/ObterDocumentoSisdoc?codVersao=editavel&amp;codArqCatalogado=841805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6BDC6-2828-4ABC-A6E8-5679A51448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00D42F-BFE3-4AB5-A33F-B54ADBA32EFB}">
      <dgm:prSet phldrT="[Texto]"/>
      <dgm:spPr/>
      <dgm:t>
        <a:bodyPr/>
        <a:lstStyle/>
        <a:p>
          <a:r>
            <a:rPr lang="pt-BR" b="1" dirty="0" smtClean="0"/>
            <a:t>Programa de Subvenção ao Prêmio de Seguro Rural - PSR</a:t>
          </a:r>
          <a:endParaRPr lang="pt-BR" b="1" dirty="0"/>
        </a:p>
      </dgm:t>
    </dgm:pt>
    <dgm:pt modelId="{D15ACEED-A70D-4CD5-89C0-E616BAECC137}" type="parTrans" cxnId="{3C89D28B-0499-4ACF-8BBF-D1938657B705}">
      <dgm:prSet/>
      <dgm:spPr/>
      <dgm:t>
        <a:bodyPr/>
        <a:lstStyle/>
        <a:p>
          <a:endParaRPr lang="pt-BR"/>
        </a:p>
      </dgm:t>
    </dgm:pt>
    <dgm:pt modelId="{6E26E282-FB8D-49AF-BC16-02627A5C526A}" type="sibTrans" cxnId="{3C89D28B-0499-4ACF-8BBF-D1938657B705}">
      <dgm:prSet/>
      <dgm:spPr/>
      <dgm:t>
        <a:bodyPr/>
        <a:lstStyle/>
        <a:p>
          <a:endParaRPr lang="pt-BR"/>
        </a:p>
      </dgm:t>
    </dgm:pt>
    <dgm:pt modelId="{C37C8F2A-AD9C-47C1-B3AD-F444D9FE6322}">
      <dgm:prSet phldrT="[Texto]"/>
      <dgm:spPr/>
      <dgm:t>
        <a:bodyPr/>
        <a:lstStyle/>
        <a:p>
          <a:r>
            <a:rPr lang="pt-BR" dirty="0" smtClean="0">
              <a:hlinkClick xmlns:r="http://schemas.openxmlformats.org/officeDocument/2006/relationships" r:id="rId1"/>
            </a:rPr>
            <a:t>Acórdão 453/2014</a:t>
          </a:r>
          <a:r>
            <a:rPr lang="pt-BR" dirty="0" smtClean="0"/>
            <a:t>, monitorado pelo </a:t>
          </a:r>
          <a:r>
            <a:rPr lang="pt-BR" dirty="0" smtClean="0">
              <a:hlinkClick xmlns:r="http://schemas.openxmlformats.org/officeDocument/2006/relationships" r:id="rId2"/>
            </a:rPr>
            <a:t>Acórdão 493/2015</a:t>
          </a:r>
          <a:endParaRPr lang="pt-BR" dirty="0"/>
        </a:p>
      </dgm:t>
    </dgm:pt>
    <dgm:pt modelId="{0FE5938E-BAC5-4046-BFC5-AB8B713F0306}" type="parTrans" cxnId="{2C00A1A2-9D55-4307-83E8-4BFA7FEDA8B6}">
      <dgm:prSet/>
      <dgm:spPr/>
      <dgm:t>
        <a:bodyPr/>
        <a:lstStyle/>
        <a:p>
          <a:endParaRPr lang="pt-BR"/>
        </a:p>
      </dgm:t>
    </dgm:pt>
    <dgm:pt modelId="{F0443727-01FF-4527-9AF8-3837692A50D7}" type="sibTrans" cxnId="{2C00A1A2-9D55-4307-83E8-4BFA7FEDA8B6}">
      <dgm:prSet/>
      <dgm:spPr/>
      <dgm:t>
        <a:bodyPr/>
        <a:lstStyle/>
        <a:p>
          <a:endParaRPr lang="pt-BR"/>
        </a:p>
      </dgm:t>
    </dgm:pt>
    <dgm:pt modelId="{1A16DE67-1A24-4E28-8EA1-99F8F7DCA9B2}">
      <dgm:prSet phldrT="[Texto]"/>
      <dgm:spPr/>
      <dgm:t>
        <a:bodyPr/>
        <a:lstStyle/>
        <a:p>
          <a:r>
            <a:rPr lang="pt-BR" b="1" dirty="0" smtClean="0"/>
            <a:t>Programa de Garantia da Atividade Agropecuária – </a:t>
          </a:r>
          <a:r>
            <a:rPr lang="pt-BR" b="1" dirty="0" err="1" smtClean="0"/>
            <a:t>Proagro</a:t>
          </a:r>
          <a:endParaRPr lang="pt-BR" b="1" dirty="0"/>
        </a:p>
      </dgm:t>
    </dgm:pt>
    <dgm:pt modelId="{83198073-5F41-4C4B-853B-557C89BB7F53}" type="parTrans" cxnId="{30F8ADF1-8180-481F-9FA6-6B90F79E06FB}">
      <dgm:prSet/>
      <dgm:spPr/>
      <dgm:t>
        <a:bodyPr/>
        <a:lstStyle/>
        <a:p>
          <a:endParaRPr lang="pt-BR"/>
        </a:p>
      </dgm:t>
    </dgm:pt>
    <dgm:pt modelId="{3034EE97-EC4E-4F81-AF84-249D82249D6D}" type="sibTrans" cxnId="{30F8ADF1-8180-481F-9FA6-6B90F79E06FB}">
      <dgm:prSet/>
      <dgm:spPr/>
      <dgm:t>
        <a:bodyPr/>
        <a:lstStyle/>
        <a:p>
          <a:endParaRPr lang="pt-BR"/>
        </a:p>
      </dgm:t>
    </dgm:pt>
    <dgm:pt modelId="{017E0C19-176D-4B4B-A28B-48045C91F838}">
      <dgm:prSet phldrT="[Texto]"/>
      <dgm:spPr/>
      <dgm:t>
        <a:bodyPr/>
        <a:lstStyle/>
        <a:p>
          <a:r>
            <a:rPr lang="pt-BR" dirty="0" smtClean="0">
              <a:hlinkClick xmlns:r="http://schemas.openxmlformats.org/officeDocument/2006/relationships" r:id="rId3"/>
            </a:rPr>
            <a:t>Acórdão 450/2014</a:t>
          </a:r>
          <a:r>
            <a:rPr lang="pt-BR" dirty="0" smtClean="0"/>
            <a:t>, monitorado pelo </a:t>
          </a:r>
          <a:r>
            <a:rPr lang="pt-BR" dirty="0" smtClean="0">
              <a:hlinkClick xmlns:r="http://schemas.openxmlformats.org/officeDocument/2006/relationships" r:id="rId4"/>
            </a:rPr>
            <a:t>Acórdão 20/2015</a:t>
          </a:r>
          <a:endParaRPr lang="pt-BR" dirty="0"/>
        </a:p>
      </dgm:t>
    </dgm:pt>
    <dgm:pt modelId="{E2C1EE26-DA4F-47BF-8841-8D3DCC1A2D67}" type="parTrans" cxnId="{0F0A88EB-4BF0-45BA-BFFD-E95C40521232}">
      <dgm:prSet/>
      <dgm:spPr/>
      <dgm:t>
        <a:bodyPr/>
        <a:lstStyle/>
        <a:p>
          <a:endParaRPr lang="pt-BR"/>
        </a:p>
      </dgm:t>
    </dgm:pt>
    <dgm:pt modelId="{C15BF830-1736-42E3-88AD-F3365FF936DB}" type="sibTrans" cxnId="{0F0A88EB-4BF0-45BA-BFFD-E95C40521232}">
      <dgm:prSet/>
      <dgm:spPr/>
      <dgm:t>
        <a:bodyPr/>
        <a:lstStyle/>
        <a:p>
          <a:endParaRPr lang="pt-BR"/>
        </a:p>
      </dgm:t>
    </dgm:pt>
    <dgm:pt modelId="{F5B65D4F-B398-466A-9115-8917D9A3219B}">
      <dgm:prSet phldrT="[Texto]"/>
      <dgm:spPr/>
      <dgm:t>
        <a:bodyPr/>
        <a:lstStyle/>
        <a:p>
          <a:r>
            <a:rPr lang="pt-BR" b="1" dirty="0" smtClean="0"/>
            <a:t>Programa de Contribuição ao Fundo Garantia Safra</a:t>
          </a:r>
          <a:endParaRPr lang="pt-BR" b="1" dirty="0"/>
        </a:p>
      </dgm:t>
    </dgm:pt>
    <dgm:pt modelId="{845A6CC2-11CA-420D-9B26-159E2E51AEB4}" type="parTrans" cxnId="{3BA23C6E-583B-4122-A4D6-3677C6486EDD}">
      <dgm:prSet/>
      <dgm:spPr/>
      <dgm:t>
        <a:bodyPr/>
        <a:lstStyle/>
        <a:p>
          <a:endParaRPr lang="pt-BR"/>
        </a:p>
      </dgm:t>
    </dgm:pt>
    <dgm:pt modelId="{9F749FA8-F497-4855-9F3B-CEAFD34BA813}" type="sibTrans" cxnId="{3BA23C6E-583B-4122-A4D6-3677C6486EDD}">
      <dgm:prSet/>
      <dgm:spPr/>
      <dgm:t>
        <a:bodyPr/>
        <a:lstStyle/>
        <a:p>
          <a:endParaRPr lang="pt-BR"/>
        </a:p>
      </dgm:t>
    </dgm:pt>
    <dgm:pt modelId="{0B425961-0010-4EA3-8649-289BE42D4102}">
      <dgm:prSet phldrT="[Texto]"/>
      <dgm:spPr/>
      <dgm:t>
        <a:bodyPr/>
        <a:lstStyle/>
        <a:p>
          <a:r>
            <a:rPr lang="pt-BR" dirty="0" smtClean="0">
              <a:hlinkClick xmlns:r="http://schemas.openxmlformats.org/officeDocument/2006/relationships" r:id="rId5"/>
            </a:rPr>
            <a:t>Acórdão 451/2014</a:t>
          </a:r>
          <a:r>
            <a:rPr lang="pt-BR" dirty="0" smtClean="0"/>
            <a:t>, monitorado pelo </a:t>
          </a:r>
          <a:r>
            <a:rPr lang="pt-BR" dirty="0" smtClean="0">
              <a:hlinkClick xmlns:r="http://schemas.openxmlformats.org/officeDocument/2006/relationships" r:id="rId6"/>
            </a:rPr>
            <a:t>Acórdão 21/2015</a:t>
          </a:r>
          <a:endParaRPr lang="pt-BR" dirty="0"/>
        </a:p>
      </dgm:t>
    </dgm:pt>
    <dgm:pt modelId="{33B57D01-2B18-4014-83DB-D8CA6F870486}" type="parTrans" cxnId="{B64CD1EB-593B-4813-9898-DC3C101560CC}">
      <dgm:prSet/>
      <dgm:spPr/>
      <dgm:t>
        <a:bodyPr/>
        <a:lstStyle/>
        <a:p>
          <a:endParaRPr lang="pt-BR"/>
        </a:p>
      </dgm:t>
    </dgm:pt>
    <dgm:pt modelId="{BC309584-060A-46BA-A7C9-E5EE832DD284}" type="sibTrans" cxnId="{B64CD1EB-593B-4813-9898-DC3C101560CC}">
      <dgm:prSet/>
      <dgm:spPr/>
      <dgm:t>
        <a:bodyPr/>
        <a:lstStyle/>
        <a:p>
          <a:endParaRPr lang="pt-BR"/>
        </a:p>
      </dgm:t>
    </dgm:pt>
    <dgm:pt modelId="{E4C4250F-19BB-46B9-8F37-CF95B4240C33}" type="pres">
      <dgm:prSet presAssocID="{9596BDC6-2828-4ABC-A6E8-5679A51448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AD0ED0-50C2-413C-83BA-60DE59029866}" type="pres">
      <dgm:prSet presAssocID="{3500D42F-BFE3-4AB5-A33F-B54ADBA32E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697049-0AE9-45A7-AA0C-B8C6D3FAF36B}" type="pres">
      <dgm:prSet presAssocID="{3500D42F-BFE3-4AB5-A33F-B54ADBA32EF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E90AAC-6C03-401B-888C-6838B82CE4AB}" type="pres">
      <dgm:prSet presAssocID="{1A16DE67-1A24-4E28-8EA1-99F8F7DCA9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D2F463-BCAF-4678-AEC3-D0DB2D1759AE}" type="pres">
      <dgm:prSet presAssocID="{1A16DE67-1A24-4E28-8EA1-99F8F7DCA9B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1C596A-AE79-48D4-9F7C-40689AE60AE8}" type="pres">
      <dgm:prSet presAssocID="{F5B65D4F-B398-466A-9115-8917D9A321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AFD78B-D99F-450D-BCFA-76DEB767AC8F}" type="pres">
      <dgm:prSet presAssocID="{F5B65D4F-B398-466A-9115-8917D9A3219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89D28B-0499-4ACF-8BBF-D1938657B705}" srcId="{9596BDC6-2828-4ABC-A6E8-5679A51448A1}" destId="{3500D42F-BFE3-4AB5-A33F-B54ADBA32EFB}" srcOrd="0" destOrd="0" parTransId="{D15ACEED-A70D-4CD5-89C0-E616BAECC137}" sibTransId="{6E26E282-FB8D-49AF-BC16-02627A5C526A}"/>
    <dgm:cxn modelId="{B64CD1EB-593B-4813-9898-DC3C101560CC}" srcId="{F5B65D4F-B398-466A-9115-8917D9A3219B}" destId="{0B425961-0010-4EA3-8649-289BE42D4102}" srcOrd="0" destOrd="0" parTransId="{33B57D01-2B18-4014-83DB-D8CA6F870486}" sibTransId="{BC309584-060A-46BA-A7C9-E5EE832DD284}"/>
    <dgm:cxn modelId="{4C11EA0C-41FD-E14F-A6D7-794C92B5E510}" type="presOf" srcId="{9596BDC6-2828-4ABC-A6E8-5679A51448A1}" destId="{E4C4250F-19BB-46B9-8F37-CF95B4240C33}" srcOrd="0" destOrd="0" presId="urn:microsoft.com/office/officeart/2005/8/layout/vList2"/>
    <dgm:cxn modelId="{2C00A1A2-9D55-4307-83E8-4BFA7FEDA8B6}" srcId="{3500D42F-BFE3-4AB5-A33F-B54ADBA32EFB}" destId="{C37C8F2A-AD9C-47C1-B3AD-F444D9FE6322}" srcOrd="0" destOrd="0" parTransId="{0FE5938E-BAC5-4046-BFC5-AB8B713F0306}" sibTransId="{F0443727-01FF-4527-9AF8-3837692A50D7}"/>
    <dgm:cxn modelId="{76E10090-05C1-3644-B4EC-3B2280A144A2}" type="presOf" srcId="{0B425961-0010-4EA3-8649-289BE42D4102}" destId="{3CAFD78B-D99F-450D-BCFA-76DEB767AC8F}" srcOrd="0" destOrd="0" presId="urn:microsoft.com/office/officeart/2005/8/layout/vList2"/>
    <dgm:cxn modelId="{30F8ADF1-8180-481F-9FA6-6B90F79E06FB}" srcId="{9596BDC6-2828-4ABC-A6E8-5679A51448A1}" destId="{1A16DE67-1A24-4E28-8EA1-99F8F7DCA9B2}" srcOrd="1" destOrd="0" parTransId="{83198073-5F41-4C4B-853B-557C89BB7F53}" sibTransId="{3034EE97-EC4E-4F81-AF84-249D82249D6D}"/>
    <dgm:cxn modelId="{A66637DD-3958-D540-992B-7433C2338B50}" type="presOf" srcId="{F5B65D4F-B398-466A-9115-8917D9A3219B}" destId="{B11C596A-AE79-48D4-9F7C-40689AE60AE8}" srcOrd="0" destOrd="0" presId="urn:microsoft.com/office/officeart/2005/8/layout/vList2"/>
    <dgm:cxn modelId="{63DF4CD1-2125-DF47-9F15-035C9BE53AFC}" type="presOf" srcId="{1A16DE67-1A24-4E28-8EA1-99F8F7DCA9B2}" destId="{83E90AAC-6C03-401B-888C-6838B82CE4AB}" srcOrd="0" destOrd="0" presId="urn:microsoft.com/office/officeart/2005/8/layout/vList2"/>
    <dgm:cxn modelId="{0F0A88EB-4BF0-45BA-BFFD-E95C40521232}" srcId="{1A16DE67-1A24-4E28-8EA1-99F8F7DCA9B2}" destId="{017E0C19-176D-4B4B-A28B-48045C91F838}" srcOrd="0" destOrd="0" parTransId="{E2C1EE26-DA4F-47BF-8841-8D3DCC1A2D67}" sibTransId="{C15BF830-1736-42E3-88AD-F3365FF936DB}"/>
    <dgm:cxn modelId="{EE90BFF3-EBFE-0041-95A5-3E1E14E99AC2}" type="presOf" srcId="{C37C8F2A-AD9C-47C1-B3AD-F444D9FE6322}" destId="{8E697049-0AE9-45A7-AA0C-B8C6D3FAF36B}" srcOrd="0" destOrd="0" presId="urn:microsoft.com/office/officeart/2005/8/layout/vList2"/>
    <dgm:cxn modelId="{3BA23C6E-583B-4122-A4D6-3677C6486EDD}" srcId="{9596BDC6-2828-4ABC-A6E8-5679A51448A1}" destId="{F5B65D4F-B398-466A-9115-8917D9A3219B}" srcOrd="2" destOrd="0" parTransId="{845A6CC2-11CA-420D-9B26-159E2E51AEB4}" sibTransId="{9F749FA8-F497-4855-9F3B-CEAFD34BA813}"/>
    <dgm:cxn modelId="{F37C0506-F237-9143-AB75-4D42778C24A5}" type="presOf" srcId="{017E0C19-176D-4B4B-A28B-48045C91F838}" destId="{59D2F463-BCAF-4678-AEC3-D0DB2D1759AE}" srcOrd="0" destOrd="0" presId="urn:microsoft.com/office/officeart/2005/8/layout/vList2"/>
    <dgm:cxn modelId="{4B4621DA-3BC9-E047-9143-47556A20A3C3}" type="presOf" srcId="{3500D42F-BFE3-4AB5-A33F-B54ADBA32EFB}" destId="{30AD0ED0-50C2-413C-83BA-60DE59029866}" srcOrd="0" destOrd="0" presId="urn:microsoft.com/office/officeart/2005/8/layout/vList2"/>
    <dgm:cxn modelId="{ACC24D76-07D6-2A46-9ADA-E8C1AA297535}" type="presParOf" srcId="{E4C4250F-19BB-46B9-8F37-CF95B4240C33}" destId="{30AD0ED0-50C2-413C-83BA-60DE59029866}" srcOrd="0" destOrd="0" presId="urn:microsoft.com/office/officeart/2005/8/layout/vList2"/>
    <dgm:cxn modelId="{03DBFE37-1C9A-DB4A-BCC3-BE35D8748BE2}" type="presParOf" srcId="{E4C4250F-19BB-46B9-8F37-CF95B4240C33}" destId="{8E697049-0AE9-45A7-AA0C-B8C6D3FAF36B}" srcOrd="1" destOrd="0" presId="urn:microsoft.com/office/officeart/2005/8/layout/vList2"/>
    <dgm:cxn modelId="{C07D8FC4-3BB6-8A4A-88A5-D1879ED81D0D}" type="presParOf" srcId="{E4C4250F-19BB-46B9-8F37-CF95B4240C33}" destId="{83E90AAC-6C03-401B-888C-6838B82CE4AB}" srcOrd="2" destOrd="0" presId="urn:microsoft.com/office/officeart/2005/8/layout/vList2"/>
    <dgm:cxn modelId="{49128BC6-A251-9B44-BE1B-50DEBDA20AFA}" type="presParOf" srcId="{E4C4250F-19BB-46B9-8F37-CF95B4240C33}" destId="{59D2F463-BCAF-4678-AEC3-D0DB2D1759AE}" srcOrd="3" destOrd="0" presId="urn:microsoft.com/office/officeart/2005/8/layout/vList2"/>
    <dgm:cxn modelId="{65C94099-7149-D042-8C00-6331A42C8333}" type="presParOf" srcId="{E4C4250F-19BB-46B9-8F37-CF95B4240C33}" destId="{B11C596A-AE79-48D4-9F7C-40689AE60AE8}" srcOrd="4" destOrd="0" presId="urn:microsoft.com/office/officeart/2005/8/layout/vList2"/>
    <dgm:cxn modelId="{28D2B3E6-F7FB-AE4C-BD6F-E985C1161F47}" type="presParOf" srcId="{E4C4250F-19BB-46B9-8F37-CF95B4240C33}" destId="{3CAFD78B-D99F-450D-BCFA-76DEB767AC8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3E758AA-722D-4ECE-8C27-6E8531D6090E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D56E32E-8733-472F-BBCE-CA3E4F53D3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517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0C5921-C52C-46D8-8A20-0D601BE69191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5508E4-8800-4CAD-993F-F0227A60DD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323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B84BA-1909-45C3-92C3-9FBB1C7955F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0321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508E4-8800-4CAD-993F-F0227A60DD9F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98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B84BA-1909-45C3-92C3-9FBB1C7955F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500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6388" name="Espaço Reservado para Número de Slide 3"/>
          <p:cNvSpPr txBox="1">
            <a:spLocks noGrp="1"/>
          </p:cNvSpPr>
          <p:nvPr/>
        </p:nvSpPr>
        <p:spPr bwMode="auto">
          <a:xfrm>
            <a:off x="3850219" y="9483090"/>
            <a:ext cx="2944283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6" tIns="44968" rIns="89936" bIns="44968" anchor="b"/>
          <a:lstStyle/>
          <a:p>
            <a:pPr algn="r"/>
            <a:fld id="{439F633E-8353-44F4-9D7C-371A93507AB7}" type="slidenum">
              <a:rPr lang="pt-BR" sz="1200"/>
              <a:pPr algn="r"/>
              <a:t>9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6683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C96A-1092-4DFB-8992-4A96EB388657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60B8-8CD1-4877-A964-145D3884DE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576A-9D2F-4565-A408-6D8ABADA5541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2BCF-8DF2-416F-AF48-76180C5CF2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A22C-F685-447D-8DE6-E2D51122150D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EF84-4DF8-473B-AAC3-739D868910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61CB-4793-49E1-B28A-DD1E6E4D7F82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C596-2578-4AC3-AAAC-599013CFB3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F3C92-250A-4602-8082-0C39836992B7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DCF5-FB77-4E02-B60D-20699B874D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B2FE-4458-48EF-A478-5157B2ED6EE8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1083-9D57-4D04-A5C8-1E79D542F3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E64-91FB-4ECB-B852-99EC34FB2C2B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3D16-D7D5-4C7D-94AD-F8F53CE004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97FE9-30D8-4857-BBF0-85836BBC3C1A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3E8E-01B1-428E-8351-6F2AAEBA00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FABD-2B16-4C3E-971E-1BE90021778A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56EB-5285-4B02-BA20-0D9DD97E88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18D7-D2BA-4447-9A92-ACA3B6C34E96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53CD-01C5-431D-928C-62E0E7C7B4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7F90-F523-42E1-BDB3-8D0181EEDB78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2CF3-C99F-411C-8F61-E3088ED83A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94E00F-492C-4EF2-87E6-CC35EAB73005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961ADB-9CC3-4BC8-A750-406D02D416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4" Type="http://schemas.openxmlformats.org/officeDocument/2006/relationships/chart" Target="../charts/chart2.xml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package" Target="../embeddings/Documento_do_Microsoft_Word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2708920"/>
            <a:ext cx="784887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Secretaria de Controle Externo da Agricultura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e do Meio Ambiente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Auditorias nos Instrumentos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de Mitigação </a:t>
            </a:r>
            <a:endParaRPr lang="pt-BR" sz="28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de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Riscos da Atividade 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Agropecuária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2060"/>
              </a:solidFill>
              <a:latin typeface="+mj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Junnius Marques Arifa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Secretário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de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Controle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Externo</a:t>
            </a: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/6/2016</a:t>
            </a:r>
            <a:endParaRPr lang="pt-BR" sz="20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4" name="Picture 6" descr="http://www.oguaira.com.br/wp-content/uploads/milho-transgenico-pag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1651381" cy="1332148"/>
          </a:xfrm>
          <a:prstGeom prst="rect">
            <a:avLst/>
          </a:prstGeom>
          <a:noFill/>
        </p:spPr>
      </p:pic>
      <p:pic>
        <p:nvPicPr>
          <p:cNvPr id="2056" name="Picture 8" descr="http://uipi.com.br/wp-content/uploads/2012/12/1296670398algoda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268760"/>
            <a:ext cx="1695181" cy="1314436"/>
          </a:xfrm>
          <a:prstGeom prst="rect">
            <a:avLst/>
          </a:prstGeom>
          <a:noFill/>
        </p:spPr>
      </p:pic>
      <p:pic>
        <p:nvPicPr>
          <p:cNvPr id="2058" name="Picture 10" descr="https://mariasimonedemoraes.files.wordpress.com/2012/06/2-gado-nelore-reunido-para-vacinacao-contra-febre-aftos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196752"/>
            <a:ext cx="1728192" cy="1328084"/>
          </a:xfrm>
          <a:prstGeom prst="rect">
            <a:avLst/>
          </a:prstGeom>
          <a:noFill/>
        </p:spPr>
      </p:pic>
      <p:pic>
        <p:nvPicPr>
          <p:cNvPr id="2060" name="Picture 12" descr="https://encrypted-tbn1.gstatic.com/images?q=tbn:ANd9GcRi_HSZvzHO-lsJ9UEBh76TW21Wo-PXB2UShKjpjWaXYfDAj1Pbz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268760"/>
            <a:ext cx="1677764" cy="1267419"/>
          </a:xfrm>
          <a:prstGeom prst="rect">
            <a:avLst/>
          </a:prstGeom>
          <a:noFill/>
        </p:spPr>
      </p:pic>
      <p:pic>
        <p:nvPicPr>
          <p:cNvPr id="2062" name="Picture 14" descr="http://www.biotecagro.com.br/noticias/143/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268760"/>
            <a:ext cx="1329946" cy="12603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404664"/>
            <a:ext cx="69024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TRIBUNAL DE CONTAS DA UNIÃO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2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43608" y="188640"/>
            <a:ext cx="69499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 smtClean="0">
                <a:solidFill>
                  <a:srgbClr val="000044"/>
                </a:solidFill>
                <a:latin typeface="+mj-lt"/>
              </a:rPr>
              <a:t>Auditorias realizadas em 2013</a:t>
            </a:r>
          </a:p>
          <a:p>
            <a:pPr algn="ctr">
              <a:defRPr/>
            </a:pPr>
            <a:r>
              <a:rPr lang="en-US" sz="2800" b="1" kern="0" dirty="0" smtClean="0">
                <a:solidFill>
                  <a:srgbClr val="000044"/>
                </a:solidFill>
                <a:latin typeface="+mj-lt"/>
                <a:ea typeface="+mj-ea"/>
                <a:cs typeface="+mj-cs"/>
              </a:rPr>
              <a:t>1º </a:t>
            </a:r>
            <a:r>
              <a:rPr lang="en-US" sz="2800" b="1" kern="0" dirty="0" err="1" smtClean="0">
                <a:solidFill>
                  <a:srgbClr val="000044"/>
                </a:solidFill>
                <a:latin typeface="+mj-lt"/>
                <a:ea typeface="+mj-ea"/>
                <a:cs typeface="+mj-cs"/>
              </a:rPr>
              <a:t>Monitoramento</a:t>
            </a:r>
            <a:r>
              <a:rPr lang="en-US" sz="2800" b="1" kern="0" dirty="0" smtClean="0">
                <a:solidFill>
                  <a:srgbClr val="00004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 err="1" smtClean="0">
                <a:solidFill>
                  <a:srgbClr val="000044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800" b="1" kern="0" dirty="0" smtClean="0">
                <a:solidFill>
                  <a:srgbClr val="000044"/>
                </a:solidFill>
                <a:latin typeface="+mj-lt"/>
                <a:ea typeface="+mj-ea"/>
                <a:cs typeface="+mj-cs"/>
              </a:rPr>
              <a:t> 2014</a:t>
            </a:r>
            <a:endParaRPr lang="pt-BR" sz="28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16112002"/>
              </p:ext>
            </p:extLst>
          </p:nvPr>
        </p:nvGraphicFramePr>
        <p:xfrm>
          <a:off x="323528" y="1025700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08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260648"/>
            <a:ext cx="331236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RENEGOCIAÇÕES DE DÍVIDAS</a:t>
            </a:r>
            <a:endParaRPr kumimoji="0" lang="pt-BR" sz="16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60032" y="434861"/>
            <a:ext cx="172819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DESEMPREGO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660232" y="260648"/>
            <a:ext cx="172819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QUEBRA DE MUNICÍPIOS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236296" y="980728"/>
            <a:ext cx="172819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ESTAGNAÇÃO ECONÔMICA - TECNOLÓGICA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1952812"/>
            <a:ext cx="2267744" cy="1015663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EVENTO AGROCLIMÁTICO ADVERSO</a:t>
            </a:r>
            <a:endParaRPr kumimoji="0" lang="pt-BR" sz="20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691680" y="2996952"/>
            <a:ext cx="7452320" cy="33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SEGURO RURAL – PRINCIPAIS ENTRAVES PARA CONSOLIDAÇÃO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Arial" pitchFamily="34" charset="0"/>
            </a:endParaRPr>
          </a:p>
          <a:p>
            <a:pPr lvl="0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PLANEJAMENTO DESESTIMULA INVESTIMENTOS DO MERCADO - 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Ausência de planos de Longo Prazo, Descumprimento de Planos, Mudanças de Regras, Desarticulação com Estados e Municípios, Ausência de Fundo Garantidor Eficiente.</a:t>
            </a:r>
          </a:p>
          <a:p>
            <a:pPr lvl="0"/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OPERACIONALIZAÇÃO DESESTIMULA COMPETITIVIDADE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Descumprimento de Contratos; Falta de Conhecimento Atuarial, Distribuição de Subvenção por cotas; Produtos Inadequados, Ausência de Consolidação de Bases de Dados.</a:t>
            </a:r>
          </a:p>
          <a:p>
            <a:pPr lvl="0"/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CONTROLES INSUFICIENTES –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Metas, Indicadores, Revisão de Operações.</a:t>
            </a:r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Arial" pitchFamily="34" charset="0"/>
            </a:endParaRPr>
          </a:p>
        </p:txBody>
      </p:sp>
      <p:pic>
        <p:nvPicPr>
          <p:cNvPr id="20482" name="Picture 2" descr="http://images.comunidades.net/nel/nelsonquadros/07051219291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67744" y="1916832"/>
            <a:ext cx="1368152" cy="1080120"/>
          </a:xfrm>
          <a:prstGeom prst="rect">
            <a:avLst/>
          </a:prstGeom>
          <a:noFill/>
        </p:spPr>
      </p:pic>
      <p:pic>
        <p:nvPicPr>
          <p:cNvPr id="20484" name="Picture 4" descr="http://img.estadao.com.br/fotos/DE/FA/7A/DEFA7A725195429D96EA6612BF005E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896" y="1916832"/>
            <a:ext cx="1440160" cy="1080120"/>
          </a:xfrm>
          <a:prstGeom prst="rect">
            <a:avLst/>
          </a:prstGeom>
          <a:noFill/>
        </p:spPr>
      </p:pic>
      <p:pic>
        <p:nvPicPr>
          <p:cNvPr id="20486" name="Picture 6" descr="http://www.jeffebotega.blogger.com.br/zuza%20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76055" y="1916832"/>
            <a:ext cx="1441231" cy="1080120"/>
          </a:xfrm>
          <a:prstGeom prst="rect">
            <a:avLst/>
          </a:prstGeom>
          <a:noFill/>
        </p:spPr>
      </p:pic>
      <p:sp>
        <p:nvSpPr>
          <p:cNvPr id="20488" name="AutoShape 8" descr="data:image/jpeg;base64,/9j/4AAQSkZJRgABAQAAAQABAAD/2wCEAAkGBxMTEhUUExQWFhUXGCEbGRgYGRweIBwgISIgIxsgIB8dISghHR8mGx0dITEhJSkrLi4uHx8zODQsNygtLysBCgoKDg0OGhAQGzQkHyQsLCwsLDQsLCw0LCwtLC4sNCwsLCwsLCwvLCwsLCwsLCwsLCwsLCwsLCwsLCwsLCwsLP/AABEIAKQBMwMBIgACEQEDEQH/xAAcAAACAwEBAQEAAAAAAAAAAAAFBgMEBwACAQj/xAA/EAACAQIEBAUCAwYFBAEFAAABAhEDIQAEEjEFBkFREyJhcYEykUKhsRRSYsHR8AcjguHxFjNyokMkJTSSwv/EABoBAAMBAQEBAAAAAAAAAAAAAAABAgMEBQb/xAAtEQACAgEDAQYFBQEAAAAAAAAAAQIRIQMSMUEEIlFhcfATMqGxwTOBkdHhQv/aAAwDAQACEQMRAD8Atc6ZSgaIZrvqGmD9x6iJxf5crn9mUlwVQwP4RtBPsbfGLHF+HUmA1ACTFjpnrFonbbFZuXldXCuVFRYKxI6aW3FwRjLNEE5yfjZkVNR0UpUAEglrTcfhG0dxghnsitVdLaokHysV26GDcehtiHhmTajTVGbUwEFr37n3OJnq+/8Ax+uHwAsc00GJWnSPkU6qigTHTc2EqzHT1MbTizwbijU3GWZbBAVIGwjc+h/WR7RZrjiVNKMxpkGKqkbXEX7Wn0GCnDnp1mqOrKwkAEdh19iSYxgpXMC9kMwF1CLkk7b/AO+BdetVzinwwERXB1ESW0kNAFov1v7YtBWupGxtE3v5Y6YvcFpVQrK1LR5mK+YEEEz0236+nsNU7YhN49mdRNNPDNRTB1kLpMST5iBEGfn3wvV21LAdQAZapMqo9Ju5Bnbfp3w51+HUmr1HrUpYNbUAQIgWO3QG17jbCfzNlgoMRdjEDoDBiezTH54ze1tebH1LXJGVo1s1ZCUpnyljdrEgsNrkEx7DGo5ygsQ6ypwhcg0XoPeNL01JtcESFMXJkGIMd9zd0rhq34lIBglSLdx741QNljPcYoZZPErvoXvBM9bAAk29MJ2XydHimbq1v8xaaBQoI0lxfzX/AA/ncbbYbeFcDFR2r1xquFpIdlVDIJ7sTfDJo74dByZxn+W2WqtOncMJEnaN5gbbb+0WwLzvCa+TJNR9Qdy4KkjpJB26/GHHhWSrUs5mtZeop0tTZjYAydPpBtboAe+BHN2cSsgNvqIIkagRIg3sSsn+xjHUSSxzyTQuZjnHMU1VkqSq9G27Cepjsf6R5y3HlaoWqanFRYLH6jMzEbEGCI6T6YELwwEHUf8ALQySdj2Avv7+k48cMJaoYG2w6R0jv74E47XfQYfzHMcMDpdXW4aJG+8/aRg8c8alIVNtYD26TBH2EfbGdftercwNN9jBHX2j74cuH5lnylNkIgg3JJIubEm8j1xx9tUlCPqCLlPj1QMNRcr1K2J+RfbsRgBzTxXM1UNNEVKTGYQDUwBtrnfbbHqhT80nztEgbgA7feZxc8NXtUie/b1x06UZxSbYnII8j5ZdQLUwtRh5r2tOw2m0z+u5fiuMfyGdcPoDFapLaSDOhgRo33ViNN+j+uGfL/4hqtP/ADqY1CxKtAJ6mD9ItteL42UqwNJ1Yw5vIr+1rWX61plWiRIJBWehIg798COOpWzFPNUadY021jSfQohKzuFJnbv8YH8pc3+IKgzTqtQsWUz5dBuomB9ItfcX74hzXMdGjVruX1SQV03DQgG/0i4i5xb5QFv/AA95ib9iC5k6Xo+USIJUDy+5H027Yh4/zItby0pYT5m2HoAe3r6Wwpft7miCuk6iJmTfqLfOPuYaadTYHsNh6D74x1Jtt1gGyGsV1A69ztEfG5w1cH4AgGuoYPax/UG+E7gPCnr1WEkopBJ2AsCAI6/0+z2cypXdwgtrCyPW429yIw5Uscv6EvBHxGqwMUmYMBYtDEdLap0/EYo8IznhKwqs7SSxZpLT19Thg4LkQzFqfnp6frmZM3E4t5/hSFDqWGNl9+n3OLhF1keQZy3xDK1/FegwZpGqxBsLWIBi5v3nCzzRmKP7ZQgyonxQv78gIW9pP5Y95vlI5TLa5ZWUyxUiADtGzSDF/e3YPSzbOxCmm1QDSI/F2DCxB7W/oCUtrwiuRkqPfeIv64XM7VapCl2I6CTb+/6YYRwTO+GCaVLURdfEuPa0H7jCnlC3jMHDKFmZG2mx+f6YLlVtEUD1yH+cUkgqDDDa2w97j88EOJZJVpLux2d7gFvaLfe84hq8VYUGrQJY+VT69z9zitTo16t3chNwvQSBcgWwlGcnbxRaLFDKUdI1KCepDEY7HLwSoRIZI9TGOxdPxEMb1sxXq02qyyhZgD6G6GB6Hf8APD7lqohQbGI9/bCbwnipj6fMAJnY2297f3GGXhnFBVOlkZH3huvsev2xlDUXD5GGno6hBwNqcGRxDAiCdJWxHr/tses49VuOpTJDqwiJYCQAepvIHrBAx7zPEVXTUDqV/Esi4PVe5G8dRPWMaNoYocV5ariqCvnZm8rAQBfc7xbv+eL2eyOYylE1FRNS/wDyLcgEiZBEx9/ynHrmfmirSKmiA6B1YkKwldyBJhrdRte2B/NfMlfNr4GXouPxOdzAFgI2B7ntEXxmoK8CoJ8ncTepXprVYtqpkpYBQV07R1ILET2aNsPmbqaKbkQWVSQD36fE2xlQD0KuUNIS6X8MwLPP2+l/7GGjjPM9AimfEADFZVpkR5gQBeZGg6f3v4cGnK44Asc+ZwKj0tQXVTlT+IGSJH/rhAy2YLVbmzKNKn8IEzpPc6h8icT8w8aGZrHRLKBpUt6TMHe89Z2xQ4fnLim37+nVcnzAwfUagD98RqJu6AccpklporqfEJgN3E2uOm/XDXkM/RVajDSArHxCNtVgx/39DjOqXCOI/srVqSVFZhDqh88WJtvcE+v3w35rgieGhErpjUlMQHAuQQP7tjVNqLbJGbK8VphtBtABB9+hG4MQbjqMEGzSW8y3sLjC3w7MUiLssdQbfri5xnKtVVRR02YGewHVSOsx+eGmnwyrDfhj5OMc574YMvmgpMK6g0269ihJ3jof4h86EOZ6dMMmabw6iDzGDB6BhE+ntjMeeA1SpSpqzN4a23LNrM7D22HriHKMpKPqB8pZ1iiLUWWX/LIJMkT5GMzq8trRj4Kq0kPh0FE/iV31AnYDefeeuIq2SrJSHi0qofUdMo0hbGTaQoJ3PpiPhZLKSVJLDSqdRqtYDqZG+3tOMo6eWJkPBsxQpVQagDKDJUXAN9MzMKDEEzJvsBi3xhGzGYFLKU3LVbug+mIiWH0gbyxjp1jDdwr/AA4p/W9Sqp7KwEfIUT8zhn5Z5fTKvUqBmYuAstEwJnYAXPp0GOishQEo8uZgnUaQpsUGqCsTFxubgjp98C+IqKYYPciJi+8wBte2NTJGMb/xBY0+IlQxhwjkdplf/wCZwTTaE4oocPCVa4bRFpLE3EQFtt0W97nFDmFKUtUpGVZ4YfxDdvacEuVspVrLUZSGYwi07zpmWbaAB77x6THmeDqMzSou2gBg1RGtKQxInrLR+eIV7/JDXAHTL1Fp0qmhmRWKM6qYCt1kCABAvjxmqbiqF1kCTcQZt2PyPnGv083RFMBYiIAAsBG3aIG2MrzOQZ6z001FNTKsQPKCdMk+mLeXaEitlMwz1lo07ttqMQvc26736dsXRkK3/wCKCrDUZaD13M9ovjuF8LFCprRmBVgNTAEN3E7aYtt7dMOHDs/TeA0rVdiAFWTG57+84znKPEAYC4ll3RP2XLKZAl2Ni0jv1kRf4GPnC8lnKVE1UYhwdHhRqBMiGN7bnbB3mlodHA3SAdj1IEd4B6Yo5LmFgimmwMGSCpMjYjuO8+mKg1FO+SS/wnmOupXL1CKVRpMsh9zaD6kGPnHrjPEqlMr4dapWqHdmGmmv+k/Ux2GwG/SMS5jjtF40oWYXErsffA7iuZDVVQAgbmRe/ofQYic4RV3n1Hkpce4rnalHw8zTpIrxBSTqgTE6iB7dcAOA0UGboOzLpeqgJH74Um5/8gBh25kziIiJo1KxkM30ADcGDOq+wi03wrUeDLmF8JRpUAm3QCwMdTqGNFK510KNQNM9cJ3NdMVK/hASShED95gfsAok4B53i2fojwhmHbSNOwJPYlipYADc748cH4gaDrY1B4Z8VplpJmZPUnoTeTglJPFg8k3EOTWdVUVAyhwYKxAgjoTqifTEzcOakjFG6+a0GNj8Dtgw3HKekmncmygz8k/0xHwxWq1Q1RvKolUFhqvc9WsRANpExMY1SpCs9UMsQoAQwB0XHYMPm6YMF0B9WGOwrKoS89l6lOozsjohM3M6gDa974ky/MFcBQWOgqLQJ9YIuLbXOG7jYVsvVUhSWWApIEnpvtBvPSMIfDeHGoTQDSFMjTqfyzJHl1TeRItebY55xp4H0HepXpMi1CUIIBBLDr9SuOx2m8GCQIx84GynKIuWKq4NtcXIJJDbm/phE4oxpKaQOhgfKdNzfv2gxEfpgxwAGmyVKlGoD+4wIgmPMA8bQb9ie0YqMny+BNNBHi+ZNWiU0hTJAXfSJ2nuFDC2PnL3GUy1JlqIxYmQQAbbwfYk4+ZrLadcQWYEzNgPEgb7bm+ATUWeCG0oTAjdrGAs+tp9zfGOnN27Akz1TxnV0JRVB1EkRvIBmYK3iMe8nkBWrhBGkqxdxJjaIEiCdXXaDizwrl0OoR3Y31ECNJ9DIMiCRP2xZyORfKPrCl1HkMkAkDaekjoeoxShtfkDZb4/yrlqWTqV0VzVp0zbUbxuI6T6YB8pmkuZhlK+KQKbbrbV5STMMQbSdwfmzznzK70CiHw57gkwIMArYXF97YWKdfxFBZiAtXyjeLKRPe4Mxe/pfW8WuBG/ZKuiUxJAkFp6ATaT0sQPjGff9d03zL0qKhgSdDyIgXJgwIseom2FFcy7nTVYsknQCdQYdInsNveMSplqlSsooxLMJYiWYyLH074Iz6A2ODZKaS1EL1UW7BpLGbkjv7C0bRif9saiFbLOHcwRlyVBqfvAE9QLiPc2wUOUzQTSlWkrxaEJB9JJMe+nArgnAWp5yjUzDKY1aIMDWR2gDaY9vbC21KxIE86cMzFaoa/hFE0gQSCxI3I6dog3jDh/h7wSmmWo1iA1V6Sy/wDDuAO1jJjc4ZM1RV0KsJBEHCxy5xVjWGWW1OizqTAhgIFNR2Ikn4w20mV1D2ZWM3Q7NRqj5DUiPyDYXeaeH0KOay2ZIClqvht0DFlOhj6giJ9fQYc3cbnphe47kUzjLSYgpTYPUAN9iFFtpvPoPUY0jhjaL1etC2wrjm1KDhcwwCu2le69iQLkTbrGGurlQVIU6bRP974SeL8jUqrGoatXxAIBBXp0AIi57nrvilRLsJ8X5honwlpVpmqmrRJIEzHyYHzgVzxyi1Wuc2KkkBF8OIspOxm5JbaP91s5kZV1NVfMjjVO3kOtZjaZ/PGhJx6hmDS8OoCS11/EPKxEj3i+2OdSu/49/uCyCv8ADp6QpOifWGOsdrkKJ9hMfxeuKvPOZC5mgrJEGQ43Kn6gD02Mj274YOFcIpUqjuuotUJmTYXmAB0wE5/kimxpkAMyqxgzKnaCYFpuBhvEQ6AWhnaNXM6KOsAmwKk9Y6X31TOwEnHcW4dUoOWVJBEau/2Nj2kYocg55EzrSTpZGUE7AltV+03HyMacaCvIYSDuMGxOxUBMlkkWiippZ2H1b/8AkR2F+nvixQ4dSSurCnLrTI1je5EyJg7WJuLgb4rUuF16FTyBSrHSDJ9SOnlmb73EzifPcQWggr1GZNIKvSaPNJEQfxERaDFz3kEFlgQcQrK9RqLU/wD49eqR1JUW+Jwr8f4DTWnTqUDoJ3pgTuJk9YtHzhmyarnKjZmlOjQtNDcSQWLAjqAWgxv3tOPjZVNNLxBppzEqOskSx7Rsel5w7e4TQE5WyVBmZqiyQBpF7Sd4HUG09LYnOTAzDdwoJnp0H3AnDa3LtAMpVSunsd/fqcVOG8Aprmq7sxfUFIRrhQZ+9xA7CRhuOApizzDw9q9MBWAVLk/vEkeUeumTheIKFnoq5dF0gKCLAREbwe/zjZzSTSV0jSekWwkZjKmjVapT86KxDqN9M9J3I/OPkQ4yuxvAucp08mKXjZuoDUadZd4WSZKgAwYtY/8AAzO5tXzDMiJTpkWRSDYWBIWRJ6/bEvMOTHiVGTS1KqoYEfvAixHTUhJ9wceuGZVAlcvuHULfYGJ/XFN7rBnGrokwbHpgjw7IeN5nqGmoPdQT7Hp74vcMyFB82aYnSlPUFgwxn947x+7/AGTPFckiL4ngq7CJGlZIm8T1Ez6xGLttgl1FfM8pZZmJ/amv/HTP6jHYJ089RcBkoqVOx0LjsOvQeDzw6gauYdqioBphUYecR1MiCDJ2kbXxHzPnVpBGRoq02nUo+kdQbQQeq9r2gYj4g5qAtSrw6i9J4MTtf8B9T33vihS5hbS1OvJEX1GSD3DR36N7TjKUnxQy7wrOU6tYZp18VkT6QAFWDPiCSTYk2O1r2wT5izP7QBpUqy3VSrSwI3BFiNtpwkJm/BYlAAHBPl2uIIIuIPUdx7TuXL3C0o0EVbnSCzdz1P3kxiIwuNdCnlmCVeN1KKyyEmp5AGmx7HseoH9MFuHZgTQL2BTSLyNQG07TAjGpce5cyz0qqmmo1+Zj/FJOr3kn+wMZrw7lnVQSoapQQWVdOoFTG8R2kRf5xTivAlhmpnRTbUgEBSSJ9r/E/rhx5fya1aIqVVD6ySoYCyz5bd4g4yXjObem7U2ClfoaJIBH1AExI7NAkRhv5M5xWjllp5jUQkBWCy3mJhSqkmRsCN7fLXNsEU/8VODrRalUpLCVCVdVBPmGzADpBafjuZQ8q/hior0i4ZtJLEiCOnuYF/tjWua8rVzqDwmNIpJQGPMSL6pHl7fcnthC4rwCvTVmqFWpNpOkMxMwZ6WEjv8AixC1tN91P35Ayvl6IKzQptVefLSBkgkHzNPQEdTvpHW7dyryvmcn4mYqXaoFJQX0RP6zcCwx85LydPKCdB11GAd2AgXsJ7D8ycOHG88UQfutIYzsI6D1/LG8Uo2S3aBtLmanqIZWRx0aPi43+MV+Y8/RqUTTmap/7aqfMG/Ce4E2n1wH4pwx82y+CplBctax2ufnAriPB6+U01WKkBrstytxe47gemM3K1jKEg03OuaWi1Nk0VVUAOw+NUHr17e9wPPKfL9eo3iZqn/ledlVjBZmIGplBkQobcfiGKHMPGS6rUhEakBqqEjSSCrCBMkQDbeTHqXrhGfd8qtZ9Op1kRsB0/LBp0/MqwDzHVdSKa1nWiPqAlipsY1CSBERJ2PXBfkpT4dY+IKgNSQf9I3HQ4SOa+HVqGvMZdyUYgsDfSTa8/UJMA7j5w/crUgmXRZHiFZbv6W/LFcSEg5VcKMUdQMk7nCNx3mbO0qzUNKXqBKdQowDTER5tJImDvthvfLDwiGYywMmSLkQSL+X0jbGiG2Z/wA85MsatRGIAIm0gtEGejDTYj0OI+SMmq5lGbygJpCjYN0+IMR7Ya6/KFMUdCMxWLKWke4tM+s4Ustl6yrWFRQEMgON5b6QRuPQ45dRuLfhyBo6VNLTijzxnVXJVCepUL7zP6A4U+TONZ56vgVNNRUWSxUlukAEMBed2NhMk9e/xNV00vUaV0/Qswlmnf6jHWBttjZ5VLICTwvJV3TxqJhKf/d6xE9NzI7dsPPLHNRUICwqIykgTFgYJE3ADWg7SMJ/A+JvSTMrThkcKrahYA6riIuO/wCuL2WolKlEIs6BCixkHSWBB3kg/c/E6rV+D98garQ5qpkCUcfE/wBMBuP0MjnTqqx4iIy0mkjSW6kA3ggb2ucQ8OyOYDUyAsarJcrTtd4ZrmBpFiRPSScETw8azqrVJNjC0oPsGQgb9MKD1KsAlypl/Cy1GmwAZEAaDN+u3cmfnHjPUg+VdbXpk3NtpHsJjEHDaVTWUIlTLI0WAJJkxHm6R6DBOvw5GTwmJgoVsYtEHFSsZV4dx2i1BXeqikL59TAQRvMxHe+I+H8IqtmnzX7QCjIqCmEtAkiW1XbUWuBaYOA/HeXKArCtUWZB1NEdonSJEX69b9Iu8ez9UUadahUI8Igss2desjrG9uk9Yxd0hWXuK5usodVVVMHS2qeljp09+k9MZVS4/Xpa6S1VNVSQ3iJMHr9LX974s1uYM/WqVHc6aZ8sKogredJJkH1v19IH8SyVV4CKY3Fo39t+/XBa6MnqRUKTrNVnQs6w4UWsSZK2jfpiTg2S8avVXWAu2reSfax0weuC2R5cerRkX0bTY1DE79BtH/OLfCeALUrJSY6Keoh0B8xaGJlr2kdDbp3xluznqM+V+EZ0uv7MyolMg+IQCXjvpBMdDA27jDqc2sQ4huo3+x6j1wco8Op01CosACBc/wA8LGcos2YI7Cd5sdulttsarbFUVkUOIcGqPUdkGlWMgAx+X54+Y0BeHLF5nHYHFE7RQWpSpV6s1AmtVKnsbgg+kRbAHjVCmQPDqM5azJpI/wDbY/HfBt+H0nr1x4jPCjZh5GMyBECwgwZ3wnZZ38QKQCpbTLyDvAYdCp9QLYyknyNI+Z1fDFIqvlAkdZvcH4I+CMaHyhz+q0xRrq5NMAB0UvK7AkCWEWBMHpO+M/4gZtqKB50wTEj1Gw7iNvbFCqXpOrAamXykb9PykHfvioO15ga9zPzKsMqmQ9I6bEHVt16EGf8AScCeXs9FBRbygqpbpHQ9xhb11KwFPUtSo0LT0mWFixU7iwU9em+GThHC1ogMSxfTBkkiesDbsJ9Mc2v2haayFWDP+jBUvUqEAvqZALgXgBptbT0tEDBvIZGlRBCrEktvJn3PT+mL9MkgnFauNvfHma2tqTWXgpFv9qOljtNh/M/b9RgJxrMFaZOnUeg7xf8AlgjVH4Rstvnr+dvjEnhLUUAgSP7+2I0Gvixvo0N8EOX5hyzIqjzO/lFMi5J6Qff2xQo8buQZKLbUZlJOzg3tG/tfE6crEN4q1Li4XTAnfebX9MDalSk9VtRajWZiNiRYAaSRI6fn1x9BqeTMRr4P4dFiV3q3JmZjqPv0xQ5relURvP8ASG1aW2AEmY9BHzhG40laR4TMq02lQrRB+LQeo2374qjjOYrVVV9JJTSy+UhuhLaRN5O20D1lXccDRWpZ3VlnFXzLrhSIEgxp6byb26YaeCc3nJ5dKT0vEpAxIaGXtaPMPt2vgHk+ENma60KUADz+aYAUWBgH8Ub9cGqXK+YyT061fRUoiohbSxOjzSZBAkT2+0E4Ir/pepRo+S4cK9EePS0qwBNJveRrjrsSvwZwM4vw58syvlywQgoVA16JYN5QxmD5rTbphsVwRIIM3BHXtgJzfxhMvQBbTrZgEBYLJBBNztb8yMOWUNoX+Pcw5VFSmWLO5DJC6tJBsxkWg/O/riTgGYq5ijrYElCVmIDR2H5GOuM85k4xWbMGq1LyaRKkCV6B1cHzE7H/AEjrONf5R1VMpRqaSoZAQGEGOhjsd8GdyfShUfMm8KA7AD1tGB/F+GeKGegpO1+jwdgp7XOq19pxJlcujVXqsJYsSJMgAbR0Fr/OLfLvFPEUqzanRiC1hI3UwIH0kbYJx3qnwJAvg3KS08xSzAd0ITzpP1Fhs3oCZjuBi3zxy4M5lTTQhXU61nYmCIbrBB3G1t9sF81k2qVKbByiISSFN2sYB9OuLNfLBlIBInrJ3xUcFUYNwXgNVK1Wg6v4jCDSgEEQYInysDG8xvJwSzFOvSZWMLUSoQ3lAEC8QIF5F/Wca1lKEMhcDWEcE/6l/LrhG5wzK1q8U1ICypeQQx+CbXi8G20QcZ6kW5b/AAEV+HcdqLmEZyQkQyxYgxDDrIIH54b6dVK0im6sFN4Mke/UfOEvJUFFMksBBMz0/v0wd5L4vQdKiqIqIfN3cX0nvA2jp8403WJBnhuecVVRkKrpCgkEEnv7dMFeIqfDJAOpfMvuL4j/AG6lT0mowHad/gC+2KHM3E0qZSsFLA2CmdMkEGxHsZHwd8RKUeGywWudGaIArHXeacgaRMCALmQJ+cUuL8LoIlQCoquqHVqBIEiQZP0tMRB7WvhGzGYZMwjA6WgQf5fefvhxTLvVR0IOuojw7bEQIju0z6gfniuIr6kvmwJy/kVrZhdTKKZllEEAkX0D2sfbbDnnshRFIts42I74R+Y8g9FA1NlDrDASQCCQJQi48xHtiXi75hEpp4+p3aJs0CDqPeJi5vfGsHjIqG9qFUoTR8MVCs0y0kAx1A9/+cQ8n8MFQmrrHjIy6lmYZWBck73UFfk97VOA8cVppgQySAxuCAd5267YC8M4m2VzeuZDk6gPxXk+nUn7YJcJguTY8wPKfbCPw/iH/wBXUXQ7AtpLAWTSB9XaWkdcFMtzjlndB4qhWRtWq2lgV0zPcFvsMDqedWnmq9optpZXgwSR5oMQYgG3fF816/gpjJGOwu/9Q0xbxl/v4x2KtBYm5LN0nqVVYBWgDqN/UA2I0xgxwjgVCor3UuosCR8gxBAIt3vOBtWnTGYeo9GHUBBIAvN2gW8w/sTgbxfir06xdW0REC8REH1ie1t8Z4fdJSPvM+QpQppRp6q06kIEfUbN0EzNhvgPnODVyhJQgETqYRYdT3EXwa5S4sMxnqZqwYa1oGqDp9yLR66caPzAtP8AZa3jwaZRtQN+lo66tURF5jAouOBmff4c5fTXqFwZQLpJ/iWD82I+Th7zVG+E3kjUEqlhJLKxMMLkG0FVtY7bXGHlwCAf7vjyu1XLVkn5fYoHUq24x6psLk7KP/bp/XFfQUa/THvMeU6AJIuT6n+gtjj3trIURgE+2JsrZox4NNok4r8WzQShUfbSh2sZiFg9yYjChF7142MLtXVPqMAmL9zsMLWd5epTWrlqjliWKhoCj0EdBfCjyfWfN1wz1KhWinlV2LaSbTJ6xMnGgkhEI3JEe+Pp5ww0ZPDM64jkirahqKgbrJPsbbx6Rhk4Vy8iaKisC9RNz9MnoD0t+nxgFxCoBqh2AErbe1wbxcbY8HiFTSxVwyxBjcX6giIN73uMcvelGmUPX+F7Cczqu61BuL6CPLP+oPfrGG+pSpVi0jUVJTS2wteB6g79R6YybhnE6igPTALGQNW5JgsoIHSAYNrmPRi5T45VfiXhMF0tTLlgPqKgKLzvc/bGsZJvbQ3gduWuBvlaC0TXappELqA8o6AdSB6k/GED/ETlmuGbMNUaqm5b9wDpGwHaB7331pTilxpFajUDRpKmZ2iMUx0YFSzJKyWNQMIbykhunttuO+Nn5d5hSpSTUDSYADS1unT0whctutUsrU4amCYiw20j87e2G2ly82jVql41AW37fpiIp8oi2LvPPGmXMMuUqKdKg1aYAMkzMHvGkmO/fArhebD16R8XRJAIR7g+sbibX7488zcNY1UNIBa5IOmwB3EzYDYA/PSTitWyOi1RAjCRqpjY9ZIGx9RHrhPU24YcmwcEplUILFvMSCTJggf74Is2FLl7j4qBaa6Q1hGuSR3uAD3sThqNOd8aJ2WhKzAOYztbS50IFWAbH970NwR8YmzGTFJCxVSOxt9hEH2t74JZnha0HR6FL/uNpdUAA2JD3MCIIPfUPmpxg00PiZg6URZ0nY3ubb7iw9MKW7bgl8mf8w1BSAYJ/wBw7Tpn1APTB/krlGlVy6ZhXgsTECCIJBnY6pH/ADgdxPJ1uLMlTLq/gUywGpdAY2v5iDEbQp63BsKGS5izPDQ9AhfM7KFJBVSBBMg9THXtMXwlpqKoBj5f4TVfiNejWINOiqsSJ82udG82IDT2K74fs5wyk9PQUBAFh29u2ErkbmJKhqEq4ruoZy5+opaBOwAi3qfUk+/NGVmGqww/DDT+mGlGLpYHgEcM5Zy2YRKtRSWU2IYiCPbf5wVXhiJSZXYwBIZjGnTdSDsIxT5byZSmK9QaWuSuw9+1jMHDDlmWqA4mCOtvuMLTiti9AMh5vzHi/s4UFjTlSyXXT3t/p+xxdy/L7O1JPEf/ADCTG66YY6lkSLjTE/Aw884cDo1aDFitNlutQwII2nuPT5FxjOeXOPVVIpsWFSmCaeoAn+JZ0mQw2J2sROCS+giGrk3yVfQQuoXWdRV17m469JNx1wMfiObqZnQQWLSdNJYkdxFzFtzg3zGWzdXxNWkBYUbgCfxEAaWkz1G2CPIDUKeYqB58V1CAmwMEkj0JkH1j0wKUb8b98gRcC4HUGYapmEMJTBRWEy5IAN99PboSPTD7Sy4camMzbeZtix4Qg/p09sL3Bc94tSrTQOoosVcHSV1XspBk97gY0QCtx7kus1eo1KrpQkFQYMWEiSJiZj0x2G2twwuxYnfHY03CAvE+EipXo0wzB3DFySWhVi9+9wB1+MVOa+AaFpBdVTUSnQGRtaCO9wJwx8C4eDl0aoYzLKC9XdtXaeqgkgL9MbYhTL5io1SrVdAighVVTYqbsDOxAMC31N6Y55RSKrBlmYPhud6ZQQFfb7iIJ6z99sb1yxQJylHxDqcoCzE6jJ9ThO4/wNs1VNE0hICRV2K38zEgyVKmAO639HDlvI/stBMuX1ldR1REyxY9TcasXeBoq8b4ZTp0x4a6ZYTE3s3x1/XEJsoxb5mclUUblp+w/wB8U6lTSsn5x5Paf1X6IGQOo1GofpUTH8XQfeDitTqTfebk4+8SsqU5F/O36L+U/livRqBRjjbW4C5WYsoHSfywJ41nQlBwIuIv1m388Wa9U+2ATxXqBTBpqb3BBI/ptjfs8HqaqrpyJukeeRuCBa61SNEqwYCwaYIJHcHDnxrhJqLFNzTN5IEn/nC7xniS0dIKmCLR36CMMOQrvRy2qqsMQW09ft3HbHuOVkLJnlXl4vq8NyxDAecx2O949B+mCtfgWWoosVPOFiI6GTeBcSSb9cWMkV11KlQwNRMG0Dck9Pjribl3jK1jVWVKONOwFQzMqb9B98Yalt7VheJS4FlAKaMygp5hqFoVtIDEWMAr26bY98q1kpZmnVlvLq0hfMJI2IF4ubQN/QDBDiVBVJYqQkim46yPxBegm4B7488p8LelmPBrqfMzAMV0gjSWBB6mQB74zhefH7+/yNmiPzVSpoWqBliJtO/5/fAGpzmK2apUmQ06DapZz9TQNAMWVSZ3Nzp+bXN+TRqBkAgxq9Yvf7YSsnOqAgAAAAAFu0AbW/PHVmrRLYc5p5ioUKiaPNVvr0xBXorGd58wPTT64b8lVrun0b+vp9vtjKuK8H8SotO4dxqDMDAAI1ho2jVb3j20Wrx6lw7K5ZSxqIClOo5MlQbaj3OqLdBPaCoZ9QRPxLldKg8TTNVVOkyfW0TEEnCXnMwhdRp8NZhmQzqt+5sDONVymdSoiuhBVhIIws8R5QFQMRV0Pr1LAEAE7EHex9P54znp7pIbXgKjcJamyV6FQVGRgwXSytM9jb3uOuHrKcy0mB1h6TjdXU7xPlYDS1uxx9XhFOkkBQe89e/thM41w1/2pKNJm01n6sToES+mfp8u3v7YSjOPA0OXBeOrmDUAZSyNdR+EHYE7E2uR1kdMQ84QaKgoHXxF1A9Fm5jqIm2LnBeAZWkimlRRSBGoKNXYgtubiDfphR5x4XWoVxWWu9ShUBQ0XvpmJ0sbxaR2PUggY1Ue7Vg+BszNJ3y2nLMEcgaCDA6dQDaOwwlcx8GellfCzFOk9JaiutdTDBtQnWr3OoStibRj1y7zitEeGxZ10htrqfxRP1Kd7bYYKdahxGgGZSaZYwGsZBKyQD3mAfTCg92eGIzbiOYBQ+G6o4NmLFSI3vEgxOK2Xy1RkC/W0yG1AkEnaZmPXfDSOVwr1aYZSZgW3BE3+4+RgdmOE0Mu5EBKmnYGxn8ukx/DjOTlFf4ID5Dj3EUc5dSzq372kx3uw+MbBwHiOukhYaHgalkWPXY7dsZHSzSUMxqvNQgA9LwNve8+uHLlzmCgVLMCZiWt8C98a71SHYzcz1w+WqIqeKzCAoI+qbEkkAaTc+2FrlbllKqrUaZSoRqDEGNMgr6BjGk237DHri3HwmsIpYMpKlR1i4bt3vviz/h9l8wKOpn0oTIWJJPUz0k4lpOSoZX4rw9ctUKJfWNQPU95O3z64A0uDrqLOxB7qNuxB9JB2vGGLmnKVP2pajVB4fhFVWYvIn3nb/8AXBPJUqZUAk2URf8AP16b/wA8W0uCeoGynMFWm3g14JAnxOhXuet7dO+B3CsrVo5xvBqq/wC0KajhgYEN6Hu1jN7iDFoOeM+odKYE1Bvp2Ktt7XWYPb7r3BuOrk3Zk84vrBm97QegBPUdTiYtp0A98QzuZSoyhFMRcbbA9TjsJ+a55quxZfDUHZSpYj5tP2x8xtaDJ64pxCrk6iJSqkpUpioBAOkdd7W72kYY+A8fJy9RK4KGCyEgqHG+m/WbQdwcI3h5iu6BVDFQNXRUVbxbYE2+w9nzK5qHpkhdAswMncRa1/kY5Z6mnFJSfJQfyOffUx1AmYkQZAmPi5IxJxWMxT0E6HuUYGII9ex2I7YGK0EsAACSRGxk4tI4MjHDHVksXa8wB3CuPGrUXL11ZcxSUhp2a4v7xB9ZkYOeGHIB23+2EfmzXRzNHMhp0AATbabGNwQSL4ba+cU0CyH/ALtl9jdvygfOFr1W9dfuCBubq63ZtJubT0HT8seKdSOoGOy+TapcGAO+JM3lKawLk++/2xxbHyx2KnM3HAD4FEzVchTBjSDPXvge/K+aQ0yakKxEwSD13iA49xhhqcvUS6vBDKQZBvbbBitU8QIGMBTMx1iPtc49Ts3adDTiorD62TK+gC4Xk6VN1rwXdbjxGLR6AmYjp2w2UM4vEstSq6XpoH1DbXaV9YFz8YUM0zKFpMkeK7IGmLEm4/04PZLKV8rTC5d1IZvpqXCzuREHa8Tj0Iu4p8mavqBOZ6zLVdFJKgCFP0mw3HW/fFXk3LrVzyLZRUmSNJ1KFkrHe0T2w5nlxKxZ63mZuokR6CDtgA+WXIVDUF0U6gwF1kCx7jVeex95jUca95LRqLcNolAnhppBBAgWI2PuIF8I3MHEnqZv9moUGL0iW1MQoY6dqRNiw1XuIg+4IcK54WswpmnpLAw4YFD2HRgSOkR0k2n0/GkSprLCAb39DPtad8S5QrJfPBPl+BVayhs1UIlQfCQKAhi8tfU19xAtbubGT5RopdC09NUH+QwX4VxOjmKYqUmDodiP7sfQ3xZzGaVB5jE7dvb3xpbQUjMczTq18wlLLqS6k+LJ8ijYhz/5DYSTfBrP8qkUHWugqoLgIxtFwTMGx9Thh5dRFWoVABeq7tAgyxtPrpgT6YLzidtOyVFCXwLjFGllaSLp1eGpYahO12ImQDBN4xPV4pXavTWjQNSm13qSNIHodiZjr3thA5My3/3TMsIFNSsJHQuVUD0UA/BGNcXNhaq0iIDLIPre32GE3T56L6jouDKhgJnAXPcGIrJVRidOqRAk6hG/pE4OtU0jFTKZ9aqLUUghgCIM4oboHUqSob1KoVuviNZusjbze289xihxfg1TMqE8YtT16vOoDWsQGSLfE+uPHMfLjZl9RzNalTgeSmQASOpkGfYyLDBjhFEUqKUxcINI2FhtsAJjC2pCM/4zyG1KmzZYyVuFkmw7Tf4n/cPy3x18vKSF1GdPSeu+xsLj+mNP4txHw7Ck9QvIAT+5H2xhvF6yLVbwwzAOSQQCFM3jaw9BtiUlKTS5E0NbcWds0Hp6mcwoRT3gX+QDfacTcx8oVkP7S9Qs9RgHAuFH4Rt9I2+fnAHgOep0s7TbSVYRMCQymII7GPzt2xq/GeK02y1RkYHy/b3G49jgbdNCSMly2VqVmFJaXiRfUSoCwSDcwZHcexxM/BakjzKmlrxeSplZBECIBtiXK8vcV8M1KdGohIJDAqrEdmUnUbbGJwI4lSqLSK1S/iEydUkrHvPUEYnbKLVOh0w9xaK2hXcDTchY820z1/5w78v5ypTXS4K0wJH+WRv/ABao/LGaZFg1L/MjW2kIekAgkn3jr0wZp8111TRoBKC+vtMbW27ycKPOXwIYeaUGY1Oo8wSACdwCTEdDf9MD8txT/wCkIWo3iBTpEAmROkC1xaN5xV4Xnq2ZQwFIEguPLB7bXjvj3k+B+GGqO5IAMb+U7kiLz7Y1bbeAEJalRnV9RqOxBYjc3uDGxtF/TE70F0sqw7gFgFPQSCJuGKndVx6LSz1Es9SSNUD6iPsTM/7YdM5wgU0BR5cDz22HVrbC0wf5YnUk7tDM0alfylipuCBIg3F/YxjsP9Sk6HS1Cm5H4ggIPYzF7dcdg+O/AdoM8kZWr4FUOgVGY6J3JMhp6lQbAm+/QDEGcp+G2kgzHX+WL/A6z0CiVX1q50yZ8r/hidldbR0YfxYMcQy9OoIcTGx6j2xl2js/xFjlDFrKZ1lsBbqOhwXy1ZX+kw37v9O+FDi3FqVDMihJaVkm3l7Ax6An/nBCm5sUEgxBF99vTHny0tTTdNAMWaySV1anUEhlI9j0I9ZxTyuSjRTLf5VBBTH8bj629tUge3pizlGqhDUcaCFa569iQOo79fzwOy/E6QpqJZoG58sn13Nzee5wSk62tcfkKwX6mdFMaVv1nFfNVgxDC5gCB39MQfte4WmoYekz8tbHz9qdtyykdAYH2GMHbQj2KL7kR72/XH1aXcj7z+mIHqDr98QVc4qCSwA7nEbW+Blmtl0cAPDQZWRse4O4PtizXz6U9LtVNt6axPa4Ow6zI2+MLtHiHiM4KlNLeUHqO+53HbBLLcCbMDUCEAMao3x6vZ+yzircv2RDY1cM4xRqUyVYADebQPWenrhIqcbSvWL0yQmrSrC03gn1kiRPphs5U5fFHxPFCO5aA0W0wIAna5M/8YGc2ZSjSYGnTRTrAsIkm4YAex/PHXqqO12hoX839dQeVmiQBYnuR6g+x2wPyfFXDDW7VadUkQwurAWkm56rJ74scZEhagcaxIKgaShAmZ+Og7YA1q5enqWzq8sBtsfMB62lcYacMeTKG9j+xOKuVd1pVNwrSJNwYMg/rjznOY69ZF11WZBfYC/TUFA/pgNn+I+DSpEIzFpKqGg9y30mTMQOvxifhvGhDkORohGazEE3kwIIBtqi8XxrvnW6r90NpVzklo8y5jL1Ur02NRZ0ujMSNPb0gmQen3GNV5b4y+cpFzSFNCYWHLFhAkyAIuSvuDjG+LUqwnSVLMDJgQextYg+mHXkPmuhl8qtOtUgJMMEPck6gJIMnt/XFRmnFCqhlzfKVCmPFy9NadVFIUKSFYfukbdBfuB7Yp5jj9KtRSvSdS9MgkTcTFiN94wRHNOWrBlp1Sx0EkqrSBYWld5YQIJ9MBOFcu5SjRf9nhkrSC5bUdo0ybgDt0OG4p34iYwNx2nmEqLQdWdV80X0EiwMdfTCPyxwT9jzoVxqmQGIMQbhgP8AyUCfWMVeFZl6FYGdLGUckWdRsGHUqTvvfHzi3NYQy+p6saUC2AiZJM2F+lziFNyraKzU/FDLO24Podj9iML/ABDirUCRqLwN/D8o6DUwMDC9yxzoKs0n+vyxBnVPlJm23U/zwwZzNNBZlHhxoKTurEAk+w6e+E9RLD595GLnEeccydQp6VEEDSsn7k/yxnFfLG7GdO0RBPTrsOk/bB/iFKkmYKKWZVJFME7kW36/ztihUpnXJhTN5Ysx9ISB8E/GHGbRJ7y3ElCKJAgKjEFVYhDqVQW6XvBvAwycpZt62epLX0HSxE6YLaVYrPQ3UGfT1wr0supaEpai34QGPsdK3t6x74m5fWqtQ1D5GDiB1DL1M9yZ+PfDbVOQzceJcS0EU6Y11WFl6AfvOeij7nYYFZflii9YV63+bVG7EQs2iF2AWLdbm5wEHFs/VVjl6FDWRDVXYiSBaFi8epA/PCvydzfWyeZrUs5rbW0vJlkeO0xpKgWHpGLjHct1jH/m/lOnXoOKaqtSJUgAX3H32PvjIqlQs48rE6DrU2IjcX3vtjZ8vzRlq2laVUMzbLebCTIi23XCLn+XkfMrUeoB5y7qsiRJIAMyL7mO/viZJYBkPKnHqCUWViFC3Cx0vcd/6zi3zJx5KdHUrL5l8qfiMi0X9R7Yl54FPwaSqqxPlNrCLgHtthQ5f4eor+LVhgrGAwkTeCfb+++BSinTFQCy2YhtMq0MF8u0Da/pAvhsyHE8wjAJRJ1C6gfWALvB6x23j1nBDLZbJ165QOalQoWLAAAXEAAAbTt6X3wcThIGkliSjAqQIsARHsZP5YHFt3QxGPNWklUaoqgkBWAlYO3XbbH3DlnOAZao5d6FNmO5KiTjsV8KPmIS+L1jq/yxCdCsmD0md8Q5njGbWnKVIKnzai23eJ9ogYpUc0xpzpE3F7Qf+MfEqaaYJ89UCPj1A3jt7YyymOiABA3jVAA5aZBaWIvsSZwT4CagzFOjTqMqtUVkm6MpvtI/CdQ9R3wHbh9RwrmSxnUDE+m9gP7jFvI1QlVFqqCEPlHnBUzO8bbmCd8aX1TsaNvzFEVAU6FYPzhCzHLGYpkqump2UNpJHcah7jST84O0uYDR0KylyyAli0EE7A27dcLnMvEK1WsrzoCSFCn736zb8sZaSjqRb8X/AJ9gZPlPEBCVQyE7a1i/oRY/GLtQuuoEbDr/AFxBW4qzZRUqaQWIEjfSNyR6xG95wtZlgG0OWJXo02kduxiYxy6nZVuwxWEc7xtdkg/vN+Ffn8XxgDkW8TN06dQakaVaRqv7dv5Y81aZqVVQydRAUj16Rt8/rhl4dkjlSzr56i02VFYAEgwQC3oRa3p2x16Wnp6K9RWfOZ+IpQamCUabWXTYf+Isb2N/fEHL/N5oa7+LSa+mRK/32P3wF47U8V9bhkhYgi6i5YkD0t/xj3y3wpMxIE01X6QDcn95juTbbYDG0YR5iKl1DOb5wzn7R4lFAq6QuhrqYkgk2vfpHzj1xHjzVgHq0Ka1FgBtbNb/AMQQoNzuDbAPitNkrkaNYMSumdpkgD2nbbFnhuWo1AmkKjuRYE7QeptYyPnGWq+6nL39fwUEBWeuqoqAM7BQIG4tM9LflgLX4NXytSoKxVCFBAmdQJOxHrbvOLq5mpRqQEA0NNwfq7k9bkEehwRocwU8xmqVaoAYZVmLruRAOw1GSfbsBhQ7qdLDHRVrcCzlYCotCppVPqBUdJOkEyYkiQL4q8i8nvmdVRanhqhK64kk2JUpNxET5u3XbZaBOu8+uAHLQWMxWpsDSas7ppMTpsxtYgxIHsd9tYvatqE2J2c4Q+VqeBUYFGB8M7R8dgb4oZp3yjK0ebSC1urXI+BH3GCXPWcr1qiF6BpQs0dVmYA+b3kH6dwdPfHckcsPnqdR2qtSVH0hlHmLaQSdxEBh7yfWcFpW2+nULKOW4/R0eIk03Fiy/hvY9x+nfBnlZ3bMu9RyVIBCrYFiYLECAbEG879YGKXNPL7ZSogqujo4hamkByZ8wYAbBTYTivweuabal/7asSDMAWtYzAJ6YbTgm0UqfI38d4XTZ0LQPGBQMN0aJUj3g264zunwes9Vi6yKZKPuQTPSPwxJ+2GjO8wNVRVCgQ06vEBgi40wPaSYAB6zj5kc49NGAI1CW1O4G/X5Np9I74W+m1HqQCRxBEKU8tSSn3YKCW/ejVJEj1ncnHmlnmPlqlBe0ga9xGy6hPxjwjmswKpCsZ3BgDcgzhs5a5I8WlqzVSoZY6UOmwBgEkgm/SItFzOBQ/3xC7FTIK1elUWmtRwjAhtBhW7Br+lhtviDMLSYDxkrU5s2k23I80EQZHpjV8tyolNRSpOy05JjcTuZnecB+auTaS03rt530hZ+m0i0AwR7jthtU7qkFC9yRxHLZWpVRWJZgJVqZUgCYIa+oG+JeOVFGYNcQpcCFO/YGP76YH8a5Oq5VUcN4tIkSpBDUidyrDYXPa077YAZjN6q6aWHhyEE9NrmTJJJmRsLGOrlCUnV379/2DH7g3M6ZcNTr+WGOlrtqBM7C4uT+WEzmviFGvm3q+ZJ06W07woEsLfEGYj2w8cT5No1KVmZakSHnqO/p7Yo8JpqlIGBrKwxIEjTIEfM4tNxikwR9/w1yZFSq1XQToGgidjOokEAjYYK8XIV2CiT0v0wCqcVFDS8kAmLb33tsR/tiXNZuq5FSkwqL3VQfce+C3VsbyQ8yAMMuhsRqeJ2BKgfBIP2w3cJ4Ui0FTSIKjUI3JF5wkVODVnJzBpVNI+osx1HSfN/lm+mBaLxMA2w60uYMvpk1Ftvef0kYFV2OhH45kavD80K1MaqT/rH0t27g/0wQbnNNIPhVCxH0jSR95/li/z3xWj+xG4Y1YFMA3JBBkdtMTPsOuM74gNNINJLC5uR6740b4rqIvcQ5qzxqMafhqnRSpaLd+uOwNytMaBLFSbwek3/AJ4+4z+M1ivoA+cR4TRsPDWL2Aj9MInGMuKWZ0pOkHYnoATHtj5jsJc/yNdQ3yqoGaVRsL/kfy9MOPGMhTq6dagwQRuD7SLx6Y7HYlfI374AX+ZPoeqLMtRV+DaD7QIxUy1YuwDGZE/af6Y+Y7GGhiEa8P6EXcrlgdVQk6lmLxsB298LVCoa9QtUuzFlmTYUypTfse87nHY7G0P0m/fBSWSHOr/nqASJUGRvZjH5DBapxKq4KM5swGr8RtNyfXHY7FN91egqwXs+xQLF9SAkn1F8BmJysvRJWfw9P6/njsdiNHGPMh8g/LZ16hNR2lgdQ9CLCxtH/O+CuShx4pEOthG15Jt747HYvtGLL6A9s/UL1JMjUbH3P8/54kzVAUiqoSAVL9LG2xiRGPuOw3iaS94KLFbi2YqjRUr1XR4lSxggiSDFyPQzvhn/AMOMw7ZoUdRFPS7lRsSGgT6R9+s4+47FPlCY+808KpZhFWos6SWUjcGOhwO5EqEDMU9wrgydySIJJG5hRjsdiH86J6gD/EKsalR6bbIAV7gkXwnZltGXXdhr2JMSRH4SJ+cdjsZL568wPOWUVPDpkABjuoAIsTYx1IG+JKlcrkiRvI/Pf9cdjsXH5v3X3YMJcB/7AAERIEf3vjUeX65fL0nMSUExjsdjRfNImJ7zmeZK2XRYioWDT6LIj5xa4igdCrCQd8fcdi5JNFlNn1vUpsBp0L/7agfyGPz7xQABgRq01dALbx5uoi/lGOx2Hp/kQ1f9RVqmVAcgkNo1QZiwmZ3g4h4kIoU6oJDaipA2M3nvM+vU47HYw1PnRIKdi31EnYX9sazlMstOmqIAFUQAMdjsbvhF9S7Rc6cJvMvDFoUgKZYKz3QmVEgkwOlx07nHzHYifAGf8xeV0uW8oPmvF4gdh1t1nF7iyX0XgUx+pH8sdjsQ+Iej/A+jLHhgwSNwD+WOx2OxmpO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90" name="Picture 10" descr="http://www2.mapfre.com.br/documents/10379/20599/img_granizo.jpg/da6634de-4579-4b8a-acfe-026c2a14821b?t=1366044839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916832"/>
            <a:ext cx="1224136" cy="1080120"/>
          </a:xfrm>
          <a:prstGeom prst="rect">
            <a:avLst/>
          </a:prstGeom>
          <a:noFill/>
        </p:spPr>
      </p:pic>
      <p:pic>
        <p:nvPicPr>
          <p:cNvPr id="20492" name="Picture 12" descr="http://content-portal.istoe.com.br/istoeimagens/imagens/mi_154715225261830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3" y="1916832"/>
            <a:ext cx="1403648" cy="1051999"/>
          </a:xfrm>
          <a:prstGeom prst="rect">
            <a:avLst/>
          </a:prstGeom>
          <a:noFill/>
        </p:spPr>
      </p:pic>
      <p:sp>
        <p:nvSpPr>
          <p:cNvPr id="21" name="Seta para baixo 20"/>
          <p:cNvSpPr/>
          <p:nvPr/>
        </p:nvSpPr>
        <p:spPr>
          <a:xfrm rot="10800000">
            <a:off x="5508104" y="1268760"/>
            <a:ext cx="86409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94" name="Picture 14" descr="http://www.agrolink.com.br/upload/200x150/financiamento_camp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05064"/>
            <a:ext cx="1728192" cy="1296144"/>
          </a:xfrm>
          <a:prstGeom prst="rect">
            <a:avLst/>
          </a:prstGeom>
          <a:noFill/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620688"/>
            <a:ext cx="4788024" cy="830997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R$ - 2 a 4 Bilhões de Prejuízos Anuais diretos para</a:t>
            </a:r>
            <a:r>
              <a:rPr kumimoji="0" lang="pt-BR" sz="24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 União</a:t>
            </a:r>
            <a:endParaRPr kumimoji="0" lang="pt-BR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7"/>
          </a:xfrm>
        </p:spPr>
        <p:txBody>
          <a:bodyPr/>
          <a:lstStyle/>
          <a:p>
            <a:r>
              <a:rPr lang="pt-BR" sz="2400" b="1" dirty="0" smtClean="0">
                <a:solidFill>
                  <a:srgbClr val="330066"/>
                </a:solidFill>
              </a:rPr>
              <a:t>Descumprimento dos Planos e Concentração do Mercado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788024" y="692696"/>
          <a:ext cx="40689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79512" y="764704"/>
          <a:ext cx="4608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0" y="3501008"/>
          <a:ext cx="2744684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Imagem de Bitmap" r:id="rId5" imgW="8980952" imgH="8678486" progId="Paint.Picture">
                  <p:embed/>
                </p:oleObj>
              </mc:Choice>
              <mc:Fallback>
                <p:oleObj name="Imagem de Bitmap" r:id="rId5" imgW="8980952" imgH="86784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1008"/>
                        <a:ext cx="2744684" cy="2736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987824" y="3573016"/>
          <a:ext cx="1419586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Imagem de Bitmap" r:id="rId7" imgW="1419048" imgH="1743318" progId="Paint.Picture">
                  <p:embed/>
                </p:oleObj>
              </mc:Choice>
              <mc:Fallback>
                <p:oleObj name="Imagem de Bitmap" r:id="rId7" imgW="1419048" imgH="1743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573016"/>
                        <a:ext cx="1419586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355976" y="3501008"/>
          <a:ext cx="2806466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Imagem de Bitmap" r:id="rId9" imgW="8907118" imgH="8678486" progId="Paint.Picture">
                  <p:embed/>
                </p:oleObj>
              </mc:Choice>
              <mc:Fallback>
                <p:oleObj name="Imagem de Bitmap" r:id="rId9" imgW="8907118" imgH="86784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501008"/>
                        <a:ext cx="2806466" cy="2736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7452320" y="3645024"/>
          <a:ext cx="1492906" cy="172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Imagem de Bitmap" r:id="rId11" imgW="1419048" imgH="1209524" progId="Paint.Picture">
                  <p:embed/>
                </p:oleObj>
              </mc:Choice>
              <mc:Fallback>
                <p:oleObj name="Imagem de Bitmap" r:id="rId11" imgW="1419048" imgH="1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3645024"/>
                        <a:ext cx="1492906" cy="1723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2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251520" y="26944"/>
            <a:ext cx="8229600" cy="922337"/>
          </a:xfrm>
        </p:spPr>
        <p:txBody>
          <a:bodyPr/>
          <a:lstStyle/>
          <a:p>
            <a:r>
              <a:rPr lang="pt-BR" sz="2400" b="1" dirty="0" smtClean="0">
                <a:solidFill>
                  <a:srgbClr val="330066"/>
                </a:solidFill>
              </a:rPr>
              <a:t>Evolução dos valores das taxas de Prêmio/VR coberto nos principais mercados do Brasil - PSR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452558540"/>
              </p:ext>
            </p:extLst>
          </p:nvPr>
        </p:nvGraphicFramePr>
        <p:xfrm>
          <a:off x="323528" y="1484784"/>
          <a:ext cx="3096344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23528" y="105273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Maçã – São Joaquim (RS)</a:t>
            </a:r>
            <a:endParaRPr lang="pt-BR" sz="16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51520" y="3140968"/>
          <a:ext cx="3240360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528" y="285293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Soja – Rio Verde (GO)</a:t>
            </a:r>
            <a:endParaRPr lang="pt-BR" sz="16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4644008" y="1412776"/>
          <a:ext cx="3312368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716016" y="105273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Soja – Sorriso (MT)</a:t>
            </a:r>
            <a:endParaRPr lang="pt-BR" sz="1600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4644008" y="3068960"/>
          <a:ext cx="3384376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716016" y="270892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Uva – Bento Gonçalves (RS)</a:t>
            </a:r>
            <a:endParaRPr lang="pt-BR" sz="1600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251520" y="4941168"/>
          <a:ext cx="3168352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23528" y="458112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Soja – Cândido Mota (SP)</a:t>
            </a:r>
            <a:endParaRPr lang="pt-BR" sz="1600" dirty="0"/>
          </a:p>
        </p:txBody>
      </p:sp>
      <p:graphicFrame>
        <p:nvGraphicFramePr>
          <p:cNvPr id="13" name="Gráfico 12"/>
          <p:cNvGraphicFramePr/>
          <p:nvPr/>
        </p:nvGraphicFramePr>
        <p:xfrm>
          <a:off x="4644008" y="4869160"/>
          <a:ext cx="3456384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4716016" y="443711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Soja – Assis Chateaubriand (PR)</a:t>
            </a:r>
            <a:endParaRPr lang="pt-BR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491880" y="5301208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63%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44408" y="5301208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48%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1916832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52%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28384" y="1772816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89%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3573016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39%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028384" y="3429000"/>
            <a:ext cx="97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123%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62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052736"/>
            <a:ext cx="4968552" cy="48353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1844824"/>
            <a:ext cx="2267744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Subdimensionamento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Riscos</a:t>
            </a:r>
          </a:p>
          <a:p>
            <a:pPr algn="just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Inadequação do ZARC – Teoria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Prática</a:t>
            </a:r>
          </a:p>
          <a:p>
            <a:pPr algn="just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Subutilização do ZARC</a:t>
            </a:r>
          </a:p>
          <a:p>
            <a:pPr algn="just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Desigualdade Regional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3275856" y="5229200"/>
            <a:ext cx="14401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131840" y="5805264"/>
            <a:ext cx="18722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R$ 1,28 Bilhões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95936" y="5013176"/>
            <a:ext cx="20882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R$ 189,9 milhões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995936" y="4221088"/>
            <a:ext cx="23762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R$ 574,0 milhões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3491880" y="5013176"/>
            <a:ext cx="43204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endCxn id="16" idx="1"/>
          </p:cNvCxnSpPr>
          <p:nvPr/>
        </p:nvCxnSpPr>
        <p:spPr>
          <a:xfrm flipV="1">
            <a:off x="3563888" y="4405754"/>
            <a:ext cx="432048" cy="175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8"/>
          <p:cNvSpPr txBox="1"/>
          <p:nvPr/>
        </p:nvSpPr>
        <p:spPr>
          <a:xfrm>
            <a:off x="107504" y="188640"/>
            <a:ext cx="8928992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 de R$ 2,29 Bilhões de Economia – excede 20% do VR contratado – </a:t>
            </a:r>
            <a:r>
              <a:rPr lang="pt-BR" sz="2400" b="1" dirty="0" smtClean="0">
                <a:solidFill>
                  <a:srgbClr val="FF0000"/>
                </a:solidFill>
              </a:rPr>
              <a:t>Safra </a:t>
            </a:r>
            <a:r>
              <a:rPr lang="pt-BR" sz="2400" b="1" dirty="0">
                <a:solidFill>
                  <a:srgbClr val="FF0000"/>
                </a:solidFill>
              </a:rPr>
              <a:t>1997/1998 até 2011/2012 por </a:t>
            </a:r>
            <a:r>
              <a:rPr lang="pt-BR" sz="2400" b="1" dirty="0" err="1" smtClean="0">
                <a:solidFill>
                  <a:srgbClr val="FF0000"/>
                </a:solidFill>
              </a:rPr>
              <a:t>Município</a:t>
            </a:r>
            <a:r>
              <a:rPr lang="pt-BR" sz="2400" b="1" dirty="0" smtClean="0">
                <a:solidFill>
                  <a:srgbClr val="FF0000"/>
                </a:solidFill>
              </a:rPr>
              <a:t>.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2305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PROAGRO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18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Número de produtores que contrataram </a:t>
            </a:r>
            <a:r>
              <a:rPr lang="pt-BR" sz="3200" b="1" dirty="0" err="1"/>
              <a:t>Proagro</a:t>
            </a:r>
            <a:r>
              <a:rPr lang="pt-BR" sz="3200" b="1" dirty="0"/>
              <a:t> e PSR no mesmo exercício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285901"/>
              </p:ext>
            </p:extLst>
          </p:nvPr>
        </p:nvGraphicFramePr>
        <p:xfrm>
          <a:off x="457200" y="2037037"/>
          <a:ext cx="7840154" cy="300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Documento" r:id="rId4" imgW="6063036" imgH="2326598" progId="Word.Document.12">
                  <p:embed/>
                </p:oleObj>
              </mc:Choice>
              <mc:Fallback>
                <p:oleObj name="Documento" r:id="rId4" imgW="6063036" imgH="2326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037037"/>
                        <a:ext cx="7840154" cy="3009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99592" y="522920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Fonte</a:t>
            </a:r>
            <a:r>
              <a:rPr lang="pt-BR" sz="1400" dirty="0"/>
              <a:t>: cruzamento de dados efetuado pelo TCU na base de clientes do Banco do Brasil S.A. com a base do sistema </a:t>
            </a:r>
            <a:r>
              <a:rPr lang="pt-BR" sz="1400" dirty="0" err="1"/>
              <a:t>Sisser</a:t>
            </a:r>
            <a:r>
              <a:rPr lang="pt-BR" sz="1400" dirty="0"/>
              <a:t> do Mapa.</a:t>
            </a:r>
          </a:p>
        </p:txBody>
      </p:sp>
    </p:spTree>
    <p:extLst>
      <p:ext uri="{BB962C8B-B14F-4D97-AF65-F5344CB8AC3E}">
        <p14:creationId xmlns:p14="http://schemas.microsoft.com/office/powerpoint/2010/main" val="5483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distribuição dos recursos deve estimular competitividade no mercado de seguro rural.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sistema de quotas foi substituído por sistema de apresentação de propostas pelas seguradoras e de </a:t>
            </a:r>
            <a:r>
              <a:rPr lang="pt-BR" dirty="0" smtClean="0"/>
              <a:t>filas.</a:t>
            </a:r>
          </a:p>
          <a:p>
            <a:r>
              <a:rPr lang="en-US" dirty="0" err="1" smtClean="0"/>
              <a:t>Determinação</a:t>
            </a:r>
            <a:r>
              <a:rPr lang="en-US" dirty="0" smtClean="0"/>
              <a:t> </a:t>
            </a:r>
            <a:r>
              <a:rPr lang="en-US" dirty="0" err="1" smtClean="0"/>
              <a:t>cumprida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Mapa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23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"/>
          <p:cNvSpPr txBox="1">
            <a:spLocks/>
          </p:cNvSpPr>
          <p:nvPr/>
        </p:nvSpPr>
        <p:spPr>
          <a:xfrm>
            <a:off x="755576" y="2420888"/>
            <a:ext cx="7560840" cy="1152128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3600" b="1" i="0" u="none" strike="noStrike" cap="none" spc="0" normalizeH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99592" y="4077072"/>
            <a:ext cx="79208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2800" b="1" dirty="0" err="1" smtClean="0">
                <a:solidFill>
                  <a:srgbClr val="002060"/>
                </a:solidFill>
                <a:latin typeface="+mj-lt"/>
              </a:rPr>
              <a:t>Junnius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 Marques </a:t>
            </a:r>
            <a:r>
              <a:rPr lang="pt-BR" sz="2800" b="1" dirty="0" err="1" smtClean="0">
                <a:solidFill>
                  <a:srgbClr val="002060"/>
                </a:solidFill>
                <a:latin typeface="+mj-lt"/>
              </a:rPr>
              <a:t>Arifa</a:t>
            </a:r>
            <a:endParaRPr lang="pt-BR" sz="2800" b="1" dirty="0" smtClean="0">
              <a:solidFill>
                <a:srgbClr val="002060"/>
              </a:solidFill>
              <a:latin typeface="+mj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Secretário de Controle Externo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E-mail: junniusma@tcu.gov.br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69024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TRIBUNAL DE CONTAS DA </a:t>
            </a:r>
            <a:r>
              <a:rPr lang="pt-BR" sz="3200" b="1" dirty="0" smtClean="0">
                <a:solidFill>
                  <a:srgbClr val="002060"/>
                </a:solidFill>
              </a:rPr>
              <a:t>UNIÃO</a:t>
            </a:r>
          </a:p>
          <a:p>
            <a:pPr algn="ctr"/>
            <a:r>
              <a:rPr lang="pt-BR" sz="3200" b="1" dirty="0" err="1" smtClean="0">
                <a:solidFill>
                  <a:srgbClr val="002060"/>
                </a:solidFill>
              </a:rPr>
              <a:t>SecexAmbiental</a:t>
            </a:r>
            <a:endParaRPr lang="pt-BR" sz="3200" b="1" dirty="0" smtClean="0">
              <a:solidFill>
                <a:srgbClr val="002060"/>
              </a:solidFill>
            </a:endParaRPr>
          </a:p>
          <a:p>
            <a:pPr algn="ctr"/>
            <a:endParaRPr lang="pt-BR" sz="3200" b="1" dirty="0">
              <a:solidFill>
                <a:srgbClr val="002060"/>
              </a:solidFill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54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10507</TotalTime>
  <Words>418</Words>
  <Application>Microsoft Office PowerPoint</Application>
  <PresentationFormat>Apresentação na tela (4:3)</PresentationFormat>
  <Paragraphs>74</Paragraphs>
  <Slides>9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Demi</vt:lpstr>
      <vt:lpstr>Times New Roman</vt:lpstr>
      <vt:lpstr>Tema do Office</vt:lpstr>
      <vt:lpstr>Imagem de Bitmap</vt:lpstr>
      <vt:lpstr>Documento</vt:lpstr>
      <vt:lpstr>Apresentação do PowerPoint</vt:lpstr>
      <vt:lpstr>Apresentação do PowerPoint</vt:lpstr>
      <vt:lpstr>Apresentação do PowerPoint</vt:lpstr>
      <vt:lpstr>Descumprimento dos Planos e Concentração do Mercado</vt:lpstr>
      <vt:lpstr>Evolução dos valores das taxas de Prêmio/VR coberto nos principais mercados do Brasil - PSR</vt:lpstr>
      <vt:lpstr>Apresentação do PowerPoint</vt:lpstr>
      <vt:lpstr>Número de produtores que contrataram Proagro e PSR no mesmo exercício</vt:lpstr>
      <vt:lpstr>MONITORAMENTO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malvim</dc:creator>
  <cp:lastModifiedBy>Shangely Silva Souza</cp:lastModifiedBy>
  <cp:revision>650</cp:revision>
  <cp:lastPrinted>2016-06-02T01:59:29Z</cp:lastPrinted>
  <dcterms:created xsi:type="dcterms:W3CDTF">2012-01-19T13:05:04Z</dcterms:created>
  <dcterms:modified xsi:type="dcterms:W3CDTF">2016-06-03T17:10:39Z</dcterms:modified>
</cp:coreProperties>
</file>