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10"/>
  </p:notesMasterIdLst>
  <p:sldIdLst>
    <p:sldId id="265" r:id="rId2"/>
    <p:sldId id="347" r:id="rId3"/>
    <p:sldId id="341" r:id="rId4"/>
    <p:sldId id="344" r:id="rId5"/>
    <p:sldId id="345" r:id="rId6"/>
    <p:sldId id="346" r:id="rId7"/>
    <p:sldId id="339" r:id="rId8"/>
    <p:sldId id="340" r:id="rId9"/>
  </p:sldIdLst>
  <p:sldSz cx="9144000" cy="5143500" type="screen16x9"/>
  <p:notesSz cx="6797675" cy="9926638"/>
  <p:embeddedFontLst>
    <p:embeddedFont>
      <p:font typeface="Delius Swash Caps" panose="020B0604020202020204" charset="0"/>
      <p:regular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Palatino Linotype" panose="02040502050505030304" pitchFamily="18" charset="0"/>
      <p:regular r:id="rId16"/>
      <p:bold r:id="rId17"/>
      <p:italic r:id="rId18"/>
      <p:boldItalic r:id="rId19"/>
    </p:embeddedFont>
    <p:embeddedFont>
      <p:font typeface="Playfair Display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  <a:srgbClr val="F2F2F2"/>
    <a:srgbClr val="44546A"/>
    <a:srgbClr val="F3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03C926-181D-4915-B9BB-105F8E894B31}">
  <a:tblStyle styleId="{6F03C926-181D-4915-B9BB-105F8E894B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48" autoAdjust="0"/>
  </p:normalViewPr>
  <p:slideViewPr>
    <p:cSldViewPr snapToGrid="0">
      <p:cViewPr varScale="1">
        <p:scale>
          <a:sx n="137" d="100"/>
          <a:sy n="137" d="100"/>
        </p:scale>
        <p:origin x="864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09ab6d726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09ab6d726b_0_5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 hasCustomPrompt="1"/>
          </p:nvPr>
        </p:nvSpPr>
        <p:spPr>
          <a:xfrm flipH="1">
            <a:off x="1530050" y="1544275"/>
            <a:ext cx="10761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2682339" y="2102300"/>
            <a:ext cx="21090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2682350" y="1445947"/>
            <a:ext cx="20778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530050" y="3254750"/>
            <a:ext cx="10761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4"/>
          </p:nvPr>
        </p:nvSpPr>
        <p:spPr>
          <a:xfrm>
            <a:off x="2682339" y="3828400"/>
            <a:ext cx="21090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5"/>
          </p:nvPr>
        </p:nvSpPr>
        <p:spPr>
          <a:xfrm>
            <a:off x="2682350" y="3172199"/>
            <a:ext cx="2077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5234425" y="1544275"/>
            <a:ext cx="10761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7"/>
          </p:nvPr>
        </p:nvSpPr>
        <p:spPr>
          <a:xfrm>
            <a:off x="6386690" y="2102300"/>
            <a:ext cx="20778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5234425" y="3254750"/>
            <a:ext cx="10761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9"/>
          </p:nvPr>
        </p:nvSpPr>
        <p:spPr>
          <a:xfrm>
            <a:off x="6386690" y="3828400"/>
            <a:ext cx="20778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3"/>
          </p:nvPr>
        </p:nvSpPr>
        <p:spPr>
          <a:xfrm>
            <a:off x="6386701" y="3167948"/>
            <a:ext cx="2077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4"/>
          </p:nvPr>
        </p:nvSpPr>
        <p:spPr>
          <a:xfrm>
            <a:off x="6386723" y="1445947"/>
            <a:ext cx="20778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cxnSp>
        <p:nvCxnSpPr>
          <p:cNvPr id="83" name="Google Shape;83;p13"/>
          <p:cNvCxnSpPr/>
          <p:nvPr/>
        </p:nvCxnSpPr>
        <p:spPr>
          <a:xfrm>
            <a:off x="1972200" y="4933650"/>
            <a:ext cx="7171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3"/>
          <p:cNvSpPr txBox="1">
            <a:spLocks noGrp="1"/>
          </p:cNvSpPr>
          <p:nvPr>
            <p:ph type="title" idx="15"/>
          </p:nvPr>
        </p:nvSpPr>
        <p:spPr>
          <a:xfrm>
            <a:off x="796650" y="368713"/>
            <a:ext cx="75507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bg>
      <p:bgPr>
        <a:solidFill>
          <a:schemeClr val="dk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399300" y="429150"/>
            <a:ext cx="8345400" cy="428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6" name="Google Shape;136;p19"/>
          <p:cNvCxnSpPr/>
          <p:nvPr/>
        </p:nvCxnSpPr>
        <p:spPr>
          <a:xfrm>
            <a:off x="0" y="4933650"/>
            <a:ext cx="7171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9"/>
          <p:cNvCxnSpPr/>
          <p:nvPr/>
        </p:nvCxnSpPr>
        <p:spPr>
          <a:xfrm>
            <a:off x="1972200" y="209975"/>
            <a:ext cx="7171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796650" y="375150"/>
            <a:ext cx="75507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/>
          <p:nvPr/>
        </p:nvSpPr>
        <p:spPr>
          <a:xfrm>
            <a:off x="0" y="50"/>
            <a:ext cx="9144000" cy="5143500"/>
          </a:xfrm>
          <a:prstGeom prst="rect">
            <a:avLst/>
          </a:prstGeom>
          <a:solidFill>
            <a:srgbClr val="000546">
              <a:alpha val="51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7" name="Google Shape;257;p39"/>
          <p:cNvCxnSpPr/>
          <p:nvPr/>
        </p:nvCxnSpPr>
        <p:spPr>
          <a:xfrm rot="10800000">
            <a:off x="1972200" y="209975"/>
            <a:ext cx="7171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" name="Google Shape;258;p39"/>
          <p:cNvCxnSpPr/>
          <p:nvPr/>
        </p:nvCxnSpPr>
        <p:spPr>
          <a:xfrm rot="10800000">
            <a:off x="0" y="4933650"/>
            <a:ext cx="7171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Google Shape;260;p40"/>
          <p:cNvCxnSpPr/>
          <p:nvPr/>
        </p:nvCxnSpPr>
        <p:spPr>
          <a:xfrm>
            <a:off x="0" y="209975"/>
            <a:ext cx="7171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40"/>
          <p:cNvCxnSpPr/>
          <p:nvPr/>
        </p:nvCxnSpPr>
        <p:spPr>
          <a:xfrm>
            <a:off x="1972200" y="4933650"/>
            <a:ext cx="7171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solidFill>
          <a:schemeClr val="dk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41"/>
          <p:cNvCxnSpPr/>
          <p:nvPr/>
        </p:nvCxnSpPr>
        <p:spPr>
          <a:xfrm>
            <a:off x="0" y="209975"/>
            <a:ext cx="7171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41"/>
          <p:cNvCxnSpPr/>
          <p:nvPr/>
        </p:nvCxnSpPr>
        <p:spPr>
          <a:xfrm>
            <a:off x="1972200" y="4933650"/>
            <a:ext cx="7171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p41"/>
          <p:cNvSpPr/>
          <p:nvPr/>
        </p:nvSpPr>
        <p:spPr>
          <a:xfrm>
            <a:off x="399300" y="429150"/>
            <a:ext cx="8345400" cy="428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6" name="Google Shape;266;p41"/>
          <p:cNvCxnSpPr/>
          <p:nvPr/>
        </p:nvCxnSpPr>
        <p:spPr>
          <a:xfrm>
            <a:off x="0" y="4933650"/>
            <a:ext cx="7171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41"/>
          <p:cNvCxnSpPr/>
          <p:nvPr/>
        </p:nvCxnSpPr>
        <p:spPr>
          <a:xfrm>
            <a:off x="1972200" y="209975"/>
            <a:ext cx="7171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5" r:id="rId3"/>
    <p:sldLayoutId id="2147483685" r:id="rId4"/>
    <p:sldLayoutId id="2147483686" r:id="rId5"/>
    <p:sldLayoutId id="214748368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0"/>
          <p:cNvSpPr/>
          <p:nvPr/>
        </p:nvSpPr>
        <p:spPr>
          <a:xfrm>
            <a:off x="2638875" y="1895303"/>
            <a:ext cx="2101500" cy="8955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 sz="4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4" name="Google Shape;384;p60"/>
          <p:cNvSpPr/>
          <p:nvPr/>
        </p:nvSpPr>
        <p:spPr>
          <a:xfrm>
            <a:off x="2646775" y="3009328"/>
            <a:ext cx="2101500" cy="8955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</a:t>
            </a:r>
            <a:endParaRPr sz="15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5" name="Google Shape;385;p60"/>
          <p:cNvSpPr/>
          <p:nvPr/>
        </p:nvSpPr>
        <p:spPr>
          <a:xfrm>
            <a:off x="4898550" y="2993528"/>
            <a:ext cx="2101500" cy="8955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endParaRPr sz="15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6" name="Google Shape;386;p60"/>
          <p:cNvSpPr/>
          <p:nvPr/>
        </p:nvSpPr>
        <p:spPr>
          <a:xfrm>
            <a:off x="4914350" y="1887403"/>
            <a:ext cx="2101500" cy="8955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endParaRPr sz="15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60"/>
          <p:cNvSpPr txBox="1"/>
          <p:nvPr/>
        </p:nvSpPr>
        <p:spPr>
          <a:xfrm>
            <a:off x="2807250" y="1475954"/>
            <a:ext cx="176475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ATUAL (12%)</a:t>
            </a:r>
            <a:endParaRPr sz="18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95" name="Google Shape;395;p60"/>
          <p:cNvSpPr txBox="1">
            <a:spLocks noGrp="1"/>
          </p:cNvSpPr>
          <p:nvPr>
            <p:ph type="title"/>
          </p:nvPr>
        </p:nvSpPr>
        <p:spPr>
          <a:xfrm>
            <a:off x="796650" y="519529"/>
            <a:ext cx="75507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Hipóteses p/ Setor de Serviços</a:t>
            </a:r>
            <a:endParaRPr dirty="0"/>
          </a:p>
        </p:txBody>
      </p:sp>
      <p:sp>
        <p:nvSpPr>
          <p:cNvPr id="15" name="Google Shape;391;p60">
            <a:extLst>
              <a:ext uri="{FF2B5EF4-FFF2-40B4-BE49-F238E27FC236}">
                <a16:creationId xmlns:a16="http://schemas.microsoft.com/office/drawing/2014/main" id="{1E728EC4-9685-409C-920E-209F09FB6B3D}"/>
              </a:ext>
            </a:extLst>
          </p:cNvPr>
          <p:cNvSpPr txBox="1"/>
          <p:nvPr/>
        </p:nvSpPr>
        <p:spPr>
          <a:xfrm>
            <a:off x="5082725" y="1475954"/>
            <a:ext cx="176474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IBS/CBS (28%)</a:t>
            </a:r>
            <a:endParaRPr sz="18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" name="Google Shape;391;p60">
            <a:extLst>
              <a:ext uri="{FF2B5EF4-FFF2-40B4-BE49-F238E27FC236}">
                <a16:creationId xmlns:a16="http://schemas.microsoft.com/office/drawing/2014/main" id="{833E3919-C695-4CCD-BAC6-823528A037DA}"/>
              </a:ext>
            </a:extLst>
          </p:cNvPr>
          <p:cNvSpPr txBox="1"/>
          <p:nvPr/>
        </p:nvSpPr>
        <p:spPr>
          <a:xfrm>
            <a:off x="1006950" y="2135053"/>
            <a:ext cx="173555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CONSUMIDOR FINAL</a:t>
            </a:r>
            <a:endParaRPr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Google Shape;391;p60">
            <a:extLst>
              <a:ext uri="{FF2B5EF4-FFF2-40B4-BE49-F238E27FC236}">
                <a16:creationId xmlns:a16="http://schemas.microsoft.com/office/drawing/2014/main" id="{E3FD9A30-AF60-4148-AD8D-16463CBF0A07}"/>
              </a:ext>
            </a:extLst>
          </p:cNvPr>
          <p:cNvSpPr txBox="1"/>
          <p:nvPr/>
        </p:nvSpPr>
        <p:spPr>
          <a:xfrm>
            <a:off x="869975" y="3117353"/>
            <a:ext cx="1857950" cy="64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UM</a:t>
            </a:r>
            <a:r>
              <a:rPr lang="en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ELO INTERMEDIÁRIO</a:t>
            </a:r>
            <a:endParaRPr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 animBg="1"/>
      <p:bldP spid="384" grpId="0" animBg="1"/>
      <p:bldP spid="385" grpId="0" animBg="1"/>
      <p:bldP spid="386" grpId="0" animBg="1"/>
      <p:bldP spid="391" grpId="0"/>
      <p:bldP spid="15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CA6E77A9-7168-4345-B31E-B8AA3FCF0FF1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pt-BR" b="1" dirty="0"/>
              <a:t>Mundo imaginário x Mundo real</a:t>
            </a:r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948EC73C-C943-4792-BEF6-2290E5D91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62" r="47478"/>
          <a:stretch/>
        </p:blipFill>
        <p:spPr>
          <a:xfrm>
            <a:off x="545298" y="1307857"/>
            <a:ext cx="4125762" cy="3466930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C32E5FB0-3FA4-4AA3-8A7D-E239055B1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84" t="12162"/>
          <a:stretch/>
        </p:blipFill>
        <p:spPr>
          <a:xfrm>
            <a:off x="4671060" y="1239277"/>
            <a:ext cx="3881814" cy="34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16;p53">
            <a:extLst>
              <a:ext uri="{FF2B5EF4-FFF2-40B4-BE49-F238E27FC236}">
                <a16:creationId xmlns:a16="http://schemas.microsoft.com/office/drawing/2014/main" id="{5A3396F6-96CA-4838-9CDC-5B2326604BE9}"/>
              </a:ext>
            </a:extLst>
          </p:cNvPr>
          <p:cNvSpPr/>
          <p:nvPr/>
        </p:nvSpPr>
        <p:spPr>
          <a:xfrm rot="16200000">
            <a:off x="4458492" y="305256"/>
            <a:ext cx="233893" cy="9150876"/>
          </a:xfrm>
          <a:prstGeom prst="rect">
            <a:avLst/>
          </a:prstGeom>
          <a:solidFill>
            <a:srgbClr val="F3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2" name="Tabela 41">
            <a:extLst>
              <a:ext uri="{FF2B5EF4-FFF2-40B4-BE49-F238E27FC236}">
                <a16:creationId xmlns:a16="http://schemas.microsoft.com/office/drawing/2014/main" id="{4274712A-8EE3-4380-B3A1-845086B77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226532"/>
              </p:ext>
            </p:extLst>
          </p:nvPr>
        </p:nvGraphicFramePr>
        <p:xfrm>
          <a:off x="2278380" y="1763196"/>
          <a:ext cx="4749503" cy="114100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1043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89">
                  <a:extLst>
                    <a:ext uri="{9D8B030D-6E8A-4147-A177-3AD203B41FA5}">
                      <a16:colId xmlns:a16="http://schemas.microsoft.com/office/drawing/2014/main" val="8552916"/>
                    </a:ext>
                  </a:extLst>
                </a:gridCol>
                <a:gridCol w="1230159">
                  <a:extLst>
                    <a:ext uri="{9D8B030D-6E8A-4147-A177-3AD203B41FA5}">
                      <a16:colId xmlns:a16="http://schemas.microsoft.com/office/drawing/2014/main" val="552879216"/>
                    </a:ext>
                  </a:extLst>
                </a:gridCol>
                <a:gridCol w="1399652">
                  <a:extLst>
                    <a:ext uri="{9D8B030D-6E8A-4147-A177-3AD203B41FA5}">
                      <a16:colId xmlns:a16="http://schemas.microsoft.com/office/drawing/2014/main" val="779046237"/>
                    </a:ext>
                  </a:extLst>
                </a:gridCol>
              </a:tblGrid>
              <a:tr h="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EMPRESA A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Mercado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12%</a:t>
                      </a:r>
                    </a:p>
                  </a:txBody>
                  <a:tcPr marL="93315" marR="93315" marT="46658" marB="46658" anchor="ctr" horzOverflow="overflow"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pt-BR" sz="1200" b="1" noProof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Proxima Nova Medium"/>
                      </a:endParaRP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76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Custo ($)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Imposto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Preço final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Quantidade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3"/>
                          </a:solidFill>
                          <a:effectLst/>
                          <a:latin typeface="Palatino Linotype" panose="02040502050505030304" pitchFamily="18" charset="0"/>
                        </a:rPr>
                        <a:t>100</a:t>
                      </a:r>
                      <a:endParaRPr lang="pt-BR" sz="1400" b="1" i="0" u="none" strike="noStrike" dirty="0">
                        <a:solidFill>
                          <a:schemeClr val="accent3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Palatino Linotype" panose="02040502050505030304" pitchFamily="18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CaixaDeTexto 52">
            <a:extLst>
              <a:ext uri="{FF2B5EF4-FFF2-40B4-BE49-F238E27FC236}">
                <a16:creationId xmlns:a16="http://schemas.microsoft.com/office/drawing/2014/main" id="{8BE7EF72-A3CF-4C09-B9AD-06F28CF834DE}"/>
              </a:ext>
            </a:extLst>
          </p:cNvPr>
          <p:cNvSpPr txBox="1"/>
          <p:nvPr/>
        </p:nvSpPr>
        <p:spPr>
          <a:xfrm>
            <a:off x="732762" y="201700"/>
            <a:ext cx="767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Playfair Display" panose="00000500000000000000" pitchFamily="2" charset="0"/>
              </a:rPr>
              <a:t>Hipóteses com alíquota de 12%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5F76CBEE-3732-425E-BDC2-7335EB092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75878"/>
              </p:ext>
            </p:extLst>
          </p:nvPr>
        </p:nvGraphicFramePr>
        <p:xfrm>
          <a:off x="3214556" y="3340917"/>
          <a:ext cx="2340000" cy="66294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1310454">
                  <a:extLst>
                    <a:ext uri="{9D8B030D-6E8A-4147-A177-3AD203B41FA5}">
                      <a16:colId xmlns:a16="http://schemas.microsoft.com/office/drawing/2014/main" val="1329736729"/>
                    </a:ext>
                  </a:extLst>
                </a:gridCol>
                <a:gridCol w="1029546">
                  <a:extLst>
                    <a:ext uri="{9D8B030D-6E8A-4147-A177-3AD203B41FA5}">
                      <a16:colId xmlns:a16="http://schemas.microsoft.com/office/drawing/2014/main" val="32281168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Receita</a:t>
                      </a:r>
                      <a:endParaRPr lang="pt-BR" sz="14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3"/>
                          </a:solidFill>
                          <a:effectLst/>
                          <a:latin typeface="Palatino Linotype" panose="02040502050505030304" pitchFamily="18" charset="0"/>
                        </a:rPr>
                        <a:t>112.000</a:t>
                      </a:r>
                      <a:endParaRPr lang="pt-BR" sz="1400" b="1" i="0" u="none" strike="noStrike" dirty="0">
                        <a:solidFill>
                          <a:schemeClr val="accent3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64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Imposto (-)</a:t>
                      </a:r>
                      <a:endParaRPr lang="pt-BR" sz="14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3"/>
                          </a:solidFill>
                          <a:effectLst/>
                          <a:latin typeface="Palatino Linotype" panose="02040502050505030304" pitchFamily="18" charset="0"/>
                        </a:rPr>
                        <a:t>12.000</a:t>
                      </a:r>
                      <a:endParaRPr lang="pt-BR" sz="1400" b="1" i="0" u="none" strike="noStrike" dirty="0">
                        <a:solidFill>
                          <a:schemeClr val="accent3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151005"/>
                  </a:ext>
                </a:extLst>
              </a:tr>
              <a:tr h="1444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Margem (=)</a:t>
                      </a:r>
                      <a:endParaRPr lang="pt-BR" sz="14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3"/>
                          </a:solidFill>
                          <a:effectLst/>
                          <a:latin typeface="Palatino Linotype" panose="02040502050505030304" pitchFamily="18" charset="0"/>
                        </a:rPr>
                        <a:t>100.000</a:t>
                      </a:r>
                      <a:endParaRPr lang="pt-BR" sz="1400" b="1" i="0" u="none" strike="noStrike" dirty="0">
                        <a:solidFill>
                          <a:schemeClr val="accent3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917148"/>
                  </a:ext>
                </a:extLst>
              </a:tr>
            </a:tbl>
          </a:graphicData>
        </a:graphic>
      </p:graphicFrame>
      <p:sp>
        <p:nvSpPr>
          <p:cNvPr id="14" name="Google Shape;383;p60">
            <a:extLst>
              <a:ext uri="{FF2B5EF4-FFF2-40B4-BE49-F238E27FC236}">
                <a16:creationId xmlns:a16="http://schemas.microsoft.com/office/drawing/2014/main" id="{CA6172DE-0312-41DD-8411-73689461999F}"/>
              </a:ext>
            </a:extLst>
          </p:cNvPr>
          <p:cNvSpPr/>
          <p:nvPr/>
        </p:nvSpPr>
        <p:spPr>
          <a:xfrm>
            <a:off x="3054350" y="865317"/>
            <a:ext cx="2705099" cy="301146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CASO A (B2C)</a:t>
            </a:r>
            <a:endParaRPr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2058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16;p53">
            <a:extLst>
              <a:ext uri="{FF2B5EF4-FFF2-40B4-BE49-F238E27FC236}">
                <a16:creationId xmlns:a16="http://schemas.microsoft.com/office/drawing/2014/main" id="{5A3396F6-96CA-4838-9CDC-5B2326604BE9}"/>
              </a:ext>
            </a:extLst>
          </p:cNvPr>
          <p:cNvSpPr/>
          <p:nvPr/>
        </p:nvSpPr>
        <p:spPr>
          <a:xfrm rot="16200000">
            <a:off x="4458492" y="305256"/>
            <a:ext cx="233893" cy="9150876"/>
          </a:xfrm>
          <a:prstGeom prst="rect">
            <a:avLst/>
          </a:prstGeom>
          <a:solidFill>
            <a:srgbClr val="F3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A170343E-0BE0-4014-8521-B2E3ED4C1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871483"/>
              </p:ext>
            </p:extLst>
          </p:nvPr>
        </p:nvGraphicFramePr>
        <p:xfrm>
          <a:off x="1077622" y="1364245"/>
          <a:ext cx="3003549" cy="902912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1054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541">
                  <a:extLst>
                    <a:ext uri="{9D8B030D-6E8A-4147-A177-3AD203B41FA5}">
                      <a16:colId xmlns:a16="http://schemas.microsoft.com/office/drawing/2014/main" val="8552916"/>
                    </a:ext>
                  </a:extLst>
                </a:gridCol>
                <a:gridCol w="974541">
                  <a:extLst>
                    <a:ext uri="{9D8B030D-6E8A-4147-A177-3AD203B41FA5}">
                      <a16:colId xmlns:a16="http://schemas.microsoft.com/office/drawing/2014/main" val="552879216"/>
                    </a:ext>
                  </a:extLst>
                </a:gridCol>
              </a:tblGrid>
              <a:tr h="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EMPRESA A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12%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776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Custo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Imposto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Preço final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3"/>
                          </a:solidFill>
                          <a:effectLst/>
                          <a:latin typeface="Palatino Linotype" panose="02040502050505030304" pitchFamily="18" charset="0"/>
                        </a:rPr>
                        <a:t>100</a:t>
                      </a:r>
                      <a:endParaRPr lang="pt-BR" sz="1200" b="1" i="0" u="none" strike="noStrike" dirty="0">
                        <a:solidFill>
                          <a:schemeClr val="accent3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1DF99FB1-E91C-4554-98EC-34F60D783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032977"/>
              </p:ext>
            </p:extLst>
          </p:nvPr>
        </p:nvGraphicFramePr>
        <p:xfrm>
          <a:off x="4221097" y="1364245"/>
          <a:ext cx="4635273" cy="948632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867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945">
                  <a:extLst>
                    <a:ext uri="{9D8B030D-6E8A-4147-A177-3AD203B41FA5}">
                      <a16:colId xmlns:a16="http://schemas.microsoft.com/office/drawing/2014/main" val="782487593"/>
                    </a:ext>
                  </a:extLst>
                </a:gridCol>
                <a:gridCol w="747945">
                  <a:extLst>
                    <a:ext uri="{9D8B030D-6E8A-4147-A177-3AD203B41FA5}">
                      <a16:colId xmlns:a16="http://schemas.microsoft.com/office/drawing/2014/main" val="614538890"/>
                    </a:ext>
                  </a:extLst>
                </a:gridCol>
                <a:gridCol w="824568">
                  <a:extLst>
                    <a:ext uri="{9D8B030D-6E8A-4147-A177-3AD203B41FA5}">
                      <a16:colId xmlns:a16="http://schemas.microsoft.com/office/drawing/2014/main" val="3749456613"/>
                    </a:ext>
                  </a:extLst>
                </a:gridCol>
                <a:gridCol w="742110">
                  <a:extLst>
                    <a:ext uri="{9D8B030D-6E8A-4147-A177-3AD203B41FA5}">
                      <a16:colId xmlns:a16="http://schemas.microsoft.com/office/drawing/2014/main" val="404258139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pt-BR" sz="1400" b="1" noProof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Proxima Nova Medium"/>
                      </a:endParaRP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05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EMPRESA B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05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Mercado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75">
                <a:tc gridSpan="5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05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12%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pt-BR" sz="900" b="1" noProof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Proxima Nova Medium"/>
                      </a:endParaRP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pt-BR" sz="900" b="1" noProof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Proxima Nova Medium"/>
                      </a:endParaRP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76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Compra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Insumo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VA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Imposto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Preço final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noProof="0" dirty="0">
                          <a:solidFill>
                            <a:srgbClr val="2F3342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Quantidade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19,44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181,44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Palatino Linotype" panose="02040502050505030304" pitchFamily="18" charset="0"/>
                        </a:rPr>
                        <a:t>400</a:t>
                      </a:r>
                      <a:endParaRPr lang="pt-BR" sz="1400" b="1" i="0" u="none" strike="noStrike" dirty="0">
                        <a:solidFill>
                          <a:schemeClr val="accent6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CBDD429-06F5-4EE9-BA1C-FCCEF9861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58626"/>
              </p:ext>
            </p:extLst>
          </p:nvPr>
        </p:nvGraphicFramePr>
        <p:xfrm>
          <a:off x="4225342" y="3570115"/>
          <a:ext cx="1579755" cy="7620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872587">
                  <a:extLst>
                    <a:ext uri="{9D8B030D-6E8A-4147-A177-3AD203B41FA5}">
                      <a16:colId xmlns:a16="http://schemas.microsoft.com/office/drawing/2014/main" val="4148781091"/>
                    </a:ext>
                  </a:extLst>
                </a:gridCol>
                <a:gridCol w="707168">
                  <a:extLst>
                    <a:ext uri="{9D8B030D-6E8A-4147-A177-3AD203B41FA5}">
                      <a16:colId xmlns:a16="http://schemas.microsoft.com/office/drawing/2014/main" val="36941427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Receita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72.576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168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Imposto (-)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7.776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806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Imposto (-)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4.800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601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Margem (=)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60.000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945062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CAF3542-AD8C-4BA2-92B1-14B1A8D63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72221"/>
              </p:ext>
            </p:extLst>
          </p:nvPr>
        </p:nvGraphicFramePr>
        <p:xfrm>
          <a:off x="4221097" y="2444268"/>
          <a:ext cx="1584000" cy="88392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873882">
                  <a:extLst>
                    <a:ext uri="{9D8B030D-6E8A-4147-A177-3AD203B41FA5}">
                      <a16:colId xmlns:a16="http://schemas.microsoft.com/office/drawing/2014/main" val="135306839"/>
                    </a:ext>
                  </a:extLst>
                </a:gridCol>
                <a:gridCol w="710118">
                  <a:extLst>
                    <a:ext uri="{9D8B030D-6E8A-4147-A177-3AD203B41FA5}">
                      <a16:colId xmlns:a16="http://schemas.microsoft.com/office/drawing/2014/main" val="693806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Receita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181.440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751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Imposto (-)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19.440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209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Imposto (-)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12.000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Margem (=)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150.000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846477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E15B4A15-BB9A-44DE-9E6E-1C7A8DC49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704153"/>
              </p:ext>
            </p:extLst>
          </p:nvPr>
        </p:nvGraphicFramePr>
        <p:xfrm>
          <a:off x="1371627" y="2450275"/>
          <a:ext cx="1958974" cy="5715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911224">
                  <a:extLst>
                    <a:ext uri="{9D8B030D-6E8A-4147-A177-3AD203B41FA5}">
                      <a16:colId xmlns:a16="http://schemas.microsoft.com/office/drawing/2014/main" val="498894118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19094975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Receita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3"/>
                          </a:solidFill>
                          <a:effectLst/>
                          <a:latin typeface="Palatino Linotype" panose="02040502050505030304" pitchFamily="18" charset="0"/>
                        </a:rPr>
                        <a:t>112.000</a:t>
                      </a:r>
                      <a:endParaRPr lang="pt-BR" sz="1200" b="1" i="0" u="none" strike="noStrike" dirty="0">
                        <a:solidFill>
                          <a:schemeClr val="accent3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39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Imposto (-)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3"/>
                          </a:solidFill>
                          <a:effectLst/>
                          <a:latin typeface="Palatino Linotype" panose="02040502050505030304" pitchFamily="18" charset="0"/>
                        </a:rPr>
                        <a:t>12.000</a:t>
                      </a:r>
                      <a:endParaRPr lang="pt-BR" sz="1200" b="1" i="0" u="none" strike="noStrike" dirty="0">
                        <a:solidFill>
                          <a:schemeClr val="accent3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870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Margem (=)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3"/>
                          </a:solidFill>
                          <a:effectLst/>
                          <a:latin typeface="Palatino Linotype" panose="02040502050505030304" pitchFamily="18" charset="0"/>
                        </a:rPr>
                        <a:t>100.000</a:t>
                      </a:r>
                      <a:endParaRPr lang="pt-BR" sz="1200" b="1" i="0" u="none" strike="noStrike" dirty="0">
                        <a:solidFill>
                          <a:schemeClr val="accent3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88001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83A12ED4-E74E-440C-B16E-2C0E3163C7B1}"/>
              </a:ext>
            </a:extLst>
          </p:cNvPr>
          <p:cNvSpPr txBox="1"/>
          <p:nvPr/>
        </p:nvSpPr>
        <p:spPr>
          <a:xfrm>
            <a:off x="5805097" y="2530191"/>
            <a:ext cx="2668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Palatino Linotype" panose="02040502050505030304" pitchFamily="18" charset="0"/>
              </a:rPr>
              <a:t>Situação imaginária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5BBBC54-D7C7-47BA-AD78-619AD5392295}"/>
              </a:ext>
            </a:extLst>
          </p:cNvPr>
          <p:cNvSpPr txBox="1"/>
          <p:nvPr/>
        </p:nvSpPr>
        <p:spPr>
          <a:xfrm>
            <a:off x="5805097" y="3724665"/>
            <a:ext cx="2668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Palatino Linotype" panose="02040502050505030304" pitchFamily="18" charset="0"/>
              </a:rPr>
              <a:t>Situação real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DE555E-1D3F-4CDF-BD9C-1FD0D83256E4}"/>
              </a:ext>
            </a:extLst>
          </p:cNvPr>
          <p:cNvSpPr txBox="1"/>
          <p:nvPr/>
        </p:nvSpPr>
        <p:spPr>
          <a:xfrm>
            <a:off x="732762" y="201700"/>
            <a:ext cx="767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Playfair Display" panose="00000500000000000000" pitchFamily="2" charset="0"/>
              </a:rPr>
              <a:t>Hipóteses com alíquota de 12%</a:t>
            </a:r>
          </a:p>
        </p:txBody>
      </p:sp>
      <p:sp>
        <p:nvSpPr>
          <p:cNvPr id="14" name="Google Shape;383;p60">
            <a:extLst>
              <a:ext uri="{FF2B5EF4-FFF2-40B4-BE49-F238E27FC236}">
                <a16:creationId xmlns:a16="http://schemas.microsoft.com/office/drawing/2014/main" id="{40BF6E36-0442-4664-8633-D11309200F8B}"/>
              </a:ext>
            </a:extLst>
          </p:cNvPr>
          <p:cNvSpPr/>
          <p:nvPr/>
        </p:nvSpPr>
        <p:spPr>
          <a:xfrm>
            <a:off x="3054350" y="865317"/>
            <a:ext cx="2705099" cy="301146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CASO B (B2B)</a:t>
            </a:r>
            <a:endParaRPr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F16730E-A931-4178-B763-D59680FA3D9D}"/>
              </a:ext>
            </a:extLst>
          </p:cNvPr>
          <p:cNvCxnSpPr/>
          <p:nvPr/>
        </p:nvCxnSpPr>
        <p:spPr>
          <a:xfrm>
            <a:off x="116538" y="3429000"/>
            <a:ext cx="8591549" cy="0"/>
          </a:xfrm>
          <a:prstGeom prst="line">
            <a:avLst/>
          </a:prstGeom>
          <a:ln w="762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Angulado 16">
            <a:extLst>
              <a:ext uri="{FF2B5EF4-FFF2-40B4-BE49-F238E27FC236}">
                <a16:creationId xmlns:a16="http://schemas.microsoft.com/office/drawing/2014/main" id="{39E96105-2B44-4341-87BD-7C388CA31562}"/>
              </a:ext>
            </a:extLst>
          </p:cNvPr>
          <p:cNvCxnSpPr>
            <a:cxnSpLocks/>
          </p:cNvCxnSpPr>
          <p:nvPr/>
        </p:nvCxnSpPr>
        <p:spPr>
          <a:xfrm rot="10800000">
            <a:off x="2329544" y="3178630"/>
            <a:ext cx="2756813" cy="1466977"/>
          </a:xfrm>
          <a:prstGeom prst="bentConnector3">
            <a:avLst>
              <a:gd name="adj1" fmla="val 99753"/>
            </a:avLst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27">
            <a:extLst>
              <a:ext uri="{FF2B5EF4-FFF2-40B4-BE49-F238E27FC236}">
                <a16:creationId xmlns:a16="http://schemas.microsoft.com/office/drawing/2014/main" id="{EDA9E76C-FAE4-4EBC-8289-41A99E206334}"/>
              </a:ext>
            </a:extLst>
          </p:cNvPr>
          <p:cNvCxnSpPr>
            <a:cxnSpLocks/>
          </p:cNvCxnSpPr>
          <p:nvPr/>
        </p:nvCxnSpPr>
        <p:spPr>
          <a:xfrm flipV="1">
            <a:off x="5086356" y="4373880"/>
            <a:ext cx="0" cy="3110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310;p53">
            <a:extLst>
              <a:ext uri="{FF2B5EF4-FFF2-40B4-BE49-F238E27FC236}">
                <a16:creationId xmlns:a16="http://schemas.microsoft.com/office/drawing/2014/main" id="{BB864794-992B-4364-B559-D6D31860AB9B}"/>
              </a:ext>
            </a:extLst>
          </p:cNvPr>
          <p:cNvSpPr txBox="1">
            <a:spLocks/>
          </p:cNvSpPr>
          <p:nvPr/>
        </p:nvSpPr>
        <p:spPr>
          <a:xfrm>
            <a:off x="2432789" y="4310019"/>
            <a:ext cx="3249711" cy="32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pt-BR" sz="900" b="1" dirty="0">
                <a:solidFill>
                  <a:schemeClr val="tx1"/>
                </a:solidFill>
              </a:rPr>
              <a:t>Impacto da redução da quantidade demandada</a:t>
            </a:r>
            <a:endParaRPr lang="it-IT" sz="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6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16;p53">
            <a:extLst>
              <a:ext uri="{FF2B5EF4-FFF2-40B4-BE49-F238E27FC236}">
                <a16:creationId xmlns:a16="http://schemas.microsoft.com/office/drawing/2014/main" id="{5A3396F6-96CA-4838-9CDC-5B2326604BE9}"/>
              </a:ext>
            </a:extLst>
          </p:cNvPr>
          <p:cNvSpPr/>
          <p:nvPr/>
        </p:nvSpPr>
        <p:spPr>
          <a:xfrm rot="16200000">
            <a:off x="4458492" y="305256"/>
            <a:ext cx="233893" cy="9150876"/>
          </a:xfrm>
          <a:prstGeom prst="rect">
            <a:avLst/>
          </a:prstGeom>
          <a:solidFill>
            <a:srgbClr val="F3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2" name="Tabela 41">
            <a:extLst>
              <a:ext uri="{FF2B5EF4-FFF2-40B4-BE49-F238E27FC236}">
                <a16:creationId xmlns:a16="http://schemas.microsoft.com/office/drawing/2014/main" id="{4274712A-8EE3-4380-B3A1-845086B77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242857"/>
              </p:ext>
            </p:extLst>
          </p:nvPr>
        </p:nvGraphicFramePr>
        <p:xfrm>
          <a:off x="2407920" y="1824156"/>
          <a:ext cx="4749503" cy="114100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1043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89">
                  <a:extLst>
                    <a:ext uri="{9D8B030D-6E8A-4147-A177-3AD203B41FA5}">
                      <a16:colId xmlns:a16="http://schemas.microsoft.com/office/drawing/2014/main" val="8552916"/>
                    </a:ext>
                  </a:extLst>
                </a:gridCol>
                <a:gridCol w="1230159">
                  <a:extLst>
                    <a:ext uri="{9D8B030D-6E8A-4147-A177-3AD203B41FA5}">
                      <a16:colId xmlns:a16="http://schemas.microsoft.com/office/drawing/2014/main" val="552879216"/>
                    </a:ext>
                  </a:extLst>
                </a:gridCol>
                <a:gridCol w="1399652">
                  <a:extLst>
                    <a:ext uri="{9D8B030D-6E8A-4147-A177-3AD203B41FA5}">
                      <a16:colId xmlns:a16="http://schemas.microsoft.com/office/drawing/2014/main" val="779046237"/>
                    </a:ext>
                  </a:extLst>
                </a:gridCol>
              </a:tblGrid>
              <a:tr h="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EMPRESA A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Mercado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12%</a:t>
                      </a:r>
                    </a:p>
                  </a:txBody>
                  <a:tcPr marL="93315" marR="93315" marT="46658" marB="46658" anchor="ctr" horzOverflow="overflow"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pt-BR" sz="1200" b="1" noProof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Proxima Nova Medium"/>
                      </a:endParaRP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76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Custo ($)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Imposto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Preço final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Quantidade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100</a:t>
                      </a:r>
                      <a:endParaRPr lang="pt-BR" sz="1400" b="1" i="0" u="none" strike="noStrike" dirty="0">
                        <a:solidFill>
                          <a:schemeClr val="accent6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28</a:t>
                      </a:r>
                      <a:endParaRPr lang="pt-BR" sz="1400" b="1" i="0" u="none" strike="noStrike" dirty="0">
                        <a:solidFill>
                          <a:schemeClr val="accent6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128</a:t>
                      </a:r>
                      <a:endParaRPr lang="pt-BR" sz="1400" b="1" i="0" u="none" strike="noStrike" dirty="0">
                        <a:solidFill>
                          <a:schemeClr val="accent6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Palatino Linotype" panose="02040502050505030304" pitchFamily="18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CaixaDeTexto 52">
            <a:extLst>
              <a:ext uri="{FF2B5EF4-FFF2-40B4-BE49-F238E27FC236}">
                <a16:creationId xmlns:a16="http://schemas.microsoft.com/office/drawing/2014/main" id="{8BE7EF72-A3CF-4C09-B9AD-06F28CF834DE}"/>
              </a:ext>
            </a:extLst>
          </p:cNvPr>
          <p:cNvSpPr txBox="1"/>
          <p:nvPr/>
        </p:nvSpPr>
        <p:spPr>
          <a:xfrm>
            <a:off x="732762" y="201700"/>
            <a:ext cx="767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Playfair Display" panose="00000500000000000000" pitchFamily="2" charset="0"/>
              </a:rPr>
              <a:t>Hipóteses com alíquota de 28%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5F76CBEE-3732-425E-BDC2-7335EB092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24672"/>
              </p:ext>
            </p:extLst>
          </p:nvPr>
        </p:nvGraphicFramePr>
        <p:xfrm>
          <a:off x="3236899" y="3142380"/>
          <a:ext cx="2340000" cy="66294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1310454">
                  <a:extLst>
                    <a:ext uri="{9D8B030D-6E8A-4147-A177-3AD203B41FA5}">
                      <a16:colId xmlns:a16="http://schemas.microsoft.com/office/drawing/2014/main" val="1329736729"/>
                    </a:ext>
                  </a:extLst>
                </a:gridCol>
                <a:gridCol w="1029546">
                  <a:extLst>
                    <a:ext uri="{9D8B030D-6E8A-4147-A177-3AD203B41FA5}">
                      <a16:colId xmlns:a16="http://schemas.microsoft.com/office/drawing/2014/main" val="32281168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Receita</a:t>
                      </a:r>
                      <a:endParaRPr lang="pt-BR" sz="14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4"/>
                          </a:solidFill>
                          <a:effectLst/>
                          <a:latin typeface="Palatino Linotype" panose="02040502050505030304" pitchFamily="18" charset="0"/>
                        </a:rPr>
                        <a:t>89.600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64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Imposto (-)</a:t>
                      </a:r>
                      <a:endParaRPr lang="pt-BR" sz="14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4"/>
                          </a:solidFill>
                          <a:effectLst/>
                          <a:latin typeface="Palatino Linotype" panose="02040502050505030304" pitchFamily="18" charset="0"/>
                        </a:rPr>
                        <a:t>19.600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151005"/>
                  </a:ext>
                </a:extLst>
              </a:tr>
              <a:tr h="1444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Margem (=)</a:t>
                      </a:r>
                      <a:endParaRPr lang="pt-BR" sz="14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4"/>
                          </a:solidFill>
                          <a:effectLst/>
                          <a:latin typeface="Palatino Linotype" panose="02040502050505030304" pitchFamily="18" charset="0"/>
                        </a:rPr>
                        <a:t>70.000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917148"/>
                  </a:ext>
                </a:extLst>
              </a:tr>
            </a:tbl>
          </a:graphicData>
        </a:graphic>
      </p:graphicFrame>
      <p:sp>
        <p:nvSpPr>
          <p:cNvPr id="14" name="Google Shape;383;p60">
            <a:extLst>
              <a:ext uri="{FF2B5EF4-FFF2-40B4-BE49-F238E27FC236}">
                <a16:creationId xmlns:a16="http://schemas.microsoft.com/office/drawing/2014/main" id="{CA6172DE-0312-41DD-8411-73689461999F}"/>
              </a:ext>
            </a:extLst>
          </p:cNvPr>
          <p:cNvSpPr/>
          <p:nvPr/>
        </p:nvSpPr>
        <p:spPr>
          <a:xfrm>
            <a:off x="3054350" y="865317"/>
            <a:ext cx="2705099" cy="301146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CASO C (B2C)</a:t>
            </a:r>
            <a:endParaRPr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6634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16;p53">
            <a:extLst>
              <a:ext uri="{FF2B5EF4-FFF2-40B4-BE49-F238E27FC236}">
                <a16:creationId xmlns:a16="http://schemas.microsoft.com/office/drawing/2014/main" id="{5A3396F6-96CA-4838-9CDC-5B2326604BE9}"/>
              </a:ext>
            </a:extLst>
          </p:cNvPr>
          <p:cNvSpPr/>
          <p:nvPr/>
        </p:nvSpPr>
        <p:spPr>
          <a:xfrm rot="16200000">
            <a:off x="4458492" y="305256"/>
            <a:ext cx="233893" cy="9150876"/>
          </a:xfrm>
          <a:prstGeom prst="rect">
            <a:avLst/>
          </a:prstGeom>
          <a:solidFill>
            <a:srgbClr val="F3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A170343E-0BE0-4014-8521-B2E3ED4C1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521731"/>
              </p:ext>
            </p:extLst>
          </p:nvPr>
        </p:nvGraphicFramePr>
        <p:xfrm>
          <a:off x="1077622" y="1364245"/>
          <a:ext cx="3003549" cy="902912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1054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541">
                  <a:extLst>
                    <a:ext uri="{9D8B030D-6E8A-4147-A177-3AD203B41FA5}">
                      <a16:colId xmlns:a16="http://schemas.microsoft.com/office/drawing/2014/main" val="8552916"/>
                    </a:ext>
                  </a:extLst>
                </a:gridCol>
                <a:gridCol w="974541">
                  <a:extLst>
                    <a:ext uri="{9D8B030D-6E8A-4147-A177-3AD203B41FA5}">
                      <a16:colId xmlns:a16="http://schemas.microsoft.com/office/drawing/2014/main" val="552879216"/>
                    </a:ext>
                  </a:extLst>
                </a:gridCol>
              </a:tblGrid>
              <a:tr h="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EMPRESA A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12%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776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Custo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Imposto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Preço final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100</a:t>
                      </a:r>
                      <a:endParaRPr lang="pt-BR" sz="1200" b="1" i="0" u="none" strike="noStrike" dirty="0">
                        <a:solidFill>
                          <a:schemeClr val="accent6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28</a:t>
                      </a:r>
                      <a:endParaRPr lang="pt-BR" sz="1200" b="1" i="0" u="none" strike="noStrike" dirty="0">
                        <a:solidFill>
                          <a:schemeClr val="accent6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128</a:t>
                      </a:r>
                      <a:endParaRPr lang="pt-BR" sz="1200" b="1" i="0" u="none" strike="noStrike" dirty="0">
                        <a:solidFill>
                          <a:schemeClr val="accent6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1DF99FB1-E91C-4554-98EC-34F60D783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032146"/>
              </p:ext>
            </p:extLst>
          </p:nvPr>
        </p:nvGraphicFramePr>
        <p:xfrm>
          <a:off x="4221097" y="1364245"/>
          <a:ext cx="4635273" cy="948632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867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945">
                  <a:extLst>
                    <a:ext uri="{9D8B030D-6E8A-4147-A177-3AD203B41FA5}">
                      <a16:colId xmlns:a16="http://schemas.microsoft.com/office/drawing/2014/main" val="782487593"/>
                    </a:ext>
                  </a:extLst>
                </a:gridCol>
                <a:gridCol w="747945">
                  <a:extLst>
                    <a:ext uri="{9D8B030D-6E8A-4147-A177-3AD203B41FA5}">
                      <a16:colId xmlns:a16="http://schemas.microsoft.com/office/drawing/2014/main" val="614538890"/>
                    </a:ext>
                  </a:extLst>
                </a:gridCol>
                <a:gridCol w="824568">
                  <a:extLst>
                    <a:ext uri="{9D8B030D-6E8A-4147-A177-3AD203B41FA5}">
                      <a16:colId xmlns:a16="http://schemas.microsoft.com/office/drawing/2014/main" val="3749456613"/>
                    </a:ext>
                  </a:extLst>
                </a:gridCol>
                <a:gridCol w="742110">
                  <a:extLst>
                    <a:ext uri="{9D8B030D-6E8A-4147-A177-3AD203B41FA5}">
                      <a16:colId xmlns:a16="http://schemas.microsoft.com/office/drawing/2014/main" val="404258139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pt-BR" sz="1400" b="1" noProof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Proxima Nova Medium"/>
                      </a:endParaRP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05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EMPRESA B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05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Mercado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75">
                <a:tc gridSpan="5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05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12%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pt-BR" sz="900" b="1" noProof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Proxima Nova Medium"/>
                      </a:endParaRP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pt-BR" sz="900" b="1" noProof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Proxima Nova Medium"/>
                      </a:endParaRP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76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Compra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Insumo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VA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Imposto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Preço final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noProof="0" dirty="0">
                          <a:solidFill>
                            <a:srgbClr val="2F3342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Quantidade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128</a:t>
                      </a:r>
                      <a:endParaRPr lang="pt-BR" sz="1200" b="1" i="0" u="none" strike="noStrike" dirty="0">
                        <a:solidFill>
                          <a:schemeClr val="accent6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10</a:t>
                      </a:r>
                      <a:endParaRPr lang="pt-BR" sz="1400" b="1" i="0" u="none" strike="noStrike" dirty="0">
                        <a:solidFill>
                          <a:schemeClr val="accent6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40</a:t>
                      </a:r>
                      <a:endParaRPr lang="pt-BR" sz="1400" b="1" i="0" u="none" strike="noStrike" dirty="0">
                        <a:solidFill>
                          <a:schemeClr val="accent6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14</a:t>
                      </a:r>
                      <a:endParaRPr lang="pt-BR" sz="1400" b="1" i="0" u="none" strike="noStrike" dirty="0">
                        <a:solidFill>
                          <a:schemeClr val="accent6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192</a:t>
                      </a:r>
                      <a:endParaRPr lang="pt-BR" sz="1400" b="1" i="0" u="none" strike="noStrike" dirty="0">
                        <a:solidFill>
                          <a:schemeClr val="accent6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CBDD429-06F5-4EE9-BA1C-FCCEF9861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987502"/>
              </p:ext>
            </p:extLst>
          </p:nvPr>
        </p:nvGraphicFramePr>
        <p:xfrm>
          <a:off x="4225342" y="3570115"/>
          <a:ext cx="1579755" cy="5715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872587">
                  <a:extLst>
                    <a:ext uri="{9D8B030D-6E8A-4147-A177-3AD203B41FA5}">
                      <a16:colId xmlns:a16="http://schemas.microsoft.com/office/drawing/2014/main" val="4148781091"/>
                    </a:ext>
                  </a:extLst>
                </a:gridCol>
                <a:gridCol w="707168">
                  <a:extLst>
                    <a:ext uri="{9D8B030D-6E8A-4147-A177-3AD203B41FA5}">
                      <a16:colId xmlns:a16="http://schemas.microsoft.com/office/drawing/2014/main" val="36941427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Receita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/>
                          </a:solidFill>
                          <a:effectLst/>
                          <a:latin typeface="Palatino Linotype" panose="02040502050505030304" pitchFamily="18" charset="0"/>
                        </a:rPr>
                        <a:t>38.400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168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Imposto (-)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/>
                          </a:solidFill>
                          <a:effectLst/>
                          <a:latin typeface="Palatino Linotype" panose="02040502050505030304" pitchFamily="18" charset="0"/>
                        </a:rPr>
                        <a:t>8.400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806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Margem (=)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/>
                          </a:solidFill>
                          <a:effectLst/>
                          <a:latin typeface="Palatino Linotype" panose="02040502050505030304" pitchFamily="18" charset="0"/>
                        </a:rPr>
                        <a:t>30.000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945062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CAF3542-AD8C-4BA2-92B1-14B1A8D63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006892"/>
              </p:ext>
            </p:extLst>
          </p:nvPr>
        </p:nvGraphicFramePr>
        <p:xfrm>
          <a:off x="4223219" y="2451839"/>
          <a:ext cx="1584000" cy="5715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873882">
                  <a:extLst>
                    <a:ext uri="{9D8B030D-6E8A-4147-A177-3AD203B41FA5}">
                      <a16:colId xmlns:a16="http://schemas.microsoft.com/office/drawing/2014/main" val="135306839"/>
                    </a:ext>
                  </a:extLst>
                </a:gridCol>
                <a:gridCol w="710118">
                  <a:extLst>
                    <a:ext uri="{9D8B030D-6E8A-4147-A177-3AD203B41FA5}">
                      <a16:colId xmlns:a16="http://schemas.microsoft.com/office/drawing/2014/main" val="693806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Receita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192.000</a:t>
                      </a:r>
                      <a:endParaRPr lang="pt-BR" sz="1200" b="1" i="0" u="none" strike="noStrike" dirty="0">
                        <a:solidFill>
                          <a:schemeClr val="accent6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751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Imposto (-)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42.000</a:t>
                      </a:r>
                      <a:endParaRPr lang="pt-BR" sz="1200" b="1" i="0" u="none" strike="noStrike" dirty="0">
                        <a:solidFill>
                          <a:schemeClr val="accent6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209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Margem (=)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Palatino Linotype" panose="02040502050505030304" pitchFamily="18" charset="0"/>
                        </a:rPr>
                        <a:t>150.000</a:t>
                      </a:r>
                      <a:endParaRPr lang="pt-BR" sz="1200" b="1" i="0" u="none" strike="noStrike" dirty="0">
                        <a:solidFill>
                          <a:schemeClr val="accent6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846477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E15B4A15-BB9A-44DE-9E6E-1C7A8DC49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849378"/>
              </p:ext>
            </p:extLst>
          </p:nvPr>
        </p:nvGraphicFramePr>
        <p:xfrm>
          <a:off x="1543382" y="2440590"/>
          <a:ext cx="1958974" cy="5715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911224">
                  <a:extLst>
                    <a:ext uri="{9D8B030D-6E8A-4147-A177-3AD203B41FA5}">
                      <a16:colId xmlns:a16="http://schemas.microsoft.com/office/drawing/2014/main" val="498894118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19094975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Receita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3"/>
                          </a:solidFill>
                          <a:effectLst/>
                          <a:latin typeface="Palatino Linotype" panose="02040502050505030304" pitchFamily="18" charset="0"/>
                        </a:rPr>
                        <a:t>112.000</a:t>
                      </a:r>
                      <a:endParaRPr lang="pt-BR" sz="1200" b="1" i="0" u="none" strike="noStrike" dirty="0">
                        <a:solidFill>
                          <a:schemeClr val="accent3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39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Imposto (-)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3"/>
                          </a:solidFill>
                          <a:effectLst/>
                          <a:latin typeface="Palatino Linotype" panose="02040502050505030304" pitchFamily="18" charset="0"/>
                        </a:rPr>
                        <a:t>12.000</a:t>
                      </a:r>
                      <a:endParaRPr lang="pt-BR" sz="1200" b="1" i="0" u="none" strike="noStrike" dirty="0">
                        <a:solidFill>
                          <a:schemeClr val="accent3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870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Margem (=)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3"/>
                          </a:solidFill>
                          <a:effectLst/>
                          <a:latin typeface="Palatino Linotype" panose="02040502050505030304" pitchFamily="18" charset="0"/>
                        </a:rPr>
                        <a:t>100.000</a:t>
                      </a:r>
                      <a:endParaRPr lang="pt-BR" sz="1200" b="1" i="0" u="none" strike="noStrike" dirty="0">
                        <a:solidFill>
                          <a:schemeClr val="accent3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88001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83A12ED4-E74E-440C-B16E-2C0E3163C7B1}"/>
              </a:ext>
            </a:extLst>
          </p:cNvPr>
          <p:cNvSpPr txBox="1"/>
          <p:nvPr/>
        </p:nvSpPr>
        <p:spPr>
          <a:xfrm>
            <a:off x="5805097" y="2530191"/>
            <a:ext cx="2668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Palatino Linotype" panose="02040502050505030304" pitchFamily="18" charset="0"/>
              </a:rPr>
              <a:t>Situação imaginária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5BBBC54-D7C7-47BA-AD78-619AD5392295}"/>
              </a:ext>
            </a:extLst>
          </p:cNvPr>
          <p:cNvSpPr txBox="1"/>
          <p:nvPr/>
        </p:nvSpPr>
        <p:spPr>
          <a:xfrm>
            <a:off x="5805097" y="3724665"/>
            <a:ext cx="2668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Palatino Linotype" panose="02040502050505030304" pitchFamily="18" charset="0"/>
              </a:rPr>
              <a:t>Situação real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DE555E-1D3F-4CDF-BD9C-1FD0D83256E4}"/>
              </a:ext>
            </a:extLst>
          </p:cNvPr>
          <p:cNvSpPr txBox="1"/>
          <p:nvPr/>
        </p:nvSpPr>
        <p:spPr>
          <a:xfrm>
            <a:off x="732762" y="201700"/>
            <a:ext cx="767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Playfair Display" panose="00000500000000000000" pitchFamily="2" charset="0"/>
              </a:rPr>
              <a:t>Hipóteses com alíquota de 12%</a:t>
            </a:r>
          </a:p>
        </p:txBody>
      </p:sp>
      <p:sp>
        <p:nvSpPr>
          <p:cNvPr id="14" name="Google Shape;383;p60">
            <a:extLst>
              <a:ext uri="{FF2B5EF4-FFF2-40B4-BE49-F238E27FC236}">
                <a16:creationId xmlns:a16="http://schemas.microsoft.com/office/drawing/2014/main" id="{40BF6E36-0442-4664-8633-D11309200F8B}"/>
              </a:ext>
            </a:extLst>
          </p:cNvPr>
          <p:cNvSpPr/>
          <p:nvPr/>
        </p:nvSpPr>
        <p:spPr>
          <a:xfrm>
            <a:off x="3054350" y="865317"/>
            <a:ext cx="2705099" cy="301146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CASO D (B2B)</a:t>
            </a:r>
            <a:endParaRPr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F16730E-A931-4178-B763-D59680FA3D9D}"/>
              </a:ext>
            </a:extLst>
          </p:cNvPr>
          <p:cNvCxnSpPr/>
          <p:nvPr/>
        </p:nvCxnSpPr>
        <p:spPr>
          <a:xfrm>
            <a:off x="120650" y="3352800"/>
            <a:ext cx="8591549" cy="0"/>
          </a:xfrm>
          <a:prstGeom prst="line">
            <a:avLst/>
          </a:prstGeom>
          <a:ln w="762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Angulado 16">
            <a:extLst>
              <a:ext uri="{FF2B5EF4-FFF2-40B4-BE49-F238E27FC236}">
                <a16:creationId xmlns:a16="http://schemas.microsoft.com/office/drawing/2014/main" id="{39E96105-2B44-4341-87BD-7C388CA31562}"/>
              </a:ext>
            </a:extLst>
          </p:cNvPr>
          <p:cNvCxnSpPr>
            <a:cxnSpLocks/>
          </p:cNvCxnSpPr>
          <p:nvPr/>
        </p:nvCxnSpPr>
        <p:spPr>
          <a:xfrm rot="10800000">
            <a:off x="2423886" y="3093037"/>
            <a:ext cx="2662470" cy="1496006"/>
          </a:xfrm>
          <a:prstGeom prst="bentConnector3">
            <a:avLst>
              <a:gd name="adj1" fmla="val 99336"/>
            </a:avLst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27">
            <a:extLst>
              <a:ext uri="{FF2B5EF4-FFF2-40B4-BE49-F238E27FC236}">
                <a16:creationId xmlns:a16="http://schemas.microsoft.com/office/drawing/2014/main" id="{EDA9E76C-FAE4-4EBC-8289-41A99E206334}"/>
              </a:ext>
            </a:extLst>
          </p:cNvPr>
          <p:cNvCxnSpPr>
            <a:cxnSpLocks/>
          </p:cNvCxnSpPr>
          <p:nvPr/>
        </p:nvCxnSpPr>
        <p:spPr>
          <a:xfrm flipV="1">
            <a:off x="5056426" y="4277955"/>
            <a:ext cx="0" cy="3110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310;p53">
            <a:extLst>
              <a:ext uri="{FF2B5EF4-FFF2-40B4-BE49-F238E27FC236}">
                <a16:creationId xmlns:a16="http://schemas.microsoft.com/office/drawing/2014/main" id="{BB864794-992B-4364-B559-D6D31860AB9B}"/>
              </a:ext>
            </a:extLst>
          </p:cNvPr>
          <p:cNvSpPr txBox="1">
            <a:spLocks/>
          </p:cNvSpPr>
          <p:nvPr/>
        </p:nvSpPr>
        <p:spPr>
          <a:xfrm>
            <a:off x="2509738" y="4222562"/>
            <a:ext cx="3249711" cy="32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pt-BR" sz="900" b="1" dirty="0">
                <a:solidFill>
                  <a:schemeClr val="tx1"/>
                </a:solidFill>
              </a:rPr>
              <a:t>Impacto da redução da quantidade demandada</a:t>
            </a:r>
            <a:endParaRPr lang="it-IT" sz="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9A9F89F2-512D-4B09-BD16-72C1F4ED4E8D}"/>
              </a:ext>
            </a:extLst>
          </p:cNvPr>
          <p:cNvSpPr txBox="1"/>
          <p:nvPr/>
        </p:nvSpPr>
        <p:spPr>
          <a:xfrm>
            <a:off x="1465524" y="174160"/>
            <a:ext cx="6212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Playfair Display" panose="00000500000000000000" pitchFamily="2" charset="0"/>
              </a:rPr>
              <a:t>IMPACTO NO AGREGADO DOS SERVIÇOS E DA INDÚSTRIA DE TRANSFORMAÇÃO E EM SERVIÇOS SELECIONADOS </a:t>
            </a:r>
          </a:p>
        </p:txBody>
      </p:sp>
      <p:graphicFrame>
        <p:nvGraphicFramePr>
          <p:cNvPr id="19" name="Tabela 12">
            <a:extLst>
              <a:ext uri="{FF2B5EF4-FFF2-40B4-BE49-F238E27FC236}">
                <a16:creationId xmlns:a16="http://schemas.microsoft.com/office/drawing/2014/main" id="{29F89EFC-03FE-43FF-86DD-A7CEBEAC3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409588"/>
              </p:ext>
            </p:extLst>
          </p:nvPr>
        </p:nvGraphicFramePr>
        <p:xfrm>
          <a:off x="279734" y="831953"/>
          <a:ext cx="8584529" cy="386040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557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040">
                  <a:extLst>
                    <a:ext uri="{9D8B030D-6E8A-4147-A177-3AD203B41FA5}">
                      <a16:colId xmlns:a16="http://schemas.microsoft.com/office/drawing/2014/main" val="8552916"/>
                    </a:ext>
                  </a:extLst>
                </a:gridCol>
                <a:gridCol w="870502">
                  <a:extLst>
                    <a:ext uri="{9D8B030D-6E8A-4147-A177-3AD203B41FA5}">
                      <a16:colId xmlns:a16="http://schemas.microsoft.com/office/drawing/2014/main" val="552879216"/>
                    </a:ext>
                  </a:extLst>
                </a:gridCol>
              </a:tblGrid>
              <a:tr h="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240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Serviços</a:t>
                      </a:r>
                      <a:endParaRPr lang="pt-BR" sz="2000" b="1" noProof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Proxima Nova Medium"/>
                      </a:endParaRP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050" b="1" noProof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Carga tributária total sobre faturamento (%)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Situação vigente: PIS + </a:t>
                      </a:r>
                      <a:r>
                        <a:rPr lang="pt-BR" sz="1000" b="1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Cofins</a:t>
                      </a: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+ IPI + ICMS + ISS + INSS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PLP 68: IBS/CBS (27,3%) + INSS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Variação percentual em relação à carga vigente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MÉDIA NO AGREGADO DO SETOR DE SERVIÇOS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33,88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36,86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8,8%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MÉDIA NO AGREGADO DA INDÚSTRIA DE TRANSFORMAÇÃO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48,52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42,39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-12,6%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362765"/>
                  </a:ext>
                </a:extLst>
              </a:tr>
              <a:tr h="28800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IMPACTO EM ATIVIDADES SELECIONADAS DE SERVIÇOS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000" b="1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000" b="1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000" b="1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6"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  Educação privada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28,65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31,30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9,2%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3"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  Serviços combinados de apoio de edifícios, exceto cond. prediais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37,00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42,70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15,4%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3"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  Limpeza em prédios e domicílios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37,06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42,75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15,4%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3"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  Locação de mão de obra temporária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36,32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42,14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16,0%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0797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3"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  Serviços de vigilância, segurança e investigação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26,12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36,83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41,0%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737"/>
                  </a:ext>
                </a:extLst>
              </a:tr>
            </a:tbl>
          </a:graphicData>
        </a:graphic>
      </p:graphicFrame>
      <p:sp>
        <p:nvSpPr>
          <p:cNvPr id="20" name="Google Shape;316;p53">
            <a:extLst>
              <a:ext uri="{FF2B5EF4-FFF2-40B4-BE49-F238E27FC236}">
                <a16:creationId xmlns:a16="http://schemas.microsoft.com/office/drawing/2014/main" id="{5A3396F6-96CA-4838-9CDC-5B2326604BE9}"/>
              </a:ext>
            </a:extLst>
          </p:cNvPr>
          <p:cNvSpPr/>
          <p:nvPr/>
        </p:nvSpPr>
        <p:spPr>
          <a:xfrm rot="16200000">
            <a:off x="4455053" y="451808"/>
            <a:ext cx="233893" cy="9150876"/>
          </a:xfrm>
          <a:prstGeom prst="rect">
            <a:avLst/>
          </a:prstGeom>
          <a:solidFill>
            <a:srgbClr val="F3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A9988E-0CF2-4886-8ECC-084B1F885C14}"/>
              </a:ext>
            </a:extLst>
          </p:cNvPr>
          <p:cNvSpPr txBox="1"/>
          <p:nvPr/>
        </p:nvSpPr>
        <p:spPr>
          <a:xfrm>
            <a:off x="198928" y="4756389"/>
            <a:ext cx="93332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Elaboração própria utilizando o </a:t>
            </a:r>
            <a:r>
              <a:rPr lang="pt-BR" sz="11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Modetax</a:t>
            </a:r>
            <a:r>
              <a:rPr lang="pt-BR" sz="11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(modelo de cálculo das relações intersetoriais da economia brasileira).</a:t>
            </a:r>
          </a:p>
        </p:txBody>
      </p:sp>
    </p:spTree>
    <p:extLst>
      <p:ext uri="{BB962C8B-B14F-4D97-AF65-F5344CB8AC3E}">
        <p14:creationId xmlns:p14="http://schemas.microsoft.com/office/powerpoint/2010/main" val="427680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16;p53">
            <a:extLst>
              <a:ext uri="{FF2B5EF4-FFF2-40B4-BE49-F238E27FC236}">
                <a16:creationId xmlns:a16="http://schemas.microsoft.com/office/drawing/2014/main" id="{5A3396F6-96CA-4838-9CDC-5B2326604BE9}"/>
              </a:ext>
            </a:extLst>
          </p:cNvPr>
          <p:cNvSpPr/>
          <p:nvPr/>
        </p:nvSpPr>
        <p:spPr>
          <a:xfrm rot="16200000">
            <a:off x="4455053" y="451808"/>
            <a:ext cx="233893" cy="9150876"/>
          </a:xfrm>
          <a:prstGeom prst="rect">
            <a:avLst/>
          </a:prstGeom>
          <a:solidFill>
            <a:srgbClr val="F3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A9988E-0CF2-4886-8ECC-084B1F885C14}"/>
              </a:ext>
            </a:extLst>
          </p:cNvPr>
          <p:cNvSpPr txBox="1"/>
          <p:nvPr/>
        </p:nvSpPr>
        <p:spPr>
          <a:xfrm>
            <a:off x="198928" y="4756389"/>
            <a:ext cx="93332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Elaboração própria utilizando o </a:t>
            </a:r>
            <a:r>
              <a:rPr lang="pt-BR" sz="11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Modetax</a:t>
            </a:r>
            <a:r>
              <a:rPr lang="pt-BR" sz="11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(modelo de cálculo das relações intersetoriais da economia brasileira).</a:t>
            </a:r>
          </a:p>
        </p:txBody>
      </p:sp>
      <p:graphicFrame>
        <p:nvGraphicFramePr>
          <p:cNvPr id="42" name="Tabela 41">
            <a:extLst>
              <a:ext uri="{FF2B5EF4-FFF2-40B4-BE49-F238E27FC236}">
                <a16:creationId xmlns:a16="http://schemas.microsoft.com/office/drawing/2014/main" id="{4274712A-8EE3-4380-B3A1-845086B77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206657"/>
              </p:ext>
            </p:extLst>
          </p:nvPr>
        </p:nvGraphicFramePr>
        <p:xfrm>
          <a:off x="408334" y="612472"/>
          <a:ext cx="8327330" cy="3918556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405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892">
                  <a:extLst>
                    <a:ext uri="{9D8B030D-6E8A-4147-A177-3AD203B41FA5}">
                      <a16:colId xmlns:a16="http://schemas.microsoft.com/office/drawing/2014/main" val="8552916"/>
                    </a:ext>
                  </a:extLst>
                </a:gridCol>
                <a:gridCol w="853892">
                  <a:extLst>
                    <a:ext uri="{9D8B030D-6E8A-4147-A177-3AD203B41FA5}">
                      <a16:colId xmlns:a16="http://schemas.microsoft.com/office/drawing/2014/main" val="552879216"/>
                    </a:ext>
                  </a:extLst>
                </a:gridCol>
                <a:gridCol w="853892">
                  <a:extLst>
                    <a:ext uri="{9D8B030D-6E8A-4147-A177-3AD203B41FA5}">
                      <a16:colId xmlns:a16="http://schemas.microsoft.com/office/drawing/2014/main" val="655571644"/>
                    </a:ext>
                  </a:extLst>
                </a:gridCol>
                <a:gridCol w="853892">
                  <a:extLst>
                    <a:ext uri="{9D8B030D-6E8A-4147-A177-3AD203B41FA5}">
                      <a16:colId xmlns:a16="http://schemas.microsoft.com/office/drawing/2014/main" val="2479429748"/>
                    </a:ext>
                  </a:extLst>
                </a:gridCol>
              </a:tblGrid>
              <a:tr h="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2800" b="1" noProof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Setores agregados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b="1" noProof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Proxima Nova Medium"/>
                        </a:rPr>
                        <a:t>Carga tributária total sobre faturamento (%)</a:t>
                      </a: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pt-BR" sz="1200" b="1" noProof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Proxima Nova Medium"/>
                      </a:endParaRP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pt-BR" sz="1200" b="1" noProof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Proxima Nova Medium"/>
                      </a:endParaRPr>
                    </a:p>
                  </a:txBody>
                  <a:tcPr marL="93315" marR="93315" marT="46658" marB="466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Situação vigente: PIS +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Cofins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+ IPI + ICMS + ISS + INSS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PLP 68: IBS/CBS (27,3%) + INSS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Variação percentual em relação à carga vigente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  Agropecuária, produção vegetal, pesca e aquicultura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37,25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35,69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-4,2%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  Extração mineral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39,41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44,66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13,3%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  Indústria de alimentos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37,05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33,43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-9,8%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  Indústria de transformação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48,52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42,39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-12,6%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  Eletricidade, gás, água, esgoto e gestão de resíduos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39,62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42,36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6,9%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  Construção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39,15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38,01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-2,9%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07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  Comércio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41,05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40,21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-2,0%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  Intermediação financeira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26,76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35,51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32,7%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96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  Serviços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33,88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36,86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8,8%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57609"/>
                  </a:ext>
                </a:extLst>
              </a:tr>
            </a:tbl>
          </a:graphicData>
        </a:graphic>
      </p:graphicFrame>
      <p:sp>
        <p:nvSpPr>
          <p:cNvPr id="43" name="Retângulo 42">
            <a:extLst>
              <a:ext uri="{FF2B5EF4-FFF2-40B4-BE49-F238E27FC236}">
                <a16:creationId xmlns:a16="http://schemas.microsoft.com/office/drawing/2014/main" id="{0D8A7D82-3604-442F-8E4A-A0E2C61A4CD4}"/>
              </a:ext>
            </a:extLst>
          </p:cNvPr>
          <p:cNvSpPr/>
          <p:nvPr/>
        </p:nvSpPr>
        <p:spPr>
          <a:xfrm>
            <a:off x="7889562" y="893777"/>
            <a:ext cx="845808" cy="3641537"/>
          </a:xfrm>
          <a:prstGeom prst="rect">
            <a:avLst/>
          </a:prstGeom>
          <a:solidFill>
            <a:srgbClr val="F3F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4" name="Tabela 43">
            <a:extLst>
              <a:ext uri="{FF2B5EF4-FFF2-40B4-BE49-F238E27FC236}">
                <a16:creationId xmlns:a16="http://schemas.microsoft.com/office/drawing/2014/main" id="{3E27CFBE-789F-43B9-8A78-50459E75A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208713"/>
              </p:ext>
            </p:extLst>
          </p:nvPr>
        </p:nvGraphicFramePr>
        <p:xfrm>
          <a:off x="7035668" y="898346"/>
          <a:ext cx="1707786" cy="36324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853893">
                  <a:extLst>
                    <a:ext uri="{9D8B030D-6E8A-4147-A177-3AD203B41FA5}">
                      <a16:colId xmlns:a16="http://schemas.microsoft.com/office/drawing/2014/main" val="1392507692"/>
                    </a:ext>
                  </a:extLst>
                </a:gridCol>
                <a:gridCol w="853893">
                  <a:extLst>
                    <a:ext uri="{9D8B030D-6E8A-4147-A177-3AD203B41FA5}">
                      <a16:colId xmlns:a16="http://schemas.microsoft.com/office/drawing/2014/main" val="3080598518"/>
                    </a:ext>
                  </a:extLst>
                </a:gridCol>
              </a:tblGrid>
              <a:tr h="1105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PLP 68 com desoneração (2 SM) IBS/CBS (27,3%) + CPMF (0,689%)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Variação percentual em relação à carga vigente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212478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32,46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-12,8%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056883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5522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216665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31864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6297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833882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4073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802149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2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298347"/>
                  </a:ext>
                </a:extLst>
              </a:tr>
            </a:tbl>
          </a:graphicData>
        </a:graphic>
      </p:graphicFrame>
      <p:graphicFrame>
        <p:nvGraphicFramePr>
          <p:cNvPr id="45" name="Tabela 44">
            <a:extLst>
              <a:ext uri="{FF2B5EF4-FFF2-40B4-BE49-F238E27FC236}">
                <a16:creationId xmlns:a16="http://schemas.microsoft.com/office/drawing/2014/main" id="{06D285C7-49F1-4114-8436-15AB21760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03212"/>
              </p:ext>
            </p:extLst>
          </p:nvPr>
        </p:nvGraphicFramePr>
        <p:xfrm>
          <a:off x="7027878" y="2270930"/>
          <a:ext cx="1707786" cy="2808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853893">
                  <a:extLst>
                    <a:ext uri="{9D8B030D-6E8A-4147-A177-3AD203B41FA5}">
                      <a16:colId xmlns:a16="http://schemas.microsoft.com/office/drawing/2014/main" val="3775666539"/>
                    </a:ext>
                  </a:extLst>
                </a:gridCol>
                <a:gridCol w="853893">
                  <a:extLst>
                    <a:ext uri="{9D8B030D-6E8A-4147-A177-3AD203B41FA5}">
                      <a16:colId xmlns:a16="http://schemas.microsoft.com/office/drawing/2014/main" val="1413818125"/>
                    </a:ext>
                  </a:extLst>
                </a:gridCol>
              </a:tblGrid>
              <a:tr h="28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40,43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2,6%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43274"/>
                  </a:ext>
                </a:extLst>
              </a:tr>
            </a:tbl>
          </a:graphicData>
        </a:graphic>
      </p:graphicFrame>
      <p:graphicFrame>
        <p:nvGraphicFramePr>
          <p:cNvPr id="46" name="Tabela 45">
            <a:extLst>
              <a:ext uri="{FF2B5EF4-FFF2-40B4-BE49-F238E27FC236}">
                <a16:creationId xmlns:a16="http://schemas.microsoft.com/office/drawing/2014/main" id="{D0E5749E-4F2D-4D4C-B30B-12242C826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60461"/>
              </p:ext>
            </p:extLst>
          </p:nvPr>
        </p:nvGraphicFramePr>
        <p:xfrm>
          <a:off x="7027878" y="2549292"/>
          <a:ext cx="1707786" cy="2808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853893">
                  <a:extLst>
                    <a:ext uri="{9D8B030D-6E8A-4147-A177-3AD203B41FA5}">
                      <a16:colId xmlns:a16="http://schemas.microsoft.com/office/drawing/2014/main" val="1166826107"/>
                    </a:ext>
                  </a:extLst>
                </a:gridCol>
                <a:gridCol w="853893">
                  <a:extLst>
                    <a:ext uri="{9D8B030D-6E8A-4147-A177-3AD203B41FA5}">
                      <a16:colId xmlns:a16="http://schemas.microsoft.com/office/drawing/2014/main" val="835459679"/>
                    </a:ext>
                  </a:extLst>
                </a:gridCol>
              </a:tblGrid>
              <a:tr h="28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28,34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-23,5%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560454"/>
                  </a:ext>
                </a:extLst>
              </a:tr>
            </a:tbl>
          </a:graphicData>
        </a:graphic>
      </p:graphicFrame>
      <p:graphicFrame>
        <p:nvGraphicFramePr>
          <p:cNvPr id="47" name="Tabela 46">
            <a:extLst>
              <a:ext uri="{FF2B5EF4-FFF2-40B4-BE49-F238E27FC236}">
                <a16:creationId xmlns:a16="http://schemas.microsoft.com/office/drawing/2014/main" id="{D598CE79-6CD6-43B7-9298-84EA70634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908088"/>
              </p:ext>
            </p:extLst>
          </p:nvPr>
        </p:nvGraphicFramePr>
        <p:xfrm>
          <a:off x="7027878" y="2832213"/>
          <a:ext cx="1707786" cy="2808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853893">
                  <a:extLst>
                    <a:ext uri="{9D8B030D-6E8A-4147-A177-3AD203B41FA5}">
                      <a16:colId xmlns:a16="http://schemas.microsoft.com/office/drawing/2014/main" val="1996906829"/>
                    </a:ext>
                  </a:extLst>
                </a:gridCol>
                <a:gridCol w="853893">
                  <a:extLst>
                    <a:ext uri="{9D8B030D-6E8A-4147-A177-3AD203B41FA5}">
                      <a16:colId xmlns:a16="http://schemas.microsoft.com/office/drawing/2014/main" val="389161741"/>
                    </a:ext>
                  </a:extLst>
                </a:gridCol>
              </a:tblGrid>
              <a:tr h="28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37,92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-21,8%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118411"/>
                  </a:ext>
                </a:extLst>
              </a:tr>
            </a:tbl>
          </a:graphicData>
        </a:graphic>
      </p:graphicFrame>
      <p:graphicFrame>
        <p:nvGraphicFramePr>
          <p:cNvPr id="48" name="Tabela 47">
            <a:extLst>
              <a:ext uri="{FF2B5EF4-FFF2-40B4-BE49-F238E27FC236}">
                <a16:creationId xmlns:a16="http://schemas.microsoft.com/office/drawing/2014/main" id="{A0403ABB-F5E3-4671-85E9-AA88A2A98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129291"/>
              </p:ext>
            </p:extLst>
          </p:nvPr>
        </p:nvGraphicFramePr>
        <p:xfrm>
          <a:off x="7027584" y="3123716"/>
          <a:ext cx="1707786" cy="2808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853893">
                  <a:extLst>
                    <a:ext uri="{9D8B030D-6E8A-4147-A177-3AD203B41FA5}">
                      <a16:colId xmlns:a16="http://schemas.microsoft.com/office/drawing/2014/main" val="1682012185"/>
                    </a:ext>
                  </a:extLst>
                </a:gridCol>
                <a:gridCol w="853893">
                  <a:extLst>
                    <a:ext uri="{9D8B030D-6E8A-4147-A177-3AD203B41FA5}">
                      <a16:colId xmlns:a16="http://schemas.microsoft.com/office/drawing/2014/main" val="988245899"/>
                    </a:ext>
                  </a:extLst>
                </a:gridCol>
              </a:tblGrid>
              <a:tr h="28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36,92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-6,8%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257138"/>
                  </a:ext>
                </a:extLst>
              </a:tr>
            </a:tbl>
          </a:graphicData>
        </a:graphic>
      </p:graphicFrame>
      <p:graphicFrame>
        <p:nvGraphicFramePr>
          <p:cNvPr id="49" name="Tabela 48">
            <a:extLst>
              <a:ext uri="{FF2B5EF4-FFF2-40B4-BE49-F238E27FC236}">
                <a16:creationId xmlns:a16="http://schemas.microsoft.com/office/drawing/2014/main" id="{4A3B08FD-57F6-46E0-ADE3-6437E60A0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919054"/>
              </p:ext>
            </p:extLst>
          </p:nvPr>
        </p:nvGraphicFramePr>
        <p:xfrm>
          <a:off x="7027583" y="3402742"/>
          <a:ext cx="1707786" cy="2808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853893">
                  <a:extLst>
                    <a:ext uri="{9D8B030D-6E8A-4147-A177-3AD203B41FA5}">
                      <a16:colId xmlns:a16="http://schemas.microsoft.com/office/drawing/2014/main" val="1372600214"/>
                    </a:ext>
                  </a:extLst>
                </a:gridCol>
                <a:gridCol w="853893">
                  <a:extLst>
                    <a:ext uri="{9D8B030D-6E8A-4147-A177-3AD203B41FA5}">
                      <a16:colId xmlns:a16="http://schemas.microsoft.com/office/drawing/2014/main" val="830478191"/>
                    </a:ext>
                  </a:extLst>
                </a:gridCol>
              </a:tblGrid>
              <a:tr h="28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31,76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-18,9%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591863"/>
                  </a:ext>
                </a:extLst>
              </a:tr>
            </a:tbl>
          </a:graphicData>
        </a:graphic>
      </p:graphicFrame>
      <p:graphicFrame>
        <p:nvGraphicFramePr>
          <p:cNvPr id="50" name="Tabela 49">
            <a:extLst>
              <a:ext uri="{FF2B5EF4-FFF2-40B4-BE49-F238E27FC236}">
                <a16:creationId xmlns:a16="http://schemas.microsoft.com/office/drawing/2014/main" id="{7CA33732-20A4-4F82-9942-BAF6D8EB3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5856"/>
              </p:ext>
            </p:extLst>
          </p:nvPr>
        </p:nvGraphicFramePr>
        <p:xfrm>
          <a:off x="7019793" y="3676733"/>
          <a:ext cx="1707786" cy="2808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853893">
                  <a:extLst>
                    <a:ext uri="{9D8B030D-6E8A-4147-A177-3AD203B41FA5}">
                      <a16:colId xmlns:a16="http://schemas.microsoft.com/office/drawing/2014/main" val="2550669639"/>
                    </a:ext>
                  </a:extLst>
                </a:gridCol>
                <a:gridCol w="853893">
                  <a:extLst>
                    <a:ext uri="{9D8B030D-6E8A-4147-A177-3AD203B41FA5}">
                      <a16:colId xmlns:a16="http://schemas.microsoft.com/office/drawing/2014/main" val="2452979844"/>
                    </a:ext>
                  </a:extLst>
                </a:gridCol>
              </a:tblGrid>
              <a:tr h="28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34,11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-16,9%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785068"/>
                  </a:ext>
                </a:extLst>
              </a:tr>
            </a:tbl>
          </a:graphicData>
        </a:graphic>
      </p:graphicFrame>
      <p:graphicFrame>
        <p:nvGraphicFramePr>
          <p:cNvPr id="51" name="Tabela 50">
            <a:extLst>
              <a:ext uri="{FF2B5EF4-FFF2-40B4-BE49-F238E27FC236}">
                <a16:creationId xmlns:a16="http://schemas.microsoft.com/office/drawing/2014/main" id="{180AB531-3AAD-4646-8D07-44DF15DDF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119677"/>
              </p:ext>
            </p:extLst>
          </p:nvPr>
        </p:nvGraphicFramePr>
        <p:xfrm>
          <a:off x="7019793" y="3955095"/>
          <a:ext cx="1707786" cy="2808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853893">
                  <a:extLst>
                    <a:ext uri="{9D8B030D-6E8A-4147-A177-3AD203B41FA5}">
                      <a16:colId xmlns:a16="http://schemas.microsoft.com/office/drawing/2014/main" val="534843649"/>
                    </a:ext>
                  </a:extLst>
                </a:gridCol>
                <a:gridCol w="853893">
                  <a:extLst>
                    <a:ext uri="{9D8B030D-6E8A-4147-A177-3AD203B41FA5}">
                      <a16:colId xmlns:a16="http://schemas.microsoft.com/office/drawing/2014/main" val="4044637480"/>
                    </a:ext>
                  </a:extLst>
                </a:gridCol>
              </a:tblGrid>
              <a:tr h="28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28,77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7,5%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32170"/>
                  </a:ext>
                </a:extLst>
              </a:tr>
            </a:tbl>
          </a:graphicData>
        </a:graphic>
      </p:graphicFrame>
      <p:graphicFrame>
        <p:nvGraphicFramePr>
          <p:cNvPr id="52" name="Tabela 51">
            <a:extLst>
              <a:ext uri="{FF2B5EF4-FFF2-40B4-BE49-F238E27FC236}">
                <a16:creationId xmlns:a16="http://schemas.microsoft.com/office/drawing/2014/main" id="{9FFD8EE5-1564-4BB2-A49B-21F193701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824086"/>
              </p:ext>
            </p:extLst>
          </p:nvPr>
        </p:nvGraphicFramePr>
        <p:xfrm>
          <a:off x="7019793" y="4244587"/>
          <a:ext cx="1707786" cy="2808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5EE5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5EE5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5EE5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853893">
                  <a:extLst>
                    <a:ext uri="{9D8B030D-6E8A-4147-A177-3AD203B41FA5}">
                      <a16:colId xmlns:a16="http://schemas.microsoft.com/office/drawing/2014/main" val="2505516996"/>
                    </a:ext>
                  </a:extLst>
                </a:gridCol>
                <a:gridCol w="853893">
                  <a:extLst>
                    <a:ext uri="{9D8B030D-6E8A-4147-A177-3AD203B41FA5}">
                      <a16:colId xmlns:a16="http://schemas.microsoft.com/office/drawing/2014/main" val="3249125512"/>
                    </a:ext>
                  </a:extLst>
                </a:gridCol>
              </a:tblGrid>
              <a:tr h="28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30,61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Palatino Linotype" panose="02040502050505030304" pitchFamily="18" charset="0"/>
                        </a:rPr>
                        <a:t>-9,6%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544768"/>
                  </a:ext>
                </a:extLst>
              </a:tr>
            </a:tbl>
          </a:graphicData>
        </a:graphic>
      </p:graphicFrame>
      <p:sp>
        <p:nvSpPr>
          <p:cNvPr id="53" name="CaixaDeTexto 52">
            <a:extLst>
              <a:ext uri="{FF2B5EF4-FFF2-40B4-BE49-F238E27FC236}">
                <a16:creationId xmlns:a16="http://schemas.microsoft.com/office/drawing/2014/main" id="{8BE7EF72-A3CF-4C09-B9AD-06F28CF834DE}"/>
              </a:ext>
            </a:extLst>
          </p:cNvPr>
          <p:cNvSpPr txBox="1"/>
          <p:nvPr/>
        </p:nvSpPr>
        <p:spPr>
          <a:xfrm>
            <a:off x="732761" y="146552"/>
            <a:ext cx="7678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Playfair Display" panose="00000500000000000000" pitchFamily="2" charset="0"/>
              </a:rPr>
              <a:t>IMPACTOS SETORIAIS COM O PLP 68  E COM DESONERAÇÃO DA FOLHA</a:t>
            </a:r>
          </a:p>
        </p:txBody>
      </p:sp>
    </p:spTree>
    <p:extLst>
      <p:ext uri="{BB962C8B-B14F-4D97-AF65-F5344CB8AC3E}">
        <p14:creationId xmlns:p14="http://schemas.microsoft.com/office/powerpoint/2010/main" val="23972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ndraising Business Consulting Toolkit by Slidesgo">
  <a:themeElements>
    <a:clrScheme name="Simple Light">
      <a:dk1>
        <a:srgbClr val="000546"/>
      </a:dk1>
      <a:lt1>
        <a:srgbClr val="F3F4FF"/>
      </a:lt1>
      <a:dk2>
        <a:srgbClr val="B3B7E4"/>
      </a:dk2>
      <a:lt2>
        <a:srgbClr val="999FDB"/>
      </a:lt2>
      <a:accent1>
        <a:srgbClr val="7F84C7"/>
      </a:accent1>
      <a:accent2>
        <a:srgbClr val="696FB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5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10320</TotalTime>
  <Words>635</Words>
  <Application>Microsoft Office PowerPoint</Application>
  <PresentationFormat>Apresentação na tela (16:9)</PresentationFormat>
  <Paragraphs>243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Palatino Linotype</vt:lpstr>
      <vt:lpstr>Lato</vt:lpstr>
      <vt:lpstr>Arial</vt:lpstr>
      <vt:lpstr>Delius Swash Caps</vt:lpstr>
      <vt:lpstr>Playfair Display</vt:lpstr>
      <vt:lpstr>Fundraising Business Consulting Toolkit by Slidesgo</vt:lpstr>
      <vt:lpstr>Hipóteses p/ Setor de Serviços</vt:lpstr>
      <vt:lpstr>Mundo imaginário x Mundo real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 of this template</dc:title>
  <dc:creator>Anderson de Sousa Brito</dc:creator>
  <cp:lastModifiedBy>Recepção</cp:lastModifiedBy>
  <cp:revision>36</cp:revision>
  <cp:lastPrinted>2024-10-02T21:09:39Z</cp:lastPrinted>
  <dcterms:modified xsi:type="dcterms:W3CDTF">2024-10-03T10:23:02Z</dcterms:modified>
</cp:coreProperties>
</file>