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1565" r:id="rId2"/>
    <p:sldId id="295" r:id="rId3"/>
    <p:sldId id="1615" r:id="rId4"/>
    <p:sldId id="302" r:id="rId5"/>
    <p:sldId id="1903" r:id="rId6"/>
    <p:sldId id="1696" r:id="rId7"/>
    <p:sldId id="1632" r:id="rId8"/>
    <p:sldId id="1665" r:id="rId9"/>
    <p:sldId id="1892" r:id="rId10"/>
    <p:sldId id="1678" r:id="rId11"/>
    <p:sldId id="1898" r:id="rId12"/>
    <p:sldId id="1891" r:id="rId13"/>
    <p:sldId id="1901" r:id="rId14"/>
    <p:sldId id="1574" r:id="rId15"/>
    <p:sldId id="1579" r:id="rId16"/>
    <p:sldId id="1900" r:id="rId17"/>
    <p:sldId id="258" r:id="rId18"/>
    <p:sldId id="259" r:id="rId19"/>
    <p:sldId id="260" r:id="rId20"/>
    <p:sldId id="262" r:id="rId21"/>
    <p:sldId id="269" r:id="rId22"/>
    <p:sldId id="1412" r:id="rId23"/>
    <p:sldId id="1789" r:id="rId24"/>
    <p:sldId id="597" r:id="rId25"/>
    <p:sldId id="1839" r:id="rId26"/>
    <p:sldId id="1751" r:id="rId27"/>
    <p:sldId id="600" r:id="rId28"/>
    <p:sldId id="1750" r:id="rId29"/>
    <p:sldId id="1488" r:id="rId30"/>
    <p:sldId id="520" r:id="rId31"/>
    <p:sldId id="1645" r:id="rId32"/>
    <p:sldId id="1647" r:id="rId33"/>
    <p:sldId id="1660" r:id="rId34"/>
    <p:sldId id="1792" r:id="rId35"/>
    <p:sldId id="1725" r:id="rId36"/>
    <p:sldId id="591" r:id="rId37"/>
    <p:sldId id="1646" r:id="rId38"/>
    <p:sldId id="504" r:id="rId39"/>
    <p:sldId id="1899" r:id="rId40"/>
    <p:sldId id="336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43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00" autoAdjust="0"/>
    <p:restoredTop sz="82487"/>
  </p:normalViewPr>
  <p:slideViewPr>
    <p:cSldViewPr snapToGrid="0">
      <p:cViewPr varScale="1">
        <p:scale>
          <a:sx n="39" d="100"/>
          <a:sy n="39" d="100"/>
        </p:scale>
        <p:origin x="736" y="200"/>
      </p:cViewPr>
      <p:guideLst>
        <p:guide orient="horz" pos="4343"/>
        <p:guide pos="7680"/>
      </p:guideLst>
    </p:cSldViewPr>
  </p:slideViewPr>
  <p:outlineViewPr>
    <p:cViewPr>
      <p:scale>
        <a:sx n="33" d="100"/>
        <a:sy n="33" d="100"/>
      </p:scale>
      <p:origin x="0" y="-3112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9" d="100"/>
        <a:sy n="6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24256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4195066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d3f6a5bd88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9" name="Google Shape;689;gd3f6a5bd88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d3f6a5bd88_1_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gd3f6a5bd88_1_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d3f6a5bd88_1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3128" y="632236"/>
            <a:ext cx="6130200" cy="316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2" name="Google Shape;722;gd3f6a5bd88_1_880:notes"/>
          <p:cNvSpPr txBox="1">
            <a:spLocks noGrp="1"/>
          </p:cNvSpPr>
          <p:nvPr>
            <p:ph type="body" idx="1"/>
          </p:nvPr>
        </p:nvSpPr>
        <p:spPr>
          <a:xfrm>
            <a:off x="689631" y="4004159"/>
            <a:ext cx="5517000" cy="3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d3f6a5bd88_1_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gd3f6a5bd88_1_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d3f6a5bd88_1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gd3f6a5bd88_1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d3f6a5bd88_1_1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800" b="1">
                <a:solidFill>
                  <a:schemeClr val="dk1"/>
                </a:solidFill>
              </a:rPr>
              <a:t>Portaria SICT nº 31/2020: designa os membros do Conselho Consultivo do Programa Techfuturo:</a:t>
            </a:r>
            <a:endParaRPr sz="8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800" b="1">
                <a:solidFill>
                  <a:schemeClr val="dk1"/>
                </a:solidFill>
              </a:rPr>
              <a:t>Titulares:</a:t>
            </a:r>
            <a:endParaRPr sz="8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800">
                <a:solidFill>
                  <a:schemeClr val="dk1"/>
                </a:solidFill>
              </a:rPr>
              <a:t>- José Fernando Cesar de Mattos - Representante da Secretaria de Inovação, Ciência e Tecnologia - SICT;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800">
                <a:solidFill>
                  <a:schemeClr val="dk1"/>
                </a:solidFill>
              </a:rPr>
              <a:t>- Odir Antônio Dellagostin - Representante da Fundação de Amparo à Pesquisa do Estado do Rio Grande do Sul - FAPERGS;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800">
                <a:solidFill>
                  <a:schemeClr val="dk1"/>
                </a:solidFill>
              </a:rPr>
              <a:t>- Carlos Alberto Franz dos Santos - Representante da Universidade Estadual do Rio Grande do Sul - UERGS;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800">
                <a:solidFill>
                  <a:schemeClr val="dk1"/>
                </a:solidFill>
              </a:rPr>
              <a:t>- Jorge Luis Nicolas Audy - Representante do Conselho Estadual de Ciência e Tecnologia - CECT.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800" b="1">
                <a:solidFill>
                  <a:schemeClr val="dk1"/>
                </a:solidFill>
              </a:rPr>
              <a:t>Suplentes:</a:t>
            </a:r>
            <a:endParaRPr sz="8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800">
                <a:solidFill>
                  <a:schemeClr val="dk1"/>
                </a:solidFill>
              </a:rPr>
              <a:t>- Danieli Ledur Kist - Representante da Secretaria de Inovação, Ciência e Tecnologia - SICT;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800">
                <a:solidFill>
                  <a:schemeClr val="dk1"/>
                </a:solidFill>
              </a:rPr>
              <a:t>- Gervásio Annes Degrazia - Representante da Fundação de Amparo à Pesquisa do Estado do Rio Grande do Sul - FAPERGS;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800">
                <a:solidFill>
                  <a:schemeClr val="dk1"/>
                </a:solidFill>
              </a:rPr>
              <a:t>- Débora da Silva Motta Matos - Representante da Universidade Estadual do Rio Grande do Sul - UERGS;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800">
                <a:solidFill>
                  <a:schemeClr val="dk1"/>
                </a:solidFill>
              </a:rPr>
              <a:t>- Andréia Rosane de Moura Valim - Representante do Conselho Estadual de Ciência e Tecnologia - CECT.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800">
                <a:solidFill>
                  <a:schemeClr val="dk1"/>
                </a:solidFill>
              </a:rPr>
              <a:t>Art 2°: Designar a servidora Ana Paula Matei para desempenhar as atividades de Secretária Executiva.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862" name="Google Shape;862;gd3f6a5bd88_1_1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2AB6-A4F6-40C8-A6BF-1321CDEABDE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16/08/2021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76278" y="13081000"/>
            <a:ext cx="617157" cy="471924"/>
          </a:xfrm>
        </p:spPr>
        <p:txBody>
          <a:bodyPr/>
          <a:lstStyle/>
          <a:p>
            <a:fld id="{9EC5BC8A-FFAA-42CD-8485-5E444A8F68C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51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828800" y="4585320"/>
            <a:ext cx="20725501" cy="22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1218960" y="3209400"/>
            <a:ext cx="21945000" cy="7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786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d3f6a5bd88_1_1207"/>
          <p:cNvSpPr txBox="1">
            <a:spLocks noGrp="1"/>
          </p:cNvSpPr>
          <p:nvPr>
            <p:ph type="title"/>
          </p:nvPr>
        </p:nvSpPr>
        <p:spPr>
          <a:xfrm>
            <a:off x="831200" y="1186732"/>
            <a:ext cx="22721600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gd3f6a5bd88_1_1207"/>
          <p:cNvSpPr txBox="1">
            <a:spLocks noGrp="1"/>
          </p:cNvSpPr>
          <p:nvPr>
            <p:ph type="body" idx="1"/>
          </p:nvPr>
        </p:nvSpPr>
        <p:spPr>
          <a:xfrm>
            <a:off x="831200" y="3073268"/>
            <a:ext cx="227216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>
            <a:lvl1pPr marL="609585" lvl="0" indent="-53338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●"/>
              <a:defRPr/>
            </a:lvl1pPr>
            <a:lvl2pPr marL="1219170" lvl="1" indent="-482588" algn="ctr" rtl="0">
              <a:lnSpc>
                <a:spcPct val="100000"/>
              </a:lnSpc>
              <a:spcBef>
                <a:spcPts val="42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○"/>
              <a:defRPr/>
            </a:lvl2pPr>
            <a:lvl3pPr marL="1828754" lvl="2" indent="-482588" algn="ctr" rtl="0">
              <a:lnSpc>
                <a:spcPct val="100000"/>
              </a:lnSpc>
              <a:spcBef>
                <a:spcPts val="42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■"/>
              <a:defRPr/>
            </a:lvl3pPr>
            <a:lvl4pPr marL="2438339" lvl="3" indent="-482588" algn="ctr" rtl="0">
              <a:lnSpc>
                <a:spcPct val="100000"/>
              </a:lnSpc>
              <a:spcBef>
                <a:spcPts val="42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●"/>
              <a:defRPr/>
            </a:lvl4pPr>
            <a:lvl5pPr marL="3047924" lvl="4" indent="-482588" algn="ctr" rtl="0">
              <a:lnSpc>
                <a:spcPct val="100000"/>
              </a:lnSpc>
              <a:spcBef>
                <a:spcPts val="42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○"/>
              <a:defRPr/>
            </a:lvl5pPr>
            <a:lvl6pPr marL="3657509" lvl="5" indent="-482588" algn="ctr" rtl="0">
              <a:lnSpc>
                <a:spcPct val="100000"/>
              </a:lnSpc>
              <a:spcBef>
                <a:spcPts val="42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■"/>
              <a:defRPr/>
            </a:lvl6pPr>
            <a:lvl7pPr marL="4267093" lvl="6" indent="-482588" algn="ctr" rtl="0">
              <a:lnSpc>
                <a:spcPct val="100000"/>
              </a:lnSpc>
              <a:spcBef>
                <a:spcPts val="42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●"/>
              <a:defRPr/>
            </a:lvl7pPr>
            <a:lvl8pPr marL="4876678" lvl="7" indent="-482588" algn="ctr" rtl="0">
              <a:lnSpc>
                <a:spcPct val="100000"/>
              </a:lnSpc>
              <a:spcBef>
                <a:spcPts val="42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○"/>
              <a:defRPr/>
            </a:lvl8pPr>
            <a:lvl9pPr marL="5486263" lvl="8" indent="-482588" algn="ctr" rtl="0">
              <a:lnSpc>
                <a:spcPct val="100000"/>
              </a:lnSpc>
              <a:spcBef>
                <a:spcPts val="4267"/>
              </a:spcBef>
              <a:spcAft>
                <a:spcPts val="4267"/>
              </a:spcAft>
              <a:buClr>
                <a:srgbClr val="000000"/>
              </a:buClr>
              <a:buSzPts val="2100"/>
              <a:buFont typeface="Helvetica Neue Light"/>
              <a:buChar char="■"/>
              <a:defRPr/>
            </a:lvl9pPr>
          </a:lstStyle>
          <a:p>
            <a:endParaRPr/>
          </a:p>
        </p:txBody>
      </p:sp>
      <p:sp>
        <p:nvSpPr>
          <p:cNvPr id="315" name="Google Shape;315;gd3f6a5bd88_1_1207"/>
          <p:cNvSpPr txBox="1">
            <a:spLocks noGrp="1"/>
          </p:cNvSpPr>
          <p:nvPr>
            <p:ph type="sldNum" idx="12"/>
          </p:nvPr>
        </p:nvSpPr>
        <p:spPr>
          <a:xfrm>
            <a:off x="22593300" y="12436476"/>
            <a:ext cx="14636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73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tx2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8237" y="13081000"/>
            <a:ext cx="45323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457200" algn="ct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914400" algn="ct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1371600" algn="ct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1828800" algn="ct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2286000" algn="ct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2743200" algn="ct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3200400" algn="ct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3657600" algn="ct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Alice%27s_Adventures_in_Wonderland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intelligence.weforum.org/topics/a1Gb0000000pTDREA2?tab=publication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nture.com/us-en/insight-artificial-intelligence-future-growth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royalsociety.org/topics-policy/data-and-ai/artificial-intelligence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aid.gov/cii/ai-in-global-health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aid.gov/cii/ai-in-global-health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as.org/sgp/crs/misc/R45715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elegraph.co.uk/technology/2020/03/11/spending-rd-doubles-bid-drive-innovation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5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9-05-08 at 09.38.07.png">
            <a:extLst>
              <a:ext uri="{FF2B5EF4-FFF2-40B4-BE49-F238E27FC236}">
                <a16:creationId xmlns:a16="http://schemas.microsoft.com/office/drawing/2014/main" id="{A90A44BC-97F1-3349-AC0C-FA22B70732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24383980" cy="13715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35D60C-2495-FF49-8E48-7A8FC5847D13}"/>
              </a:ext>
            </a:extLst>
          </p:cNvPr>
          <p:cNvSpPr txBox="1"/>
          <p:nvPr/>
        </p:nvSpPr>
        <p:spPr>
          <a:xfrm>
            <a:off x="2422071" y="326570"/>
            <a:ext cx="19539858" cy="81969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/>
          </a:bodyPr>
          <a:lstStyle/>
          <a:p>
            <a:pPr marL="0" marR="0" indent="0" defTabSz="91440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6000" b="1" kern="1200" dirty="0" err="1">
                <a:solidFill>
                  <a:srgbClr val="FFFFFF"/>
                </a:solidFill>
                <a:latin typeface="Copperplate" panose="02000504000000020004" pitchFamily="2" charset="77"/>
                <a:ea typeface="+mj-ea"/>
                <a:cs typeface="+mj-cs"/>
              </a:rPr>
              <a:t>Tecnologia</a:t>
            </a:r>
            <a:r>
              <a:rPr lang="en-US" sz="6000" b="1" kern="1200" dirty="0">
                <a:solidFill>
                  <a:srgbClr val="FFFFFF"/>
                </a:solidFill>
                <a:latin typeface="Copperplate" panose="02000504000000020004" pitchFamily="2" charset="77"/>
                <a:ea typeface="+mj-ea"/>
                <a:cs typeface="+mj-cs"/>
              </a:rPr>
              <a:t> e </a:t>
            </a:r>
            <a:r>
              <a:rPr lang="en-US" sz="6000" b="1" kern="1200" dirty="0" err="1">
                <a:solidFill>
                  <a:srgbClr val="FFFFFF"/>
                </a:solidFill>
                <a:latin typeface="Copperplate" panose="02000504000000020004" pitchFamily="2" charset="77"/>
                <a:ea typeface="+mj-ea"/>
                <a:cs typeface="+mj-cs"/>
              </a:rPr>
              <a:t>Saúde</a:t>
            </a:r>
            <a:r>
              <a:rPr lang="en-US" sz="6000" b="1" kern="1200" dirty="0">
                <a:solidFill>
                  <a:srgbClr val="FFFFFF"/>
                </a:solidFill>
                <a:latin typeface="Copperplate" panose="02000504000000020004" pitchFamily="2" charset="77"/>
                <a:ea typeface="+mj-ea"/>
                <a:cs typeface="+mj-cs"/>
              </a:rPr>
              <a:t>: </a:t>
            </a:r>
          </a:p>
          <a:p>
            <a:pPr marL="0" marR="0" indent="0" defTabSz="91440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6000" b="1" kern="1200" dirty="0" err="1">
                <a:solidFill>
                  <a:srgbClr val="FFFFFF"/>
                </a:solidFill>
                <a:latin typeface="Copperplate" panose="02000504000000020004" pitchFamily="2" charset="77"/>
                <a:ea typeface="+mj-ea"/>
                <a:cs typeface="+mj-cs"/>
              </a:rPr>
              <a:t>Impacto</a:t>
            </a:r>
            <a:r>
              <a:rPr lang="en-US" sz="6000" b="1" kern="1200" dirty="0">
                <a:solidFill>
                  <a:srgbClr val="FFFFFF"/>
                </a:solidFill>
                <a:latin typeface="Copperplate" panose="02000504000000020004" pitchFamily="2" charset="77"/>
                <a:ea typeface="+mj-ea"/>
                <a:cs typeface="+mj-cs"/>
              </a:rPr>
              <a:t> </a:t>
            </a:r>
            <a:r>
              <a:rPr lang="en-US" sz="6000" b="1" kern="1200" dirty="0" err="1">
                <a:solidFill>
                  <a:srgbClr val="FFFFFF"/>
                </a:solidFill>
                <a:latin typeface="Copperplate" panose="02000504000000020004" pitchFamily="2" charset="77"/>
                <a:ea typeface="+mj-ea"/>
                <a:cs typeface="+mj-cs"/>
              </a:rPr>
              <a:t>Econômico</a:t>
            </a:r>
            <a:r>
              <a:rPr lang="en-US" sz="6000" b="1" kern="1200" dirty="0">
                <a:solidFill>
                  <a:srgbClr val="FFFFFF"/>
                </a:solidFill>
                <a:latin typeface="Copperplate" panose="02000504000000020004" pitchFamily="2" charset="77"/>
                <a:ea typeface="+mj-ea"/>
                <a:cs typeface="+mj-cs"/>
              </a:rPr>
              <a:t> e Social</a:t>
            </a:r>
          </a:p>
          <a:p>
            <a:pPr marL="0" marR="0" indent="0" defTabSz="91440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lang="en-US" sz="6000" b="1" kern="1200" dirty="0">
              <a:solidFill>
                <a:srgbClr val="FFFFFF"/>
              </a:solidFill>
              <a:latin typeface="Copperplate" panose="02000504000000020004" pitchFamily="2" charset="77"/>
              <a:ea typeface="+mj-ea"/>
              <a:cs typeface="+mj-cs"/>
            </a:endParaRPr>
          </a:p>
          <a:p>
            <a:pPr marL="0" marR="0" indent="0" defTabSz="91440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6000" b="1" kern="1200" dirty="0">
                <a:solidFill>
                  <a:srgbClr val="FFFFFF"/>
                </a:solidFill>
                <a:latin typeface="Copperplate" panose="02000504000000020004" pitchFamily="2" charset="77"/>
                <a:ea typeface="+mj-ea"/>
                <a:cs typeface="+mj-cs"/>
              </a:rPr>
              <a:t>Luís Lamb – SICT/RS e UFRGS</a:t>
            </a:r>
          </a:p>
          <a:p>
            <a:pPr marL="0" marR="0" indent="0" defTabSz="91440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6000" b="1" kern="1200" dirty="0">
                <a:solidFill>
                  <a:srgbClr val="FFFFFF"/>
                </a:solidFill>
                <a:latin typeface="Copperplate" panose="02000504000000020004" pitchFamily="2" charset="77"/>
                <a:ea typeface="+mj-ea"/>
                <a:cs typeface="+mj-cs"/>
              </a:rPr>
              <a:t>Agosto de 2021</a:t>
            </a:r>
          </a:p>
        </p:txBody>
      </p:sp>
    </p:spTree>
    <p:extLst>
      <p:ext uri="{BB962C8B-B14F-4D97-AF65-F5344CB8AC3E}">
        <p14:creationId xmlns:p14="http://schemas.microsoft.com/office/powerpoint/2010/main" val="685173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37712F2-A9B3-6943-BB05-66C2D8841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0" y="39922"/>
            <a:ext cx="10058400" cy="13676078"/>
          </a:xfr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62382BE7-B0F8-1245-B6E3-7216CF1D6907}"/>
              </a:ext>
            </a:extLst>
          </p:cNvPr>
          <p:cNvSpPr/>
          <p:nvPr/>
        </p:nvSpPr>
        <p:spPr>
          <a:xfrm rot="954916">
            <a:off x="10371060" y="2612519"/>
            <a:ext cx="2024743" cy="751114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R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BF19C61E-7CF6-8B4E-904F-3B1701438C5F}"/>
              </a:ext>
            </a:extLst>
          </p:cNvPr>
          <p:cNvSpPr/>
          <p:nvPr/>
        </p:nvSpPr>
        <p:spPr>
          <a:xfrm>
            <a:off x="10574864" y="11902577"/>
            <a:ext cx="2024743" cy="751114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R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70DAE64-5E09-E547-B55B-1139A9366B7D}"/>
              </a:ext>
            </a:extLst>
          </p:cNvPr>
          <p:cNvSpPr/>
          <p:nvPr/>
        </p:nvSpPr>
        <p:spPr>
          <a:xfrm>
            <a:off x="10574865" y="10089155"/>
            <a:ext cx="2024743" cy="751114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R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732C67-0040-D44D-B416-222FC0ADB7AE}"/>
              </a:ext>
            </a:extLst>
          </p:cNvPr>
          <p:cNvSpPr txBox="1"/>
          <p:nvPr/>
        </p:nvSpPr>
        <p:spPr>
          <a:xfrm>
            <a:off x="4004735" y="5858931"/>
            <a:ext cx="5435600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dirty="0" err="1">
                <a:latin typeface="LMTypewriter10-Caps" pitchFamily="49" charset="77"/>
              </a:rPr>
              <a:t>Í</a:t>
            </a:r>
            <a:r>
              <a:rPr lang="en-BR" dirty="0">
                <a:latin typeface="LMTypewriter10-Caps" pitchFamily="49" charset="77"/>
              </a:rPr>
              <a:t>ndice global de inovação, 2020:</a:t>
            </a:r>
          </a:p>
          <a:p>
            <a:r>
              <a:rPr lang="en-BR" dirty="0">
                <a:latin typeface="LMTypewriter10-Caps" pitchFamily="49" charset="77"/>
              </a:rPr>
              <a:t>Capital H</a:t>
            </a:r>
            <a:r>
              <a:rPr lang="en-US" dirty="0">
                <a:latin typeface="LMTypewriter10-Caps" pitchFamily="49" charset="77"/>
              </a:rPr>
              <a:t>u</a:t>
            </a:r>
            <a:r>
              <a:rPr lang="en-BR" dirty="0">
                <a:latin typeface="LMTypewriter10-Caps" pitchFamily="49" charset="77"/>
              </a:rPr>
              <a:t>mano e C</a:t>
            </a:r>
            <a:r>
              <a:rPr lang="en-US" dirty="0">
                <a:latin typeface="LMTypewriter10-Caps" pitchFamily="49" charset="77"/>
              </a:rPr>
              <a:t>o</a:t>
            </a:r>
            <a:r>
              <a:rPr lang="en-BR" dirty="0">
                <a:latin typeface="LMTypewriter10-Caps" pitchFamily="49" charset="77"/>
              </a:rPr>
              <a:t>nhecimento</a:t>
            </a:r>
          </a:p>
        </p:txBody>
      </p:sp>
    </p:spTree>
    <p:extLst>
      <p:ext uri="{BB962C8B-B14F-4D97-AF65-F5344CB8AC3E}">
        <p14:creationId xmlns:p14="http://schemas.microsoft.com/office/powerpoint/2010/main" val="586505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D3C41-E148-6B4A-8261-B1A9A3C2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5335"/>
            <a:ext cx="18568321" cy="1588022"/>
          </a:xfrm>
        </p:spPr>
        <p:txBody>
          <a:bodyPr/>
          <a:lstStyle/>
          <a:p>
            <a:r>
              <a:rPr lang="en-BR" sz="8800" dirty="0">
                <a:latin typeface="Copperplate" panose="02000504000000020004" pitchFamily="2" charset="77"/>
              </a:rPr>
              <a:t>Habilidades</a:t>
            </a:r>
            <a:br>
              <a:rPr lang="en-BR" sz="8800" dirty="0">
                <a:latin typeface="Copperplate" panose="02000504000000020004" pitchFamily="2" charset="77"/>
              </a:rPr>
            </a:br>
            <a:r>
              <a:rPr lang="en-BR" sz="8800" dirty="0">
                <a:latin typeface="Copperplate" panose="02000504000000020004" pitchFamily="2" charset="77"/>
              </a:rPr>
              <a:t>do futuro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0E5B11E-4CA7-C549-9C16-76C71761A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26705"/>
            <a:ext cx="12539650" cy="1368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21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2F2DA6-8733-5242-A5D5-0826D57A0CA2}"/>
              </a:ext>
            </a:extLst>
          </p:cNvPr>
          <p:cNvSpPr/>
          <p:nvPr/>
        </p:nvSpPr>
        <p:spPr>
          <a:xfrm>
            <a:off x="3334871" y="1"/>
            <a:ext cx="17032942" cy="1044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600" dirty="0"/>
          </a:p>
          <a:p>
            <a:r>
              <a:rPr lang="en-US" sz="5600" dirty="0">
                <a:latin typeface="Copperplate" panose="02000504000000020004" pitchFamily="2" charset="77"/>
              </a:rPr>
              <a:t>If you don't know where you're going any road will do.</a:t>
            </a:r>
          </a:p>
          <a:p>
            <a:endParaRPr lang="en-US" sz="5600" dirty="0"/>
          </a:p>
          <a:p>
            <a:r>
              <a:rPr lang="en-US" sz="5600" dirty="0">
                <a:latin typeface="Copperplate" panose="02000504000000020004" pitchFamily="2" charset="77"/>
              </a:rPr>
              <a:t>Lewis Carroll   </a:t>
            </a:r>
          </a:p>
          <a:p>
            <a:endParaRPr lang="en-US" sz="5600" dirty="0">
              <a:latin typeface="Copperplate" panose="02000504000000020004" pitchFamily="2" charset="77"/>
            </a:endParaRPr>
          </a:p>
          <a:p>
            <a:r>
              <a:rPr lang="pt-PT" sz="5600" dirty="0">
                <a:solidFill>
                  <a:srgbClr val="FF0000"/>
                </a:solidFill>
                <a:latin typeface="Copperplate" panose="02000504000000020004" pitchFamily="2" charset="77"/>
              </a:rPr>
              <a:t>Se você não sabe para onde está indo, qualquer estrada serve. </a:t>
            </a:r>
            <a:endParaRPr lang="en-US" sz="5600" dirty="0">
              <a:solidFill>
                <a:srgbClr val="FF0000"/>
              </a:solidFill>
              <a:latin typeface="Copperplate" panose="02000504000000020004" pitchFamily="2" charset="77"/>
            </a:endParaRPr>
          </a:p>
          <a:p>
            <a:endParaRPr lang="en-US" sz="7500" dirty="0"/>
          </a:p>
          <a:p>
            <a:endParaRPr lang="en-US" sz="7500" dirty="0"/>
          </a:p>
          <a:p>
            <a:endParaRPr lang="en-US" sz="7500" dirty="0"/>
          </a:p>
        </p:txBody>
      </p:sp>
      <p:pic>
        <p:nvPicPr>
          <p:cNvPr id="2050" name="Picture 2" descr="tinted monochrome 3/4-length photo portrait of seated Dodgson holding a book">
            <a:extLst>
              <a:ext uri="{FF2B5EF4-FFF2-40B4-BE49-F238E27FC236}">
                <a16:creationId xmlns:a16="http://schemas.microsoft.com/office/drawing/2014/main" id="{0E20601F-8D9A-AD4B-8490-7FBBD3C3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242" y="7579073"/>
            <a:ext cx="4191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045ABFEC-1FD8-2A4B-8394-AB6D033488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243" y="7579071"/>
            <a:ext cx="3896802" cy="5924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6FE3E4-5A74-9549-91FF-754FF221E5E0}"/>
              </a:ext>
            </a:extLst>
          </p:cNvPr>
          <p:cNvSpPr/>
          <p:nvPr/>
        </p:nvSpPr>
        <p:spPr>
          <a:xfrm>
            <a:off x="12662044" y="9248687"/>
            <a:ext cx="117219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R" sz="2800" dirty="0">
                <a:hlinkClick r:id="rId4"/>
              </a:rPr>
              <a:t>https://en.wikipedia.org/wiki/Alice%27s_Adventures_in_Wonderland</a:t>
            </a:r>
            <a:endParaRPr lang="en-BR" sz="2800" dirty="0"/>
          </a:p>
          <a:p>
            <a:r>
              <a:rPr lang="en-BR" sz="2800" dirty="0"/>
              <a:t>Domínio público.</a:t>
            </a:r>
          </a:p>
        </p:txBody>
      </p:sp>
    </p:spTree>
    <p:extLst>
      <p:ext uri="{BB962C8B-B14F-4D97-AF65-F5344CB8AC3E}">
        <p14:creationId xmlns:p14="http://schemas.microsoft.com/office/powerpoint/2010/main" val="554412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7666B6-B4C0-FF43-8E1E-3CC69531E3F6}"/>
              </a:ext>
            </a:extLst>
          </p:cNvPr>
          <p:cNvSpPr txBox="1"/>
          <p:nvPr/>
        </p:nvSpPr>
        <p:spPr>
          <a:xfrm>
            <a:off x="4809067" y="5490649"/>
            <a:ext cx="12462934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nk Gothic Medium" pitchFamily="2" charset="77"/>
                <a:sym typeface="Helvetica Light"/>
              </a:rPr>
              <a:t>O planejamento</a:t>
            </a:r>
          </a:p>
        </p:txBody>
      </p:sp>
    </p:spTree>
    <p:extLst>
      <p:ext uri="{BB962C8B-B14F-4D97-AF65-F5344CB8AC3E}">
        <p14:creationId xmlns:p14="http://schemas.microsoft.com/office/powerpoint/2010/main" val="2972881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Hari ullabore nihic tem la quos aliquatur, torerchil et laborerum nonet ut resent quam volorendus aut omnis conet qui tem natur?…"/>
          <p:cNvSpPr txBox="1"/>
          <p:nvPr/>
        </p:nvSpPr>
        <p:spPr>
          <a:xfrm>
            <a:off x="12719524" y="3473668"/>
            <a:ext cx="9021208" cy="836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1276" tIns="41276" rIns="41276" bIns="41276" anchor="ctr">
            <a:spAutoFit/>
          </a:bodyPr>
          <a:lstStyle/>
          <a:p>
            <a:pPr defTabSz="37152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357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5,48% </a:t>
            </a:r>
            <a:r>
              <a:rPr lang="pt-PT" sz="3576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da População nacional </a:t>
            </a:r>
          </a:p>
          <a:p>
            <a:pPr defTabSz="37152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357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6,24% </a:t>
            </a:r>
            <a:r>
              <a:rPr lang="pt-PT" sz="3576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do PIB brasileiro</a:t>
            </a:r>
          </a:p>
          <a:p>
            <a:pPr defTabSz="37152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357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11,5% </a:t>
            </a:r>
            <a:r>
              <a:rPr lang="pt-PT" sz="3576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da produção científica </a:t>
            </a:r>
          </a:p>
          <a:p>
            <a:pPr defTabSz="37152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3576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Mais de </a:t>
            </a:r>
            <a:r>
              <a:rPr lang="pt-PT" sz="357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2 mil</a:t>
            </a:r>
            <a:r>
              <a:rPr lang="pt-PT" sz="3576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 doutores para o mercado a cada ano</a:t>
            </a:r>
          </a:p>
          <a:p>
            <a:pPr defTabSz="37152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3576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Aproximadamente </a:t>
            </a:r>
            <a:r>
              <a:rPr lang="pt-PT" sz="357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140</a:t>
            </a:r>
            <a:r>
              <a:rPr lang="pt-PT" sz="3576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 em engenharia e </a:t>
            </a:r>
            <a:r>
              <a:rPr lang="pt-PT" sz="357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40</a:t>
            </a:r>
            <a:r>
              <a:rPr lang="pt-PT" sz="3576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 em computação</a:t>
            </a:r>
          </a:p>
          <a:p>
            <a:pPr defTabSz="37152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357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6º IDH </a:t>
            </a:r>
            <a:r>
              <a:rPr lang="pt-PT" sz="3576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do Brasil (0,746)</a:t>
            </a:r>
          </a:p>
          <a:p>
            <a:pPr defTabSz="37152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3576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-----------------------------------------</a:t>
            </a:r>
          </a:p>
          <a:p>
            <a:pPr defTabSz="37152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3576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Apesar dos 27 polos tecnológicos na região, nosso modelo é baseado na economia tradicional.</a:t>
            </a:r>
          </a:p>
          <a:p>
            <a:pPr defTabSz="37152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PT" sz="3576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  <a:p>
            <a:pPr defTabSz="37152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2926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(*IBGE e FAPERGS)</a:t>
            </a:r>
          </a:p>
          <a:p>
            <a:pPr defTabSz="37152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388" dirty="0"/>
          </a:p>
        </p:txBody>
      </p:sp>
      <p:sp>
        <p:nvSpPr>
          <p:cNvPr id="8" name="CaixaDeTexto 7"/>
          <p:cNvSpPr txBox="1"/>
          <p:nvPr/>
        </p:nvSpPr>
        <p:spPr>
          <a:xfrm>
            <a:off x="12719524" y="2138448"/>
            <a:ext cx="9735740" cy="10836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276" tIns="41276" rIns="41276" bIns="41276" numCol="1" spcCol="38100" rtlCol="0" anchor="ctr">
            <a:spAutoFit/>
          </a:bodyPr>
          <a:lstStyle/>
          <a:p>
            <a:pPr defTabSz="670802"/>
            <a:r>
              <a:rPr lang="pt-BR" sz="6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</a:rPr>
              <a:t>Em terras Gaúchas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645" y="2431122"/>
            <a:ext cx="10052990" cy="70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871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158" y="1693537"/>
            <a:ext cx="11361764" cy="105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90316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d3f6a5bd88_1_93"/>
          <p:cNvSpPr/>
          <p:nvPr/>
        </p:nvSpPr>
        <p:spPr>
          <a:xfrm>
            <a:off x="-9667" y="0"/>
            <a:ext cx="24376323" cy="13719112"/>
          </a:xfrm>
          <a:custGeom>
            <a:avLst/>
            <a:gdLst/>
            <a:ahLst/>
            <a:cxnLst/>
            <a:rect l="l" t="t" r="r" b="b"/>
            <a:pathLst>
              <a:path w="6023803" h="3305810" extrusionOk="0">
                <a:moveTo>
                  <a:pt x="0" y="0"/>
                </a:moveTo>
                <a:lnTo>
                  <a:pt x="6023803" y="0"/>
                </a:lnTo>
                <a:lnTo>
                  <a:pt x="6023803" y="3305810"/>
                </a:lnTo>
                <a:lnTo>
                  <a:pt x="0" y="3305810"/>
                </a:lnTo>
                <a:close/>
              </a:path>
            </a:pathLst>
          </a:custGeom>
          <a:solidFill>
            <a:srgbClr val="757579"/>
          </a:solidFill>
          <a:ln>
            <a:noFill/>
          </a:ln>
        </p:spPr>
      </p:sp>
      <p:pic>
        <p:nvPicPr>
          <p:cNvPr id="692" name="Google Shape;692;gd3f6a5bd88_1_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1267" y="1367401"/>
            <a:ext cx="18728965" cy="1137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gd3f6a5bd88_1_9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4054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d3f6a5bd88_1_9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6988" y="10247516"/>
            <a:ext cx="3627013" cy="3492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gd3f6a5bd88_1_8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4054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gd3f6a5bd88_1_858"/>
          <p:cNvSpPr/>
          <p:nvPr/>
        </p:nvSpPr>
        <p:spPr>
          <a:xfrm>
            <a:off x="640551" y="0"/>
            <a:ext cx="23733784" cy="13719112"/>
          </a:xfrm>
          <a:custGeom>
            <a:avLst/>
            <a:gdLst/>
            <a:ahLst/>
            <a:cxnLst/>
            <a:rect l="l" t="t" r="r" b="b"/>
            <a:pathLst>
              <a:path w="6023803" h="3305810" extrusionOk="0">
                <a:moveTo>
                  <a:pt x="0" y="0"/>
                </a:moveTo>
                <a:lnTo>
                  <a:pt x="6023803" y="0"/>
                </a:lnTo>
                <a:lnTo>
                  <a:pt x="6023803" y="3305810"/>
                </a:lnTo>
                <a:lnTo>
                  <a:pt x="0" y="3305810"/>
                </a:lnTo>
                <a:close/>
              </a:path>
            </a:pathLst>
          </a:custGeom>
          <a:solidFill>
            <a:srgbClr val="757579"/>
          </a:solidFill>
          <a:ln>
            <a:noFill/>
          </a:ln>
        </p:spPr>
      </p:sp>
      <p:pic>
        <p:nvPicPr>
          <p:cNvPr id="701" name="Google Shape;701;gd3f6a5bd88_1_858" descr="Grupo de pessoas em pé lado a lado&#10;&#10;Descrição gerada automaticamente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38801" y="-2"/>
            <a:ext cx="12045199" cy="1374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gd3f6a5bd88_1_85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6988" y="10247516"/>
            <a:ext cx="3627013" cy="3492533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gd3f6a5bd88_1_858"/>
          <p:cNvSpPr txBox="1">
            <a:spLocks noGrp="1"/>
          </p:cNvSpPr>
          <p:nvPr>
            <p:ph type="body" idx="1"/>
          </p:nvPr>
        </p:nvSpPr>
        <p:spPr>
          <a:xfrm rot="516">
            <a:off x="3260433" y="12216500"/>
            <a:ext cx="5334800" cy="10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noAutofit/>
          </a:bodyPr>
          <a:lstStyle/>
          <a:p>
            <a:pPr marL="237061">
              <a:lnSpc>
                <a:spcPct val="90000"/>
              </a:lnSpc>
              <a:spcBef>
                <a:spcPts val="0"/>
              </a:spcBef>
              <a:buSzPts val="2700"/>
            </a:pPr>
            <a:r>
              <a:rPr lang="pt-BR" sz="3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DECRETO Nº 54.767, DE 22 DE AGOSTO DE 2019</a:t>
            </a:r>
            <a:endParaRPr sz="2800" dirty="0">
              <a:solidFill>
                <a:srgbClr val="FFFFFF"/>
              </a:solidFill>
            </a:endParaRPr>
          </a:p>
        </p:txBody>
      </p:sp>
      <p:pic>
        <p:nvPicPr>
          <p:cNvPr id="704" name="Google Shape;704;gd3f6a5bd88_1_858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050" y="10560007"/>
            <a:ext cx="1820551" cy="25779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705" name="Google Shape;705;gd3f6a5bd88_1_858"/>
          <p:cNvSpPr txBox="1"/>
          <p:nvPr/>
        </p:nvSpPr>
        <p:spPr>
          <a:xfrm>
            <a:off x="1537233" y="741257"/>
            <a:ext cx="8108400" cy="6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100125"/>
              </a:lnSpc>
            </a:pPr>
            <a:r>
              <a:rPr lang="pt-BR" sz="4800" b="1">
                <a:solidFill>
                  <a:srgbClr val="FFFFFF"/>
                </a:solidFill>
              </a:rPr>
              <a:t>INOVA RS</a:t>
            </a:r>
            <a:endParaRPr sz="2400" b="1">
              <a:solidFill>
                <a:srgbClr val="FFFFFF"/>
              </a:solidFill>
            </a:endParaRPr>
          </a:p>
        </p:txBody>
      </p:sp>
      <p:pic>
        <p:nvPicPr>
          <p:cNvPr id="706" name="Google Shape;706;gd3f6a5bd88_1_858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21600" y="10162"/>
            <a:ext cx="3901440" cy="36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d3f6a5bd88_1_858"/>
          <p:cNvSpPr txBox="1">
            <a:spLocks noGrp="1"/>
          </p:cNvSpPr>
          <p:nvPr>
            <p:ph type="body" idx="2"/>
          </p:nvPr>
        </p:nvSpPr>
        <p:spPr>
          <a:xfrm>
            <a:off x="1434323" y="1953400"/>
            <a:ext cx="10388400" cy="3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SzPts val="3600"/>
            </a:pPr>
            <a:r>
              <a:rPr lang="pt-BR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Programa que visa a incluir o RS no mapa global da inovação a partir da construção de parcerias estratégicas entre atores da quádrupla hélice da inovação</a:t>
            </a:r>
            <a:endParaRPr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8" name="Google Shape;708;gd3f6a5bd88_1_858"/>
          <p:cNvGrpSpPr/>
          <p:nvPr/>
        </p:nvGrpSpPr>
        <p:grpSpPr>
          <a:xfrm>
            <a:off x="2165212" y="3977395"/>
            <a:ext cx="8069320" cy="7400447"/>
            <a:chOff x="2105475" y="3466064"/>
            <a:chExt cx="5279126" cy="4897930"/>
          </a:xfrm>
        </p:grpSpPr>
        <p:grpSp>
          <p:nvGrpSpPr>
            <p:cNvPr id="709" name="Google Shape;709;gd3f6a5bd88_1_858"/>
            <p:cNvGrpSpPr/>
            <p:nvPr/>
          </p:nvGrpSpPr>
          <p:grpSpPr>
            <a:xfrm>
              <a:off x="2105475" y="3466064"/>
              <a:ext cx="5279126" cy="4831716"/>
              <a:chOff x="2105475" y="3466064"/>
              <a:chExt cx="5279126" cy="4831716"/>
            </a:xfrm>
          </p:grpSpPr>
          <p:pic>
            <p:nvPicPr>
              <p:cNvPr id="710" name="Google Shape;710;gd3f6a5bd88_1_858"/>
              <p:cNvPicPr preferRelativeResize="0"/>
              <p:nvPr/>
            </p:nvPicPr>
            <p:blipFill rotWithShape="1"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88941" y="4739023"/>
                <a:ext cx="2604013" cy="24193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1" name="Google Shape;711;gd3f6a5bd88_1_858"/>
              <p:cNvPicPr preferRelativeResize="0"/>
              <p:nvPr/>
            </p:nvPicPr>
            <p:blipFill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9496" y="3466064"/>
                <a:ext cx="902928" cy="9029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2" name="Google Shape;712;gd3f6a5bd88_1_858"/>
              <p:cNvPicPr preferRelativeResize="0"/>
              <p:nvPr/>
            </p:nvPicPr>
            <p:blipFill>
              <a:blip r:embed="rId9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87965" y="5300429"/>
                <a:ext cx="1296514" cy="12965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3" name="Google Shape;713;gd3f6a5bd88_1_858"/>
              <p:cNvPicPr preferRelativeResize="0"/>
              <p:nvPr/>
            </p:nvPicPr>
            <p:blipFill>
              <a:blip r:embed="rId10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06700" y="5300439"/>
                <a:ext cx="1296514" cy="12965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4" name="Google Shape;714;gd3f6a5bd88_1_858"/>
              <p:cNvPicPr preferRelativeResize="0"/>
              <p:nvPr/>
            </p:nvPicPr>
            <p:blipFill>
              <a:blip r:embed="rId11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2682" y="7001247"/>
                <a:ext cx="1296514" cy="12965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5" name="Google Shape;715;gd3f6a5bd88_1_858"/>
              <p:cNvPicPr preferRelativeResize="0"/>
              <p:nvPr/>
            </p:nvPicPr>
            <p:blipFill rotWithShape="1"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88941" y="4739023"/>
                <a:ext cx="2604013" cy="24193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6" name="Google Shape;716;gd3f6a5bd88_1_858"/>
              <p:cNvSpPr/>
              <p:nvPr/>
            </p:nvSpPr>
            <p:spPr>
              <a:xfrm>
                <a:off x="3179593" y="4307699"/>
                <a:ext cx="3222900" cy="81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67" tIns="91400" rIns="182867" bIns="91400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700"/>
                </a:pPr>
                <a:r>
                  <a:rPr lang="pt-BR" sz="2667" b="1">
                    <a:solidFill>
                      <a:srgbClr val="FFFFFF"/>
                    </a:solidFill>
                  </a:rPr>
                  <a:t>Sociedade civil </a:t>
                </a:r>
                <a:endParaRPr sz="18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17" name="Google Shape;717;gd3f6a5bd88_1_858"/>
              <p:cNvSpPr/>
              <p:nvPr/>
            </p:nvSpPr>
            <p:spPr>
              <a:xfrm>
                <a:off x="2105475" y="6535125"/>
                <a:ext cx="1534200" cy="81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67" tIns="91400" rIns="182867" bIns="91400" anchor="t" anchorCtr="0">
                <a:noAutofit/>
              </a:bodyPr>
              <a:lstStyle/>
              <a:p>
                <a:pPr algn="r">
                  <a:buClr>
                    <a:srgbClr val="000000"/>
                  </a:buClr>
                  <a:buSzPts val="2700"/>
                </a:pPr>
                <a:r>
                  <a:rPr lang="pt-BR" sz="2667" b="1">
                    <a:solidFill>
                      <a:srgbClr val="FFFFFF"/>
                    </a:solidFill>
                  </a:rPr>
                  <a:t>Empresas</a:t>
                </a:r>
                <a:endParaRPr sz="18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18" name="Google Shape;718;gd3f6a5bd88_1_858"/>
              <p:cNvSpPr/>
              <p:nvPr/>
            </p:nvSpPr>
            <p:spPr>
              <a:xfrm>
                <a:off x="5996801" y="6535120"/>
                <a:ext cx="1387800" cy="45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67" tIns="91400" rIns="182867" bIns="91400" anchor="t" anchorCtr="0">
                <a:noAutofit/>
              </a:bodyPr>
              <a:lstStyle/>
              <a:p>
                <a:pPr algn="l">
                  <a:buClr>
                    <a:srgbClr val="000000"/>
                  </a:buClr>
                  <a:buSzPts val="2700"/>
                </a:pPr>
                <a:r>
                  <a:rPr lang="pt-BR" sz="2667" b="1">
                    <a:solidFill>
                      <a:srgbClr val="FFFFFF"/>
                    </a:solidFill>
                  </a:rPr>
                  <a:t>Academia</a:t>
                </a:r>
                <a:endParaRPr sz="1867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19" name="Google Shape;719;gd3f6a5bd88_1_858"/>
            <p:cNvSpPr/>
            <p:nvPr/>
          </p:nvSpPr>
          <p:spPr>
            <a:xfrm>
              <a:off x="3756374" y="8005795"/>
              <a:ext cx="2069100" cy="35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67" tIns="91400" rIns="182867" bIns="91400" anchor="t" anchorCtr="0">
              <a:noAutofit/>
            </a:bodyPr>
            <a:lstStyle/>
            <a:p>
              <a:pPr>
                <a:buClr>
                  <a:srgbClr val="000000"/>
                </a:buClr>
                <a:buSzPts val="2700"/>
              </a:pPr>
              <a:r>
                <a:rPr lang="pt-BR" sz="2667" b="1">
                  <a:solidFill>
                    <a:srgbClr val="FFFFFF"/>
                  </a:solidFill>
                </a:rPr>
                <a:t>Governo</a:t>
              </a:r>
              <a:endParaRPr sz="1867" b="1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gd3f6a5bd88_1_88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51" y="0"/>
            <a:ext cx="2427765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gd3f6a5bd88_1_880"/>
          <p:cNvSpPr txBox="1"/>
          <p:nvPr/>
        </p:nvSpPr>
        <p:spPr>
          <a:xfrm>
            <a:off x="1117600" y="4624000"/>
            <a:ext cx="19617600" cy="1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l"/>
            <a:r>
              <a:rPr lang="pt-BR" sz="6667" b="1">
                <a:solidFill>
                  <a:srgbClr val="FFFFFF"/>
                </a:solidFill>
                <a:highlight>
                  <a:srgbClr val="666666"/>
                </a:highlight>
              </a:rPr>
              <a:t>/// MISSÃO</a:t>
            </a:r>
            <a:r>
              <a:rPr lang="pt-BR" sz="8533" b="1">
                <a:solidFill>
                  <a:srgbClr val="FFFFFF"/>
                </a:solidFill>
                <a:highlight>
                  <a:srgbClr val="666666"/>
                </a:highlight>
              </a:rPr>
              <a:t> </a:t>
            </a:r>
            <a:endParaRPr sz="8533" b="1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algn="l"/>
            <a:endParaRPr sz="14933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algn="l"/>
            <a:endParaRPr sz="14933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algn="l">
              <a:lnSpc>
                <a:spcPct val="150000"/>
              </a:lnSpc>
            </a:pPr>
            <a:endParaRPr sz="14933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726" name="Google Shape;726;gd3f6a5bd88_1_880"/>
          <p:cNvSpPr txBox="1"/>
          <p:nvPr/>
        </p:nvSpPr>
        <p:spPr>
          <a:xfrm>
            <a:off x="2571151" y="6134100"/>
            <a:ext cx="20797200" cy="36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pt-BR" sz="4267">
                <a:solidFill>
                  <a:srgbClr val="FFFFFF"/>
                </a:solidFill>
                <a:highlight>
                  <a:srgbClr val="666666"/>
                </a:highlight>
              </a:rPr>
              <a:t>Fortalecer os ecossistemas regionais de inovação, articulando a sociedade civil organizada e os setores empresarial, acadêmico e governamental, de forma colaborativa e disruptiva para o pleno desenvolvimento do RS.</a:t>
            </a:r>
            <a:endParaRPr sz="4267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727" name="Google Shape;727;gd3f6a5bd88_1_880"/>
          <p:cNvSpPr txBox="1"/>
          <p:nvPr/>
        </p:nvSpPr>
        <p:spPr>
          <a:xfrm>
            <a:off x="1016000" y="1576000"/>
            <a:ext cx="19617600" cy="1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l"/>
            <a:r>
              <a:rPr lang="pt-BR" sz="6667" b="1">
                <a:solidFill>
                  <a:srgbClr val="FFFFFF"/>
                </a:solidFill>
                <a:highlight>
                  <a:srgbClr val="666666"/>
                </a:highlight>
              </a:rPr>
              <a:t>/// PROPÓSITO</a:t>
            </a:r>
            <a:endParaRPr sz="15333">
              <a:solidFill>
                <a:srgbClr val="FFFFFF"/>
              </a:solidFill>
              <a:highlight>
                <a:srgbClr val="F1C232"/>
              </a:highlight>
            </a:endParaRPr>
          </a:p>
        </p:txBody>
      </p:sp>
      <p:sp>
        <p:nvSpPr>
          <p:cNvPr id="728" name="Google Shape;728;gd3f6a5bd88_1_880"/>
          <p:cNvSpPr txBox="1"/>
          <p:nvPr/>
        </p:nvSpPr>
        <p:spPr>
          <a:xfrm>
            <a:off x="2571151" y="2806900"/>
            <a:ext cx="20797200" cy="1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pt-BR" sz="4400">
                <a:solidFill>
                  <a:srgbClr val="FFFFFF"/>
                </a:solidFill>
                <a:highlight>
                  <a:srgbClr val="666666"/>
                </a:highlight>
              </a:rPr>
              <a:t>Conectar o Rio Grande do Sul para impulsionar transformações. </a:t>
            </a:r>
            <a:endParaRPr sz="44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729" name="Google Shape;729;gd3f6a5bd88_1_880"/>
          <p:cNvSpPr txBox="1"/>
          <p:nvPr/>
        </p:nvSpPr>
        <p:spPr>
          <a:xfrm>
            <a:off x="1048800" y="9221400"/>
            <a:ext cx="19178400" cy="2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l"/>
            <a:r>
              <a:rPr lang="pt-BR" sz="6667" b="1">
                <a:solidFill>
                  <a:srgbClr val="FFFFFF"/>
                </a:solidFill>
                <a:highlight>
                  <a:srgbClr val="666666"/>
                </a:highlight>
              </a:rPr>
              <a:t>/// VISÃO DE FUTURO</a:t>
            </a:r>
            <a:r>
              <a:rPr lang="pt-BR" sz="7866" b="1">
                <a:solidFill>
                  <a:srgbClr val="FFFFFF"/>
                </a:solidFill>
                <a:highlight>
                  <a:srgbClr val="666666"/>
                </a:highlight>
              </a:rPr>
              <a:t> </a:t>
            </a:r>
            <a:endParaRPr sz="7866" b="1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algn="l"/>
            <a:endParaRPr sz="14266">
              <a:solidFill>
                <a:srgbClr val="FFFFFF"/>
              </a:solidFill>
              <a:highlight>
                <a:srgbClr val="F1C232"/>
              </a:highlight>
            </a:endParaRPr>
          </a:p>
          <a:p>
            <a:pPr algn="l"/>
            <a:endParaRPr sz="14266">
              <a:solidFill>
                <a:srgbClr val="FFFFFF"/>
              </a:solidFill>
              <a:highlight>
                <a:srgbClr val="F1C232"/>
              </a:highlight>
            </a:endParaRPr>
          </a:p>
          <a:p>
            <a:pPr algn="l">
              <a:lnSpc>
                <a:spcPct val="150000"/>
              </a:lnSpc>
            </a:pPr>
            <a:endParaRPr sz="14266">
              <a:solidFill>
                <a:srgbClr val="FFFFFF"/>
              </a:solidFill>
              <a:highlight>
                <a:srgbClr val="F1C232"/>
              </a:highlight>
            </a:endParaRPr>
          </a:p>
        </p:txBody>
      </p:sp>
      <p:sp>
        <p:nvSpPr>
          <p:cNvPr id="730" name="Google Shape;730;gd3f6a5bd88_1_880"/>
          <p:cNvSpPr txBox="1"/>
          <p:nvPr/>
        </p:nvSpPr>
        <p:spPr>
          <a:xfrm>
            <a:off x="2622200" y="10648100"/>
            <a:ext cx="19178400" cy="2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l"/>
            <a:r>
              <a:rPr lang="pt-BR" sz="4400">
                <a:solidFill>
                  <a:srgbClr val="FFFFFF"/>
                </a:solidFill>
                <a:highlight>
                  <a:srgbClr val="666666"/>
                </a:highlight>
              </a:rPr>
              <a:t>Em 2030, o RS será referência global em inovação como estratégia de desenvolvimento local.</a:t>
            </a:r>
            <a:endParaRPr sz="4400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algn="l">
              <a:lnSpc>
                <a:spcPct val="115000"/>
              </a:lnSpc>
            </a:pPr>
            <a:endParaRPr sz="4133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algn="l">
              <a:lnSpc>
                <a:spcPct val="115000"/>
              </a:lnSpc>
            </a:pPr>
            <a:endParaRPr sz="4133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pic>
        <p:nvPicPr>
          <p:cNvPr id="731" name="Google Shape;731;gd3f6a5bd88_1_88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21600" y="10162"/>
            <a:ext cx="3901440" cy="362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d3f6a5bd88_1_88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6988" y="10247516"/>
            <a:ext cx="3627013" cy="349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gd3f6a5bd88_1_88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40543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gd3f6a5bd88_1_89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9351" y="10275967"/>
            <a:ext cx="3614651" cy="3492533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gd3f6a5bd88_1_893"/>
          <p:cNvSpPr txBox="1"/>
          <p:nvPr/>
        </p:nvSpPr>
        <p:spPr>
          <a:xfrm>
            <a:off x="1371600" y="823452"/>
            <a:ext cx="118676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100125"/>
              </a:lnSpc>
            </a:pPr>
            <a:r>
              <a:rPr lang="pt-BR" sz="4800" b="1">
                <a:solidFill>
                  <a:srgbClr val="757579"/>
                </a:solidFill>
              </a:rPr>
              <a:t>CONSOLIDAÇÃO DOS VALORES</a:t>
            </a:r>
            <a:endParaRPr sz="2400" b="1"/>
          </a:p>
        </p:txBody>
      </p:sp>
      <p:pic>
        <p:nvPicPr>
          <p:cNvPr id="740" name="Google Shape;740;gd3f6a5bd88_1_89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21600" y="10162"/>
            <a:ext cx="3901440" cy="36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gd3f6a5bd88_1_893"/>
          <p:cNvSpPr/>
          <p:nvPr/>
        </p:nvSpPr>
        <p:spPr>
          <a:xfrm>
            <a:off x="-9778905" y="937628"/>
            <a:ext cx="12382800" cy="12382800"/>
          </a:xfrm>
          <a:prstGeom prst="blockArc">
            <a:avLst>
              <a:gd name="adj1" fmla="val 18777418"/>
              <a:gd name="adj2" fmla="val 2824746"/>
              <a:gd name="adj3" fmla="val 226"/>
            </a:avLst>
          </a:pr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l"/>
            <a:endParaRPr sz="2800">
              <a:solidFill>
                <a:srgbClr val="757579"/>
              </a:solidFill>
            </a:endParaRPr>
          </a:p>
        </p:txBody>
      </p:sp>
      <p:sp>
        <p:nvSpPr>
          <p:cNvPr id="742" name="Google Shape;742;gd3f6a5bd88_1_893"/>
          <p:cNvSpPr/>
          <p:nvPr/>
        </p:nvSpPr>
        <p:spPr>
          <a:xfrm>
            <a:off x="1361000" y="3013651"/>
            <a:ext cx="7010000" cy="969200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l"/>
            <a:endParaRPr sz="2800">
              <a:solidFill>
                <a:srgbClr val="007A2F"/>
              </a:solidFill>
            </a:endParaRPr>
          </a:p>
        </p:txBody>
      </p:sp>
      <p:sp>
        <p:nvSpPr>
          <p:cNvPr id="743" name="Google Shape;743;gd3f6a5bd88_1_893"/>
          <p:cNvSpPr txBox="1"/>
          <p:nvPr/>
        </p:nvSpPr>
        <p:spPr>
          <a:xfrm>
            <a:off x="1361000" y="3013651"/>
            <a:ext cx="5607200" cy="9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5600" tIns="132067" rIns="132067" bIns="132067" anchor="ctr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3900"/>
            </a:pPr>
            <a:r>
              <a:rPr lang="pt-BR" sz="3467" b="1">
                <a:solidFill>
                  <a:srgbClr val="757579"/>
                </a:solidFill>
              </a:rPr>
              <a:t>COLABORAÇÃO</a:t>
            </a:r>
            <a:endParaRPr sz="3467" b="1">
              <a:solidFill>
                <a:srgbClr val="757579"/>
              </a:solidFill>
            </a:endParaRPr>
          </a:p>
        </p:txBody>
      </p:sp>
      <p:sp>
        <p:nvSpPr>
          <p:cNvPr id="744" name="Google Shape;744;gd3f6a5bd88_1_893"/>
          <p:cNvSpPr/>
          <p:nvPr/>
        </p:nvSpPr>
        <p:spPr>
          <a:xfrm>
            <a:off x="755655" y="2892555"/>
            <a:ext cx="1210800" cy="1210800"/>
          </a:xfrm>
          <a:prstGeom prst="ellipse">
            <a:avLst/>
          </a:prstGeom>
          <a:solidFill>
            <a:srgbClr val="007A2F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l"/>
            <a:endParaRPr sz="2800">
              <a:solidFill>
                <a:srgbClr val="757579"/>
              </a:solidFill>
            </a:endParaRPr>
          </a:p>
        </p:txBody>
      </p:sp>
      <p:sp>
        <p:nvSpPr>
          <p:cNvPr id="745" name="Google Shape;745;gd3f6a5bd88_1_893"/>
          <p:cNvSpPr/>
          <p:nvPr/>
        </p:nvSpPr>
        <p:spPr>
          <a:xfrm>
            <a:off x="2404508" y="4450271"/>
            <a:ext cx="5925200" cy="969200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l"/>
            <a:endParaRPr sz="2800">
              <a:solidFill>
                <a:srgbClr val="757579"/>
              </a:solidFill>
            </a:endParaRPr>
          </a:p>
        </p:txBody>
      </p:sp>
      <p:sp>
        <p:nvSpPr>
          <p:cNvPr id="746" name="Google Shape;746;gd3f6a5bd88_1_893"/>
          <p:cNvSpPr txBox="1"/>
          <p:nvPr/>
        </p:nvSpPr>
        <p:spPr>
          <a:xfrm>
            <a:off x="2019999" y="4450267"/>
            <a:ext cx="6558800" cy="9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5600" tIns="132067" rIns="132067" bIns="132067" anchor="ctr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3900"/>
            </a:pPr>
            <a:r>
              <a:rPr lang="pt-BR" sz="3467" b="1">
                <a:solidFill>
                  <a:srgbClr val="757579"/>
                </a:solidFill>
              </a:rPr>
              <a:t>INCLUSÃO</a:t>
            </a:r>
            <a:endParaRPr sz="3467" b="1">
              <a:solidFill>
                <a:srgbClr val="757579"/>
              </a:solidFill>
            </a:endParaRPr>
          </a:p>
        </p:txBody>
      </p:sp>
      <p:sp>
        <p:nvSpPr>
          <p:cNvPr id="747" name="Google Shape;747;gd3f6a5bd88_1_893"/>
          <p:cNvSpPr/>
          <p:nvPr/>
        </p:nvSpPr>
        <p:spPr>
          <a:xfrm>
            <a:off x="1552359" y="4345205"/>
            <a:ext cx="1210800" cy="1210800"/>
          </a:xfrm>
          <a:prstGeom prst="ellipse">
            <a:avLst/>
          </a:prstGeom>
          <a:solidFill>
            <a:srgbClr val="007A2F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l"/>
            <a:endParaRPr sz="2800">
              <a:solidFill>
                <a:srgbClr val="757579"/>
              </a:solidFill>
            </a:endParaRPr>
          </a:p>
        </p:txBody>
      </p:sp>
      <p:sp>
        <p:nvSpPr>
          <p:cNvPr id="748" name="Google Shape;748;gd3f6a5bd88_1_893"/>
          <p:cNvSpPr/>
          <p:nvPr/>
        </p:nvSpPr>
        <p:spPr>
          <a:xfrm>
            <a:off x="2348648" y="5918935"/>
            <a:ext cx="6022400" cy="969200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l"/>
            <a:endParaRPr sz="2800">
              <a:solidFill>
                <a:srgbClr val="757579"/>
              </a:solidFill>
            </a:endParaRPr>
          </a:p>
        </p:txBody>
      </p:sp>
      <p:sp>
        <p:nvSpPr>
          <p:cNvPr id="749" name="Google Shape;749;gd3f6a5bd88_1_893"/>
          <p:cNvSpPr txBox="1"/>
          <p:nvPr/>
        </p:nvSpPr>
        <p:spPr>
          <a:xfrm>
            <a:off x="2384012" y="5918935"/>
            <a:ext cx="6237600" cy="9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5600" tIns="132067" rIns="132067" bIns="132067" anchor="ctr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3900"/>
            </a:pPr>
            <a:r>
              <a:rPr lang="pt-BR" sz="3467" b="1">
                <a:solidFill>
                  <a:srgbClr val="757579"/>
                </a:solidFill>
              </a:rPr>
              <a:t>DIVERSIDADE</a:t>
            </a:r>
            <a:endParaRPr sz="1067" b="1">
              <a:solidFill>
                <a:srgbClr val="757579"/>
              </a:solidFill>
            </a:endParaRPr>
          </a:p>
        </p:txBody>
      </p:sp>
      <p:sp>
        <p:nvSpPr>
          <p:cNvPr id="750" name="Google Shape;750;gd3f6a5bd88_1_893"/>
          <p:cNvSpPr/>
          <p:nvPr/>
        </p:nvSpPr>
        <p:spPr>
          <a:xfrm>
            <a:off x="1916671" y="5797856"/>
            <a:ext cx="1210800" cy="1210800"/>
          </a:xfrm>
          <a:prstGeom prst="ellipse">
            <a:avLst/>
          </a:prstGeom>
          <a:solidFill>
            <a:srgbClr val="8F1317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l"/>
            <a:endParaRPr sz="2800">
              <a:solidFill>
                <a:srgbClr val="757579"/>
              </a:solidFill>
            </a:endParaRPr>
          </a:p>
        </p:txBody>
      </p:sp>
      <p:sp>
        <p:nvSpPr>
          <p:cNvPr id="751" name="Google Shape;751;gd3f6a5bd88_1_893"/>
          <p:cNvSpPr/>
          <p:nvPr/>
        </p:nvSpPr>
        <p:spPr>
          <a:xfrm>
            <a:off x="2348648" y="7370656"/>
            <a:ext cx="6022400" cy="969200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l"/>
            <a:endParaRPr sz="2800">
              <a:solidFill>
                <a:srgbClr val="757579"/>
              </a:solidFill>
            </a:endParaRPr>
          </a:p>
        </p:txBody>
      </p:sp>
      <p:sp>
        <p:nvSpPr>
          <p:cNvPr id="752" name="Google Shape;752;gd3f6a5bd88_1_893"/>
          <p:cNvSpPr txBox="1"/>
          <p:nvPr/>
        </p:nvSpPr>
        <p:spPr>
          <a:xfrm>
            <a:off x="2384012" y="7370656"/>
            <a:ext cx="6237600" cy="9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5600" tIns="132067" rIns="132067" bIns="132067" anchor="ctr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3900"/>
            </a:pPr>
            <a:r>
              <a:rPr lang="pt-BR" sz="3467" b="1">
                <a:solidFill>
                  <a:srgbClr val="757579"/>
                </a:solidFill>
              </a:rPr>
              <a:t>COMPARTILHAMENTO</a:t>
            </a:r>
            <a:endParaRPr sz="1067" b="1">
              <a:solidFill>
                <a:srgbClr val="757579"/>
              </a:solidFill>
            </a:endParaRPr>
          </a:p>
        </p:txBody>
      </p:sp>
      <p:sp>
        <p:nvSpPr>
          <p:cNvPr id="753" name="Google Shape;753;gd3f6a5bd88_1_893"/>
          <p:cNvSpPr/>
          <p:nvPr/>
        </p:nvSpPr>
        <p:spPr>
          <a:xfrm>
            <a:off x="1916671" y="7249587"/>
            <a:ext cx="1210800" cy="1210800"/>
          </a:xfrm>
          <a:prstGeom prst="ellipse">
            <a:avLst/>
          </a:prstGeom>
          <a:solidFill>
            <a:srgbClr val="8F1317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l"/>
            <a:endParaRPr sz="2800">
              <a:solidFill>
                <a:srgbClr val="757579"/>
              </a:solidFill>
            </a:endParaRPr>
          </a:p>
        </p:txBody>
      </p:sp>
      <p:sp>
        <p:nvSpPr>
          <p:cNvPr id="754" name="Google Shape;754;gd3f6a5bd88_1_893"/>
          <p:cNvSpPr/>
          <p:nvPr/>
        </p:nvSpPr>
        <p:spPr>
          <a:xfrm>
            <a:off x="2038736" y="8823299"/>
            <a:ext cx="6331600" cy="969200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l"/>
            <a:endParaRPr sz="2800">
              <a:solidFill>
                <a:srgbClr val="757579"/>
              </a:solidFill>
            </a:endParaRPr>
          </a:p>
        </p:txBody>
      </p:sp>
      <p:sp>
        <p:nvSpPr>
          <p:cNvPr id="755" name="Google Shape;755;gd3f6a5bd88_1_893"/>
          <p:cNvSpPr txBox="1"/>
          <p:nvPr/>
        </p:nvSpPr>
        <p:spPr>
          <a:xfrm>
            <a:off x="2063004" y="8823299"/>
            <a:ext cx="6558800" cy="9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5600" tIns="132067" rIns="132067" bIns="132067" anchor="ctr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3900"/>
            </a:pPr>
            <a:r>
              <a:rPr lang="pt-BR" sz="3467" b="1">
                <a:solidFill>
                  <a:srgbClr val="757579"/>
                </a:solidFill>
              </a:rPr>
              <a:t>TRANSVERSALIDADE</a:t>
            </a:r>
            <a:endParaRPr sz="1067" b="1">
              <a:solidFill>
                <a:srgbClr val="757579"/>
              </a:solidFill>
            </a:endParaRPr>
          </a:p>
        </p:txBody>
      </p:sp>
      <p:sp>
        <p:nvSpPr>
          <p:cNvPr id="756" name="Google Shape;756;gd3f6a5bd88_1_893"/>
          <p:cNvSpPr/>
          <p:nvPr/>
        </p:nvSpPr>
        <p:spPr>
          <a:xfrm>
            <a:off x="1552359" y="8702236"/>
            <a:ext cx="1210800" cy="1210800"/>
          </a:xfrm>
          <a:prstGeom prst="ellipse">
            <a:avLst/>
          </a:prstGeom>
          <a:solidFill>
            <a:srgbClr val="EDBF00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l"/>
            <a:endParaRPr sz="2800">
              <a:solidFill>
                <a:srgbClr val="757579"/>
              </a:solidFill>
            </a:endParaRPr>
          </a:p>
        </p:txBody>
      </p:sp>
      <p:sp>
        <p:nvSpPr>
          <p:cNvPr id="757" name="Google Shape;757;gd3f6a5bd88_1_893"/>
          <p:cNvSpPr/>
          <p:nvPr/>
        </p:nvSpPr>
        <p:spPr>
          <a:xfrm>
            <a:off x="1361000" y="10275941"/>
            <a:ext cx="7010000" cy="969200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l"/>
            <a:endParaRPr sz="2800">
              <a:solidFill>
                <a:srgbClr val="757579"/>
              </a:solidFill>
            </a:endParaRPr>
          </a:p>
        </p:txBody>
      </p:sp>
      <p:sp>
        <p:nvSpPr>
          <p:cNvPr id="758" name="Google Shape;758;gd3f6a5bd88_1_893"/>
          <p:cNvSpPr txBox="1"/>
          <p:nvPr/>
        </p:nvSpPr>
        <p:spPr>
          <a:xfrm>
            <a:off x="1361000" y="10275941"/>
            <a:ext cx="7260800" cy="9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5600" tIns="132067" rIns="132067" bIns="132067" anchor="ctr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3900"/>
            </a:pPr>
            <a:r>
              <a:rPr lang="pt-BR" sz="3467" b="1">
                <a:solidFill>
                  <a:srgbClr val="757579"/>
                </a:solidFill>
              </a:rPr>
              <a:t>AUDÁCIA</a:t>
            </a:r>
            <a:endParaRPr sz="1067" b="1">
              <a:solidFill>
                <a:srgbClr val="757579"/>
              </a:solidFill>
            </a:endParaRPr>
          </a:p>
        </p:txBody>
      </p:sp>
      <p:sp>
        <p:nvSpPr>
          <p:cNvPr id="759" name="Google Shape;759;gd3f6a5bd88_1_893"/>
          <p:cNvSpPr/>
          <p:nvPr/>
        </p:nvSpPr>
        <p:spPr>
          <a:xfrm>
            <a:off x="755655" y="10154888"/>
            <a:ext cx="1210800" cy="1210800"/>
          </a:xfrm>
          <a:prstGeom prst="ellipse">
            <a:avLst/>
          </a:prstGeom>
          <a:solidFill>
            <a:srgbClr val="EDBF00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l"/>
            <a:endParaRPr sz="2800">
              <a:solidFill>
                <a:srgbClr val="757579"/>
              </a:solidFill>
            </a:endParaRPr>
          </a:p>
        </p:txBody>
      </p:sp>
      <p:sp>
        <p:nvSpPr>
          <p:cNvPr id="760" name="Google Shape;760;gd3f6a5bd88_1_893"/>
          <p:cNvSpPr txBox="1"/>
          <p:nvPr/>
        </p:nvSpPr>
        <p:spPr>
          <a:xfrm>
            <a:off x="8938851" y="8339649"/>
            <a:ext cx="13612400" cy="2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l">
              <a:spcBef>
                <a:spcPts val="2400"/>
              </a:spcBef>
              <a:spcAft>
                <a:spcPts val="1200"/>
              </a:spcAft>
            </a:pPr>
            <a:r>
              <a:rPr lang="pt-BR" sz="3200">
                <a:solidFill>
                  <a:srgbClr val="757579"/>
                </a:solidFill>
              </a:rPr>
              <a:t>Conectar atores, setores e regiões integrando conhecimentos e competências.</a:t>
            </a:r>
            <a:endParaRPr sz="3200">
              <a:solidFill>
                <a:srgbClr val="757579"/>
              </a:solidFill>
            </a:endParaRPr>
          </a:p>
        </p:txBody>
      </p:sp>
      <p:sp>
        <p:nvSpPr>
          <p:cNvPr id="761" name="Google Shape;761;gd3f6a5bd88_1_893"/>
          <p:cNvSpPr txBox="1"/>
          <p:nvPr/>
        </p:nvSpPr>
        <p:spPr>
          <a:xfrm>
            <a:off x="8851400" y="6772249"/>
            <a:ext cx="13612400" cy="9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l">
              <a:spcBef>
                <a:spcPts val="2400"/>
              </a:spcBef>
            </a:pPr>
            <a:r>
              <a:rPr lang="pt-BR" sz="3200">
                <a:solidFill>
                  <a:srgbClr val="757579"/>
                </a:solidFill>
              </a:rPr>
              <a:t>Partilhar conhecimentos e recursos para gerar valor na lógica da economia da abundância.</a:t>
            </a:r>
            <a:endParaRPr sz="3200">
              <a:solidFill>
                <a:srgbClr val="757579"/>
              </a:solidFill>
            </a:endParaRPr>
          </a:p>
        </p:txBody>
      </p:sp>
      <p:sp>
        <p:nvSpPr>
          <p:cNvPr id="762" name="Google Shape;762;gd3f6a5bd88_1_893"/>
          <p:cNvSpPr txBox="1"/>
          <p:nvPr/>
        </p:nvSpPr>
        <p:spPr>
          <a:xfrm>
            <a:off x="8851400" y="2462851"/>
            <a:ext cx="13612400" cy="12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l">
              <a:spcBef>
                <a:spcPts val="2400"/>
              </a:spcBef>
              <a:spcAft>
                <a:spcPts val="1200"/>
              </a:spcAft>
            </a:pPr>
            <a:r>
              <a:rPr lang="pt-BR" sz="3200">
                <a:solidFill>
                  <a:srgbClr val="757579"/>
                </a:solidFill>
              </a:rPr>
              <a:t>Promover a ação conjunta e sinérgica entre os atores do ecossistema de inovação em nível local, regional e estadual.</a:t>
            </a:r>
            <a:endParaRPr sz="3200">
              <a:solidFill>
                <a:srgbClr val="757579"/>
              </a:solidFill>
            </a:endParaRPr>
          </a:p>
        </p:txBody>
      </p:sp>
      <p:sp>
        <p:nvSpPr>
          <p:cNvPr id="763" name="Google Shape;763;gd3f6a5bd88_1_893"/>
          <p:cNvSpPr txBox="1"/>
          <p:nvPr/>
        </p:nvSpPr>
        <p:spPr>
          <a:xfrm>
            <a:off x="8851400" y="5612441"/>
            <a:ext cx="13612400" cy="14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pt-BR" sz="3200">
                <a:solidFill>
                  <a:srgbClr val="757579"/>
                </a:solidFill>
              </a:rPr>
              <a:t>Reconhecer e potencializar a pluralidade como um ativo para a inovação.</a:t>
            </a:r>
            <a:endParaRPr sz="3200">
              <a:solidFill>
                <a:srgbClr val="757579"/>
              </a:solidFill>
            </a:endParaRPr>
          </a:p>
          <a:p>
            <a:pPr algn="l">
              <a:lnSpc>
                <a:spcPct val="115000"/>
              </a:lnSpc>
            </a:pPr>
            <a:endParaRPr sz="3200">
              <a:solidFill>
                <a:srgbClr val="757579"/>
              </a:solidFill>
            </a:endParaRPr>
          </a:p>
        </p:txBody>
      </p:sp>
      <p:sp>
        <p:nvSpPr>
          <p:cNvPr id="764" name="Google Shape;764;gd3f6a5bd88_1_893"/>
          <p:cNvSpPr txBox="1"/>
          <p:nvPr/>
        </p:nvSpPr>
        <p:spPr>
          <a:xfrm>
            <a:off x="8851413" y="9734675"/>
            <a:ext cx="10721200" cy="39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l">
              <a:spcBef>
                <a:spcPts val="2400"/>
              </a:spcBef>
            </a:pPr>
            <a:r>
              <a:rPr lang="pt-BR" sz="3200">
                <a:solidFill>
                  <a:srgbClr val="757579"/>
                </a:solidFill>
              </a:rPr>
              <a:t>Atuar com ousadia e espírito empreendedor buscando resultados de alto impacto que transformem a realidade.</a:t>
            </a:r>
            <a:endParaRPr sz="3200">
              <a:solidFill>
                <a:srgbClr val="757579"/>
              </a:solidFill>
            </a:endParaRPr>
          </a:p>
          <a:p>
            <a:pPr algn="l">
              <a:spcBef>
                <a:spcPts val="2400"/>
              </a:spcBef>
              <a:spcAft>
                <a:spcPts val="1200"/>
              </a:spcAft>
            </a:pPr>
            <a:endParaRPr sz="4400">
              <a:solidFill>
                <a:srgbClr val="757579"/>
              </a:solidFill>
            </a:endParaRPr>
          </a:p>
        </p:txBody>
      </p:sp>
      <p:sp>
        <p:nvSpPr>
          <p:cNvPr id="765" name="Google Shape;765;gd3f6a5bd88_1_893"/>
          <p:cNvSpPr txBox="1"/>
          <p:nvPr/>
        </p:nvSpPr>
        <p:spPr>
          <a:xfrm>
            <a:off x="8851400" y="3831048"/>
            <a:ext cx="136124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l">
              <a:spcBef>
                <a:spcPts val="2400"/>
              </a:spcBef>
              <a:spcAft>
                <a:spcPts val="1200"/>
              </a:spcAft>
            </a:pPr>
            <a:r>
              <a:rPr lang="pt-BR" sz="3200">
                <a:solidFill>
                  <a:srgbClr val="757579"/>
                </a:solidFill>
              </a:rPr>
              <a:t>Criar condições para a participação de todos na construção de um estado mais inovador e empreendedor.</a:t>
            </a:r>
            <a:endParaRPr sz="3200">
              <a:solidFill>
                <a:srgbClr val="757579"/>
              </a:solidFill>
            </a:endParaRPr>
          </a:p>
        </p:txBody>
      </p:sp>
      <p:pic>
        <p:nvPicPr>
          <p:cNvPr id="766" name="Google Shape;766;gd3f6a5bd88_1_89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40543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129666"/>
            <a:ext cx="17540230" cy="2286000"/>
          </a:xfrm>
        </p:spPr>
        <p:txBody>
          <a:bodyPr>
            <a:normAutofit/>
          </a:bodyPr>
          <a:lstStyle/>
          <a:p>
            <a:pPr algn="l"/>
            <a:r>
              <a:rPr lang="en-US" sz="6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ngravers MT" panose="02090707080505020304" pitchFamily="18" charset="77"/>
              </a:rPr>
              <a:t>Who is this guy?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7859" y="1427617"/>
            <a:ext cx="9494695" cy="6904758"/>
          </a:xfrm>
          <a:prstGeom prst="rect">
            <a:avLst/>
          </a:prstGeom>
        </p:spPr>
      </p:pic>
      <p:pic>
        <p:nvPicPr>
          <p:cNvPr id="13" name="Picture 12" descr="Screen Shot 2019-05-15 at 01.56.5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02" y="1869044"/>
            <a:ext cx="5623380" cy="6564900"/>
          </a:xfrm>
          <a:prstGeom prst="rect">
            <a:avLst/>
          </a:prstGeom>
        </p:spPr>
      </p:pic>
      <p:pic>
        <p:nvPicPr>
          <p:cNvPr id="42" name="Picture 41" descr="Screen Shot 2018-10-29 at 2.44.11 AM.png">
            <a:extLst>
              <a:ext uri="{FF2B5EF4-FFF2-40B4-BE49-F238E27FC236}">
                <a16:creationId xmlns:a16="http://schemas.microsoft.com/office/drawing/2014/main" id="{C80F83B9-75F8-3F45-AADC-FAB338C0B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861" y="1869044"/>
            <a:ext cx="4957167" cy="7207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8B4E48-493B-974A-B279-8929638B73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81" y="8433944"/>
            <a:ext cx="7147099" cy="4780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339FB5-4FA9-EE49-9E5F-8721DFED44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2416" y="7117331"/>
            <a:ext cx="4244534" cy="6097019"/>
          </a:xfrm>
          <a:prstGeom prst="rect">
            <a:avLst/>
          </a:prstGeom>
        </p:spPr>
      </p:pic>
      <p:pic>
        <p:nvPicPr>
          <p:cNvPr id="10" name="Picture 9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982CB60D-A182-914E-BDB7-6F1015E7882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9910" y="8084146"/>
            <a:ext cx="6698670" cy="50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83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gd3f6a5bd88_1_9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gd3f6a5bd88_1_93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4054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gd3f6a5bd88_1_93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43851" y="196226"/>
            <a:ext cx="4949600" cy="3133028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gd3f6a5bd88_1_939"/>
          <p:cNvSpPr txBox="1"/>
          <p:nvPr/>
        </p:nvSpPr>
        <p:spPr>
          <a:xfrm>
            <a:off x="1560000" y="879551"/>
            <a:ext cx="6346400" cy="3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100125"/>
              </a:lnSpc>
            </a:pPr>
            <a:r>
              <a:rPr lang="pt-BR" sz="4267" b="1">
                <a:solidFill>
                  <a:srgbClr val="757579"/>
                </a:solidFill>
              </a:rPr>
              <a:t>OITO EVENTOS MARCO ZERO REALIZADOS NAS REGIÕES</a:t>
            </a:r>
            <a:endParaRPr sz="1867" b="1"/>
          </a:p>
        </p:txBody>
      </p:sp>
      <p:pic>
        <p:nvPicPr>
          <p:cNvPr id="790" name="Google Shape;790;gd3f6a5bd88_1_93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9351" y="10275967"/>
            <a:ext cx="3614651" cy="3492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d3f6a5bd88_1_1720"/>
          <p:cNvSpPr/>
          <p:nvPr/>
        </p:nvSpPr>
        <p:spPr>
          <a:xfrm>
            <a:off x="0" y="1513634"/>
            <a:ext cx="12971256" cy="1335663"/>
          </a:xfrm>
          <a:custGeom>
            <a:avLst/>
            <a:gdLst/>
            <a:ahLst/>
            <a:cxnLst/>
            <a:rect l="l" t="t" r="r" b="b"/>
            <a:pathLst>
              <a:path w="6023803" h="173990" extrusionOk="0">
                <a:moveTo>
                  <a:pt x="0" y="0"/>
                </a:moveTo>
                <a:lnTo>
                  <a:pt x="6023803" y="0"/>
                </a:lnTo>
                <a:lnTo>
                  <a:pt x="6023803" y="173990"/>
                </a:lnTo>
                <a:lnTo>
                  <a:pt x="0" y="173990"/>
                </a:lnTo>
                <a:close/>
              </a:path>
            </a:pathLst>
          </a:custGeom>
          <a:noFill/>
          <a:ln>
            <a:noFill/>
          </a:ln>
        </p:spPr>
      </p:sp>
      <p:pic>
        <p:nvPicPr>
          <p:cNvPr id="865" name="Google Shape;865;gd3f6a5bd88_1_172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4054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gd3f6a5bd88_1_172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86343" y="141943"/>
            <a:ext cx="11697656" cy="26150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7" name="Google Shape;867;gd3f6a5bd88_1_1720"/>
          <p:cNvGrpSpPr/>
          <p:nvPr/>
        </p:nvGrpSpPr>
        <p:grpSpPr>
          <a:xfrm>
            <a:off x="1125943" y="2996243"/>
            <a:ext cx="9433325" cy="7075975"/>
            <a:chOff x="862582" y="1660869"/>
            <a:chExt cx="7074994" cy="5306981"/>
          </a:xfrm>
        </p:grpSpPr>
        <p:pic>
          <p:nvPicPr>
            <p:cNvPr id="868" name="Google Shape;868;gd3f6a5bd88_1_1720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582" y="1660869"/>
              <a:ext cx="1228263" cy="1228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9" name="Google Shape;869;gd3f6a5bd88_1_1720"/>
            <p:cNvSpPr txBox="1"/>
            <p:nvPr/>
          </p:nvSpPr>
          <p:spPr>
            <a:xfrm>
              <a:off x="1856276" y="2087960"/>
              <a:ext cx="60813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l">
                <a:lnSpc>
                  <a:spcPct val="100125"/>
                </a:lnSpc>
                <a:buClr>
                  <a:srgbClr val="000000"/>
                </a:buClr>
                <a:buSzPts val="3200"/>
              </a:pPr>
              <a:r>
                <a:rPr lang="pt-BR" sz="4267" b="1">
                  <a:solidFill>
                    <a:srgbClr val="757579"/>
                  </a:solidFill>
                  <a:latin typeface="Arial"/>
                  <a:ea typeface="Arial"/>
                  <a:cs typeface="Arial"/>
                  <a:sym typeface="Arial"/>
                </a:rPr>
                <a:t>OBJETIVO</a:t>
              </a:r>
              <a:endParaRPr sz="1867" b="1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gd3f6a5bd88_1_1720"/>
            <p:cNvSpPr txBox="1"/>
            <p:nvPr/>
          </p:nvSpPr>
          <p:spPr>
            <a:xfrm>
              <a:off x="1170475" y="2831450"/>
              <a:ext cx="6081300" cy="413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l">
                <a:lnSpc>
                  <a:spcPct val="139954"/>
                </a:lnSpc>
                <a:buClr>
                  <a:srgbClr val="000000"/>
                </a:buClr>
                <a:buSzPts val="2200"/>
              </a:pPr>
              <a:r>
                <a:rPr lang="pt-BR" sz="2933">
                  <a:solidFill>
                    <a:srgbClr val="757579"/>
                  </a:solidFill>
                  <a:latin typeface="Arial"/>
                  <a:ea typeface="Arial"/>
                  <a:cs typeface="Arial"/>
                  <a:sym typeface="Arial"/>
                </a:rPr>
                <a:t>Apoiar a </a:t>
              </a:r>
              <a:r>
                <a:rPr lang="pt-BR" sz="2933" b="1">
                  <a:solidFill>
                    <a:srgbClr val="757579"/>
                  </a:solidFill>
                  <a:latin typeface="Arial"/>
                  <a:ea typeface="Arial"/>
                  <a:cs typeface="Arial"/>
                  <a:sym typeface="Arial"/>
                </a:rPr>
                <a:t>transferência de tecnologias</a:t>
              </a:r>
              <a:r>
                <a:rPr lang="pt-BR" sz="2933">
                  <a:solidFill>
                    <a:srgbClr val="757579"/>
                  </a:solidFill>
                  <a:latin typeface="Arial"/>
                  <a:ea typeface="Arial"/>
                  <a:cs typeface="Arial"/>
                  <a:sym typeface="Arial"/>
                </a:rPr>
                <a:t> portadoras de futuro para a </a:t>
              </a:r>
              <a:r>
                <a:rPr lang="pt-BR" sz="2933" b="1">
                  <a:solidFill>
                    <a:srgbClr val="757579"/>
                  </a:solidFill>
                  <a:latin typeface="Arial"/>
                  <a:ea typeface="Arial"/>
                  <a:cs typeface="Arial"/>
                  <a:sym typeface="Arial"/>
                </a:rPr>
                <a:t>matriz produtiva</a:t>
              </a:r>
              <a:r>
                <a:rPr lang="pt-BR" sz="2933">
                  <a:solidFill>
                    <a:srgbClr val="757579"/>
                  </a:solidFill>
                  <a:latin typeface="Arial"/>
                  <a:ea typeface="Arial"/>
                  <a:cs typeface="Arial"/>
                  <a:sym typeface="Arial"/>
                </a:rPr>
                <a:t> gaúcha através da aproximação efetiva de instituições científicas e tecnológicas e pesquisadores da academia com empresas e startups em operação no Estado, com a implementação de </a:t>
              </a:r>
              <a:r>
                <a:rPr lang="pt-BR" sz="2933" b="1">
                  <a:solidFill>
                    <a:srgbClr val="757579"/>
                  </a:solidFill>
                  <a:latin typeface="Arial"/>
                  <a:ea typeface="Arial"/>
                  <a:cs typeface="Arial"/>
                  <a:sym typeface="Arial"/>
                </a:rPr>
                <a:t>projetos de inovação</a:t>
              </a:r>
              <a:r>
                <a:rPr lang="pt-BR" sz="2933">
                  <a:solidFill>
                    <a:srgbClr val="757579"/>
                  </a:solidFill>
                  <a:latin typeface="Arial"/>
                  <a:ea typeface="Arial"/>
                  <a:cs typeface="Arial"/>
                  <a:sym typeface="Arial"/>
                </a:rPr>
                <a:t> que efetivem a </a:t>
              </a:r>
              <a:r>
                <a:rPr lang="pt-BR" sz="2933" b="1">
                  <a:solidFill>
                    <a:srgbClr val="757579"/>
                  </a:solidFill>
                  <a:latin typeface="Arial"/>
                  <a:ea typeface="Arial"/>
                  <a:cs typeface="Arial"/>
                  <a:sym typeface="Arial"/>
                </a:rPr>
                <a:t>evolução tecnológica</a:t>
              </a:r>
              <a:r>
                <a:rPr lang="pt-BR" sz="2933">
                  <a:solidFill>
                    <a:srgbClr val="757579"/>
                  </a:solidFill>
                  <a:latin typeface="Arial"/>
                  <a:ea typeface="Arial"/>
                  <a:cs typeface="Arial"/>
                  <a:sym typeface="Arial"/>
                </a:rPr>
                <a:t> da economia do Rio Grande do Sul.</a:t>
              </a:r>
              <a:endParaRPr sz="2933">
                <a:solidFill>
                  <a:srgbClr val="75757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1" name="Google Shape;871;gd3f6a5bd88_1_1720"/>
          <p:cNvSpPr/>
          <p:nvPr/>
        </p:nvSpPr>
        <p:spPr>
          <a:xfrm>
            <a:off x="3275467" y="10938000"/>
            <a:ext cx="4345200" cy="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l">
              <a:buClr>
                <a:schemeClr val="lt2"/>
              </a:buClr>
              <a:buSzPts val="1800"/>
            </a:pPr>
            <a:r>
              <a:rPr lang="pt-BR" sz="2667">
                <a:solidFill>
                  <a:srgbClr val="757579"/>
                </a:solidFill>
              </a:rPr>
              <a:t>Instituído pelo </a:t>
            </a:r>
            <a:br>
              <a:rPr lang="pt-BR" sz="2667">
                <a:solidFill>
                  <a:srgbClr val="595959"/>
                </a:solidFill>
              </a:rPr>
            </a:br>
            <a:r>
              <a:rPr lang="pt-BR" sz="2667">
                <a:solidFill>
                  <a:srgbClr val="595959"/>
                </a:solidFill>
              </a:rPr>
              <a:t>decreto nº 55.382/2020</a:t>
            </a:r>
            <a:endParaRPr sz="2667">
              <a:solidFill>
                <a:srgbClr val="757579"/>
              </a:solidFill>
            </a:endParaRPr>
          </a:p>
        </p:txBody>
      </p:sp>
      <p:pic>
        <p:nvPicPr>
          <p:cNvPr id="872" name="Google Shape;872;gd3f6a5bd88_1_17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4352" y="125871"/>
            <a:ext cx="8801100" cy="30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gd3f6a5bd88_1_1720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334" y="10351571"/>
            <a:ext cx="1864733" cy="1864733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gd3f6a5bd88_1_1720"/>
          <p:cNvSpPr/>
          <p:nvPr/>
        </p:nvSpPr>
        <p:spPr>
          <a:xfrm>
            <a:off x="9874733" y="10938000"/>
            <a:ext cx="4345200" cy="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l">
              <a:buClr>
                <a:schemeClr val="lt2"/>
              </a:buClr>
              <a:buSzPts val="1800"/>
            </a:pPr>
            <a:r>
              <a:rPr lang="pt-BR" sz="2667">
                <a:solidFill>
                  <a:srgbClr val="757579"/>
                </a:solidFill>
              </a:rPr>
              <a:t>Conselho Consultivo formado</a:t>
            </a:r>
            <a:endParaRPr sz="2667">
              <a:solidFill>
                <a:srgbClr val="757579"/>
              </a:solidFill>
            </a:endParaRPr>
          </a:p>
        </p:txBody>
      </p:sp>
      <p:pic>
        <p:nvPicPr>
          <p:cNvPr id="875" name="Google Shape;875;gd3f6a5bd88_1_1720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734" y="10726734"/>
            <a:ext cx="1468397" cy="146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gd3f6a5bd88_1_1720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2371" y="10223467"/>
            <a:ext cx="3614651" cy="349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gd3f6a5bd88_1_17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74733" y="2849301"/>
            <a:ext cx="13402819" cy="7539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6-19 at 03.25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5037" cy="8839200"/>
          </a:xfrm>
          <a:prstGeom prst="rect">
            <a:avLst/>
          </a:prstGeom>
        </p:spPr>
      </p:pic>
      <p:pic>
        <p:nvPicPr>
          <p:cNvPr id="3" name="Picture 2" descr="Screen Shot 2019-06-19 at 03.26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3401" y="0"/>
            <a:ext cx="12420600" cy="8909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4737" y="9834650"/>
            <a:ext cx="21840094" cy="2503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Programas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SICT 2020/2021:  </a:t>
            </a: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TECHFUTURO, </a:t>
            </a:r>
            <a:r>
              <a:rPr kumimoji="0" lang="en-US" sz="5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GameRS</a:t>
            </a: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, </a:t>
            </a:r>
            <a:r>
              <a:rPr kumimoji="0" lang="en-US" sz="5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Produtos</a:t>
            </a: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Premium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b="1" baseline="0" dirty="0"/>
              <a:t>PARCERIA SICT/SEBRAE/FAPERGS </a:t>
            </a:r>
            <a:r>
              <a:rPr lang="en-US" sz="6600" b="1" baseline="0" dirty="0" err="1"/>
              <a:t>em</a:t>
            </a:r>
            <a:r>
              <a:rPr lang="en-US" sz="6600" b="1" baseline="0" dirty="0"/>
              <a:t> 2020</a:t>
            </a:r>
            <a:endParaRPr kumimoji="0" lang="en-US" sz="6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5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87" y="13171487"/>
            <a:ext cx="23904576" cy="5540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5399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06776" y="1673274"/>
            <a:ext cx="16992600" cy="277922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  <a:p>
            <a:pPr>
              <a:defRPr/>
            </a:pPr>
            <a:endParaRPr lang="en-US" sz="10000" dirty="0">
              <a:latin typeface="Arial"/>
              <a:cs typeface="Arial"/>
            </a:endParaRPr>
          </a:p>
        </p:txBody>
      </p:sp>
      <p:pic>
        <p:nvPicPr>
          <p:cNvPr id="3" name="Picture 2" descr="Screen Shot 2018-01-09 at 5.47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6814" y="917727"/>
            <a:ext cx="9067940" cy="5931066"/>
          </a:xfrm>
          <a:prstGeom prst="rect">
            <a:avLst/>
          </a:prstGeom>
        </p:spPr>
      </p:pic>
      <p:pic>
        <p:nvPicPr>
          <p:cNvPr id="9" name="Picture 8" descr="Screen Shot 2018-01-09 at 5.43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717" y="9832622"/>
            <a:ext cx="18205576" cy="3577642"/>
          </a:xfrm>
          <a:prstGeom prst="rect">
            <a:avLst/>
          </a:prstGeom>
        </p:spPr>
      </p:pic>
      <p:pic>
        <p:nvPicPr>
          <p:cNvPr id="10" name="Picture 9" descr="Screen Shot 2018-01-10 at 2.29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717" y="6227641"/>
            <a:ext cx="5833638" cy="1329764"/>
          </a:xfrm>
          <a:prstGeom prst="rect">
            <a:avLst/>
          </a:prstGeom>
        </p:spPr>
      </p:pic>
      <p:pic>
        <p:nvPicPr>
          <p:cNvPr id="11" name="Picture 10" descr="Screen Shot 2018-01-10 at 2.29.5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608" y="7516093"/>
            <a:ext cx="17929224" cy="22877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0" y="62469"/>
            <a:ext cx="1397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 err="1">
                <a:latin typeface="Copperplate" panose="02000504000000020004" pitchFamily="2" charset="77"/>
              </a:rPr>
              <a:t>i.a.</a:t>
            </a:r>
            <a:r>
              <a:rPr lang="en-US" sz="6400" dirty="0">
                <a:latin typeface="Copperplate" panose="02000504000000020004" pitchFamily="2" charset="77"/>
              </a:rPr>
              <a:t> </a:t>
            </a:r>
            <a:r>
              <a:rPr lang="en-US" sz="6400" dirty="0" err="1">
                <a:latin typeface="Copperplate" panose="02000504000000020004" pitchFamily="2" charset="77"/>
              </a:rPr>
              <a:t>na</a:t>
            </a:r>
            <a:r>
              <a:rPr lang="en-US" sz="6400" dirty="0">
                <a:latin typeface="Copperplate" panose="02000504000000020004" pitchFamily="2" charset="77"/>
              </a:rPr>
              <a:t> </a:t>
            </a:r>
            <a:r>
              <a:rPr lang="en-US" sz="6400" dirty="0" err="1">
                <a:latin typeface="Copperplate" panose="02000504000000020004" pitchFamily="2" charset="77"/>
              </a:rPr>
              <a:t>saúde</a:t>
            </a:r>
            <a:r>
              <a:rPr lang="en-US" sz="6400" dirty="0">
                <a:latin typeface="Copperplate" panose="02000504000000020004" pitchFamily="2" charset="77"/>
              </a:rPr>
              <a:t> (AI &amp; Healthcare)</a:t>
            </a:r>
          </a:p>
        </p:txBody>
      </p:sp>
      <p:pic>
        <p:nvPicPr>
          <p:cNvPr id="5" name="Picture 4" descr="Screen Shot 2019-08-13 at 03.40.3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515" y="1178038"/>
            <a:ext cx="11406770" cy="3238450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6386A7A-84F1-D14C-8F02-8CF6C68497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555" y="3797732"/>
            <a:ext cx="10028598" cy="39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7553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0" y="0"/>
            <a:ext cx="10668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hlinkClick r:id="rId2"/>
              </a:rPr>
              <a:t>https://intelligence.weforum.org/topics/a1Gb0000000pTDREA2?tab=publications</a:t>
            </a:r>
            <a:endParaRPr lang="en-US" sz="3600" dirty="0"/>
          </a:p>
          <a:p>
            <a:endParaRPr lang="en-US" sz="1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180EB-BBD2-B54B-96A6-1CFA26D6820D}"/>
              </a:ext>
            </a:extLst>
          </p:cNvPr>
          <p:cNvSpPr txBox="1"/>
          <p:nvPr/>
        </p:nvSpPr>
        <p:spPr>
          <a:xfrm>
            <a:off x="15651473" y="5688448"/>
            <a:ext cx="55253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Fontes: </a:t>
            </a:r>
            <a:r>
              <a:rPr lang="en-US" sz="4000" dirty="0" err="1"/>
              <a:t>Fórum</a:t>
            </a:r>
            <a:r>
              <a:rPr lang="en-US" sz="4000" dirty="0"/>
              <a:t> </a:t>
            </a:r>
            <a:r>
              <a:rPr lang="en-US" sz="4000" dirty="0" err="1"/>
              <a:t>econômico</a:t>
            </a:r>
            <a:r>
              <a:rPr lang="en-US" sz="4000" dirty="0"/>
              <a:t> </a:t>
            </a:r>
            <a:r>
              <a:rPr lang="en-US" sz="4000" dirty="0" err="1"/>
              <a:t>mundial</a:t>
            </a:r>
            <a:endParaRPr lang="en-US" sz="4000" dirty="0"/>
          </a:p>
          <a:p>
            <a:endParaRPr lang="en-US" sz="3200" dirty="0"/>
          </a:p>
          <a:p>
            <a:r>
              <a:rPr lang="en-US" sz="2800" dirty="0"/>
              <a:t>https://</a:t>
            </a:r>
            <a:r>
              <a:rPr lang="en-US" sz="2800" dirty="0" err="1"/>
              <a:t>intelligence.weforum.org</a:t>
            </a:r>
            <a:r>
              <a:rPr lang="en-US" sz="2800" dirty="0"/>
              <a:t>/</a:t>
            </a:r>
          </a:p>
        </p:txBody>
      </p:sp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DA6C4D3B-A464-964E-903C-3C6942E1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310212"/>
            <a:ext cx="12444256" cy="12405788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B9EDBA00-4F1F-D34B-991A-FFF0A0A1ECF9}"/>
              </a:ext>
            </a:extLst>
          </p:cNvPr>
          <p:cNvSpPr/>
          <p:nvPr/>
        </p:nvSpPr>
        <p:spPr>
          <a:xfrm rot="9816197">
            <a:off x="12590351" y="4402908"/>
            <a:ext cx="6823298" cy="58006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000"/>
          </a:p>
        </p:txBody>
      </p:sp>
    </p:spTree>
    <p:extLst>
      <p:ext uri="{BB962C8B-B14F-4D97-AF65-F5344CB8AC3E}">
        <p14:creationId xmlns:p14="http://schemas.microsoft.com/office/powerpoint/2010/main" val="1750893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electronics, person, person&#10;&#10;Description automatically generated">
            <a:extLst>
              <a:ext uri="{FF2B5EF4-FFF2-40B4-BE49-F238E27FC236}">
                <a16:creationId xmlns:a16="http://schemas.microsoft.com/office/drawing/2014/main" id="{8049BBB0-3509-AE4A-A134-5A5681FCF6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6445" y="5309157"/>
            <a:ext cx="11525585" cy="6553200"/>
          </a:xfrm>
          <a:prstGeom prst="rect">
            <a:avLst/>
          </a:prstGeom>
        </p:spPr>
      </p:pic>
      <p:pic>
        <p:nvPicPr>
          <p:cNvPr id="7" name="Picture 6" descr="A picture containing box, umbrella&#10;&#10;Description automatically generated">
            <a:extLst>
              <a:ext uri="{FF2B5EF4-FFF2-40B4-BE49-F238E27FC236}">
                <a16:creationId xmlns:a16="http://schemas.microsoft.com/office/drawing/2014/main" id="{7D2793FB-ED66-FF49-B286-0F24E2F15F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22" y="118447"/>
            <a:ext cx="20930282" cy="519071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FBE32C-8951-974C-85AD-0A7FFAFDEA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0402"/>
            <a:ext cx="12126445" cy="51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51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5DBBE0-2BE0-5043-84D3-E8B2E43A9A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9" y="398583"/>
            <a:ext cx="12332678" cy="6177158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BDDDB9A4-8EA9-A442-BEEB-861877DA28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383" y="6575741"/>
            <a:ext cx="12332678" cy="59114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44A5D5-C245-3147-8798-394B90F2DEBD}"/>
              </a:ext>
            </a:extLst>
          </p:cNvPr>
          <p:cNvSpPr/>
          <p:nvPr/>
        </p:nvSpPr>
        <p:spPr>
          <a:xfrm>
            <a:off x="3563814" y="12423339"/>
            <a:ext cx="14911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R" sz="3200" dirty="0"/>
              <a:t>https://www.davincisurgery.com/da-vinci-systems/about-da-vinci-systems</a:t>
            </a:r>
          </a:p>
        </p:txBody>
      </p:sp>
    </p:spTree>
    <p:extLst>
      <p:ext uri="{BB962C8B-B14F-4D97-AF65-F5344CB8AC3E}">
        <p14:creationId xmlns:p14="http://schemas.microsoft.com/office/powerpoint/2010/main" val="369802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3400" y="3352800"/>
            <a:ext cx="14325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/>
              <a:t>A.I.</a:t>
            </a:r>
          </a:p>
          <a:p>
            <a:r>
              <a:rPr lang="en-US" sz="5600" dirty="0"/>
              <a:t>Uma </a:t>
            </a:r>
            <a:r>
              <a:rPr lang="en-US" sz="5600" dirty="0" err="1"/>
              <a:t>tecnologia</a:t>
            </a:r>
            <a:r>
              <a:rPr lang="en-US" sz="5600" dirty="0"/>
              <a:t> </a:t>
            </a:r>
            <a:r>
              <a:rPr lang="en-US" sz="5600" dirty="0" err="1"/>
              <a:t>pervasiva</a:t>
            </a:r>
            <a:r>
              <a:rPr lang="en-US" sz="5600" dirty="0"/>
              <a:t>, </a:t>
            </a:r>
            <a:r>
              <a:rPr lang="en-US" sz="5600" dirty="0" err="1"/>
              <a:t>independente</a:t>
            </a:r>
            <a:r>
              <a:rPr lang="en-US" sz="5600" dirty="0"/>
              <a:t> de </a:t>
            </a:r>
            <a:r>
              <a:rPr lang="en-US" sz="5600" dirty="0" err="1"/>
              <a:t>plataforma</a:t>
            </a:r>
            <a:r>
              <a:rPr lang="en-US" sz="5600" dirty="0"/>
              <a:t>, com </a:t>
            </a:r>
            <a:r>
              <a:rPr lang="en-US" sz="5600" dirty="0" err="1"/>
              <a:t>impacto</a:t>
            </a:r>
            <a:r>
              <a:rPr lang="en-US" sz="5600" dirty="0"/>
              <a:t> </a:t>
            </a:r>
            <a:r>
              <a:rPr lang="en-US" sz="5600" dirty="0" err="1"/>
              <a:t>econômico</a:t>
            </a:r>
            <a:r>
              <a:rPr lang="en-US" sz="5600" dirty="0"/>
              <a:t>, social, cultural, </a:t>
            </a:r>
            <a:r>
              <a:rPr lang="en-US" sz="5600" dirty="0" err="1"/>
              <a:t>político</a:t>
            </a:r>
            <a:r>
              <a:rPr lang="en-US" sz="5600" dirty="0"/>
              <a:t>, </a:t>
            </a:r>
            <a:r>
              <a:rPr lang="en-US" sz="5600" dirty="0" err="1"/>
              <a:t>histórico</a:t>
            </a:r>
            <a:r>
              <a:rPr lang="en-US" sz="5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628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965356F-9050-474B-B87B-A2D878EA7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7967" y="54711"/>
            <a:ext cx="5345722" cy="1366129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6B0D96-E55B-6F48-AFCD-8C86F6949E08}"/>
              </a:ext>
            </a:extLst>
          </p:cNvPr>
          <p:cNvSpPr/>
          <p:nvPr/>
        </p:nvSpPr>
        <p:spPr>
          <a:xfrm>
            <a:off x="10131706" y="1226916"/>
            <a:ext cx="10208872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R" sz="5600" dirty="0">
                <a:latin typeface="Bank Gothic Medium" pitchFamily="2" charset="77"/>
              </a:rPr>
              <a:t>Accenture: </a:t>
            </a:r>
          </a:p>
          <a:p>
            <a:r>
              <a:rPr lang="en-US" sz="5600" dirty="0">
                <a:latin typeface="Bank Gothic Medium" pitchFamily="2" charset="77"/>
              </a:rPr>
              <a:t>“Why Artificial Intelligence Is the Future of Growth,” </a:t>
            </a:r>
          </a:p>
          <a:p>
            <a:r>
              <a:rPr lang="en-US" sz="4000" dirty="0">
                <a:hlinkClick r:id="rId3"/>
              </a:rPr>
              <a:t>https://www.accenture.com/us-en/insight-artificial-intelligence-future-growth</a:t>
            </a:r>
            <a:endParaRPr lang="en-US" sz="4000" dirty="0"/>
          </a:p>
          <a:p>
            <a:endParaRPr lang="en-US" sz="10000" dirty="0"/>
          </a:p>
          <a:p>
            <a:endParaRPr lang="en-BR" sz="10000" dirty="0"/>
          </a:p>
        </p:txBody>
      </p:sp>
    </p:spTree>
    <p:extLst>
      <p:ext uri="{BB962C8B-B14F-4D97-AF65-F5344CB8AC3E}">
        <p14:creationId xmlns:p14="http://schemas.microsoft.com/office/powerpoint/2010/main" val="3096734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17C4D-ED95-9643-9C1B-B18387A3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249" y="29687"/>
            <a:ext cx="20725501" cy="2290200"/>
          </a:xfrm>
        </p:spPr>
        <p:txBody>
          <a:bodyPr/>
          <a:lstStyle/>
          <a:p>
            <a:pPr algn="ctr"/>
            <a:r>
              <a:rPr lang="en-US" sz="8800" dirty="0"/>
              <a:t>Royal Society: </a:t>
            </a:r>
            <a:r>
              <a:rPr lang="en-US" sz="8800" dirty="0" err="1"/>
              <a:t>Impactos</a:t>
            </a:r>
            <a:r>
              <a:rPr lang="en-US" sz="8800" dirty="0"/>
              <a:t> da I.A.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43AE4-5858-6845-9C38-5C92DBA5E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2470069"/>
            <a:ext cx="18288000" cy="9782270"/>
          </a:xfrm>
        </p:spPr>
        <p:txBody>
          <a:bodyPr/>
          <a:lstStyle/>
          <a:p>
            <a:pPr marL="0" indent="0" algn="ctr"/>
            <a:r>
              <a:rPr lang="en-US" sz="3600" dirty="0">
                <a:hlinkClick r:id="rId2"/>
              </a:rPr>
              <a:t>https://royalsociety.org/topics-policy/data-and-ai/artificial-intelligence/</a:t>
            </a:r>
            <a:endParaRPr lang="en-US" sz="3600" dirty="0"/>
          </a:p>
          <a:p>
            <a:pPr marL="0" indent="0"/>
            <a:endParaRPr lang="en-US" sz="4800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7A21C-1A31-E14E-91FD-09D5BEFACE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633" y="3202499"/>
            <a:ext cx="13727876" cy="1015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9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3D393A-D35A-0244-A83D-FCF8F9D6F829}"/>
              </a:ext>
            </a:extLst>
          </p:cNvPr>
          <p:cNvSpPr txBox="1"/>
          <p:nvPr/>
        </p:nvSpPr>
        <p:spPr>
          <a:xfrm>
            <a:off x="4811485" y="5787792"/>
            <a:ext cx="13977257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8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Copperplate" panose="02000504000000020004" pitchFamily="2" charset="77"/>
                <a:ea typeface="Apple SD Gothic Neo" panose="02000300000000000000" pitchFamily="2" charset="-127"/>
                <a:sym typeface="Helvetica Light"/>
              </a:rPr>
              <a:t>O mundo, Hoje</a:t>
            </a:r>
          </a:p>
        </p:txBody>
      </p:sp>
    </p:spTree>
    <p:extLst>
      <p:ext uri="{BB962C8B-B14F-4D97-AF65-F5344CB8AC3E}">
        <p14:creationId xmlns:p14="http://schemas.microsoft.com/office/powerpoint/2010/main" val="63937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>
          <a:xfrm>
            <a:off x="3333752" y="0"/>
            <a:ext cx="17630840" cy="12133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pt-BR" sz="6400" b="1" dirty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ÁREAS ESSENCIAIS À SAÚDE</a:t>
            </a:r>
          </a:p>
        </p:txBody>
      </p:sp>
      <p:pic>
        <p:nvPicPr>
          <p:cNvPr id="2" name="Picture 1" descr="Screen Shot 2017-05-06 at 12.00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90" y="2033981"/>
            <a:ext cx="8882012" cy="3125724"/>
          </a:xfrm>
          <a:prstGeom prst="rect">
            <a:avLst/>
          </a:prstGeom>
        </p:spPr>
      </p:pic>
      <p:pic>
        <p:nvPicPr>
          <p:cNvPr id="3" name="Picture 2" descr="Screen Shot 2017-05-06 at 12.02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337" y="2033981"/>
            <a:ext cx="11575918" cy="11408454"/>
          </a:xfrm>
          <a:prstGeom prst="rect">
            <a:avLst/>
          </a:prstGeom>
        </p:spPr>
      </p:pic>
      <p:pic>
        <p:nvPicPr>
          <p:cNvPr id="4" name="Picture 3" descr="darw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90" y="5159705"/>
            <a:ext cx="3812429" cy="368240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8131762">
            <a:off x="10171945" y="11083428"/>
            <a:ext cx="1297398" cy="588088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/>
          </a:p>
        </p:txBody>
      </p:sp>
      <p:sp>
        <p:nvSpPr>
          <p:cNvPr id="9" name="Right Arrow 8"/>
          <p:cNvSpPr/>
          <p:nvPr/>
        </p:nvSpPr>
        <p:spPr>
          <a:xfrm rot="8073900">
            <a:off x="11118569" y="6709790"/>
            <a:ext cx="1019734" cy="523428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/>
          </a:p>
        </p:txBody>
      </p:sp>
      <p:sp>
        <p:nvSpPr>
          <p:cNvPr id="10" name="Right Arrow 9"/>
          <p:cNvSpPr/>
          <p:nvPr/>
        </p:nvSpPr>
        <p:spPr>
          <a:xfrm rot="8073900">
            <a:off x="18654411" y="6452378"/>
            <a:ext cx="1019734" cy="523428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/>
          </a:p>
        </p:txBody>
      </p:sp>
    </p:spTree>
    <p:extLst>
      <p:ext uri="{BB962C8B-B14F-4D97-AF65-F5344CB8AC3E}">
        <p14:creationId xmlns:p14="http://schemas.microsoft.com/office/powerpoint/2010/main" val="4229227847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70B20F-296C-2A45-B9F2-3494C64A0B72}"/>
              </a:ext>
            </a:extLst>
          </p:cNvPr>
          <p:cNvSpPr/>
          <p:nvPr/>
        </p:nvSpPr>
        <p:spPr>
          <a:xfrm>
            <a:off x="3380511" y="5735258"/>
            <a:ext cx="17955490" cy="3882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800"/>
              </a:spcBef>
              <a:buClr>
                <a:srgbClr val="FF0000"/>
              </a:buClr>
              <a:buSzPct val="120000"/>
            </a:pPr>
            <a:r>
              <a:rPr lang="en-US" sz="6400" b="1" dirty="0">
                <a:latin typeface="Copperplate" panose="02000504000000020004" pitchFamily="2" charset="77"/>
              </a:rPr>
              <a:t>IA no </a:t>
            </a:r>
            <a:r>
              <a:rPr lang="en-US" sz="6400" b="1" dirty="0" err="1">
                <a:latin typeface="Copperplate" panose="02000504000000020004" pitchFamily="2" charset="77"/>
              </a:rPr>
              <a:t>auxílio</a:t>
            </a:r>
            <a:r>
              <a:rPr lang="en-US" sz="6400" b="1" dirty="0">
                <a:latin typeface="Copperplate" panose="02000504000000020004" pitchFamily="2" charset="77"/>
              </a:rPr>
              <a:t> </a:t>
            </a:r>
            <a:r>
              <a:rPr lang="en-US" sz="6400" b="1" dirty="0" err="1">
                <a:latin typeface="Copperplate" panose="02000504000000020004" pitchFamily="2" charset="77"/>
              </a:rPr>
              <a:t>à</a:t>
            </a:r>
            <a:r>
              <a:rPr lang="en-US" sz="6400" b="1" dirty="0">
                <a:latin typeface="Copperplate" panose="02000504000000020004" pitchFamily="2" charset="77"/>
              </a:rPr>
              <a:t> </a:t>
            </a:r>
            <a:r>
              <a:rPr lang="en-US" sz="6400" b="1" dirty="0" err="1">
                <a:latin typeface="Copperplate" panose="02000504000000020004" pitchFamily="2" charset="77"/>
              </a:rPr>
              <a:t>medicina</a:t>
            </a:r>
            <a:r>
              <a:rPr lang="en-US" sz="6400" b="1" dirty="0">
                <a:latin typeface="Copperplate" panose="02000504000000020004" pitchFamily="2" charset="77"/>
              </a:rPr>
              <a:t> </a:t>
            </a:r>
          </a:p>
          <a:p>
            <a:pPr>
              <a:lnSpc>
                <a:spcPct val="200000"/>
              </a:lnSpc>
              <a:spcBef>
                <a:spcPts val="800"/>
              </a:spcBef>
              <a:buClr>
                <a:srgbClr val="FF0000"/>
              </a:buClr>
              <a:buSzPct val="120000"/>
            </a:pPr>
            <a:r>
              <a:rPr lang="en-US" sz="6400" b="1" dirty="0">
                <a:latin typeface="Copperplate" panose="02000504000000020004" pitchFamily="2" charset="77"/>
              </a:rPr>
              <a:t>(</a:t>
            </a:r>
            <a:r>
              <a:rPr lang="en-US" sz="6400" b="1" dirty="0" err="1">
                <a:latin typeface="Copperplate" panose="02000504000000020004" pitchFamily="2" charset="77"/>
              </a:rPr>
              <a:t>detecção</a:t>
            </a:r>
            <a:r>
              <a:rPr lang="en-US" sz="6400" b="1" dirty="0">
                <a:latin typeface="Copperplate" panose="02000504000000020004" pitchFamily="2" charset="77"/>
              </a:rPr>
              <a:t> e </a:t>
            </a:r>
            <a:r>
              <a:rPr lang="en-US" sz="6400" b="1" dirty="0" err="1">
                <a:latin typeface="Copperplate" panose="02000504000000020004" pitchFamily="2" charset="77"/>
              </a:rPr>
              <a:t>tratamento</a:t>
            </a:r>
            <a:r>
              <a:rPr lang="en-US" sz="6400" b="1" dirty="0">
                <a:latin typeface="Copperplate" panose="02000504000000020004" pitchFamily="2" charset="77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451864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71B5FCB-6498-714F-9F46-ED76598C3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38" y="3876670"/>
            <a:ext cx="23402524" cy="79311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412F9B-D806-5545-9B99-320A14072284}"/>
              </a:ext>
            </a:extLst>
          </p:cNvPr>
          <p:cNvSpPr/>
          <p:nvPr/>
        </p:nvSpPr>
        <p:spPr>
          <a:xfrm>
            <a:off x="3596640" y="218774"/>
            <a:ext cx="169773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R" sz="4400" dirty="0"/>
              <a:t>FONTE: </a:t>
            </a:r>
            <a:r>
              <a:rPr lang="en-US" sz="4400" dirty="0"/>
              <a:t>Artificial Intelligence in Global Health: Defining a Collective Path Forward </a:t>
            </a:r>
            <a:r>
              <a:rPr lang="en-US" sz="4400" dirty="0">
                <a:hlinkClick r:id="rId3"/>
              </a:rPr>
              <a:t>https://www.usaid.gov/cii/ai-in-global-health</a:t>
            </a:r>
            <a:r>
              <a:rPr lang="en-US" sz="4400" dirty="0"/>
              <a:t> - CII’s Innovating for Impact Series.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4F03E-F46C-3946-92E0-74659E5E960B}"/>
              </a:ext>
            </a:extLst>
          </p:cNvPr>
          <p:cNvSpPr txBox="1"/>
          <p:nvPr/>
        </p:nvSpPr>
        <p:spPr>
          <a:xfrm>
            <a:off x="2150343" y="2566597"/>
            <a:ext cx="192491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8000" dirty="0">
                <a:latin typeface="Copperplate" panose="02000504000000020004" pitchFamily="2" charset="77"/>
              </a:rPr>
              <a:t>Figura:  tipos de usos da IA na saúde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3D313B-1A8F-954A-8EB2-C72A961079C5}"/>
              </a:ext>
            </a:extLst>
          </p:cNvPr>
          <p:cNvSpPr/>
          <p:nvPr/>
        </p:nvSpPr>
        <p:spPr>
          <a:xfrm>
            <a:off x="6598675" y="11927566"/>
            <a:ext cx="10352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35A5"/>
                </a:solidFill>
                <a:latin typeface="GillSans" panose="020B0502020104020203" pitchFamily="34" charset="-79"/>
                <a:cs typeface="GillSans" panose="020B0502020104020203" pitchFamily="34" charset="-79"/>
              </a:rPr>
              <a:t>FHW: Frontline Health Worker </a:t>
            </a:r>
          </a:p>
          <a:p>
            <a:r>
              <a:rPr lang="en-US" sz="4800" dirty="0">
                <a:solidFill>
                  <a:srgbClr val="0035A5"/>
                </a:solidFill>
                <a:latin typeface="GillSans" panose="020B0502020104020203" pitchFamily="34" charset="-79"/>
                <a:cs typeface="GillSans" panose="020B0502020104020203" pitchFamily="34" charset="-79"/>
              </a:rPr>
              <a:t>GP: General Practitioner – </a:t>
            </a:r>
            <a:r>
              <a:rPr lang="en-US" sz="4800" dirty="0" err="1">
                <a:solidFill>
                  <a:srgbClr val="0035A5"/>
                </a:solidFill>
                <a:latin typeface="GillSans" panose="020B0502020104020203" pitchFamily="34" charset="-79"/>
                <a:cs typeface="GillSans" panose="020B0502020104020203" pitchFamily="34" charset="-79"/>
              </a:rPr>
              <a:t>Clínico</a:t>
            </a:r>
            <a:r>
              <a:rPr lang="en-US" sz="4800" dirty="0">
                <a:solidFill>
                  <a:srgbClr val="0035A5"/>
                </a:solidFill>
                <a:latin typeface="GillSans" panose="020B0502020104020203" pitchFamily="34" charset="-79"/>
                <a:cs typeface="GillSans" panose="020B0502020104020203" pitchFamily="34" charset="-79"/>
              </a:rPr>
              <a:t> </a:t>
            </a:r>
            <a:r>
              <a:rPr lang="en-US" sz="4800" dirty="0" err="1">
                <a:solidFill>
                  <a:srgbClr val="0035A5"/>
                </a:solidFill>
                <a:latin typeface="GillSans" panose="020B0502020104020203" pitchFamily="34" charset="-79"/>
                <a:cs typeface="GillSans" panose="020B0502020104020203" pitchFamily="34" charset="-79"/>
              </a:rPr>
              <a:t>Geral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13277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7274E-F11D-0741-8F91-F6A393A59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267162"/>
            <a:ext cx="16459200" cy="2286000"/>
          </a:xfrm>
        </p:spPr>
        <p:txBody>
          <a:bodyPr>
            <a:noAutofit/>
          </a:bodyPr>
          <a:lstStyle/>
          <a:p>
            <a:r>
              <a:rPr lang="en-BR" sz="6600" dirty="0">
                <a:latin typeface="Copperplate" panose="02000504000000020004" pitchFamily="2" charset="77"/>
              </a:rPr>
              <a:t>Desafios do uso da IA na saúde global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871EFA-42E3-C441-BF26-F766BA2EC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553163"/>
            <a:ext cx="18288000" cy="99149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0D9F73-A7A5-694C-8AA5-74F41FB74689}"/>
              </a:ext>
            </a:extLst>
          </p:cNvPr>
          <p:cNvSpPr/>
          <p:nvPr/>
        </p:nvSpPr>
        <p:spPr>
          <a:xfrm>
            <a:off x="3749040" y="12423338"/>
            <a:ext cx="1828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R" sz="3200" dirty="0"/>
              <a:t>FONTE: </a:t>
            </a:r>
            <a:r>
              <a:rPr lang="en-US" sz="3200" dirty="0"/>
              <a:t>Artificial Intelligence in Global Health: Defining a Collective Path Forward </a:t>
            </a:r>
            <a:r>
              <a:rPr lang="en-US" sz="3200" dirty="0">
                <a:hlinkClick r:id="rId3"/>
              </a:rPr>
              <a:t>https://www.usaid.gov/cii/ai-in-global-health</a:t>
            </a:r>
            <a:r>
              <a:rPr lang="en-US" sz="3200" dirty="0"/>
              <a:t> - CII’s Innovating for Impact Series.</a:t>
            </a:r>
          </a:p>
        </p:txBody>
      </p:sp>
    </p:spTree>
    <p:extLst>
      <p:ext uri="{BB962C8B-B14F-4D97-AF65-F5344CB8AC3E}">
        <p14:creationId xmlns:p14="http://schemas.microsoft.com/office/powerpoint/2010/main" val="3833243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192F4-96E0-654D-A9E7-41524DCDC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4572000"/>
            <a:ext cx="16459200" cy="2286000"/>
          </a:xfrm>
        </p:spPr>
        <p:txBody>
          <a:bodyPr/>
          <a:lstStyle/>
          <a:p>
            <a:r>
              <a:rPr lang="en-BR" dirty="0">
                <a:latin typeface="Copperplate" panose="02000504000000020004" pitchFamily="2" charset="77"/>
              </a:rPr>
              <a:t>TECNOLOGIAS ASSISTIVAS</a:t>
            </a:r>
          </a:p>
        </p:txBody>
      </p:sp>
    </p:spTree>
    <p:extLst>
      <p:ext uri="{BB962C8B-B14F-4D97-AF65-F5344CB8AC3E}">
        <p14:creationId xmlns:p14="http://schemas.microsoft.com/office/powerpoint/2010/main" val="2056099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A298D-A67A-0D45-A62E-4BEE4C4DB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300" y="113473"/>
            <a:ext cx="17297400" cy="9051926"/>
          </a:xfrm>
        </p:spPr>
        <p:txBody>
          <a:bodyPr/>
          <a:lstStyle/>
          <a:p>
            <a:pPr marL="0" indent="0"/>
            <a:r>
              <a:rPr lang="pt-PT" sz="4000" dirty="0">
                <a:latin typeface="Copperplate" panose="02000504000000020004" pitchFamily="2" charset="77"/>
              </a:rPr>
              <a:t>No Reino Unido, pesquisadores da Universidade </a:t>
            </a:r>
            <a:r>
              <a:rPr lang="pt-PT" sz="4000" dirty="0" err="1">
                <a:latin typeface="Copperplate" panose="02000504000000020004" pitchFamily="2" charset="77"/>
              </a:rPr>
              <a:t>Heriot</a:t>
            </a:r>
            <a:r>
              <a:rPr lang="pt-PT" sz="4000" dirty="0">
                <a:latin typeface="Copperplate" panose="02000504000000020004" pitchFamily="2" charset="77"/>
              </a:rPr>
              <a:t>-Watt programaram robôs, incluindo </a:t>
            </a:r>
            <a:r>
              <a:rPr lang="pt-PT" sz="4000" dirty="0" err="1">
                <a:latin typeface="Copperplate" panose="02000504000000020004" pitchFamily="2" charset="77"/>
              </a:rPr>
              <a:t>Pepper</a:t>
            </a:r>
            <a:r>
              <a:rPr lang="pt-PT" sz="4000" dirty="0">
                <a:latin typeface="Copperplate" panose="02000504000000020004" pitchFamily="2" charset="77"/>
              </a:rPr>
              <a:t> (o primeiro </a:t>
            </a:r>
            <a:r>
              <a:rPr lang="pt-PT" sz="4000" dirty="0" err="1">
                <a:latin typeface="Copperplate" panose="02000504000000020004" pitchFamily="2" charset="77"/>
              </a:rPr>
              <a:t>humanóide</a:t>
            </a:r>
            <a:r>
              <a:rPr lang="pt-PT" sz="4000" dirty="0">
                <a:latin typeface="Copperplate" panose="02000504000000020004" pitchFamily="2" charset="77"/>
              </a:rPr>
              <a:t> do mundo), para lidar com a solidão.</a:t>
            </a:r>
          </a:p>
          <a:p>
            <a:pPr marL="0" indent="0"/>
            <a:endParaRPr lang="pt-PT" sz="4000" dirty="0">
              <a:latin typeface="Copperplate" panose="02000504000000020004" pitchFamily="2" charset="77"/>
            </a:endParaRPr>
          </a:p>
          <a:p>
            <a:pPr marL="0" indent="0"/>
            <a:r>
              <a:rPr lang="pt-PT" sz="4000" dirty="0">
                <a:latin typeface="Copperplate" panose="02000504000000020004" pitchFamily="2" charset="77"/>
              </a:rPr>
              <a:t>NO experimento, denominado </a:t>
            </a:r>
            <a:r>
              <a:rPr lang="pt-PT" sz="4000" dirty="0" err="1">
                <a:latin typeface="Copperplate" panose="02000504000000020004" pitchFamily="2" charset="77"/>
              </a:rPr>
              <a:t>Ambient</a:t>
            </a:r>
            <a:r>
              <a:rPr lang="pt-PT" sz="4000" dirty="0">
                <a:latin typeface="Copperplate" panose="02000504000000020004" pitchFamily="2" charset="77"/>
              </a:rPr>
              <a:t> </a:t>
            </a:r>
            <a:r>
              <a:rPr lang="pt-PT" sz="4000" dirty="0" err="1">
                <a:latin typeface="Copperplate" panose="02000504000000020004" pitchFamily="2" charset="77"/>
              </a:rPr>
              <a:t>Assisted</a:t>
            </a:r>
            <a:r>
              <a:rPr lang="pt-PT" sz="4000" dirty="0">
                <a:latin typeface="Copperplate" panose="02000504000000020004" pitchFamily="2" charset="77"/>
              </a:rPr>
              <a:t> </a:t>
            </a:r>
            <a:r>
              <a:rPr lang="pt-PT" sz="4000" dirty="0" err="1">
                <a:latin typeface="Copperplate" panose="02000504000000020004" pitchFamily="2" charset="77"/>
              </a:rPr>
              <a:t>Living</a:t>
            </a:r>
            <a:r>
              <a:rPr lang="pt-PT" sz="4000" dirty="0">
                <a:latin typeface="Copperplate" panose="02000504000000020004" pitchFamily="2" charset="77"/>
              </a:rPr>
              <a:t>, robôs como </a:t>
            </a:r>
            <a:r>
              <a:rPr lang="pt-PT" sz="4000" dirty="0" err="1">
                <a:latin typeface="Copperplate" panose="02000504000000020004" pitchFamily="2" charset="77"/>
              </a:rPr>
              <a:t>Pepper</a:t>
            </a:r>
            <a:r>
              <a:rPr lang="pt-PT" sz="4000" dirty="0">
                <a:latin typeface="Copperplate" panose="02000504000000020004" pitchFamily="2" charset="77"/>
              </a:rPr>
              <a:t> realizam tarefas domésticas básicas. </a:t>
            </a:r>
          </a:p>
          <a:p>
            <a:pPr marL="0" indent="0"/>
            <a:endParaRPr lang="pt-PT" sz="4000" dirty="0">
              <a:latin typeface="Copperplate" panose="02000504000000020004" pitchFamily="2" charset="77"/>
            </a:endParaRPr>
          </a:p>
          <a:p>
            <a:pPr marL="0" indent="0"/>
            <a:r>
              <a:rPr lang="pt-PT" sz="4000" b="1" dirty="0">
                <a:solidFill>
                  <a:srgbClr val="C00000"/>
                </a:solidFill>
                <a:latin typeface="Copperplate" panose="02000504000000020004" pitchFamily="2" charset="77"/>
              </a:rPr>
              <a:t>robôs auxiliam nos cuidadores com longas horas de trabalho e responsabilidades, assumindo tarefas domésticas simples.</a:t>
            </a:r>
          </a:p>
          <a:p>
            <a:pPr marL="0" indent="0"/>
            <a:endParaRPr lang="pt-PT" sz="4000" dirty="0"/>
          </a:p>
          <a:p>
            <a:pPr marL="0" indent="0"/>
            <a:endParaRPr lang="pt-PT" sz="4000" dirty="0"/>
          </a:p>
          <a:p>
            <a:pPr marL="0" indent="0"/>
            <a:endParaRPr lang="pt-PT" dirty="0"/>
          </a:p>
          <a:p>
            <a:pPr marL="0" indent="0"/>
            <a:endParaRPr lang="en-BR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A67A44-B3E8-0849-AE16-8F6EB1E465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6130847"/>
            <a:ext cx="18288000" cy="65552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9E4C11-70D3-824E-9210-C6D7F4C0520F}"/>
              </a:ext>
            </a:extLst>
          </p:cNvPr>
          <p:cNvSpPr/>
          <p:nvPr/>
        </p:nvSpPr>
        <p:spPr>
          <a:xfrm>
            <a:off x="5054600" y="12686065"/>
            <a:ext cx="1295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R" sz="4000" dirty="0"/>
              <a:t>https://www.softbankrobotics.com/emea/en/pepper</a:t>
            </a:r>
          </a:p>
        </p:txBody>
      </p:sp>
    </p:spTree>
    <p:extLst>
      <p:ext uri="{BB962C8B-B14F-4D97-AF65-F5344CB8AC3E}">
        <p14:creationId xmlns:p14="http://schemas.microsoft.com/office/powerpoint/2010/main" val="3924985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5130800"/>
            <a:ext cx="16459200" cy="22860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ANK GOTHIC MEDIUM" pitchFamily="2" charset="77"/>
              </a:rPr>
            </a:b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 GOTHIC MEDIUM" pitchFamily="2" charset="77"/>
              </a:rPr>
              <a:t>As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 GOTHIC MEDIUM" pitchFamily="2" charset="77"/>
              </a:rPr>
              <a:t>consequências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 GOTHIC MEDIUM" pitchFamily="2" charset="77"/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 GOTHIC MEDIUM" pitchFamily="2" charset="77"/>
              </a:rPr>
              <a:t>éticas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 GOTHIC MEDIUM" pitchFamily="2" charset="77"/>
              </a:rPr>
              <a:t>/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 GOTHIC MEDIUM" pitchFamily="2" charset="77"/>
              </a:rPr>
              <a:t>sociais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 GOTHIC MEDIUM" pitchFamily="2" charset="77"/>
              </a:rPr>
              <a:t> da IA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 GOTHIC MEDIUM" pitchFamily="2" charset="77"/>
              </a:rPr>
            </a:b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BANK GOTHIC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53481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encil&#10;&#10;Description automatically generated">
            <a:extLst>
              <a:ext uri="{FF2B5EF4-FFF2-40B4-BE49-F238E27FC236}">
                <a16:creationId xmlns:a16="http://schemas.microsoft.com/office/drawing/2014/main" id="{459477B5-EEB8-674C-A1CF-434471DF4A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6196383"/>
            <a:ext cx="12192000" cy="7519617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1FA7B6-1CF1-404C-B9C7-7B4BBC09F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8290647" cy="75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29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560" y="4776943"/>
            <a:ext cx="21945000" cy="79548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Grandes </a:t>
            </a:r>
            <a:r>
              <a:rPr lang="en-US" sz="7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Projetos</a:t>
            </a:r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 </a:t>
            </a:r>
            <a:r>
              <a:rPr lang="en-US" sz="7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Nação</a:t>
            </a:r>
            <a:endParaRPr lang="en-US" sz="7200" b="1" dirty="0">
              <a:ln w="11430"/>
              <a:solidFill>
                <a:srgbClr val="7F7F7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3097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4187" y="654306"/>
            <a:ext cx="23484176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pperplate" panose="02000504000000020004" pitchFamily="2" charset="77"/>
                <a:cs typeface="Arial" pitchFamily="34" charset="0"/>
                <a:sym typeface="Arial"/>
              </a:rPr>
              <a:t>Sir Francis Bacon (1561-1626) – Elizabeth (1533-1603)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72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010" y="3081685"/>
            <a:ext cx="12286530" cy="755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-908506" y="11360755"/>
            <a:ext cx="13937673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6000" b="1" dirty="0">
                <a:solidFill>
                  <a:srgbClr val="C00000"/>
                </a:solidFill>
                <a:latin typeface="Copperplate" panose="02000504000000020004" pitchFamily="2" charset="77"/>
                <a:cs typeface="Arial" pitchFamily="34" charset="0"/>
                <a:sym typeface="Arial"/>
              </a:rPr>
              <a:t>“</a:t>
            </a:r>
            <a:r>
              <a:rPr lang="pt-BR" sz="6000" b="1" dirty="0" err="1">
                <a:solidFill>
                  <a:srgbClr val="C00000"/>
                </a:solidFill>
                <a:latin typeface="Copperplate" panose="02000504000000020004" pitchFamily="2" charset="77"/>
                <a:cs typeface="Arial" pitchFamily="34" charset="0"/>
                <a:sym typeface="Arial"/>
              </a:rPr>
              <a:t>Knowledge</a:t>
            </a:r>
            <a:r>
              <a:rPr lang="pt-BR" sz="6000" b="1" dirty="0">
                <a:solidFill>
                  <a:srgbClr val="C00000"/>
                </a:solidFill>
                <a:latin typeface="Copperplate" panose="02000504000000020004" pitchFamily="2" charset="77"/>
                <a:cs typeface="Arial" pitchFamily="34" charset="0"/>
                <a:sym typeface="Arial"/>
              </a:rPr>
              <a:t> </a:t>
            </a:r>
            <a:r>
              <a:rPr lang="pt-BR" sz="6000" b="1" dirty="0" err="1">
                <a:solidFill>
                  <a:srgbClr val="C00000"/>
                </a:solidFill>
                <a:latin typeface="Copperplate" panose="02000504000000020004" pitchFamily="2" charset="77"/>
                <a:cs typeface="Arial" pitchFamily="34" charset="0"/>
                <a:sym typeface="Arial"/>
              </a:rPr>
              <a:t>is</a:t>
            </a:r>
            <a:r>
              <a:rPr lang="pt-BR" sz="6000" b="1" dirty="0">
                <a:solidFill>
                  <a:srgbClr val="C00000"/>
                </a:solidFill>
                <a:latin typeface="Copperplate" panose="02000504000000020004" pitchFamily="2" charset="77"/>
                <a:cs typeface="Arial" pitchFamily="34" charset="0"/>
                <a:sym typeface="Arial"/>
              </a:rPr>
              <a:t> </a:t>
            </a:r>
            <a:r>
              <a:rPr lang="pt-BR" sz="6000" b="1" dirty="0" err="1">
                <a:solidFill>
                  <a:srgbClr val="C00000"/>
                </a:solidFill>
                <a:latin typeface="Copperplate" panose="02000504000000020004" pitchFamily="2" charset="77"/>
                <a:cs typeface="Arial" pitchFamily="34" charset="0"/>
                <a:sym typeface="Arial"/>
              </a:rPr>
              <a:t>power</a:t>
            </a:r>
            <a:r>
              <a:rPr lang="pt-BR" sz="6000" b="1" dirty="0">
                <a:solidFill>
                  <a:srgbClr val="C00000"/>
                </a:solidFill>
                <a:latin typeface="Copperplate" panose="02000504000000020004" pitchFamily="2" charset="77"/>
                <a:cs typeface="Arial" pitchFamily="34" charset="0"/>
                <a:sym typeface="Arial"/>
              </a:rPr>
              <a:t>”, 1597.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72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003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8-20 at 01.37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760" y="1"/>
            <a:ext cx="1697981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10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0" y="118495"/>
            <a:ext cx="2473796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6600" b="1" dirty="0">
                <a:solidFill>
                  <a:srgbClr val="C00000"/>
                </a:solidFill>
                <a:latin typeface="Copperplate" panose="02000504000000020004" pitchFamily="2" charset="77"/>
              </a:rPr>
              <a:t>Liderança tecnológica no século </a:t>
            </a:r>
            <a:r>
              <a:rPr lang="pt-BR" sz="6600" b="1" dirty="0" err="1">
                <a:solidFill>
                  <a:srgbClr val="C00000"/>
                </a:solidFill>
                <a:latin typeface="Copperplate" panose="02000504000000020004" pitchFamily="2" charset="77"/>
              </a:rPr>
              <a:t>xxi</a:t>
            </a:r>
            <a:endParaRPr lang="pt-BR" sz="6600" b="1" dirty="0">
              <a:solidFill>
                <a:srgbClr val="C00000"/>
              </a:solidFill>
              <a:latin typeface="Copperplate" panose="02000504000000020004" pitchFamily="2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657" y="1762266"/>
            <a:ext cx="14456343" cy="10986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097" y="6858000"/>
            <a:ext cx="94445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latin typeface="Copperplate" panose="02000504000000020004" pitchFamily="2" charset="77"/>
              </a:rPr>
              <a:t>“</a:t>
            </a:r>
            <a:r>
              <a:rPr lang="pt-BR" sz="5400" dirty="0" err="1">
                <a:latin typeface="Copperplate" panose="02000504000000020004" pitchFamily="2" charset="77"/>
              </a:rPr>
              <a:t>That’s</a:t>
            </a:r>
            <a:r>
              <a:rPr lang="pt-BR" sz="5400" dirty="0">
                <a:latin typeface="Copperplate" panose="02000504000000020004" pitchFamily="2" charset="77"/>
              </a:rPr>
              <a:t> </a:t>
            </a:r>
            <a:r>
              <a:rPr lang="pt-BR" sz="5400" dirty="0" err="1">
                <a:latin typeface="Copperplate" panose="02000504000000020004" pitchFamily="2" charset="77"/>
              </a:rPr>
              <a:t>one</a:t>
            </a:r>
            <a:r>
              <a:rPr lang="pt-BR" sz="5400" dirty="0">
                <a:latin typeface="Copperplate" panose="02000504000000020004" pitchFamily="2" charset="77"/>
              </a:rPr>
              <a:t> </a:t>
            </a:r>
            <a:r>
              <a:rPr lang="pt-BR" sz="5400" dirty="0" err="1">
                <a:latin typeface="Copperplate" panose="02000504000000020004" pitchFamily="2" charset="77"/>
              </a:rPr>
              <a:t>small</a:t>
            </a:r>
            <a:r>
              <a:rPr lang="pt-BR" sz="5400" dirty="0">
                <a:latin typeface="Copperplate" panose="02000504000000020004" pitchFamily="2" charset="77"/>
              </a:rPr>
              <a:t> </a:t>
            </a:r>
            <a:r>
              <a:rPr lang="pt-BR" sz="5400" dirty="0" err="1">
                <a:latin typeface="Copperplate" panose="02000504000000020004" pitchFamily="2" charset="77"/>
              </a:rPr>
              <a:t>step</a:t>
            </a:r>
            <a:r>
              <a:rPr lang="pt-BR" sz="5400" dirty="0">
                <a:latin typeface="Copperplate" panose="02000504000000020004" pitchFamily="2" charset="77"/>
              </a:rPr>
              <a:t> for [a] </a:t>
            </a:r>
            <a:r>
              <a:rPr lang="pt-BR" sz="5400" dirty="0" err="1">
                <a:latin typeface="Copperplate" panose="02000504000000020004" pitchFamily="2" charset="77"/>
              </a:rPr>
              <a:t>man</a:t>
            </a:r>
            <a:r>
              <a:rPr lang="pt-BR" sz="5400" dirty="0">
                <a:latin typeface="Copperplate" panose="02000504000000020004" pitchFamily="2" charset="77"/>
              </a:rPr>
              <a:t>, </a:t>
            </a:r>
            <a:r>
              <a:rPr lang="pt-BR" sz="5400" dirty="0" err="1">
                <a:latin typeface="Copperplate" panose="02000504000000020004" pitchFamily="2" charset="77"/>
              </a:rPr>
              <a:t>one</a:t>
            </a:r>
            <a:r>
              <a:rPr lang="pt-BR" sz="5400" dirty="0">
                <a:latin typeface="Copperplate" panose="02000504000000020004" pitchFamily="2" charset="77"/>
              </a:rPr>
              <a:t> </a:t>
            </a:r>
            <a:r>
              <a:rPr lang="pt-BR" sz="5400" dirty="0" err="1">
                <a:latin typeface="Copperplate" panose="02000504000000020004" pitchFamily="2" charset="77"/>
              </a:rPr>
              <a:t>giant</a:t>
            </a:r>
            <a:r>
              <a:rPr lang="pt-BR" sz="5400" dirty="0">
                <a:latin typeface="Copperplate" panose="02000504000000020004" pitchFamily="2" charset="77"/>
              </a:rPr>
              <a:t> </a:t>
            </a:r>
            <a:r>
              <a:rPr lang="pt-BR" sz="5400" dirty="0" err="1">
                <a:latin typeface="Copperplate" panose="02000504000000020004" pitchFamily="2" charset="77"/>
              </a:rPr>
              <a:t>leap</a:t>
            </a:r>
            <a:r>
              <a:rPr lang="pt-BR" sz="5400" dirty="0">
                <a:latin typeface="Copperplate" panose="02000504000000020004" pitchFamily="2" charset="77"/>
              </a:rPr>
              <a:t> for </a:t>
            </a:r>
            <a:r>
              <a:rPr lang="pt-BR" sz="5400" dirty="0" err="1">
                <a:latin typeface="Copperplate" panose="02000504000000020004" pitchFamily="2" charset="77"/>
              </a:rPr>
              <a:t>mankind</a:t>
            </a:r>
            <a:r>
              <a:rPr lang="pt-BR" sz="5400" dirty="0">
                <a:latin typeface="Copperplate" panose="02000504000000020004" pitchFamily="2" charset="77"/>
              </a:rPr>
              <a:t>” </a:t>
            </a:r>
          </a:p>
          <a:p>
            <a:r>
              <a:rPr lang="pt-BR" sz="5400" dirty="0">
                <a:latin typeface="Copperplate" panose="02000504000000020004" pitchFamily="2" charset="77"/>
              </a:rPr>
              <a:t>Neil Armstrong, </a:t>
            </a:r>
            <a:r>
              <a:rPr lang="pt-BR" sz="5400" dirty="0">
                <a:solidFill>
                  <a:srgbClr val="FF0000"/>
                </a:solidFill>
                <a:latin typeface="Copperplate" panose="02000504000000020004" pitchFamily="2" charset="77"/>
              </a:rPr>
              <a:t>20 </a:t>
            </a:r>
            <a:r>
              <a:rPr lang="pt-BR" sz="5400" dirty="0" err="1">
                <a:solidFill>
                  <a:srgbClr val="FF0000"/>
                </a:solidFill>
                <a:latin typeface="Copperplate" panose="02000504000000020004" pitchFamily="2" charset="77"/>
              </a:rPr>
              <a:t>Jul</a:t>
            </a:r>
            <a:r>
              <a:rPr lang="pt-BR" sz="5400" dirty="0">
                <a:solidFill>
                  <a:srgbClr val="FF0000"/>
                </a:solidFill>
                <a:latin typeface="Copperplate" panose="02000504000000020004" pitchFamily="2" charset="77"/>
              </a:rPr>
              <a:t> 1969</a:t>
            </a:r>
            <a:endParaRPr lang="en-US" sz="5400" dirty="0"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533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0A2DAF29-B677-E341-8814-7F183C4DB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799" y="497590"/>
            <a:ext cx="15409334" cy="12723304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B80C57A8-E0C7-E74A-8E55-3E72C261A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2267" y="1964267"/>
            <a:ext cx="3974046" cy="112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7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E79D010-995C-FD41-AD87-39F9B6D7CE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319" y="132879"/>
            <a:ext cx="16446926" cy="58482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AADF3B-5E96-9544-9C49-59BA9D4C9F2C}"/>
              </a:ext>
            </a:extLst>
          </p:cNvPr>
          <p:cNvSpPr/>
          <p:nvPr/>
        </p:nvSpPr>
        <p:spPr>
          <a:xfrm>
            <a:off x="3287888" y="6538206"/>
            <a:ext cx="21096112" cy="827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latin typeface="LMTypewriter10-Caps" pitchFamily="49" charset="77"/>
              </a:rPr>
              <a:t>China’s spending on research and development climbed 10.3% to 2.44 trillion Chinese yuan </a:t>
            </a:r>
            <a:r>
              <a:rPr lang="en-US" sz="3600" b="1" dirty="0">
                <a:latin typeface="LMTypewriter10-Caps" pitchFamily="49" charset="77"/>
              </a:rPr>
              <a:t>($378 billion) in 2020</a:t>
            </a:r>
            <a:r>
              <a:rPr lang="en-US" sz="3600" dirty="0">
                <a:latin typeface="LMTypewriter10-Caps" pitchFamily="49" charset="77"/>
              </a:rPr>
              <a:t>, according to the nation’s National Bureau of Statistics.</a:t>
            </a:r>
          </a:p>
          <a:p>
            <a:pPr algn="l"/>
            <a:endParaRPr lang="en-US" sz="3600" dirty="0">
              <a:latin typeface="LMTypewriter10-Caps" pitchFamily="49" charset="77"/>
            </a:endParaRPr>
          </a:p>
          <a:p>
            <a:pPr algn="l"/>
            <a:r>
              <a:rPr lang="en-US" sz="3600" dirty="0">
                <a:latin typeface="LMTypewriter10-Caps" pitchFamily="49" charset="77"/>
              </a:rPr>
              <a:t>The bureau said that by the end of 2020, China had </a:t>
            </a:r>
            <a:r>
              <a:rPr lang="en-US" sz="3600" b="1" dirty="0">
                <a:latin typeface="LMTypewriter10-Caps" pitchFamily="49" charset="77"/>
              </a:rPr>
              <a:t>522 “national key laboratories” and 350 “national engineering research centers” </a:t>
            </a:r>
            <a:r>
              <a:rPr lang="en-US" sz="3600" dirty="0">
                <a:latin typeface="LMTypewriter10-Caps" pitchFamily="49" charset="77"/>
              </a:rPr>
              <a:t>in operation.</a:t>
            </a:r>
          </a:p>
          <a:p>
            <a:pPr algn="l"/>
            <a:endParaRPr lang="en-US" sz="3600" dirty="0">
              <a:latin typeface="LMTypewriter10-Caps" pitchFamily="49" charset="77"/>
            </a:endParaRPr>
          </a:p>
          <a:p>
            <a:pPr algn="l"/>
            <a:r>
              <a:rPr lang="en-US" sz="3600" dirty="0">
                <a:latin typeface="LMTypewriter10-Caps" pitchFamily="49" charset="77"/>
              </a:rPr>
              <a:t>… the </a:t>
            </a:r>
            <a:r>
              <a:rPr lang="en-US" sz="3600" b="1" dirty="0">
                <a:latin typeface="LMTypewriter10-Caps" pitchFamily="49" charset="77"/>
              </a:rPr>
              <a:t>U.S</a:t>
            </a:r>
            <a:r>
              <a:rPr lang="en-US" sz="3600" dirty="0">
                <a:latin typeface="LMTypewriter10-Caps" pitchFamily="49" charset="77"/>
              </a:rPr>
              <a:t>. was planning to spend around </a:t>
            </a:r>
            <a:r>
              <a:rPr lang="en-US" sz="3600" b="1" dirty="0">
                <a:latin typeface="LMTypewriter10-Caps" pitchFamily="49" charset="77"/>
              </a:rPr>
              <a:t>$134 billion on R&amp;D in 2020, </a:t>
            </a:r>
            <a:r>
              <a:rPr lang="en-US" sz="3600" dirty="0">
                <a:latin typeface="LMTypewriter10-Caps" pitchFamily="49" charset="77"/>
              </a:rPr>
              <a:t>according to </a:t>
            </a:r>
            <a:r>
              <a:rPr lang="en-US" sz="3600" dirty="0">
                <a:latin typeface="LMTypewriter10-Caps" pitchFamily="49" charset="77"/>
                <a:hlinkClick r:id="rId3"/>
              </a:rPr>
              <a:t>a report</a:t>
            </a:r>
            <a:r>
              <a:rPr lang="en-US" sz="3600" dirty="0">
                <a:latin typeface="LMTypewriter10-Caps" pitchFamily="49" charset="77"/>
              </a:rPr>
              <a:t> from the Federation of American Scientists last March.</a:t>
            </a:r>
          </a:p>
          <a:p>
            <a:pPr algn="l"/>
            <a:endParaRPr lang="en-US" sz="3600" dirty="0">
              <a:latin typeface="LMTypewriter10-Caps" pitchFamily="49" charset="77"/>
            </a:endParaRPr>
          </a:p>
          <a:p>
            <a:pPr algn="l"/>
            <a:r>
              <a:rPr lang="en-US" sz="3600" dirty="0">
                <a:latin typeface="LMTypewriter10-Caps" pitchFamily="49" charset="77"/>
              </a:rPr>
              <a:t>… </a:t>
            </a:r>
            <a:r>
              <a:rPr lang="en-US" sz="3600" b="1" dirty="0">
                <a:latin typeface="LMTypewriter10-Caps" pitchFamily="49" charset="77"/>
              </a:rPr>
              <a:t>the U.K. spent £11.4 billion ($15.9 billion) on R&amp;D in 2020</a:t>
            </a:r>
            <a:r>
              <a:rPr lang="en-US" sz="3600" dirty="0">
                <a:latin typeface="LMTypewriter10-Caps" pitchFamily="49" charset="77"/>
              </a:rPr>
              <a:t>, but it’s </a:t>
            </a:r>
            <a:r>
              <a:rPr lang="en-US" sz="3600" dirty="0">
                <a:latin typeface="LMTypewriter10-Caps" pitchFamily="49" charset="77"/>
                <a:hlinkClick r:id="rId4"/>
              </a:rPr>
              <a:t>planning to more than double spending</a:t>
            </a:r>
            <a:r>
              <a:rPr lang="en-US" sz="3600" dirty="0">
                <a:latin typeface="LMTypewriter10-Caps" pitchFamily="49" charset="77"/>
              </a:rPr>
              <a:t> to £22 billion by 2024 or 2025.</a:t>
            </a:r>
          </a:p>
          <a:p>
            <a:pPr algn="l"/>
            <a:endParaRPr lang="en-US" sz="3600" dirty="0"/>
          </a:p>
          <a:p>
            <a:endParaRPr lang="en-BR" sz="10000" dirty="0"/>
          </a:p>
        </p:txBody>
      </p:sp>
    </p:spTree>
    <p:extLst>
      <p:ext uri="{BB962C8B-B14F-4D97-AF65-F5344CB8AC3E}">
        <p14:creationId xmlns:p14="http://schemas.microsoft.com/office/powerpoint/2010/main" val="2253936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155AB-A268-2545-84A1-12592D6F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067" y="898141"/>
            <a:ext cx="18202592" cy="1717650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IMPACTO GLOBAL DA 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71226-2F0D-EF49-BF76-6DB8BC494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7067" y="3874950"/>
            <a:ext cx="18456704" cy="5966100"/>
          </a:xfrm>
        </p:spPr>
        <p:txBody>
          <a:bodyPr/>
          <a:lstStyle/>
          <a:p>
            <a:pPr marL="0" indent="0"/>
            <a:r>
              <a:rPr lang="en-US" sz="3000" dirty="0"/>
              <a:t>PwC: https://</a:t>
            </a:r>
            <a:r>
              <a:rPr lang="en-US" sz="3000" dirty="0" err="1"/>
              <a:t>www.pwc.com</a:t>
            </a:r>
            <a:r>
              <a:rPr lang="en-US" sz="3000" dirty="0"/>
              <a:t>/</a:t>
            </a:r>
            <a:r>
              <a:rPr lang="en-US" sz="3000" dirty="0" err="1"/>
              <a:t>gx</a:t>
            </a:r>
            <a:r>
              <a:rPr lang="en-US" sz="3000" dirty="0"/>
              <a:t>/</a:t>
            </a:r>
            <a:r>
              <a:rPr lang="en-US" sz="3000" dirty="0" err="1"/>
              <a:t>en</a:t>
            </a:r>
            <a:r>
              <a:rPr lang="en-US" sz="3000" dirty="0"/>
              <a:t>/issues/analytics/assets/</a:t>
            </a:r>
            <a:r>
              <a:rPr lang="en-US" sz="3000" dirty="0" err="1"/>
              <a:t>pwc</a:t>
            </a:r>
            <a:r>
              <a:rPr lang="en-US" sz="3000" dirty="0"/>
              <a:t>-ai-analysis-sizing-the-prize-</a:t>
            </a:r>
            <a:r>
              <a:rPr lang="en-US" sz="3000" dirty="0" err="1"/>
              <a:t>report.pdf</a:t>
            </a:r>
            <a:endParaRPr lang="en-US" sz="3000" dirty="0"/>
          </a:p>
          <a:p>
            <a:pPr marL="0" indent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81E2D-7799-7A40-A9E2-E08D940B5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166" y="4675619"/>
            <a:ext cx="10234394" cy="904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4762536" y="72091"/>
            <a:ext cx="101820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5600" b="1" dirty="0">
                <a:solidFill>
                  <a:srgbClr val="FF0000"/>
                </a:solidFill>
                <a:latin typeface="Copperplate" panose="02000504000000020004" pitchFamily="2" charset="77"/>
              </a:rPr>
              <a:t>Os avisos</a:t>
            </a:r>
          </a:p>
        </p:txBody>
      </p:sp>
      <p:sp>
        <p:nvSpPr>
          <p:cNvPr id="4104" name="Text Box 5"/>
          <p:cNvSpPr txBox="1">
            <a:spLocks noChangeArrowheads="1"/>
          </p:cNvSpPr>
          <p:nvPr/>
        </p:nvSpPr>
        <p:spPr bwMode="auto">
          <a:xfrm>
            <a:off x="4762536" y="2666115"/>
            <a:ext cx="12332628" cy="134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buFont typeface="Wingdings" charset="0"/>
              <a:buChar char="§"/>
            </a:pPr>
            <a:endParaRPr lang="pt-BR" sz="8126" dirty="0">
              <a:latin typeface="Antique Olv (W1)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1" y="1109422"/>
            <a:ext cx="9654706" cy="7011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6076" y="839201"/>
            <a:ext cx="5402216" cy="7016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114" y="7855951"/>
            <a:ext cx="9218429" cy="5193048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A6F39C0-1D81-D544-ACE2-9D1318C4DF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1038" y="6858000"/>
            <a:ext cx="9218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23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12B955C-B3A6-5D4D-8B8F-86AE5076E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0993" y="-1"/>
            <a:ext cx="11837940" cy="1377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896E4A2F-CE75-3C44-9D42-F93086DBD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0784" y="9302750"/>
            <a:ext cx="9715500" cy="2628900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EF1B191D-313B-284A-BB3A-6134ADC456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8084" y="4413250"/>
            <a:ext cx="9728200" cy="4889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2AF32C-F7C7-374A-8246-0143848BD6DB}"/>
              </a:ext>
            </a:extLst>
          </p:cNvPr>
          <p:cNvSpPr/>
          <p:nvPr/>
        </p:nvSpPr>
        <p:spPr>
          <a:xfrm>
            <a:off x="11321143" y="719278"/>
            <a:ext cx="1219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BR" dirty="0">
                <a:latin typeface="LMTypewriter10-Caps" pitchFamily="49" charset="77"/>
              </a:rPr>
              <a:t>Estado da arte: </a:t>
            </a:r>
          </a:p>
          <a:p>
            <a:r>
              <a:rPr lang="en-BR" dirty="0">
                <a:latin typeface="LMTypewriter10-Caps" pitchFamily="49" charset="77"/>
              </a:rPr>
              <a:t>Royal Society </a:t>
            </a:r>
          </a:p>
          <a:p>
            <a:r>
              <a:rPr lang="en-BR" b="1" dirty="0">
                <a:solidFill>
                  <a:srgbClr val="C00000"/>
                </a:solidFill>
                <a:latin typeface="LMTypewriter10-Caps" pitchFamily="49" charset="77"/>
              </a:rPr>
              <a:t>19 de maio de 2021</a:t>
            </a:r>
          </a:p>
        </p:txBody>
      </p:sp>
    </p:spTree>
    <p:extLst>
      <p:ext uri="{BB962C8B-B14F-4D97-AF65-F5344CB8AC3E}">
        <p14:creationId xmlns:p14="http://schemas.microsoft.com/office/powerpoint/2010/main" val="2183817545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14501</TotalTime>
  <Words>1181</Words>
  <Application>Microsoft Macintosh PowerPoint</Application>
  <PresentationFormat>Custom</PresentationFormat>
  <Paragraphs>149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Antique Olv (W1)</vt:lpstr>
      <vt:lpstr>Arial</vt:lpstr>
      <vt:lpstr>BANK GOTHIC MEDIUM</vt:lpstr>
      <vt:lpstr>BANK GOTHIC MEDIUM</vt:lpstr>
      <vt:lpstr>Copperplate</vt:lpstr>
      <vt:lpstr>Engravers MT</vt:lpstr>
      <vt:lpstr>GillSans</vt:lpstr>
      <vt:lpstr>Helvetica</vt:lpstr>
      <vt:lpstr>Helvetica Light</vt:lpstr>
      <vt:lpstr>Helvetica Neue</vt:lpstr>
      <vt:lpstr>Helvetica Neue Light</vt:lpstr>
      <vt:lpstr>LMTypewriter10-Caps</vt:lpstr>
      <vt:lpstr>Wingdings</vt:lpstr>
      <vt:lpstr>White</vt:lpstr>
      <vt:lpstr>PowerPoint Presentation</vt:lpstr>
      <vt:lpstr>Who is this guy?</vt:lpstr>
      <vt:lpstr>PowerPoint Presentation</vt:lpstr>
      <vt:lpstr>PowerPoint Presentation</vt:lpstr>
      <vt:lpstr>PowerPoint Presentation</vt:lpstr>
      <vt:lpstr>PowerPoint Presentation</vt:lpstr>
      <vt:lpstr>IMPACTO GLOBAL DA IA</vt:lpstr>
      <vt:lpstr>PowerPoint Presentation</vt:lpstr>
      <vt:lpstr>PowerPoint Presentation</vt:lpstr>
      <vt:lpstr>PowerPoint Presentation</vt:lpstr>
      <vt:lpstr>Habilidades do futuro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Royal Society: Impactos da I.A.</vt:lpstr>
      <vt:lpstr>ÁREAS ESSENCIAIS À SAÚDE</vt:lpstr>
      <vt:lpstr>PowerPoint Presentation</vt:lpstr>
      <vt:lpstr>PowerPoint Presentation</vt:lpstr>
      <vt:lpstr>Desafios do uso da IA na saúde global</vt:lpstr>
      <vt:lpstr>TECNOLOGIAS ASSISTIVAS</vt:lpstr>
      <vt:lpstr>PowerPoint Presentation</vt:lpstr>
      <vt:lpstr> As consequências éticas/sociais da IA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59</cp:revision>
  <dcterms:created xsi:type="dcterms:W3CDTF">2020-10-01T18:46:39Z</dcterms:created>
  <dcterms:modified xsi:type="dcterms:W3CDTF">2021-08-19T23:28:56Z</dcterms:modified>
</cp:coreProperties>
</file>