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9" r:id="rId2"/>
    <p:sldId id="278" r:id="rId3"/>
    <p:sldId id="258" r:id="rId4"/>
    <p:sldId id="261" r:id="rId5"/>
    <p:sldId id="262" r:id="rId6"/>
    <p:sldId id="263" r:id="rId7"/>
    <p:sldId id="272" r:id="rId8"/>
    <p:sldId id="264" r:id="rId9"/>
    <p:sldId id="280" r:id="rId10"/>
    <p:sldId id="265" r:id="rId11"/>
    <p:sldId id="266" r:id="rId12"/>
    <p:sldId id="267" r:id="rId13"/>
    <p:sldId id="281" r:id="rId14"/>
    <p:sldId id="271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98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14F4ED-BC77-464F-A19E-9D9F7C02EE76}" type="datetimeFigureOut">
              <a:rPr lang="fr-CH" smtClean="0"/>
              <a:t>29.06.2015</a:t>
            </a:fld>
            <a:endParaRPr lang="fr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1D453D-87F8-45D6-8E51-247F14BA5D2E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6746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1B9670AD-84B7-4490-8A8E-1B8FEE18F394}" type="slidenum">
              <a:rPr lang="en-US" altLang="fr-FR" sz="1200">
                <a:solidFill>
                  <a:prstClr val="black"/>
                </a:solidFill>
              </a:rPr>
              <a:pPr/>
              <a:t>1</a:t>
            </a:fld>
            <a:endParaRPr lang="en-US" altLang="fr-FR" sz="1200">
              <a:solidFill>
                <a:prstClr val="black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4913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988D-37A2-40AD-A991-E75491D1D592}" type="datetimeFigureOut">
              <a:rPr lang="fr-CH" smtClean="0"/>
              <a:t>29.06.2015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36938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988D-37A2-40AD-A991-E75491D1D592}" type="datetimeFigureOut">
              <a:rPr lang="fr-CH" smtClean="0"/>
              <a:t>29.06.2015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23079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988D-37A2-40AD-A991-E75491D1D592}" type="datetimeFigureOut">
              <a:rPr lang="fr-CH" smtClean="0"/>
              <a:t>29.06.2015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67958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988D-37A2-40AD-A991-E75491D1D592}" type="datetimeFigureOut">
              <a:rPr lang="fr-CH" smtClean="0"/>
              <a:t>29.06.2015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39399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988D-37A2-40AD-A991-E75491D1D592}" type="datetimeFigureOut">
              <a:rPr lang="fr-CH" smtClean="0"/>
              <a:t>29.06.2015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62329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988D-37A2-40AD-A991-E75491D1D592}" type="datetimeFigureOut">
              <a:rPr lang="fr-CH" smtClean="0"/>
              <a:t>29.06.2015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5342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988D-37A2-40AD-A991-E75491D1D592}" type="datetimeFigureOut">
              <a:rPr lang="fr-CH" smtClean="0"/>
              <a:t>29.06.2015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6775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988D-37A2-40AD-A991-E75491D1D592}" type="datetimeFigureOut">
              <a:rPr lang="fr-CH" smtClean="0"/>
              <a:t>29.06.2015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96285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988D-37A2-40AD-A991-E75491D1D592}" type="datetimeFigureOut">
              <a:rPr lang="fr-CH" smtClean="0"/>
              <a:t>29.06.2015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74175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988D-37A2-40AD-A991-E75491D1D592}" type="datetimeFigureOut">
              <a:rPr lang="fr-CH" smtClean="0"/>
              <a:t>29.06.2015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1267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988D-37A2-40AD-A991-E75491D1D592}" type="datetimeFigureOut">
              <a:rPr lang="fr-CH" smtClean="0"/>
              <a:t>29.06.2015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29754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5988D-37A2-40AD-A991-E75491D1D592}" type="datetimeFigureOut">
              <a:rPr lang="fr-CH" smtClean="0"/>
              <a:t>29.06.2015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82485-BAE5-47BC-93A7-C82393C81ED4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13107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9144000" cy="6886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1"/>
          <p:cNvSpPr>
            <a:spLocks noChangeArrowheads="1"/>
          </p:cNvSpPr>
          <p:nvPr/>
        </p:nvSpPr>
        <p:spPr bwMode="auto">
          <a:xfrm>
            <a:off x="323853" y="476253"/>
            <a:ext cx="4530725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4800" dirty="0" err="1" smtClean="0">
                <a:solidFill>
                  <a:srgbClr val="004977"/>
                </a:solidFill>
                <a:latin typeface="DIN Next Slab Pro Medium" charset="0"/>
              </a:rPr>
              <a:t>Fixed</a:t>
            </a:r>
            <a:r>
              <a:rPr lang="fr-FR" altLang="fr-FR" sz="4800" dirty="0" smtClean="0">
                <a:solidFill>
                  <a:srgbClr val="004977"/>
                </a:solidFill>
                <a:latin typeface="DIN Next Slab Pro Medium" charset="0"/>
              </a:rPr>
              <a:t> Book </a:t>
            </a:r>
            <a:r>
              <a:rPr lang="fr-FR" altLang="fr-FR" sz="4800" dirty="0" err="1" smtClean="0">
                <a:solidFill>
                  <a:srgbClr val="004977"/>
                </a:solidFill>
                <a:latin typeface="DIN Next Slab Pro Medium" charset="0"/>
              </a:rPr>
              <a:t>Prices</a:t>
            </a:r>
            <a:r>
              <a:rPr lang="fr-FR" altLang="fr-FR" sz="4800" dirty="0" smtClean="0">
                <a:solidFill>
                  <a:srgbClr val="004977"/>
                </a:solidFill>
                <a:latin typeface="DIN Next Slab Pro Medium" charset="0"/>
              </a:rPr>
              <a:t> – an international perspective</a:t>
            </a:r>
            <a:endParaRPr lang="fr-FR" altLang="fr-FR" sz="4800" dirty="0">
              <a:solidFill>
                <a:srgbClr val="004977"/>
              </a:solidFill>
              <a:latin typeface="DIN Next Slab Pro Medium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4800" dirty="0" smtClean="0">
              <a:solidFill>
                <a:srgbClr val="004977"/>
              </a:solidFill>
              <a:latin typeface="DIN Next Slab Pro Medium" charset="0"/>
            </a:endParaRPr>
          </a:p>
        </p:txBody>
      </p:sp>
      <p:pic>
        <p:nvPicPr>
          <p:cNvPr id="2053" name="Image 1" descr="IPA-logo-hor-cmyk-prod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872251"/>
            <a:ext cx="2540000" cy="185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572000" y="4872251"/>
            <a:ext cx="4392488" cy="1738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CH" altLang="fr-FR" sz="3200" dirty="0">
                <a:solidFill>
                  <a:srgbClr val="FFFFFF"/>
                </a:solidFill>
                <a:latin typeface="DIN Next Slab Pro Medium" charset="0"/>
              </a:rPr>
              <a:t>Richard Charkin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CH" altLang="fr-FR" sz="3200" dirty="0">
                <a:solidFill>
                  <a:srgbClr val="FFFFFF"/>
                </a:solidFill>
                <a:latin typeface="DIN Next Slab Pro Medium" charset="0"/>
              </a:rPr>
              <a:t>IPA President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CH" altLang="fr-FR" smtClean="0">
                <a:solidFill>
                  <a:srgbClr val="FFFFFF"/>
                </a:solidFill>
                <a:latin typeface="DIN Next Slab Pro Medium" charset="0"/>
              </a:rPr>
              <a:t>Brasilia </a:t>
            </a:r>
            <a:r>
              <a:rPr lang="de-CH" altLang="fr-FR" dirty="0">
                <a:solidFill>
                  <a:srgbClr val="FFFFFF"/>
                </a:solidFill>
                <a:latin typeface="DIN Next Slab Pro Medium" charset="0"/>
              </a:rPr>
              <a:t>30 June </a:t>
            </a:r>
            <a:r>
              <a:rPr lang="de-CH" altLang="fr-FR" dirty="0" smtClean="0">
                <a:solidFill>
                  <a:srgbClr val="FFFFFF"/>
                </a:solidFill>
                <a:latin typeface="DIN Next Slab Pro Medium" charset="0"/>
              </a:rPr>
              <a:t>2015</a:t>
            </a:r>
            <a:endParaRPr lang="fr-CH" altLang="fr-FR" dirty="0">
              <a:solidFill>
                <a:srgbClr val="FFFFFF"/>
              </a:solidFill>
              <a:latin typeface="DIN Next Slab Pro Medi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649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179388" y="1052518"/>
            <a:ext cx="8424862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de-CH" altLang="fr-FR" dirty="0" smtClean="0">
                <a:solidFill>
                  <a:srgbClr val="004977"/>
                </a:solidFill>
                <a:cs typeface="Arial" panose="020B0604020202020204" pitchFamily="34" charset="0"/>
              </a:rPr>
              <a:t>1995: </a:t>
            </a:r>
            <a:r>
              <a:rPr lang="de-CH" altLang="fr-FR" dirty="0" smtClean="0">
                <a:solidFill>
                  <a:schemeClr val="tx2"/>
                </a:solidFill>
                <a:cs typeface="Arial" panose="020B0604020202020204" pitchFamily="34" charset="0"/>
              </a:rPr>
              <a:t>collapse</a:t>
            </a:r>
            <a:r>
              <a:rPr lang="de-CH" altLang="fr-FR" dirty="0" smtClean="0">
                <a:solidFill>
                  <a:srgbClr val="004977"/>
                </a:solidFill>
                <a:cs typeface="Arial" panose="020B0604020202020204" pitchFamily="34" charset="0"/>
              </a:rPr>
              <a:t> of the voluntary ‘Net Book Agreement’, when some publishers opted out, gaining a temporary competitive advantage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de-CH" altLang="fr-FR" dirty="0" smtClean="0">
              <a:solidFill>
                <a:srgbClr val="004977"/>
              </a:solidFill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de-CH" altLang="fr-FR" dirty="0" smtClean="0">
                <a:solidFill>
                  <a:srgbClr val="004977"/>
                </a:solidFill>
                <a:cs typeface="Arial" panose="020B0604020202020204" pitchFamily="34" charset="0"/>
              </a:rPr>
              <a:t>Independent </a:t>
            </a:r>
            <a:r>
              <a:rPr lang="de-CH" altLang="fr-FR" dirty="0">
                <a:solidFill>
                  <a:srgbClr val="004977"/>
                </a:solidFill>
                <a:cs typeface="Arial" panose="020B0604020202020204" pitchFamily="34" charset="0"/>
              </a:rPr>
              <a:t>booksellers </a:t>
            </a:r>
            <a:r>
              <a:rPr lang="de-CH" altLang="fr-FR" dirty="0" smtClean="0">
                <a:solidFill>
                  <a:srgbClr val="004977"/>
                </a:solidFill>
                <a:cs typeface="Arial" panose="020B0604020202020204" pitchFamily="34" charset="0"/>
              </a:rPr>
              <a:t>faced increased competition over time from:</a:t>
            </a:r>
          </a:p>
          <a:p>
            <a:pPr marL="1200150" lvl="1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de-CH" altLang="fr-FR" dirty="0" smtClean="0">
                <a:solidFill>
                  <a:srgbClr val="004977"/>
                </a:solidFill>
                <a:cs typeface="Arial" panose="020B0604020202020204" pitchFamily="34" charset="0"/>
              </a:rPr>
              <a:t>Supermarkets</a:t>
            </a:r>
          </a:p>
          <a:p>
            <a:pPr marL="1200150" lvl="1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de-CH" altLang="fr-FR" dirty="0" smtClean="0">
                <a:solidFill>
                  <a:srgbClr val="004977"/>
                </a:solidFill>
                <a:cs typeface="Arial" panose="020B0604020202020204" pitchFamily="34" charset="0"/>
              </a:rPr>
              <a:t>Amazon initially selling p-books, and finally,</a:t>
            </a:r>
          </a:p>
          <a:p>
            <a:pPr marL="1200150" lvl="1" indent="-4572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de-CH" altLang="fr-FR" dirty="0" smtClean="0">
                <a:solidFill>
                  <a:srgbClr val="004977"/>
                </a:solidFill>
                <a:cs typeface="Arial" panose="020B0604020202020204" pitchFamily="34" charset="0"/>
              </a:rPr>
              <a:t>e-books across all platforms</a:t>
            </a:r>
            <a:endParaRPr lang="de-CH" altLang="fr-FR" dirty="0" smtClean="0">
              <a:solidFill>
                <a:srgbClr val="004977"/>
              </a:solidFill>
              <a:latin typeface="DIN Next Slab Pro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836607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t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de-CH" altLang="fr-FR" sz="10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 Case Study: UK 1</a:t>
            </a:r>
            <a:endParaRPr lang="de-CH" altLang="fr-FR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 smtClean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smtClean="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 smtClean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820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179388" y="862931"/>
            <a:ext cx="84248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de-CH" altLang="fr-FR" sz="3600" dirty="0" smtClean="0">
                <a:solidFill>
                  <a:schemeClr val="tx2"/>
                </a:solidFill>
                <a:cs typeface="Arial" panose="020B0604020202020204" pitchFamily="34" charset="0"/>
              </a:rPr>
              <a:t>Declining </a:t>
            </a:r>
            <a:r>
              <a:rPr lang="de-CH" altLang="fr-FR" sz="3600" dirty="0">
                <a:solidFill>
                  <a:schemeClr val="tx2"/>
                </a:solidFill>
                <a:cs typeface="Arial" panose="020B0604020202020204" pitchFamily="34" charset="0"/>
              </a:rPr>
              <a:t>number of </a:t>
            </a:r>
            <a:r>
              <a:rPr lang="de-CH" altLang="fr-FR" sz="3600" dirty="0" smtClean="0">
                <a:solidFill>
                  <a:schemeClr val="tx2"/>
                </a:solidFill>
                <a:cs typeface="Arial" panose="020B0604020202020204" pitchFamily="34" charset="0"/>
              </a:rPr>
              <a:t>indie  </a:t>
            </a:r>
            <a:r>
              <a:rPr lang="de-CH" altLang="fr-FR" sz="3600" dirty="0">
                <a:solidFill>
                  <a:schemeClr val="tx2"/>
                </a:solidFill>
                <a:cs typeface="Arial" panose="020B0604020202020204" pitchFamily="34" charset="0"/>
              </a:rPr>
              <a:t>booksellers </a:t>
            </a:r>
            <a:endParaRPr lang="fr-CH" altLang="fr-FR" sz="3600" dirty="0" smtClean="0">
              <a:solidFill>
                <a:schemeClr val="tx2"/>
              </a:solidFill>
              <a:latin typeface="DIN Next Slab Pro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836607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t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de-CH" altLang="fr-FR" sz="10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  Case </a:t>
            </a:r>
            <a:r>
              <a:rPr lang="de-CH" altLang="fr-FR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Study: UK </a:t>
            </a:r>
            <a:r>
              <a:rPr lang="de-CH" altLang="fr-FR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2</a:t>
            </a:r>
            <a:endParaRPr lang="de-CH" altLang="fr-FR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 smtClean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smtClean="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 smtClean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Chart 1" descr="image0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197" y="1466752"/>
            <a:ext cx="5102730" cy="4299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648197" y="5754497"/>
            <a:ext cx="7135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 smtClean="0"/>
              <a:t>Source: </a:t>
            </a:r>
            <a:r>
              <a:rPr lang="fr-CH" dirty="0" err="1" smtClean="0"/>
              <a:t>Booksellers</a:t>
            </a:r>
            <a:r>
              <a:rPr lang="fr-CH" dirty="0" smtClean="0"/>
              <a:t> Association of UK and Ireland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31820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179388" y="1052517"/>
            <a:ext cx="8424862" cy="454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buNone/>
            </a:pPr>
            <a:endParaRPr lang="en-GB" sz="2400" b="1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GB" sz="2800" b="1" dirty="0" smtClean="0">
                <a:solidFill>
                  <a:schemeClr val="tx2"/>
                </a:solidFill>
              </a:rPr>
              <a:t>Fewer</a:t>
            </a:r>
            <a:r>
              <a:rPr lang="en-GB" sz="2800" dirty="0" smtClean="0">
                <a:solidFill>
                  <a:schemeClr val="tx2"/>
                </a:solidFill>
              </a:rPr>
              <a:t> indie bookshops:</a:t>
            </a:r>
            <a:endParaRPr lang="fr-CH" sz="2800" dirty="0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2"/>
                </a:solidFill>
              </a:rPr>
              <a:t>Traditional </a:t>
            </a:r>
            <a:r>
              <a:rPr lang="en-GB" dirty="0">
                <a:solidFill>
                  <a:schemeClr val="tx2"/>
                </a:solidFill>
              </a:rPr>
              <a:t>to </a:t>
            </a:r>
            <a:r>
              <a:rPr lang="en-GB" dirty="0" smtClean="0">
                <a:solidFill>
                  <a:schemeClr val="tx2"/>
                </a:solidFill>
              </a:rPr>
              <a:t>non-traditional (i.e. supermarkets</a:t>
            </a:r>
            <a:r>
              <a:rPr lang="en-GB" dirty="0">
                <a:solidFill>
                  <a:schemeClr val="tx2"/>
                </a:solidFill>
              </a:rPr>
              <a:t>)</a:t>
            </a:r>
            <a:endParaRPr lang="fr-CH" dirty="0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2"/>
                </a:solidFill>
              </a:rPr>
              <a:t>Physical bookshops to </a:t>
            </a:r>
            <a:r>
              <a:rPr lang="en-GB" dirty="0">
                <a:solidFill>
                  <a:schemeClr val="tx2"/>
                </a:solidFill>
              </a:rPr>
              <a:t>online</a:t>
            </a:r>
            <a:endParaRPr lang="fr-CH" dirty="0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2"/>
                </a:solidFill>
              </a:rPr>
              <a:t>P</a:t>
            </a:r>
            <a:r>
              <a:rPr lang="en-GB" dirty="0" smtClean="0">
                <a:solidFill>
                  <a:schemeClr val="tx2"/>
                </a:solidFill>
              </a:rPr>
              <a:t>rint books </a:t>
            </a:r>
            <a:r>
              <a:rPr lang="en-GB" dirty="0">
                <a:solidFill>
                  <a:schemeClr val="tx2"/>
                </a:solidFill>
              </a:rPr>
              <a:t>to </a:t>
            </a:r>
            <a:r>
              <a:rPr lang="en-GB" dirty="0" smtClean="0">
                <a:solidFill>
                  <a:schemeClr val="tx2"/>
                </a:solidFill>
              </a:rPr>
              <a:t>e-books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2"/>
                </a:solidFill>
              </a:rPr>
              <a:t>And </a:t>
            </a:r>
            <a:r>
              <a:rPr lang="en-GB" dirty="0">
                <a:solidFill>
                  <a:schemeClr val="tx2"/>
                </a:solidFill>
              </a:rPr>
              <a:t>s</a:t>
            </a:r>
            <a:r>
              <a:rPr lang="en-GB" dirty="0" smtClean="0">
                <a:solidFill>
                  <a:schemeClr val="tx2"/>
                </a:solidFill>
              </a:rPr>
              <a:t>ales of ‘midlist’ titles have collapsed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GB" sz="2800" b="1" dirty="0" smtClean="0">
                <a:solidFill>
                  <a:schemeClr val="tx2"/>
                </a:solidFill>
              </a:rPr>
              <a:t>BUT</a:t>
            </a:r>
            <a:r>
              <a:rPr lang="en-GB" sz="2800" dirty="0" smtClean="0">
                <a:solidFill>
                  <a:schemeClr val="tx2"/>
                </a:solidFill>
              </a:rPr>
              <a:t> UK is still a leading publishing territory and remains a global literary and educational giant</a:t>
            </a:r>
          </a:p>
          <a:p>
            <a:pPr>
              <a:buNone/>
            </a:pPr>
            <a:endParaRPr lang="en-GB" sz="200" dirty="0" smtClean="0">
              <a:solidFill>
                <a:schemeClr val="tx2"/>
              </a:solidFill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836607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t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de-CH" altLang="fr-FR" sz="10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 Case Study: UK </a:t>
            </a:r>
            <a:r>
              <a:rPr lang="de-CH" altLang="fr-FR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3</a:t>
            </a:r>
            <a:endParaRPr lang="fr-FR" altLang="fr-FR" sz="2400" dirty="0" smtClean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smtClean="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 smtClean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820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179386" y="1052518"/>
            <a:ext cx="8604253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CH" altLang="fr-FR" sz="2800" dirty="0" smtClean="0">
                <a:solidFill>
                  <a:srgbClr val="004977"/>
                </a:solidFill>
                <a:cs typeface="Arial" panose="020B0604020202020204" pitchFamily="34" charset="0"/>
              </a:rPr>
              <a:t>Copyright exceptions and IP </a:t>
            </a:r>
            <a:r>
              <a:rPr lang="fr-CH" altLang="fr-FR" sz="28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battles</a:t>
            </a:r>
            <a:r>
              <a:rPr lang="fr-CH" altLang="fr-FR" sz="2800" dirty="0" smtClean="0">
                <a:solidFill>
                  <a:srgbClr val="004977"/>
                </a:solidFill>
                <a:cs typeface="Arial" panose="020B0604020202020204" pitchFamily="34" charset="0"/>
              </a:rPr>
              <a:t> in Geneva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fr-CH" altLang="fr-FR" sz="2000" dirty="0">
              <a:solidFill>
                <a:srgbClr val="004977"/>
              </a:solidFill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CH" altLang="fr-FR" sz="28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Government</a:t>
            </a:r>
            <a:r>
              <a:rPr lang="fr-CH" altLang="fr-FR" sz="2800" dirty="0" smtClean="0">
                <a:solidFill>
                  <a:srgbClr val="004977"/>
                </a:solidFill>
                <a:cs typeface="Arial" panose="020B0604020202020204" pitchFamily="34" charset="0"/>
              </a:rPr>
              <a:t> </a:t>
            </a:r>
            <a:r>
              <a:rPr lang="fr-CH" altLang="fr-FR" sz="28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interference</a:t>
            </a:r>
            <a:r>
              <a:rPr lang="fr-CH" altLang="fr-FR" sz="2800" dirty="0" smtClean="0">
                <a:solidFill>
                  <a:srgbClr val="004977"/>
                </a:solidFill>
                <a:cs typeface="Arial" panose="020B0604020202020204" pitchFamily="34" charset="0"/>
              </a:rPr>
              <a:t> in </a:t>
            </a:r>
            <a:r>
              <a:rPr lang="fr-CH" altLang="fr-FR" sz="28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educational</a:t>
            </a:r>
            <a:r>
              <a:rPr lang="fr-CH" altLang="fr-FR" sz="2800" dirty="0" smtClean="0">
                <a:solidFill>
                  <a:srgbClr val="004977"/>
                </a:solidFill>
                <a:cs typeface="Arial" panose="020B0604020202020204" pitchFamily="34" charset="0"/>
              </a:rPr>
              <a:t> </a:t>
            </a:r>
            <a:r>
              <a:rPr lang="fr-CH" altLang="fr-FR" sz="28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publishing</a:t>
            </a:r>
            <a:r>
              <a:rPr lang="fr-CH" altLang="fr-FR" sz="2800" dirty="0" smtClean="0">
                <a:solidFill>
                  <a:srgbClr val="004977"/>
                </a:solidFill>
                <a:cs typeface="Arial" panose="020B0604020202020204" pitchFamily="34" charset="0"/>
              </a:rPr>
              <a:t> in </a:t>
            </a:r>
            <a:r>
              <a:rPr lang="fr-CH" altLang="fr-FR" sz="28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Poland</a:t>
            </a:r>
            <a:r>
              <a:rPr lang="fr-CH" altLang="fr-FR" sz="2800" dirty="0" smtClean="0">
                <a:solidFill>
                  <a:srgbClr val="004977"/>
                </a:solidFill>
                <a:cs typeface="Arial" panose="020B0604020202020204" pitchFamily="34" charset="0"/>
              </a:rPr>
              <a:t>, </a:t>
            </a:r>
            <a:r>
              <a:rPr lang="fr-CH" altLang="fr-FR" sz="28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Hungary</a:t>
            </a:r>
            <a:r>
              <a:rPr lang="fr-CH" altLang="fr-FR" sz="2800" dirty="0" smtClean="0">
                <a:solidFill>
                  <a:srgbClr val="004977"/>
                </a:solidFill>
                <a:cs typeface="Arial" panose="020B0604020202020204" pitchFamily="34" charset="0"/>
              </a:rPr>
              <a:t>, </a:t>
            </a:r>
            <a:r>
              <a:rPr lang="fr-CH" altLang="fr-FR" sz="28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Norway</a:t>
            </a:r>
            <a:r>
              <a:rPr lang="fr-CH" altLang="fr-FR" sz="2800" dirty="0" smtClean="0">
                <a:solidFill>
                  <a:srgbClr val="004977"/>
                </a:solidFill>
                <a:cs typeface="Arial" panose="020B0604020202020204" pitchFamily="34" charset="0"/>
              </a:rPr>
              <a:t>, </a:t>
            </a:r>
            <a:r>
              <a:rPr lang="fr-CH" altLang="fr-FR" sz="28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etc</a:t>
            </a:r>
            <a:endParaRPr lang="fr-CH" altLang="fr-FR" sz="2800" dirty="0" smtClean="0">
              <a:solidFill>
                <a:srgbClr val="004977"/>
              </a:solidFill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fr-CH" altLang="fr-FR" sz="2000" dirty="0">
              <a:solidFill>
                <a:srgbClr val="004977"/>
              </a:solidFill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CH" altLang="fr-FR" sz="28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Competition</a:t>
            </a:r>
            <a:r>
              <a:rPr lang="fr-CH" altLang="fr-FR" sz="2800" dirty="0" smtClean="0">
                <a:solidFill>
                  <a:srgbClr val="004977"/>
                </a:solidFill>
                <a:cs typeface="Arial" panose="020B0604020202020204" pitchFamily="34" charset="0"/>
              </a:rPr>
              <a:t> </a:t>
            </a:r>
            <a:r>
              <a:rPr lang="fr-CH" altLang="fr-FR" sz="28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laws</a:t>
            </a:r>
            <a:endParaRPr lang="fr-CH" altLang="fr-FR" sz="2800" dirty="0" smtClean="0">
              <a:solidFill>
                <a:srgbClr val="004977"/>
              </a:solidFill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fr-CH" altLang="fr-FR" sz="2000" dirty="0">
              <a:solidFill>
                <a:srgbClr val="004977"/>
              </a:solidFill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CH" altLang="fr-FR" sz="28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Like</a:t>
            </a:r>
            <a:r>
              <a:rPr lang="fr-CH" altLang="fr-FR" sz="2800" dirty="0" smtClean="0">
                <a:solidFill>
                  <a:srgbClr val="004977"/>
                </a:solidFill>
                <a:cs typeface="Arial" panose="020B0604020202020204" pitchFamily="34" charset="0"/>
              </a:rPr>
              <a:t> in </a:t>
            </a:r>
            <a:r>
              <a:rPr lang="fr-CH" altLang="fr-FR" sz="28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Brazil</a:t>
            </a:r>
            <a:r>
              <a:rPr lang="fr-CH" altLang="fr-FR" sz="2800" dirty="0" smtClean="0">
                <a:solidFill>
                  <a:srgbClr val="004977"/>
                </a:solidFill>
                <a:cs typeface="Arial" panose="020B0604020202020204" pitchFamily="34" charset="0"/>
              </a:rPr>
              <a:t> and UK, VAT rates on all books, </a:t>
            </a:r>
            <a:r>
              <a:rPr lang="fr-CH" altLang="fr-FR" sz="28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globally</a:t>
            </a:r>
            <a:r>
              <a:rPr lang="fr-CH" altLang="fr-FR" sz="2800" dirty="0" smtClean="0">
                <a:solidFill>
                  <a:srgbClr val="004977"/>
                </a:solidFill>
                <a:cs typeface="Arial" panose="020B0604020202020204" pitchFamily="34" charset="0"/>
              </a:rPr>
              <a:t>, </a:t>
            </a:r>
            <a:r>
              <a:rPr lang="fr-CH" altLang="fr-FR" sz="28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should</a:t>
            </a:r>
            <a:r>
              <a:rPr lang="fr-CH" altLang="fr-FR" sz="2800" dirty="0" smtClean="0">
                <a:solidFill>
                  <a:srgbClr val="004977"/>
                </a:solidFill>
                <a:cs typeface="Arial" panose="020B0604020202020204" pitchFamily="34" charset="0"/>
              </a:rPr>
              <a:t> </a:t>
            </a:r>
            <a:r>
              <a:rPr lang="fr-CH" altLang="fr-FR" sz="28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be</a:t>
            </a:r>
            <a:r>
              <a:rPr lang="fr-CH" altLang="fr-FR" sz="2800" dirty="0" smtClean="0">
                <a:solidFill>
                  <a:srgbClr val="004977"/>
                </a:solidFill>
                <a:cs typeface="Arial" panose="020B0604020202020204" pitchFamily="34" charset="0"/>
              </a:rPr>
              <a:t> 0%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fr-CH" altLang="fr-FR" sz="2000" dirty="0" smtClean="0">
              <a:solidFill>
                <a:srgbClr val="004977"/>
              </a:solidFill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CH" altLang="fr-FR" sz="2800" dirty="0" smtClean="0">
                <a:solidFill>
                  <a:srgbClr val="004977"/>
                </a:solidFill>
                <a:cs typeface="Arial" panose="020B0604020202020204" pitchFamily="34" charset="0"/>
              </a:rPr>
              <a:t>IPA </a:t>
            </a:r>
            <a:r>
              <a:rPr lang="fr-CH" altLang="fr-FR" sz="28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promotes</a:t>
            </a:r>
            <a:r>
              <a:rPr lang="fr-CH" altLang="fr-FR" sz="2800" dirty="0" smtClean="0">
                <a:solidFill>
                  <a:srgbClr val="004977"/>
                </a:solidFill>
                <a:cs typeface="Arial" panose="020B0604020202020204" pitchFamily="34" charset="0"/>
              </a:rPr>
              <a:t> </a:t>
            </a:r>
            <a:r>
              <a:rPr lang="fr-CH" altLang="fr-FR" sz="28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publishing</a:t>
            </a:r>
            <a:r>
              <a:rPr lang="fr-CH" altLang="fr-FR" sz="2800" dirty="0" smtClean="0">
                <a:solidFill>
                  <a:srgbClr val="004977"/>
                </a:solidFill>
                <a:cs typeface="Arial" panose="020B0604020202020204" pitchFamily="34" charset="0"/>
              </a:rPr>
              <a:t> </a:t>
            </a:r>
            <a:r>
              <a:rPr lang="fr-CH" altLang="fr-FR" sz="2800" dirty="0">
                <a:solidFill>
                  <a:srgbClr val="004977"/>
                </a:solidFill>
                <a:cs typeface="Arial" panose="020B0604020202020204" pitchFamily="34" charset="0"/>
              </a:rPr>
              <a:t>a</a:t>
            </a:r>
            <a:r>
              <a:rPr lang="fr-CH" altLang="fr-FR" sz="2800" dirty="0" smtClean="0">
                <a:solidFill>
                  <a:srgbClr val="004977"/>
                </a:solidFill>
                <a:cs typeface="Arial" panose="020B0604020202020204" pitchFamily="34" charset="0"/>
              </a:rPr>
              <a:t>s a force for </a:t>
            </a:r>
            <a:r>
              <a:rPr lang="fr-CH" altLang="fr-FR" sz="28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economic</a:t>
            </a:r>
            <a:r>
              <a:rPr lang="fr-CH" altLang="fr-FR" sz="2800" dirty="0" smtClean="0">
                <a:solidFill>
                  <a:srgbClr val="004977"/>
                </a:solidFill>
                <a:cs typeface="Arial" panose="020B0604020202020204" pitchFamily="34" charset="0"/>
              </a:rPr>
              <a:t>, social and cultural good</a:t>
            </a: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836607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t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de-CH" altLang="fr-FR" sz="10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fr-CH" altLang="fr-FR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 </a:t>
            </a:r>
            <a:r>
              <a:rPr lang="fr-CH" altLang="fr-FR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Beyond the FBP: How IPA </a:t>
            </a:r>
            <a:r>
              <a:rPr lang="fr-CH" altLang="fr-FR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can</a:t>
            </a:r>
            <a:r>
              <a:rPr lang="fr-CH" altLang="fr-FR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 help</a:t>
            </a:r>
            <a:endParaRPr lang="fr-FR" altLang="fr-FR" sz="2400" b="1" dirty="0" smtClean="0">
              <a:solidFill>
                <a:srgbClr val="000000"/>
              </a:solidFill>
              <a:latin typeface="DIN Next Slab Pro" pitchFamily="18" charset="0"/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smtClean="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 smtClean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2600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234246" y="1030794"/>
            <a:ext cx="8424862" cy="4462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1314450" lvl="1" indent="-5715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de-CH" altLang="fr-FR" sz="3600" dirty="0">
              <a:solidFill>
                <a:srgbClr val="004977"/>
              </a:solidFill>
              <a:latin typeface="DIN Next Slab Pro" charset="0"/>
            </a:endParaRPr>
          </a:p>
          <a:p>
            <a:pPr marL="1314450" lvl="1" indent="-5715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de-CH" altLang="fr-FR" dirty="0" smtClean="0">
              <a:solidFill>
                <a:srgbClr val="004977"/>
              </a:solidFill>
              <a:latin typeface="DIN Next Slab Pro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CH" altLang="fr-FR" sz="8000" b="1" dirty="0" err="1" smtClean="0">
                <a:solidFill>
                  <a:srgbClr val="004977"/>
                </a:solidFill>
                <a:latin typeface="DIN Next Slab Pro" charset="0"/>
              </a:rPr>
              <a:t>Obrigado</a:t>
            </a:r>
            <a:r>
              <a:rPr lang="fr-CH" altLang="fr-FR" sz="8000" b="1" dirty="0" smtClean="0">
                <a:solidFill>
                  <a:srgbClr val="004977"/>
                </a:solidFill>
                <a:latin typeface="DIN Next Slab Pro" charset="0"/>
              </a:rPr>
              <a:t>!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fr-CH" altLang="fr-FR" sz="2800" b="1" dirty="0" smtClean="0">
              <a:solidFill>
                <a:srgbClr val="004977"/>
              </a:solidFill>
              <a:latin typeface="DIN Next Slab Pro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CH" altLang="fr-FR" sz="2800" b="1" dirty="0" smtClean="0">
                <a:solidFill>
                  <a:srgbClr val="004977"/>
                </a:solidFill>
                <a:latin typeface="DIN Next Slab Pro" charset="0"/>
              </a:rPr>
              <a:t>For more information about the IPA and </a:t>
            </a:r>
            <a:r>
              <a:rPr lang="fr-CH" altLang="fr-FR" sz="2800" b="1" dirty="0" err="1" smtClean="0">
                <a:solidFill>
                  <a:srgbClr val="004977"/>
                </a:solidFill>
                <a:latin typeface="DIN Next Slab Pro" charset="0"/>
              </a:rPr>
              <a:t>our</a:t>
            </a:r>
            <a:r>
              <a:rPr lang="fr-CH" altLang="fr-FR" sz="2800" b="1" dirty="0" smtClean="0">
                <a:solidFill>
                  <a:srgbClr val="004977"/>
                </a:solidFill>
                <a:latin typeface="DIN Next Slab Pro" charset="0"/>
              </a:rPr>
              <a:t> </a:t>
            </a:r>
            <a:r>
              <a:rPr lang="fr-CH" altLang="fr-FR" sz="2800" b="1" dirty="0" err="1" smtClean="0">
                <a:solidFill>
                  <a:srgbClr val="004977"/>
                </a:solidFill>
                <a:latin typeface="DIN Next Slab Pro" charset="0"/>
              </a:rPr>
              <a:t>policies</a:t>
            </a:r>
            <a:r>
              <a:rPr lang="fr-CH" altLang="fr-FR" sz="2800" b="1" dirty="0" smtClean="0">
                <a:solidFill>
                  <a:srgbClr val="004977"/>
                </a:solidFill>
                <a:latin typeface="DIN Next Slab Pro" charset="0"/>
              </a:rPr>
              <a:t>, contact José Borghino, Policy </a:t>
            </a:r>
            <a:r>
              <a:rPr lang="fr-CH" altLang="fr-FR" sz="2800" b="1" dirty="0" err="1" smtClean="0">
                <a:solidFill>
                  <a:srgbClr val="004977"/>
                </a:solidFill>
                <a:latin typeface="DIN Next Slab Pro" charset="0"/>
              </a:rPr>
              <a:t>Director</a:t>
            </a:r>
            <a:r>
              <a:rPr lang="fr-CH" altLang="fr-FR" sz="2800" b="1" dirty="0" smtClean="0">
                <a:solidFill>
                  <a:srgbClr val="004977"/>
                </a:solidFill>
                <a:latin typeface="DIN Next Slab Pro" charset="0"/>
              </a:rPr>
              <a:t>: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CH" altLang="fr-FR" sz="2800" b="1" dirty="0" err="1" smtClean="0">
                <a:solidFill>
                  <a:srgbClr val="004977"/>
                </a:solidFill>
                <a:latin typeface="DIN Next Slab Pro" charset="0"/>
              </a:rPr>
              <a:t>borghino@international</a:t>
            </a:r>
            <a:r>
              <a:rPr lang="fr-CH" altLang="fr-FR" sz="2800" b="1" dirty="0" smtClean="0">
                <a:solidFill>
                  <a:srgbClr val="004977"/>
                </a:solidFill>
                <a:latin typeface="DIN Next Slab Pro" charset="0"/>
              </a:rPr>
              <a:t> publishers.org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CH" altLang="fr-FR" sz="2800" b="1" dirty="0" smtClean="0">
                <a:solidFill>
                  <a:srgbClr val="004977"/>
                </a:solidFill>
                <a:latin typeface="DIN Next Slab Pro" charset="0"/>
              </a:rPr>
              <a:t>+41 22 704 1820</a:t>
            </a: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836607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t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de-CH" altLang="fr-FR" sz="10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International </a:t>
            </a:r>
            <a:r>
              <a:rPr lang="de-CH" altLang="fr-FR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Publishers Association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 smtClean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smtClean="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 smtClean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820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179387" y="1052518"/>
            <a:ext cx="8831263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de-CH" altLang="fr-FR" sz="100" dirty="0" smtClean="0">
              <a:solidFill>
                <a:srgbClr val="004977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de-CH" altLang="fr-FR" sz="3600" dirty="0" smtClean="0">
                <a:solidFill>
                  <a:srgbClr val="004977"/>
                </a:solidFill>
                <a:cs typeface="Arial" panose="020B0604020202020204" pitchFamily="34" charset="0"/>
              </a:rPr>
              <a:t>International </a:t>
            </a:r>
            <a:r>
              <a:rPr lang="de-CH" altLang="fr-FR" sz="3600" dirty="0">
                <a:solidFill>
                  <a:srgbClr val="004977"/>
                </a:solidFill>
                <a:cs typeface="Arial" panose="020B0604020202020204" pitchFamily="34" charset="0"/>
              </a:rPr>
              <a:t>federation of </a:t>
            </a:r>
            <a:r>
              <a:rPr lang="de-CH" altLang="fr-FR" sz="3600" dirty="0" smtClean="0">
                <a:solidFill>
                  <a:srgbClr val="004977"/>
                </a:solidFill>
                <a:cs typeface="Arial" panose="020B0604020202020204" pitchFamily="34" charset="0"/>
              </a:rPr>
              <a:t>PAs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de-CH" altLang="fr-FR" sz="2000" dirty="0">
              <a:solidFill>
                <a:srgbClr val="004977"/>
              </a:solidFill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de-CH" altLang="fr-FR" sz="3600" dirty="0">
                <a:solidFill>
                  <a:srgbClr val="004977"/>
                </a:solidFill>
                <a:cs typeface="Arial" panose="020B0604020202020204" pitchFamily="34" charset="0"/>
              </a:rPr>
              <a:t>60 members in 50 </a:t>
            </a:r>
            <a:r>
              <a:rPr lang="de-CH" altLang="fr-FR" sz="3600" dirty="0" smtClean="0">
                <a:solidFill>
                  <a:srgbClr val="004977"/>
                </a:solidFill>
                <a:cs typeface="Arial" panose="020B0604020202020204" pitchFamily="34" charset="0"/>
              </a:rPr>
              <a:t>countries: CBL and SNEL in Brazil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de-CH" altLang="fr-FR" sz="2000" dirty="0">
              <a:solidFill>
                <a:srgbClr val="004977"/>
              </a:solidFill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de-CH" altLang="fr-FR" sz="3600" dirty="0" smtClean="0">
                <a:solidFill>
                  <a:srgbClr val="004977"/>
                </a:solidFill>
                <a:cs typeface="Arial" panose="020B0604020202020204" pitchFamily="34" charset="0"/>
              </a:rPr>
              <a:t>The global voice for publishers: IPA provides leadership and focus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de-CH" altLang="fr-FR" sz="2000" dirty="0">
              <a:solidFill>
                <a:srgbClr val="004977"/>
              </a:solidFill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de-CH" altLang="fr-FR" sz="3600" dirty="0">
                <a:solidFill>
                  <a:srgbClr val="004977"/>
                </a:solidFill>
                <a:cs typeface="Arial" panose="020B0604020202020204" pitchFamily="34" charset="0"/>
              </a:rPr>
              <a:t>IPA </a:t>
            </a:r>
            <a:r>
              <a:rPr lang="de-CH" altLang="fr-FR" sz="3600" dirty="0" smtClean="0">
                <a:solidFill>
                  <a:srgbClr val="004977"/>
                </a:solidFill>
                <a:cs typeface="Arial" panose="020B0604020202020204" pitchFamily="34" charset="0"/>
              </a:rPr>
              <a:t>fights </a:t>
            </a:r>
            <a:r>
              <a:rPr lang="de-CH" altLang="fr-FR" sz="3600" dirty="0">
                <a:solidFill>
                  <a:srgbClr val="004977"/>
                </a:solidFill>
                <a:cs typeface="Arial" panose="020B0604020202020204" pitchFamily="34" charset="0"/>
              </a:rPr>
              <a:t>for publishers </a:t>
            </a:r>
            <a:r>
              <a:rPr lang="de-CH" altLang="fr-FR" sz="3600" dirty="0" smtClean="0">
                <a:solidFill>
                  <a:srgbClr val="004977"/>
                </a:solidFill>
                <a:cs typeface="Arial" panose="020B0604020202020204" pitchFamily="34" charset="0"/>
              </a:rPr>
              <a:t>nationally, regionally and internationally</a:t>
            </a:r>
            <a:endParaRPr lang="de-CH" altLang="fr-FR" dirty="0" smtClean="0">
              <a:solidFill>
                <a:srgbClr val="004977"/>
              </a:solidFill>
              <a:cs typeface="Arial" panose="020B0604020202020204" pitchFamily="34" charset="0"/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836607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t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de-CH" altLang="fr-FR" sz="10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  </a:t>
            </a:r>
            <a:r>
              <a:rPr lang="de-CH" altLang="fr-FR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IPA: Who are we? </a:t>
            </a:r>
            <a:endParaRPr lang="de-CH" altLang="fr-FR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 smtClean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smtClean="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 smtClean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820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170250" y="1052518"/>
            <a:ext cx="8424862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CH" altLang="fr-FR" sz="3000" dirty="0">
                <a:solidFill>
                  <a:srgbClr val="004977"/>
                </a:solidFill>
                <a:cs typeface="Arial" panose="020B0604020202020204" pitchFamily="34" charset="0"/>
              </a:rPr>
              <a:t>S</a:t>
            </a:r>
            <a:r>
              <a:rPr lang="de-CH" altLang="fr-FR" sz="3000" dirty="0" smtClean="0">
                <a:solidFill>
                  <a:srgbClr val="004977"/>
                </a:solidFill>
                <a:cs typeface="Arial" panose="020B0604020202020204" pitchFamily="34" charset="0"/>
              </a:rPr>
              <a:t>trong copyright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CH" altLang="fr-FR" sz="3000" dirty="0">
                <a:solidFill>
                  <a:srgbClr val="004977"/>
                </a:solidFill>
                <a:cs typeface="Arial" panose="020B0604020202020204" pitchFamily="34" charset="0"/>
              </a:rPr>
              <a:t>S</a:t>
            </a:r>
            <a:r>
              <a:rPr lang="de-CH" altLang="fr-FR" sz="3000" dirty="0" smtClean="0">
                <a:solidFill>
                  <a:srgbClr val="004977"/>
                </a:solidFill>
                <a:cs typeface="Arial" panose="020B0604020202020204" pitchFamily="34" charset="0"/>
              </a:rPr>
              <a:t>trong </a:t>
            </a:r>
            <a:r>
              <a:rPr lang="de-CH" altLang="fr-FR" sz="3000" dirty="0">
                <a:solidFill>
                  <a:srgbClr val="004977"/>
                </a:solidFill>
                <a:cs typeface="Arial" panose="020B0604020202020204" pitchFamily="34" charset="0"/>
              </a:rPr>
              <a:t>action against </a:t>
            </a:r>
            <a:r>
              <a:rPr lang="de-CH" altLang="fr-FR" sz="3000" dirty="0" smtClean="0">
                <a:solidFill>
                  <a:srgbClr val="004977"/>
                </a:solidFill>
                <a:cs typeface="Arial" panose="020B0604020202020204" pitchFamily="34" charset="0"/>
              </a:rPr>
              <a:t>piracy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CH" altLang="fr-FR" sz="3000" dirty="0" smtClean="0">
                <a:solidFill>
                  <a:srgbClr val="004977"/>
                </a:solidFill>
                <a:cs typeface="Arial" panose="020B0604020202020204" pitchFamily="34" charset="0"/>
              </a:rPr>
              <a:t>Exceptions only in exceptional cases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CH" altLang="fr-FR" sz="3000" dirty="0" smtClean="0">
                <a:solidFill>
                  <a:srgbClr val="004977"/>
                </a:solidFill>
                <a:cs typeface="Arial" panose="020B0604020202020204" pitchFamily="34" charset="0"/>
              </a:rPr>
              <a:t>Freedom to publish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CH" altLang="fr-FR" sz="3000" dirty="0">
                <a:solidFill>
                  <a:srgbClr val="004977"/>
                </a:solidFill>
                <a:cs typeface="Arial" panose="020B0604020202020204" pitchFamily="34" charset="0"/>
              </a:rPr>
              <a:t>F</a:t>
            </a:r>
            <a:r>
              <a:rPr lang="de-CH" altLang="fr-FR" sz="3000" dirty="0" smtClean="0">
                <a:solidFill>
                  <a:srgbClr val="004977"/>
                </a:solidFill>
                <a:cs typeface="Arial" panose="020B0604020202020204" pitchFamily="34" charset="0"/>
              </a:rPr>
              <a:t>reedom </a:t>
            </a:r>
            <a:r>
              <a:rPr lang="de-CH" altLang="fr-FR" sz="3000" dirty="0">
                <a:solidFill>
                  <a:srgbClr val="004977"/>
                </a:solidFill>
                <a:cs typeface="Arial" panose="020B0604020202020204" pitchFamily="34" charset="0"/>
              </a:rPr>
              <a:t>of </a:t>
            </a:r>
            <a:r>
              <a:rPr lang="de-CH" altLang="fr-FR" sz="3000" dirty="0" smtClean="0">
                <a:solidFill>
                  <a:srgbClr val="004977"/>
                </a:solidFill>
                <a:cs typeface="Arial" panose="020B0604020202020204" pitchFamily="34" charset="0"/>
              </a:rPr>
              <a:t>expression for authors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CH" altLang="fr-FR" sz="3000" dirty="0" smtClean="0">
                <a:solidFill>
                  <a:srgbClr val="004977"/>
                </a:solidFill>
                <a:cs typeface="Arial" panose="020B0604020202020204" pitchFamily="34" charset="0"/>
              </a:rPr>
              <a:t>Choice: an abundance of models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CH" altLang="fr-FR" sz="3000" dirty="0">
                <a:solidFill>
                  <a:srgbClr val="004977"/>
                </a:solidFill>
                <a:cs typeface="Arial" panose="020B0604020202020204" pitchFamily="34" charset="0"/>
              </a:rPr>
              <a:t>O</a:t>
            </a:r>
            <a:r>
              <a:rPr lang="de-CH" altLang="fr-FR" sz="3000" dirty="0" smtClean="0">
                <a:solidFill>
                  <a:srgbClr val="004977"/>
                </a:solidFill>
                <a:cs typeface="Arial" panose="020B0604020202020204" pitchFamily="34" charset="0"/>
              </a:rPr>
              <a:t>pen </a:t>
            </a:r>
            <a:r>
              <a:rPr lang="de-CH" altLang="fr-FR" sz="3000" dirty="0">
                <a:solidFill>
                  <a:srgbClr val="004977"/>
                </a:solidFill>
                <a:cs typeface="Arial" panose="020B0604020202020204" pitchFamily="34" charset="0"/>
              </a:rPr>
              <a:t>and fair </a:t>
            </a:r>
            <a:r>
              <a:rPr lang="de-CH" altLang="fr-FR" sz="3000" dirty="0" smtClean="0">
                <a:solidFill>
                  <a:srgbClr val="004977"/>
                </a:solidFill>
                <a:cs typeface="Arial" panose="020B0604020202020204" pitchFamily="34" charset="0"/>
              </a:rPr>
              <a:t>markets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CH" altLang="fr-FR" sz="3000" dirty="0" smtClean="0">
                <a:solidFill>
                  <a:srgbClr val="004977"/>
                </a:solidFill>
                <a:cs typeface="Arial" panose="020B0604020202020204" pitchFamily="34" charset="0"/>
              </a:rPr>
              <a:t>Access and interoperability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CH" altLang="fr-FR" sz="3000" dirty="0" smtClean="0">
                <a:solidFill>
                  <a:srgbClr val="004977"/>
                </a:solidFill>
                <a:cs typeface="Arial" panose="020B0604020202020204" pitchFamily="34" charset="0"/>
              </a:rPr>
              <a:t>Innovation</a:t>
            </a: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de-CH" altLang="fr-FR" sz="3000" dirty="0" smtClean="0">
                <a:solidFill>
                  <a:srgbClr val="004977"/>
                </a:solidFill>
                <a:cs typeface="Arial" panose="020B0604020202020204" pitchFamily="34" charset="0"/>
              </a:rPr>
              <a:t>Professionalism and high quality</a:t>
            </a: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836607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t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de-CH" altLang="fr-FR" sz="10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 IPA: What do we stand for?</a:t>
            </a:r>
            <a:endParaRPr lang="de-CH" altLang="fr-FR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 smtClean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smtClean="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 smtClean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105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113507" y="1020540"/>
            <a:ext cx="8424862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buNone/>
            </a:pPr>
            <a:r>
              <a:rPr lang="en-US" sz="2800" b="1" dirty="0" smtClean="0">
                <a:solidFill>
                  <a:schemeClr val="tx2"/>
                </a:solidFill>
              </a:rPr>
              <a:t>Countries </a:t>
            </a:r>
            <a:r>
              <a:rPr lang="en-US" sz="2800" b="1" dirty="0">
                <a:solidFill>
                  <a:schemeClr val="tx2"/>
                </a:solidFill>
              </a:rPr>
              <a:t>currently with </a:t>
            </a:r>
            <a:r>
              <a:rPr lang="en-US" sz="2800" b="1" dirty="0" smtClean="0">
                <a:solidFill>
                  <a:schemeClr val="tx2"/>
                </a:solidFill>
              </a:rPr>
              <a:t>FBP</a:t>
            </a:r>
            <a:endParaRPr lang="fr-CH" sz="2800" b="1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chemeClr val="tx2"/>
                </a:solidFill>
              </a:rPr>
              <a:t>Argentina, Austria, France, Germany, Greece, Israel, Italy, Japan, Lebanon, Mexico, Netherlands, Norway, Portugal, Slovenia, South Korea, Spain, Sri Lanka, </a:t>
            </a:r>
            <a:r>
              <a:rPr lang="en-US" sz="2000" dirty="0" smtClean="0">
                <a:solidFill>
                  <a:schemeClr val="tx2"/>
                </a:solidFill>
              </a:rPr>
              <a:t>Thailand</a:t>
            </a:r>
            <a:endParaRPr lang="fr-CH" sz="2000" dirty="0">
              <a:solidFill>
                <a:schemeClr val="tx2"/>
              </a:solidFill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836607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t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de-CH" altLang="fr-FR" sz="10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  Fixed Book Price (FBP)</a:t>
            </a:r>
            <a:endParaRPr lang="de-CH" altLang="fr-FR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 smtClean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smtClean="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 smtClean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cid:image001.jpg@01D0A20E.E4DEE88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0594" y="2780928"/>
            <a:ext cx="4058920" cy="223964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26083" y="5117162"/>
            <a:ext cx="84249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Countries that used to but don’t any </a:t>
            </a:r>
            <a:r>
              <a:rPr lang="en-US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</a:t>
            </a:r>
            <a:endParaRPr lang="fr-CH" sz="2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Australia, Finland, Hungary, Sweden, </a:t>
            </a:r>
            <a:r>
              <a:rPr lang="en-US" sz="2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UK; Switzerland</a:t>
            </a:r>
            <a:endParaRPr lang="fr-CH" sz="2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20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179388" y="1052518"/>
            <a:ext cx="8424862" cy="5004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chemeClr val="tx2"/>
                </a:solidFill>
              </a:rPr>
              <a:t>Each FBP country has created a different, local regime</a:t>
            </a:r>
          </a:p>
          <a:p>
            <a:pPr>
              <a:buNone/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chemeClr val="tx2"/>
                </a:solidFill>
              </a:rPr>
              <a:t>Statute-based (France) or voluntary agreements between publishers and booksellers (Norway) </a:t>
            </a:r>
          </a:p>
          <a:p>
            <a:pPr marL="457200" indent="-457200">
              <a:buFont typeface="Courier New" panose="02070309020205020404" pitchFamily="49" charset="0"/>
              <a:buChar char="o"/>
            </a:pPr>
            <a:endParaRPr lang="en-US" sz="1200" dirty="0" smtClean="0">
              <a:solidFill>
                <a:schemeClr val="tx2"/>
              </a:solidFill>
            </a:endParaRPr>
          </a:p>
          <a:p>
            <a:pPr marL="457200" indent="-457200">
              <a:buFont typeface="Courier New" panose="02070309020205020404" pitchFamily="49" charset="0"/>
              <a:buChar char="o"/>
            </a:pPr>
            <a:r>
              <a:rPr lang="en-US" sz="2800" dirty="0" smtClean="0">
                <a:solidFill>
                  <a:schemeClr val="tx2"/>
                </a:solidFill>
              </a:rPr>
              <a:t>Four main objectives: 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Maintaining the number and range of bookshops </a:t>
            </a:r>
            <a:endParaRPr lang="fr-CH" sz="2400" dirty="0" smtClean="0">
              <a:solidFill>
                <a:schemeClr val="tx2"/>
              </a:solidFill>
            </a:endParaRP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Competing </a:t>
            </a:r>
            <a:r>
              <a:rPr lang="en-US" sz="2400" dirty="0">
                <a:solidFill>
                  <a:schemeClr val="tx2"/>
                </a:solidFill>
              </a:rPr>
              <a:t>against online </a:t>
            </a:r>
            <a:r>
              <a:rPr lang="en-US" sz="2400" dirty="0" smtClean="0">
                <a:solidFill>
                  <a:schemeClr val="tx2"/>
                </a:solidFill>
              </a:rPr>
              <a:t>monopolies</a:t>
            </a: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2"/>
                </a:solidFill>
              </a:rPr>
              <a:t>Supporting diversity of titles</a:t>
            </a:r>
            <a:endParaRPr lang="fr-CH" sz="2400" dirty="0">
              <a:solidFill>
                <a:schemeClr val="tx2"/>
              </a:solidFill>
            </a:endParaRPr>
          </a:p>
          <a:p>
            <a:pPr marL="1085850" lvl="1" indent="-342900"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2"/>
                </a:solidFill>
              </a:rPr>
              <a:t>P</a:t>
            </a:r>
            <a:r>
              <a:rPr lang="en-US" sz="2400" dirty="0" smtClean="0">
                <a:solidFill>
                  <a:schemeClr val="tx2"/>
                </a:solidFill>
              </a:rPr>
              <a:t>eople should be able </a:t>
            </a:r>
            <a:r>
              <a:rPr lang="en-US" sz="2400" dirty="0">
                <a:solidFill>
                  <a:schemeClr val="tx2"/>
                </a:solidFill>
              </a:rPr>
              <a:t>to buy books at a single price, no matter where they live in a </a:t>
            </a:r>
            <a:r>
              <a:rPr lang="en-US" sz="2400" dirty="0" smtClean="0">
                <a:solidFill>
                  <a:schemeClr val="tx2"/>
                </a:solidFill>
              </a:rPr>
              <a:t>country</a:t>
            </a:r>
            <a:endParaRPr lang="fr-CH" sz="2400" dirty="0">
              <a:solidFill>
                <a:schemeClr val="tx2"/>
              </a:solidFill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836607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t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de-CH" altLang="fr-FR" sz="10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 </a:t>
            </a:r>
            <a:r>
              <a:rPr lang="de-CH" altLang="fr-FR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The case for FBP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 smtClean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smtClean="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 smtClean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820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179388" y="1052518"/>
            <a:ext cx="8424862" cy="4930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buNone/>
            </a:pPr>
            <a:r>
              <a:rPr lang="en-GB" sz="2400" dirty="0">
                <a:solidFill>
                  <a:schemeClr val="tx2"/>
                </a:solidFill>
              </a:rPr>
              <a:t>T</a:t>
            </a:r>
            <a:r>
              <a:rPr lang="en-GB" sz="2400" dirty="0" smtClean="0">
                <a:solidFill>
                  <a:schemeClr val="tx2"/>
                </a:solidFill>
              </a:rPr>
              <a:t>hey </a:t>
            </a:r>
            <a:r>
              <a:rPr lang="en-GB" sz="2400" dirty="0">
                <a:solidFill>
                  <a:schemeClr val="tx2"/>
                </a:solidFill>
              </a:rPr>
              <a:t>maintain </a:t>
            </a:r>
            <a:r>
              <a:rPr lang="en-GB" sz="2400" dirty="0" smtClean="0">
                <a:solidFill>
                  <a:schemeClr val="tx2"/>
                </a:solidFill>
              </a:rPr>
              <a:t>FBP </a:t>
            </a:r>
            <a:r>
              <a:rPr lang="en-GB" sz="2400" dirty="0">
                <a:solidFill>
                  <a:schemeClr val="tx2"/>
                </a:solidFill>
              </a:rPr>
              <a:t>does </a:t>
            </a:r>
            <a:r>
              <a:rPr lang="en-GB" sz="2400" b="1" dirty="0">
                <a:solidFill>
                  <a:schemeClr val="tx2"/>
                </a:solidFill>
              </a:rPr>
              <a:t>not</a:t>
            </a:r>
            <a:r>
              <a:rPr lang="en-GB" sz="2400" dirty="0">
                <a:solidFill>
                  <a:schemeClr val="tx2"/>
                </a:solidFill>
              </a:rPr>
              <a:t> eliminate competition, but rather shifts it </a:t>
            </a:r>
            <a:r>
              <a:rPr lang="en-GB" sz="2400" dirty="0" smtClean="0">
                <a:solidFill>
                  <a:schemeClr val="tx2"/>
                </a:solidFill>
              </a:rPr>
              <a:t>from </a:t>
            </a:r>
            <a:r>
              <a:rPr lang="en-GB" sz="2400" dirty="0">
                <a:solidFill>
                  <a:schemeClr val="tx2"/>
                </a:solidFill>
              </a:rPr>
              <a:t>booksellers to </a:t>
            </a:r>
            <a:r>
              <a:rPr lang="en-GB" sz="2400" dirty="0" smtClean="0">
                <a:solidFill>
                  <a:schemeClr val="tx2"/>
                </a:solidFill>
              </a:rPr>
              <a:t>publishers</a:t>
            </a:r>
          </a:p>
          <a:p>
            <a:pPr>
              <a:buNone/>
            </a:pPr>
            <a:endParaRPr lang="en-GB" sz="10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GB" sz="2400" dirty="0" smtClean="0">
                <a:solidFill>
                  <a:schemeClr val="tx2"/>
                </a:solidFill>
              </a:rPr>
              <a:t>Therefore, to </a:t>
            </a:r>
            <a:r>
              <a:rPr lang="en-GB" sz="2400" dirty="0">
                <a:solidFill>
                  <a:schemeClr val="tx2"/>
                </a:solidFill>
              </a:rPr>
              <a:t>attract </a:t>
            </a:r>
            <a:r>
              <a:rPr lang="en-GB" sz="2400" dirty="0" smtClean="0">
                <a:solidFill>
                  <a:schemeClr val="tx2"/>
                </a:solidFill>
              </a:rPr>
              <a:t>readers/buyers, booksellers </a:t>
            </a:r>
            <a:r>
              <a:rPr lang="en-GB" sz="2400" dirty="0">
                <a:solidFill>
                  <a:schemeClr val="tx2"/>
                </a:solidFill>
              </a:rPr>
              <a:t>will </a:t>
            </a:r>
            <a:r>
              <a:rPr lang="en-GB" sz="2400" dirty="0" smtClean="0">
                <a:solidFill>
                  <a:schemeClr val="tx2"/>
                </a:solidFill>
              </a:rPr>
              <a:t>need to compete using </a:t>
            </a:r>
            <a:r>
              <a:rPr lang="en-GB" sz="2400" dirty="0">
                <a:solidFill>
                  <a:schemeClr val="tx2"/>
                </a:solidFill>
              </a:rPr>
              <a:t>strategies other than </a:t>
            </a:r>
            <a:r>
              <a:rPr lang="en-GB" sz="2400" dirty="0" smtClean="0">
                <a:solidFill>
                  <a:schemeClr val="tx2"/>
                </a:solidFill>
              </a:rPr>
              <a:t>price</a:t>
            </a:r>
          </a:p>
          <a:p>
            <a:pPr>
              <a:buNone/>
            </a:pPr>
            <a:endParaRPr lang="fr-CH" sz="1000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GB" sz="2400" dirty="0">
                <a:solidFill>
                  <a:schemeClr val="tx2"/>
                </a:solidFill>
              </a:rPr>
              <a:t>Some </a:t>
            </a:r>
            <a:r>
              <a:rPr lang="en-GB" sz="2400" dirty="0" smtClean="0">
                <a:solidFill>
                  <a:schemeClr val="tx2"/>
                </a:solidFill>
              </a:rPr>
              <a:t>researchers conclude </a:t>
            </a:r>
            <a:r>
              <a:rPr lang="en-GB" sz="2400" dirty="0">
                <a:solidFill>
                  <a:schemeClr val="tx2"/>
                </a:solidFill>
              </a:rPr>
              <a:t>that in a </a:t>
            </a:r>
            <a:r>
              <a:rPr lang="en-GB" sz="2400" dirty="0" smtClean="0">
                <a:solidFill>
                  <a:schemeClr val="tx2"/>
                </a:solidFill>
              </a:rPr>
              <a:t>non-FBP </a:t>
            </a:r>
            <a:r>
              <a:rPr lang="en-GB" sz="2400" dirty="0">
                <a:solidFill>
                  <a:schemeClr val="tx2"/>
                </a:solidFill>
              </a:rPr>
              <a:t>market there </a:t>
            </a:r>
            <a:r>
              <a:rPr lang="en-GB" sz="2400" dirty="0" smtClean="0">
                <a:solidFill>
                  <a:schemeClr val="tx2"/>
                </a:solidFill>
              </a:rPr>
              <a:t>are increased </a:t>
            </a:r>
            <a:r>
              <a:rPr lang="en-GB" sz="2400" dirty="0">
                <a:solidFill>
                  <a:schemeClr val="tx2"/>
                </a:solidFill>
              </a:rPr>
              <a:t>sales of </a:t>
            </a:r>
            <a:r>
              <a:rPr lang="en-GB" sz="2400" dirty="0" smtClean="0">
                <a:solidFill>
                  <a:schemeClr val="tx2"/>
                </a:solidFill>
              </a:rPr>
              <a:t>bestsellers </a:t>
            </a:r>
            <a:r>
              <a:rPr lang="en-GB" sz="2400" dirty="0">
                <a:solidFill>
                  <a:schemeClr val="tx2"/>
                </a:solidFill>
              </a:rPr>
              <a:t>and lower prices on certain books, while in a FBP-system there is a wider selection of titles on </a:t>
            </a:r>
            <a:r>
              <a:rPr lang="en-GB" sz="2400" dirty="0" smtClean="0">
                <a:solidFill>
                  <a:schemeClr val="tx2"/>
                </a:solidFill>
              </a:rPr>
              <a:t>offer</a:t>
            </a:r>
          </a:p>
          <a:p>
            <a:pPr>
              <a:buNone/>
            </a:pPr>
            <a:endParaRPr lang="fr-CH" sz="1000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GB" sz="2400" dirty="0">
                <a:solidFill>
                  <a:schemeClr val="tx2"/>
                </a:solidFill>
              </a:rPr>
              <a:t>But the researchers were </a:t>
            </a:r>
            <a:r>
              <a:rPr lang="en-GB" sz="2400" dirty="0" smtClean="0">
                <a:solidFill>
                  <a:schemeClr val="tx2"/>
                </a:solidFill>
              </a:rPr>
              <a:t>unable </a:t>
            </a:r>
            <a:r>
              <a:rPr lang="en-GB" sz="2400" dirty="0">
                <a:solidFill>
                  <a:schemeClr val="tx2"/>
                </a:solidFill>
              </a:rPr>
              <a:t>to find a noticeable difference in the average selling price across the two </a:t>
            </a:r>
            <a:r>
              <a:rPr lang="en-GB" sz="2400" dirty="0" smtClean="0">
                <a:solidFill>
                  <a:schemeClr val="tx2"/>
                </a:solidFill>
              </a:rPr>
              <a:t>systems</a:t>
            </a:r>
            <a:endParaRPr lang="fr-CH" sz="2400" dirty="0">
              <a:solidFill>
                <a:schemeClr val="tx2"/>
              </a:solidFill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836607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t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de-CH" altLang="fr-FR" sz="10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 </a:t>
            </a:r>
            <a:r>
              <a:rPr lang="de-CH" altLang="fr-FR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Case Study: Norway</a:t>
            </a:r>
            <a:endParaRPr lang="de-CH" altLang="fr-FR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 smtClean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smtClean="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 smtClean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820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165986" y="1055490"/>
            <a:ext cx="8424862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CH" altLang="fr-FR" sz="2400" dirty="0" smtClean="0">
              <a:solidFill>
                <a:srgbClr val="004977"/>
              </a:solidFill>
              <a:cs typeface="Arial" panose="020B0604020202020204" pitchFamily="34" charset="0"/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Fixed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Book Price in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Israel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is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called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‘The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law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to support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authors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and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literature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’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CH" altLang="fr-FR" sz="1000" dirty="0" smtClean="0">
              <a:solidFill>
                <a:srgbClr val="004977"/>
              </a:solidFill>
              <a:cs typeface="Arial" panose="020B0604020202020204" pitchFamily="34" charset="0"/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FBP operating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since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September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2014 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CH" altLang="fr-FR" sz="1000" dirty="0" smtClean="0">
              <a:solidFill>
                <a:srgbClr val="004977"/>
              </a:solidFill>
              <a:cs typeface="Arial" panose="020B0604020202020204" pitchFamily="34" charset="0"/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Israeli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publishers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very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supportive</a:t>
            </a:r>
            <a:endParaRPr lang="fr-CH" altLang="fr-FR" sz="2400" dirty="0" smtClean="0">
              <a:solidFill>
                <a:srgbClr val="004977"/>
              </a:solidFill>
              <a:cs typeface="Arial" panose="020B0604020202020204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CH" altLang="fr-FR" sz="1000" dirty="0" smtClean="0">
              <a:solidFill>
                <a:srgbClr val="004977"/>
              </a:solidFill>
              <a:cs typeface="Arial" panose="020B0604020202020204" pitchFamily="34" charset="0"/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Price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is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fixed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for 18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months</a:t>
            </a:r>
            <a:endParaRPr lang="fr-CH" altLang="fr-FR" sz="2400" dirty="0" smtClean="0">
              <a:solidFill>
                <a:srgbClr val="004977"/>
              </a:solidFill>
              <a:cs typeface="Arial" panose="020B0604020202020204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CH" altLang="fr-FR" sz="1000" dirty="0" smtClean="0">
              <a:solidFill>
                <a:srgbClr val="004977"/>
              </a:solidFill>
              <a:cs typeface="Arial" panose="020B0604020202020204" pitchFamily="34" charset="0"/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Now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able to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negotiate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annual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terms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on discounts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with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booksellers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, not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monthly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as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before</a:t>
            </a:r>
            <a:endParaRPr lang="fr-CH" altLang="fr-FR" sz="2400" dirty="0" smtClean="0">
              <a:solidFill>
                <a:srgbClr val="004977"/>
              </a:solidFill>
              <a:cs typeface="Arial" panose="020B0604020202020204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CH" altLang="fr-FR" sz="1000" dirty="0" smtClean="0">
              <a:solidFill>
                <a:srgbClr val="004977"/>
              </a:solidFill>
              <a:cs typeface="Arial" panose="020B0604020202020204" pitchFamily="34" charset="0"/>
            </a:endParaRP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Average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price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of books has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dropped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from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around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89 New </a:t>
            </a:r>
            <a:r>
              <a:rPr lang="fr-CH" altLang="fr-FR" sz="2400" dirty="0" err="1" smtClean="0">
                <a:solidFill>
                  <a:srgbClr val="004977"/>
                </a:solidFill>
                <a:cs typeface="Arial" panose="020B0604020202020204" pitchFamily="34" charset="0"/>
              </a:rPr>
              <a:t>Israeli</a:t>
            </a: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Shekels to 67-76 NIS</a:t>
            </a:r>
            <a:endParaRPr lang="fr-CH" altLang="fr-FR" sz="800" dirty="0" smtClean="0">
              <a:solidFill>
                <a:srgbClr val="004977"/>
              </a:solidFill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CH" altLang="fr-FR" sz="2400" dirty="0" smtClean="0">
                <a:solidFill>
                  <a:srgbClr val="004977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836607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t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de-CH" altLang="fr-FR" sz="10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  </a:t>
            </a:r>
            <a:r>
              <a:rPr lang="de-CH" altLang="fr-FR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Case Study: Israel</a:t>
            </a:r>
            <a:endParaRPr lang="de-CH" altLang="fr-FR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 smtClean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smtClean="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 smtClean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820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/>
          <p:cNvSpPr txBox="1">
            <a:spLocks noChangeArrowheads="1"/>
          </p:cNvSpPr>
          <p:nvPr/>
        </p:nvSpPr>
        <p:spPr bwMode="auto">
          <a:xfrm>
            <a:off x="179388" y="989896"/>
            <a:ext cx="8424862" cy="5102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buNone/>
            </a:pPr>
            <a:r>
              <a:rPr lang="en-US" sz="2800" dirty="0" smtClean="0">
                <a:solidFill>
                  <a:schemeClr val="tx2"/>
                </a:solidFill>
              </a:rPr>
              <a:t>Not </a:t>
            </a:r>
            <a:r>
              <a:rPr lang="en-US" sz="2800" dirty="0">
                <a:solidFill>
                  <a:schemeClr val="tx2"/>
                </a:solidFill>
              </a:rPr>
              <a:t>just </a:t>
            </a:r>
            <a:r>
              <a:rPr lang="en-US" sz="2800" dirty="0" smtClean="0">
                <a:solidFill>
                  <a:schemeClr val="tx2"/>
                </a:solidFill>
              </a:rPr>
              <a:t>an Anglo position (the Danes </a:t>
            </a:r>
            <a:r>
              <a:rPr lang="en-US" sz="2800" dirty="0">
                <a:solidFill>
                  <a:schemeClr val="tx2"/>
                </a:solidFill>
              </a:rPr>
              <a:t>and </a:t>
            </a:r>
            <a:r>
              <a:rPr lang="en-US" sz="2800" dirty="0" smtClean="0">
                <a:solidFill>
                  <a:schemeClr val="tx2"/>
                </a:solidFill>
              </a:rPr>
              <a:t>Swiss recently </a:t>
            </a:r>
            <a:r>
              <a:rPr lang="en-US" sz="2800" dirty="0">
                <a:solidFill>
                  <a:schemeClr val="tx2"/>
                </a:solidFill>
              </a:rPr>
              <a:t>looked </a:t>
            </a:r>
            <a:r>
              <a:rPr lang="en-US" sz="2800" dirty="0" smtClean="0">
                <a:solidFill>
                  <a:schemeClr val="tx2"/>
                </a:solidFill>
              </a:rPr>
              <a:t>at </a:t>
            </a:r>
            <a:r>
              <a:rPr lang="en-US" sz="2800" dirty="0">
                <a:solidFill>
                  <a:schemeClr val="tx2"/>
                </a:solidFill>
              </a:rPr>
              <a:t>FBP and said ‘</a:t>
            </a:r>
            <a:r>
              <a:rPr lang="en-US" sz="2800" dirty="0" smtClean="0">
                <a:solidFill>
                  <a:schemeClr val="tx2"/>
                </a:solidFill>
              </a:rPr>
              <a:t>No!’)</a:t>
            </a:r>
          </a:p>
          <a:p>
            <a:pPr>
              <a:buNone/>
            </a:pPr>
            <a:endParaRPr lang="fr-CH" sz="800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sz="2800" dirty="0">
                <a:solidFill>
                  <a:schemeClr val="tx2"/>
                </a:solidFill>
              </a:rPr>
              <a:t>But FBP does go against a </a:t>
            </a:r>
            <a:r>
              <a:rPr lang="en-US" sz="2800" dirty="0" smtClean="0">
                <a:solidFill>
                  <a:schemeClr val="tx2"/>
                </a:solidFill>
              </a:rPr>
              <a:t>certain ‘mercantilist’ </a:t>
            </a:r>
            <a:r>
              <a:rPr lang="en-US" sz="2800" dirty="0">
                <a:solidFill>
                  <a:schemeClr val="tx2"/>
                </a:solidFill>
              </a:rPr>
              <a:t>attitude to books that is strong in </a:t>
            </a:r>
            <a:r>
              <a:rPr lang="en-US" sz="2800" dirty="0" smtClean="0">
                <a:solidFill>
                  <a:schemeClr val="tx2"/>
                </a:solidFill>
              </a:rPr>
              <a:t>the Anglophone </a:t>
            </a:r>
            <a:r>
              <a:rPr lang="en-US" sz="2800" dirty="0">
                <a:solidFill>
                  <a:schemeClr val="tx2"/>
                </a:solidFill>
              </a:rPr>
              <a:t>world </a:t>
            </a:r>
            <a:r>
              <a:rPr lang="en-US" sz="2800" dirty="0" smtClean="0">
                <a:solidFill>
                  <a:schemeClr val="tx2"/>
                </a:solidFill>
              </a:rPr>
              <a:t>— a </a:t>
            </a:r>
            <a:r>
              <a:rPr lang="en-US" sz="2800" dirty="0">
                <a:solidFill>
                  <a:schemeClr val="tx2"/>
                </a:solidFill>
              </a:rPr>
              <a:t>book </a:t>
            </a:r>
            <a:r>
              <a:rPr lang="en-US" sz="2800" dirty="0" smtClean="0">
                <a:solidFill>
                  <a:schemeClr val="tx2"/>
                </a:solidFill>
              </a:rPr>
              <a:t>is </a:t>
            </a:r>
            <a:r>
              <a:rPr lang="en-US" sz="2800" dirty="0">
                <a:solidFill>
                  <a:schemeClr val="tx2"/>
                </a:solidFill>
              </a:rPr>
              <a:t>a commodity </a:t>
            </a:r>
            <a:r>
              <a:rPr lang="en-US" sz="2800" dirty="0" smtClean="0">
                <a:solidFill>
                  <a:schemeClr val="tx2"/>
                </a:solidFill>
              </a:rPr>
              <a:t>like any other</a:t>
            </a:r>
          </a:p>
          <a:p>
            <a:pPr>
              <a:buNone/>
            </a:pPr>
            <a:endParaRPr lang="en-US" sz="8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sz="2800" dirty="0">
                <a:solidFill>
                  <a:schemeClr val="tx2"/>
                </a:solidFill>
              </a:rPr>
              <a:t>P</a:t>
            </a:r>
            <a:r>
              <a:rPr lang="en-US" sz="2800" dirty="0" smtClean="0">
                <a:solidFill>
                  <a:schemeClr val="tx2"/>
                </a:solidFill>
              </a:rPr>
              <a:t>rice </a:t>
            </a:r>
            <a:r>
              <a:rPr lang="en-US" sz="2800" dirty="0">
                <a:solidFill>
                  <a:schemeClr val="tx2"/>
                </a:solidFill>
              </a:rPr>
              <a:t>fixing, in principle, is a bad </a:t>
            </a:r>
            <a:r>
              <a:rPr lang="en-US" sz="2800" dirty="0" smtClean="0">
                <a:solidFill>
                  <a:schemeClr val="tx2"/>
                </a:solidFill>
              </a:rPr>
              <a:t>thing</a:t>
            </a:r>
          </a:p>
          <a:p>
            <a:pPr>
              <a:buNone/>
            </a:pPr>
            <a:endParaRPr lang="fr-CH" sz="800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en-US" sz="2800" dirty="0" smtClean="0">
                <a:solidFill>
                  <a:schemeClr val="tx2"/>
                </a:solidFill>
              </a:rPr>
              <a:t>FBP is </a:t>
            </a:r>
            <a:r>
              <a:rPr lang="en-US" sz="2800" dirty="0">
                <a:solidFill>
                  <a:schemeClr val="tx2"/>
                </a:solidFill>
              </a:rPr>
              <a:t>yet another example of publishers taking responsibility for the whole supply chain, </a:t>
            </a:r>
            <a:r>
              <a:rPr lang="en-US" sz="2800" dirty="0" smtClean="0">
                <a:solidFill>
                  <a:schemeClr val="tx2"/>
                </a:solidFill>
              </a:rPr>
              <a:t>when </a:t>
            </a:r>
            <a:r>
              <a:rPr lang="en-US" sz="2800" dirty="0">
                <a:solidFill>
                  <a:schemeClr val="tx2"/>
                </a:solidFill>
              </a:rPr>
              <a:t>they </a:t>
            </a:r>
            <a:r>
              <a:rPr lang="en-US" sz="2800" dirty="0" smtClean="0">
                <a:solidFill>
                  <a:schemeClr val="tx2"/>
                </a:solidFill>
              </a:rPr>
              <a:t>might </a:t>
            </a:r>
            <a:r>
              <a:rPr lang="en-US" sz="2800" dirty="0">
                <a:solidFill>
                  <a:schemeClr val="tx2"/>
                </a:solidFill>
              </a:rPr>
              <a:t>do better to focus on their own survival and let the </a:t>
            </a:r>
            <a:r>
              <a:rPr lang="en-US" sz="2800" dirty="0" smtClean="0">
                <a:solidFill>
                  <a:schemeClr val="tx2"/>
                </a:solidFill>
              </a:rPr>
              <a:t>booksellers evolve?</a:t>
            </a:r>
            <a:endParaRPr lang="fr-CH" dirty="0">
              <a:solidFill>
                <a:schemeClr val="tx2"/>
              </a:solidFill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836607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t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de-CH" altLang="fr-FR" sz="10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 The case against FBP</a:t>
            </a:r>
            <a:endParaRPr lang="fr-FR" altLang="fr-FR" sz="2400" b="1" dirty="0" smtClean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smtClean="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 smtClean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820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"/>
            <a:ext cx="7451725" cy="836607"/>
          </a:xfrm>
          <a:prstGeom prst="rect">
            <a:avLst/>
          </a:prstGeom>
          <a:gradFill rotWithShape="1">
            <a:gsLst>
              <a:gs pos="0">
                <a:srgbClr val="541866"/>
              </a:gs>
              <a:gs pos="30000">
                <a:srgbClr val="541866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anchor="t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de-CH" altLang="fr-FR" sz="1000" dirty="0" smtClean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de-CH" altLang="fr-FR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 </a:t>
            </a:r>
            <a:r>
              <a:rPr lang="de-CH" altLang="fr-FR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 </a:t>
            </a:r>
            <a:r>
              <a:rPr lang="de-CH" altLang="fr-FR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DIN Next Slab Pro" charset="0"/>
              </a:rPr>
              <a:t>Case Study: Australia</a:t>
            </a:r>
            <a:endParaRPr lang="de-CH" altLang="fr-FR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DIN Next Slab Pro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dirty="0" smtClean="0">
              <a:solidFill>
                <a:srgbClr val="000000"/>
              </a:solidFill>
            </a:endParaRP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0" y="6092831"/>
            <a:ext cx="9144000" cy="765175"/>
          </a:xfrm>
          <a:prstGeom prst="rect">
            <a:avLst/>
          </a:prstGeom>
          <a:gradFill rotWithShape="1">
            <a:gsLst>
              <a:gs pos="0">
                <a:srgbClr val="E47823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fr-FR" altLang="fr-FR" sz="2400" smtClean="0">
              <a:solidFill>
                <a:srgbClr val="000000"/>
              </a:solidFill>
            </a:endParaRPr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360366" y="6300788"/>
            <a:ext cx="84232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fr-FR" sz="1800" dirty="0" smtClean="0">
                <a:solidFill>
                  <a:srgbClr val="541866"/>
                </a:solidFill>
                <a:latin typeface="DIN Next Slab Pro" charset="0"/>
              </a:rPr>
              <a:t>International Publishers Association</a:t>
            </a:r>
          </a:p>
        </p:txBody>
      </p:sp>
      <p:pic>
        <p:nvPicPr>
          <p:cNvPr id="3079" name="Image 7" descr="IPA-logo-hor-cmyk-pro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1" y="125413"/>
            <a:ext cx="12700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9512" y="1052736"/>
            <a:ext cx="842493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FBP law repealed in 1972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800" dirty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RRP system similar to UK, USA without UK’s extremes. USA discounting tempered by </a:t>
            </a:r>
            <a:r>
              <a:rPr lang="en-GB" sz="2400" dirty="0">
                <a:solidFill>
                  <a:schemeClr val="tx2"/>
                </a:solidFill>
              </a:rPr>
              <a:t>Robinson </a:t>
            </a:r>
            <a:r>
              <a:rPr lang="en-GB" sz="2400" dirty="0" err="1">
                <a:solidFill>
                  <a:schemeClr val="tx2"/>
                </a:solidFill>
              </a:rPr>
              <a:t>Patman</a:t>
            </a:r>
            <a:r>
              <a:rPr lang="en-GB" sz="2400" dirty="0">
                <a:solidFill>
                  <a:schemeClr val="tx2"/>
                </a:solidFill>
              </a:rPr>
              <a:t> </a:t>
            </a:r>
            <a:r>
              <a:rPr lang="en-GB" sz="2400" dirty="0" smtClean="0">
                <a:solidFill>
                  <a:schemeClr val="tx2"/>
                </a:solidFill>
              </a:rPr>
              <a:t>Act: booksellers set terms, but publish these terms and </a:t>
            </a:r>
            <a:r>
              <a:rPr lang="en-GB" sz="2400" dirty="0">
                <a:solidFill>
                  <a:schemeClr val="tx2"/>
                </a:solidFill>
              </a:rPr>
              <a:t>cannot </a:t>
            </a:r>
            <a:r>
              <a:rPr lang="en-GB" sz="2400" dirty="0" smtClean="0">
                <a:solidFill>
                  <a:schemeClr val="tx2"/>
                </a:solidFill>
              </a:rPr>
              <a:t>deviate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800" dirty="0" smtClean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‘</a:t>
            </a:r>
            <a:r>
              <a:rPr lang="en-US" sz="2400" dirty="0">
                <a:solidFill>
                  <a:schemeClr val="tx2"/>
                </a:solidFill>
              </a:rPr>
              <a:t>I</a:t>
            </a:r>
            <a:r>
              <a:rPr lang="en-US" sz="2400" dirty="0" smtClean="0">
                <a:solidFill>
                  <a:schemeClr val="tx2"/>
                </a:solidFill>
              </a:rPr>
              <a:t>ndependent </a:t>
            </a:r>
            <a:r>
              <a:rPr lang="en-US" sz="2400" dirty="0">
                <a:solidFill>
                  <a:schemeClr val="tx2"/>
                </a:solidFill>
              </a:rPr>
              <a:t>booksellers are doing well in </a:t>
            </a:r>
            <a:r>
              <a:rPr lang="en-US" sz="2400" dirty="0" smtClean="0">
                <a:solidFill>
                  <a:schemeClr val="tx2"/>
                </a:solidFill>
              </a:rPr>
              <a:t>Australia, with over </a:t>
            </a:r>
            <a:r>
              <a:rPr lang="en-US" sz="2400" dirty="0">
                <a:solidFill>
                  <a:schemeClr val="tx2"/>
                </a:solidFill>
              </a:rPr>
              <a:t>25% of </a:t>
            </a:r>
            <a:r>
              <a:rPr lang="en-US" sz="2400" dirty="0" smtClean="0">
                <a:solidFill>
                  <a:schemeClr val="tx2"/>
                </a:solidFill>
              </a:rPr>
              <a:t>total </a:t>
            </a:r>
            <a:r>
              <a:rPr lang="en-US" sz="2400" dirty="0">
                <a:solidFill>
                  <a:schemeClr val="tx2"/>
                </a:solidFill>
              </a:rPr>
              <a:t>sales for a trade publisher. </a:t>
            </a:r>
            <a:r>
              <a:rPr lang="en-US" sz="2400" dirty="0" smtClean="0">
                <a:solidFill>
                  <a:schemeClr val="tx2"/>
                </a:solidFill>
              </a:rPr>
              <a:t>They </a:t>
            </a:r>
            <a:r>
              <a:rPr lang="en-US" sz="2400" dirty="0">
                <a:solidFill>
                  <a:schemeClr val="tx2"/>
                </a:solidFill>
              </a:rPr>
              <a:t>are successful because they are good and because they connect very well with their </a:t>
            </a:r>
            <a:r>
              <a:rPr lang="en-US" sz="2400" dirty="0" smtClean="0">
                <a:solidFill>
                  <a:schemeClr val="tx2"/>
                </a:solidFill>
              </a:rPr>
              <a:t>communities’                        R Gorman, CEO, Allen &amp; Unwin</a:t>
            </a:r>
            <a:endParaRPr lang="fr-CH" sz="24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CH" sz="800" dirty="0" smtClean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400" dirty="0" err="1" smtClean="0">
                <a:solidFill>
                  <a:schemeClr val="tx2"/>
                </a:solidFill>
              </a:rPr>
              <a:t>Australian</a:t>
            </a:r>
            <a:r>
              <a:rPr lang="fr-CH" sz="2400" dirty="0" smtClean="0">
                <a:solidFill>
                  <a:schemeClr val="tx2"/>
                </a:solidFill>
              </a:rPr>
              <a:t> </a:t>
            </a:r>
            <a:r>
              <a:rPr lang="fr-CH" sz="2400" dirty="0" err="1" smtClean="0">
                <a:solidFill>
                  <a:schemeClr val="tx2"/>
                </a:solidFill>
              </a:rPr>
              <a:t>bookshop</a:t>
            </a:r>
            <a:r>
              <a:rPr lang="fr-CH" sz="2400" dirty="0" smtClean="0">
                <a:solidFill>
                  <a:schemeClr val="tx2"/>
                </a:solidFill>
              </a:rPr>
              <a:t> </a:t>
            </a:r>
            <a:r>
              <a:rPr lang="fr-CH" sz="2400" dirty="0" err="1" smtClean="0">
                <a:solidFill>
                  <a:schemeClr val="tx2"/>
                </a:solidFill>
              </a:rPr>
              <a:t>numbers</a:t>
            </a:r>
            <a:r>
              <a:rPr lang="fr-CH" sz="2400" dirty="0" smtClean="0">
                <a:solidFill>
                  <a:schemeClr val="tx2"/>
                </a:solidFill>
              </a:rPr>
              <a:t> have </a:t>
            </a:r>
            <a:r>
              <a:rPr lang="fr-CH" sz="2400" dirty="0" err="1" smtClean="0">
                <a:solidFill>
                  <a:schemeClr val="tx2"/>
                </a:solidFill>
              </a:rPr>
              <a:t>stabilised</a:t>
            </a:r>
            <a:r>
              <a:rPr lang="fr-CH" sz="2400" dirty="0" smtClean="0">
                <a:solidFill>
                  <a:schemeClr val="tx2"/>
                </a:solidFill>
              </a:rPr>
              <a:t> and </a:t>
            </a:r>
            <a:r>
              <a:rPr lang="en-US" sz="2400" dirty="0">
                <a:solidFill>
                  <a:schemeClr val="tx2"/>
                </a:solidFill>
              </a:rPr>
              <a:t>2014 book sales up by </a:t>
            </a:r>
            <a:r>
              <a:rPr lang="en-US" sz="2400" dirty="0" smtClean="0">
                <a:solidFill>
                  <a:schemeClr val="tx2"/>
                </a:solidFill>
              </a:rPr>
              <a:t>2.3%</a:t>
            </a:r>
            <a:r>
              <a:rPr lang="fr-CH" sz="2400" dirty="0">
                <a:solidFill>
                  <a:schemeClr val="tx2"/>
                </a:solidFill>
              </a:rPr>
              <a:t> </a:t>
            </a:r>
            <a:r>
              <a:rPr lang="fr-CH" sz="2400" dirty="0" smtClean="0">
                <a:solidFill>
                  <a:schemeClr val="tx2"/>
                </a:solidFill>
              </a:rPr>
              <a:t> (Source: </a:t>
            </a:r>
            <a:r>
              <a:rPr lang="en-US" sz="2400" dirty="0" smtClean="0">
                <a:solidFill>
                  <a:schemeClr val="tx2"/>
                </a:solidFill>
              </a:rPr>
              <a:t>Australian </a:t>
            </a:r>
            <a:r>
              <a:rPr lang="en-US" sz="2400" dirty="0">
                <a:solidFill>
                  <a:schemeClr val="tx2"/>
                </a:solidFill>
              </a:rPr>
              <a:t>Booksellers </a:t>
            </a:r>
            <a:r>
              <a:rPr lang="en-US" sz="2400" dirty="0" smtClean="0">
                <a:solidFill>
                  <a:schemeClr val="tx2"/>
                </a:solidFill>
              </a:rPr>
              <a:t>Association) </a:t>
            </a:r>
            <a:r>
              <a:rPr lang="en-US" sz="2400" dirty="0">
                <a:solidFill>
                  <a:schemeClr val="tx2"/>
                </a:solidFill>
              </a:rPr>
              <a:t>  </a:t>
            </a:r>
            <a:endParaRPr lang="fr-CH" sz="2400" dirty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CH" sz="800" dirty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CH" sz="2400" dirty="0" err="1" smtClean="0">
                <a:solidFill>
                  <a:schemeClr val="tx2"/>
                </a:solidFill>
              </a:rPr>
              <a:t>Australia</a:t>
            </a:r>
            <a:r>
              <a:rPr lang="fr-CH" sz="2400" dirty="0" smtClean="0">
                <a:solidFill>
                  <a:schemeClr val="tx2"/>
                </a:solidFill>
              </a:rPr>
              <a:t> (and USA</a:t>
            </a:r>
            <a:r>
              <a:rPr lang="fr-CH" sz="2400" dirty="0">
                <a:solidFill>
                  <a:schemeClr val="tx2"/>
                </a:solidFill>
              </a:rPr>
              <a:t>) </a:t>
            </a:r>
            <a:r>
              <a:rPr lang="fr-CH" sz="2400" dirty="0" err="1" smtClean="0">
                <a:solidFill>
                  <a:schemeClr val="tx2"/>
                </a:solidFill>
              </a:rPr>
              <a:t>interesting</a:t>
            </a:r>
            <a:r>
              <a:rPr lang="fr-CH" sz="2400" dirty="0" smtClean="0">
                <a:solidFill>
                  <a:schemeClr val="tx2"/>
                </a:solidFill>
              </a:rPr>
              <a:t> for </a:t>
            </a:r>
            <a:r>
              <a:rPr lang="fr-CH" sz="2400" dirty="0" err="1" smtClean="0">
                <a:solidFill>
                  <a:schemeClr val="tx2"/>
                </a:solidFill>
              </a:rPr>
              <a:t>Brazil</a:t>
            </a:r>
            <a:r>
              <a:rPr lang="fr-CH" sz="2400" dirty="0" smtClean="0">
                <a:solidFill>
                  <a:schemeClr val="tx2"/>
                </a:solidFill>
              </a:rPr>
              <a:t> </a:t>
            </a:r>
            <a:r>
              <a:rPr lang="fr-CH" sz="2400" dirty="0" err="1" smtClean="0">
                <a:solidFill>
                  <a:schemeClr val="tx2"/>
                </a:solidFill>
              </a:rPr>
              <a:t>because</a:t>
            </a:r>
            <a:r>
              <a:rPr lang="fr-CH" sz="2400" dirty="0" smtClean="0">
                <a:solidFill>
                  <a:schemeClr val="tx2"/>
                </a:solidFill>
              </a:rPr>
              <a:t> of </a:t>
            </a:r>
            <a:r>
              <a:rPr lang="fr-CH" sz="2400" dirty="0" err="1" smtClean="0">
                <a:solidFill>
                  <a:schemeClr val="tx2"/>
                </a:solidFill>
              </a:rPr>
              <a:t>similar</a:t>
            </a:r>
            <a:r>
              <a:rPr lang="fr-CH" sz="2400" dirty="0" smtClean="0">
                <a:solidFill>
                  <a:schemeClr val="tx2"/>
                </a:solidFill>
              </a:rPr>
              <a:t> </a:t>
            </a:r>
            <a:r>
              <a:rPr lang="fr-CH" sz="2400" dirty="0" err="1" smtClean="0">
                <a:solidFill>
                  <a:schemeClr val="tx2"/>
                </a:solidFill>
              </a:rPr>
              <a:t>geography</a:t>
            </a:r>
            <a:endParaRPr lang="fr-CH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765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847</Words>
  <Application>Microsoft Office PowerPoint</Application>
  <PresentationFormat>On-screen Show (4:3)</PresentationFormat>
  <Paragraphs>143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ＭＳ Ｐゴシック</vt:lpstr>
      <vt:lpstr>Arial</vt:lpstr>
      <vt:lpstr>Calibri</vt:lpstr>
      <vt:lpstr>Courier New</vt:lpstr>
      <vt:lpstr>DIN Next Slab Pro</vt:lpstr>
      <vt:lpstr>DIN Next Slab Pro Medium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IFPMA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IPA Secretariat</dc:creator>
  <cp:lastModifiedBy>Claire Barker</cp:lastModifiedBy>
  <cp:revision>36</cp:revision>
  <dcterms:created xsi:type="dcterms:W3CDTF">2015-06-09T16:44:52Z</dcterms:created>
  <dcterms:modified xsi:type="dcterms:W3CDTF">2015-06-29T10:11:01Z</dcterms:modified>
</cp:coreProperties>
</file>