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770" r:id="rId2"/>
    <p:sldMasterId id="2147483794" r:id="rId3"/>
    <p:sldMasterId id="2147483806" r:id="rId4"/>
  </p:sldMasterIdLst>
  <p:notesMasterIdLst>
    <p:notesMasterId r:id="rId26"/>
  </p:notesMasterIdLst>
  <p:handoutMasterIdLst>
    <p:handoutMasterId r:id="rId27"/>
  </p:handoutMasterIdLst>
  <p:sldIdLst>
    <p:sldId id="871" r:id="rId5"/>
    <p:sldId id="932" r:id="rId6"/>
    <p:sldId id="933" r:id="rId7"/>
    <p:sldId id="925" r:id="rId8"/>
    <p:sldId id="888" r:id="rId9"/>
    <p:sldId id="935" r:id="rId10"/>
    <p:sldId id="914" r:id="rId11"/>
    <p:sldId id="908" r:id="rId12"/>
    <p:sldId id="906" r:id="rId13"/>
    <p:sldId id="902" r:id="rId14"/>
    <p:sldId id="939" r:id="rId15"/>
    <p:sldId id="903" r:id="rId16"/>
    <p:sldId id="904" r:id="rId17"/>
    <p:sldId id="905" r:id="rId18"/>
    <p:sldId id="911" r:id="rId19"/>
    <p:sldId id="915" r:id="rId20"/>
    <p:sldId id="938" r:id="rId21"/>
    <p:sldId id="937" r:id="rId22"/>
    <p:sldId id="940" r:id="rId23"/>
    <p:sldId id="941" r:id="rId24"/>
    <p:sldId id="929" r:id="rId25"/>
  </p:sldIdLst>
  <p:sldSz cx="9144000" cy="6858000" type="screen4x3"/>
  <p:notesSz cx="6881813" cy="9296400"/>
  <p:defaultTextStyle>
    <a:defPPr>
      <a:defRPr lang="en-US"/>
    </a:defPPr>
    <a:lvl1pPr algn="ctr" rtl="0" eaLnBrk="0" fontAlgn="base" hangingPunct="0">
      <a:lnSpc>
        <a:spcPct val="110000"/>
      </a:lnSpc>
      <a:spcBef>
        <a:spcPct val="20000"/>
      </a:spcBef>
      <a:spcAft>
        <a:spcPct val="0"/>
      </a:spcAft>
      <a:defRPr sz="4400" b="1" kern="1200">
        <a:solidFill>
          <a:srgbClr val="FFFF00"/>
        </a:solidFill>
        <a:latin typeface="Arial" charset="0"/>
        <a:ea typeface="+mn-ea"/>
        <a:cs typeface="+mn-cs"/>
      </a:defRPr>
    </a:lvl1pPr>
    <a:lvl2pPr marL="457200" algn="ctr" rtl="0" eaLnBrk="0" fontAlgn="base" hangingPunct="0">
      <a:lnSpc>
        <a:spcPct val="110000"/>
      </a:lnSpc>
      <a:spcBef>
        <a:spcPct val="20000"/>
      </a:spcBef>
      <a:spcAft>
        <a:spcPct val="0"/>
      </a:spcAft>
      <a:defRPr sz="4400" b="1" kern="1200">
        <a:solidFill>
          <a:srgbClr val="FFFF00"/>
        </a:solidFill>
        <a:latin typeface="Arial" charset="0"/>
        <a:ea typeface="+mn-ea"/>
        <a:cs typeface="+mn-cs"/>
      </a:defRPr>
    </a:lvl2pPr>
    <a:lvl3pPr marL="914400" algn="ctr" rtl="0" eaLnBrk="0" fontAlgn="base" hangingPunct="0">
      <a:lnSpc>
        <a:spcPct val="110000"/>
      </a:lnSpc>
      <a:spcBef>
        <a:spcPct val="20000"/>
      </a:spcBef>
      <a:spcAft>
        <a:spcPct val="0"/>
      </a:spcAft>
      <a:defRPr sz="4400" b="1" kern="1200">
        <a:solidFill>
          <a:srgbClr val="FFFF00"/>
        </a:solidFill>
        <a:latin typeface="Arial" charset="0"/>
        <a:ea typeface="+mn-ea"/>
        <a:cs typeface="+mn-cs"/>
      </a:defRPr>
    </a:lvl3pPr>
    <a:lvl4pPr marL="1371600" algn="ctr" rtl="0" eaLnBrk="0" fontAlgn="base" hangingPunct="0">
      <a:lnSpc>
        <a:spcPct val="110000"/>
      </a:lnSpc>
      <a:spcBef>
        <a:spcPct val="20000"/>
      </a:spcBef>
      <a:spcAft>
        <a:spcPct val="0"/>
      </a:spcAft>
      <a:defRPr sz="4400" b="1" kern="1200">
        <a:solidFill>
          <a:srgbClr val="FFFF00"/>
        </a:solidFill>
        <a:latin typeface="Arial" charset="0"/>
        <a:ea typeface="+mn-ea"/>
        <a:cs typeface="+mn-cs"/>
      </a:defRPr>
    </a:lvl4pPr>
    <a:lvl5pPr marL="1828800" algn="ctr" rtl="0" eaLnBrk="0" fontAlgn="base" hangingPunct="0">
      <a:lnSpc>
        <a:spcPct val="110000"/>
      </a:lnSpc>
      <a:spcBef>
        <a:spcPct val="20000"/>
      </a:spcBef>
      <a:spcAft>
        <a:spcPct val="0"/>
      </a:spcAft>
      <a:defRPr sz="4400" b="1" kern="1200">
        <a:solidFill>
          <a:srgbClr val="FFFF00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rgbClr val="FFFF00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rgbClr val="FFFF00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rgbClr val="FFFF00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rgbClr val="FFFF00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D04B"/>
    <a:srgbClr val="00C462"/>
    <a:srgbClr val="FFFF66"/>
    <a:srgbClr val="F2B300"/>
    <a:srgbClr val="FF6600"/>
    <a:srgbClr val="AC7300"/>
    <a:srgbClr val="996600"/>
    <a:srgbClr val="CC6600"/>
    <a:srgbClr val="FFC521"/>
    <a:srgbClr val="FFA7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949" autoAdjust="0"/>
    <p:restoredTop sz="94109" autoAdjust="0"/>
  </p:normalViewPr>
  <p:slideViewPr>
    <p:cSldViewPr>
      <p:cViewPr varScale="1">
        <p:scale>
          <a:sx n="73" d="100"/>
          <a:sy n="73" d="100"/>
        </p:scale>
        <p:origin x="-1140" y="-108"/>
      </p:cViewPr>
      <p:guideLst>
        <p:guide orient="horz" pos="20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1242"/>
    </p:cViewPr>
  </p:sorterViewPr>
  <p:notesViewPr>
    <p:cSldViewPr>
      <p:cViewPr varScale="1">
        <p:scale>
          <a:sx n="62" d="100"/>
          <a:sy n="62" d="100"/>
        </p:scale>
        <p:origin x="-2694" y="-90"/>
      </p:cViewPr>
      <p:guideLst>
        <p:guide orient="horz" pos="2928"/>
        <p:guide pos="216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tableStyles" Target="tableStyle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handoutMaster" Target="handoutMasters/handoutMaster1.xml"/><Relationship Id="rId30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8272AC-A3B3-4226-9504-F30214E14ECD}" type="doc">
      <dgm:prSet loTypeId="urn:microsoft.com/office/officeart/2011/layout/TabList" loCatId="officeonlin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DCCD5CDF-1C7D-4CFE-A396-A9E5D4D4911B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Fungicidas</a:t>
          </a:r>
          <a:endParaRPr lang="pt-BR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EE0225F2-880F-4072-B046-A05C22BE2507}" type="parTrans" cxnId="{E6142B4F-FF97-4E95-B0FD-3C728DD820FF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A14B685E-6C92-44A6-9A20-4BC861624C68}" type="sibTrans" cxnId="{E6142B4F-FF97-4E95-B0FD-3C728DD820FF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7D159C9C-B001-400E-A5E2-8E4BA3B7FCA4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Baixa toxicidade aguda ; Elevada preocupação crônica - </a:t>
          </a:r>
        </a:p>
        <a:p>
          <a:r>
            <a:rPr lang="pt-BR" sz="18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Câncer, </a:t>
          </a:r>
          <a:r>
            <a:rPr lang="pt-BR" sz="1800" dirty="0" err="1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Teratogênese</a:t>
          </a:r>
          <a:r>
            <a:rPr lang="pt-BR" sz="18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, Mutagênese</a:t>
          </a:r>
          <a:endParaRPr lang="pt-BR" sz="18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8B753CB9-62D1-40A8-99ED-03D2E43686EC}" type="parTrans" cxnId="{4D797348-FE53-491C-90EB-74CAC8F5BE89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428190A6-637B-4BED-A2B0-903AB209A3F6}" type="sibTrans" cxnId="{4D797348-FE53-491C-90EB-74CAC8F5BE89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3BAD461E-D521-41C0-B79E-C75FC8001693}">
      <dgm:prSet phldrT="[Texto]" phldr="1"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9119CA3C-E4C4-413F-85B1-6542F97920B2}" type="parTrans" cxnId="{72496FE6-E4AB-42C0-810C-A9ACFFC1888F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3DB3C1DC-8A4D-4C39-9A56-698211B7D2E4}" type="sibTrans" cxnId="{72496FE6-E4AB-42C0-810C-A9ACFFC1888F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B4363819-2EE9-4412-A164-01386075AE47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Inseticidas</a:t>
          </a:r>
          <a:endParaRPr lang="pt-BR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554C37E4-325A-43EA-BD4D-35A4E233E81E}" type="parTrans" cxnId="{A0EE79AF-E4F8-465E-8E0E-6BAD9A699E00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3E2A34AA-D42B-4660-8D7F-27B330D2BB3F}" type="sibTrans" cxnId="{A0EE79AF-E4F8-465E-8E0E-6BAD9A699E00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0EF965B1-92E6-4DDA-B3A4-B9AFD8B9CD0A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Elevada Toxicidade aguda –  </a:t>
          </a:r>
          <a:r>
            <a:rPr lang="pt-BR" sz="1800" dirty="0" err="1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Neurotoxicidade</a:t>
          </a:r>
          <a:r>
            <a:rPr lang="pt-BR" sz="18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, </a:t>
          </a:r>
          <a:endParaRPr lang="pt-BR" sz="18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C568C820-8B58-4C8C-B066-B2B16F2B6E97}" type="parTrans" cxnId="{F4CAE5B4-2A5E-463C-A0C2-AB4FA770BAF3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9B2B445F-88BC-433E-A537-D6A59BF53237}" type="sibTrans" cxnId="{F4CAE5B4-2A5E-463C-A0C2-AB4FA770BAF3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95C76B32-B24B-465B-80B0-33423507A49E}">
      <dgm:prSet phldrT="[Texto]" phldr="1"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25DB1AB1-911E-47E1-BAC7-B00CB01A633B}" type="parTrans" cxnId="{464A0EC1-E43B-4DDE-850C-B2F8EF895B42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62A71750-7DA6-4C63-94C2-FD945B5FB08F}" type="sibTrans" cxnId="{464A0EC1-E43B-4DDE-850C-B2F8EF895B42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37B4EEA1-97F8-41CA-A7CA-77FF9F8A722C}">
      <dgm:prSet phldrT="[Texto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pt-BR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Herbicidas</a:t>
          </a:r>
          <a:endParaRPr lang="pt-BR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B45998BA-B49E-4416-9FE6-936362C0CC8A}" type="parTrans" cxnId="{4671F8BE-CFA2-47E2-8C75-4FCAA071BC72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7CFCBDA1-8309-4DF8-B770-7E511D7CAFA1}" type="sibTrans" cxnId="{4671F8BE-CFA2-47E2-8C75-4FCAA071BC72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D3B236FA-9108-4E8F-B3F6-FE80E0A1D0D5}">
      <dgm:prSet phldrT="[Texto]" custT="1"/>
      <dgm:spPr/>
      <dgm:t>
        <a:bodyPr/>
        <a:lstStyle/>
        <a:p>
          <a:r>
            <a:rPr lang="pt-BR" sz="18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Toxicidade aguda variável , toxicidade  crônica e na reprodução – problemas de desregulação endócrina, desenvolvimento em gerações sucessivas</a:t>
          </a:r>
          <a:endParaRPr lang="pt-BR" sz="18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E67F9493-DA10-4FA8-846A-07BAF0021022}" type="parTrans" cxnId="{157152A8-FFF1-484C-BECC-E9C97BBED2F2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5677CBC4-5C6D-4BB9-A54F-754D5A48EDEA}" type="sibTrans" cxnId="{157152A8-FFF1-484C-BECC-E9C97BBED2F2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97E05D7D-1376-4E5A-8A2F-8105B3D327C3}">
      <dgm:prSet phldrT="[Texto]" phldr="1"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7B7F2FEB-C561-4D63-98A7-87DE4BE9FEC4}" type="parTrans" cxnId="{F44091F5-F1BF-42B2-A434-B057772E78A3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D5AA41BC-7F71-4BC7-B326-116CC776B873}" type="sibTrans" cxnId="{F44091F5-F1BF-42B2-A434-B057772E78A3}">
      <dgm:prSet/>
      <dgm:spPr/>
      <dgm:t>
        <a:bodyPr/>
        <a:lstStyle/>
        <a:p>
          <a:endParaRPr lang="pt-BR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gm:t>
    </dgm:pt>
    <dgm:pt modelId="{B0A0C7FB-43B6-46E3-BBE4-3441C61642C9}" type="pres">
      <dgm:prSet presAssocID="{FC8272AC-A3B3-4226-9504-F30214E14ECD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pt-BR"/>
        </a:p>
      </dgm:t>
    </dgm:pt>
    <dgm:pt modelId="{6CB7B645-8AAB-4B68-88EF-CAAE6109EA55}" type="pres">
      <dgm:prSet presAssocID="{DCCD5CDF-1C7D-4CFE-A396-A9E5D4D4911B}" presName="composite" presStyleCnt="0"/>
      <dgm:spPr/>
    </dgm:pt>
    <dgm:pt modelId="{5824017B-3D80-49E9-AB83-F84322022158}" type="pres">
      <dgm:prSet presAssocID="{DCCD5CDF-1C7D-4CFE-A396-A9E5D4D4911B}" presName="FirstChild" presStyleLbl="revTx" presStyleIdx="0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A105E50-0AF2-4DA1-8BDE-F591AA6EEF11}" type="pres">
      <dgm:prSet presAssocID="{DCCD5CDF-1C7D-4CFE-A396-A9E5D4D4911B}" presName="Parent" presStyleLbl="alignNode1" presStyleIdx="0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D2F160E-EDF6-4F83-B92E-CBF06B431E8A}" type="pres">
      <dgm:prSet presAssocID="{DCCD5CDF-1C7D-4CFE-A396-A9E5D4D4911B}" presName="Accent" presStyleLbl="parChTrans1D1" presStyleIdx="0" presStyleCnt="3"/>
      <dgm:spPr/>
    </dgm:pt>
    <dgm:pt modelId="{C7AE7EE7-2F21-4C27-87C0-9F32A7E3855B}" type="pres">
      <dgm:prSet presAssocID="{DCCD5CDF-1C7D-4CFE-A396-A9E5D4D4911B}" presName="Child" presStyleLbl="revTx" presStyleIdx="1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C52D188-EF4D-4354-8D90-1D595A9E78B2}" type="pres">
      <dgm:prSet presAssocID="{A14B685E-6C92-44A6-9A20-4BC861624C68}" presName="sibTrans" presStyleCnt="0"/>
      <dgm:spPr/>
    </dgm:pt>
    <dgm:pt modelId="{4154AB38-E712-4F3B-8B31-9C95316EC666}" type="pres">
      <dgm:prSet presAssocID="{B4363819-2EE9-4412-A164-01386075AE47}" presName="composite" presStyleCnt="0"/>
      <dgm:spPr/>
    </dgm:pt>
    <dgm:pt modelId="{F61DBEDE-8691-46F4-9F03-94D79BFE6B07}" type="pres">
      <dgm:prSet presAssocID="{B4363819-2EE9-4412-A164-01386075AE47}" presName="FirstChild" presStyleLbl="revTx" presStyleIdx="2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C5A7CF65-1598-4F2D-A184-34A00032B4A6}" type="pres">
      <dgm:prSet presAssocID="{B4363819-2EE9-4412-A164-01386075AE47}" presName="Parent" presStyleLbl="alignNode1" presStyleIdx="1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6F25289-C71C-480C-8A45-C98A3D968260}" type="pres">
      <dgm:prSet presAssocID="{B4363819-2EE9-4412-A164-01386075AE47}" presName="Accent" presStyleLbl="parChTrans1D1" presStyleIdx="1" presStyleCnt="3"/>
      <dgm:spPr/>
    </dgm:pt>
    <dgm:pt modelId="{36A91EA3-3A76-48EE-96E6-1235B5567FF4}" type="pres">
      <dgm:prSet presAssocID="{B4363819-2EE9-4412-A164-01386075AE47}" presName="Child" presStyleLbl="revTx" presStyleIdx="3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7446EE60-A1AD-4887-9685-5C8BC5473A48}" type="pres">
      <dgm:prSet presAssocID="{3E2A34AA-D42B-4660-8D7F-27B330D2BB3F}" presName="sibTrans" presStyleCnt="0"/>
      <dgm:spPr/>
    </dgm:pt>
    <dgm:pt modelId="{C4276A70-65B1-4CE1-8597-DD85774D7BE9}" type="pres">
      <dgm:prSet presAssocID="{37B4EEA1-97F8-41CA-A7CA-77FF9F8A722C}" presName="composite" presStyleCnt="0"/>
      <dgm:spPr/>
    </dgm:pt>
    <dgm:pt modelId="{C22E0B85-85E8-4C6E-9D95-2E10FFFFEE94}" type="pres">
      <dgm:prSet presAssocID="{37B4EEA1-97F8-41CA-A7CA-77FF9F8A722C}" presName="FirstChild" presStyleLbl="revTx" presStyleIdx="4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91E9D0DE-2510-4215-AE92-B2277D1A14E0}" type="pres">
      <dgm:prSet presAssocID="{37B4EEA1-97F8-41CA-A7CA-77FF9F8A722C}" presName="Parent" presStyleLbl="alignNode1" presStyleIdx="2" presStyleCnt="3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8919F277-789B-473C-A2B1-6EB931B52C28}" type="pres">
      <dgm:prSet presAssocID="{37B4EEA1-97F8-41CA-A7CA-77FF9F8A722C}" presName="Accent" presStyleLbl="parChTrans1D1" presStyleIdx="2" presStyleCnt="3"/>
      <dgm:spPr/>
    </dgm:pt>
    <dgm:pt modelId="{9731D2FD-5AEC-4C53-94F0-0CA1430B5717}" type="pres">
      <dgm:prSet presAssocID="{37B4EEA1-97F8-41CA-A7CA-77FF9F8A722C}" presName="Child" presStyleLbl="revTx" presStyleIdx="5" presStyleCnt="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72496FE6-E4AB-42C0-810C-A9ACFFC1888F}" srcId="{DCCD5CDF-1C7D-4CFE-A396-A9E5D4D4911B}" destId="{3BAD461E-D521-41C0-B79E-C75FC8001693}" srcOrd="1" destOrd="0" parTransId="{9119CA3C-E4C4-413F-85B1-6542F97920B2}" sibTransId="{3DB3C1DC-8A4D-4C39-9A56-698211B7D2E4}"/>
    <dgm:cxn modelId="{1853244B-C85D-437A-AB99-4E25CE80C71B}" type="presOf" srcId="{D3B236FA-9108-4E8F-B3F6-FE80E0A1D0D5}" destId="{C22E0B85-85E8-4C6E-9D95-2E10FFFFEE94}" srcOrd="0" destOrd="0" presId="urn:microsoft.com/office/officeart/2011/layout/TabList"/>
    <dgm:cxn modelId="{5FAC6463-3A83-4C2C-AE5D-394A93E02481}" type="presOf" srcId="{37B4EEA1-97F8-41CA-A7CA-77FF9F8A722C}" destId="{91E9D0DE-2510-4215-AE92-B2277D1A14E0}" srcOrd="0" destOrd="0" presId="urn:microsoft.com/office/officeart/2011/layout/TabList"/>
    <dgm:cxn modelId="{F4CAE5B4-2A5E-463C-A0C2-AB4FA770BAF3}" srcId="{B4363819-2EE9-4412-A164-01386075AE47}" destId="{0EF965B1-92E6-4DDA-B3A4-B9AFD8B9CD0A}" srcOrd="0" destOrd="0" parTransId="{C568C820-8B58-4C8C-B066-B2B16F2B6E97}" sibTransId="{9B2B445F-88BC-433E-A537-D6A59BF53237}"/>
    <dgm:cxn modelId="{B6FBD21A-B528-47FF-8E06-1220495994B0}" type="presOf" srcId="{97E05D7D-1376-4E5A-8A2F-8105B3D327C3}" destId="{9731D2FD-5AEC-4C53-94F0-0CA1430B5717}" srcOrd="0" destOrd="0" presId="urn:microsoft.com/office/officeart/2011/layout/TabList"/>
    <dgm:cxn modelId="{157152A8-FFF1-484C-BECC-E9C97BBED2F2}" srcId="{37B4EEA1-97F8-41CA-A7CA-77FF9F8A722C}" destId="{D3B236FA-9108-4E8F-B3F6-FE80E0A1D0D5}" srcOrd="0" destOrd="0" parTransId="{E67F9493-DA10-4FA8-846A-07BAF0021022}" sibTransId="{5677CBC4-5C6D-4BB9-A54F-754D5A48EDEA}"/>
    <dgm:cxn modelId="{E6142B4F-FF97-4E95-B0FD-3C728DD820FF}" srcId="{FC8272AC-A3B3-4226-9504-F30214E14ECD}" destId="{DCCD5CDF-1C7D-4CFE-A396-A9E5D4D4911B}" srcOrd="0" destOrd="0" parTransId="{EE0225F2-880F-4072-B046-A05C22BE2507}" sibTransId="{A14B685E-6C92-44A6-9A20-4BC861624C68}"/>
    <dgm:cxn modelId="{70C0AC54-D67B-4CDB-8F60-4A9DDCD6FDB5}" type="presOf" srcId="{95C76B32-B24B-465B-80B0-33423507A49E}" destId="{36A91EA3-3A76-48EE-96E6-1235B5567FF4}" srcOrd="0" destOrd="0" presId="urn:microsoft.com/office/officeart/2011/layout/TabList"/>
    <dgm:cxn modelId="{4671F8BE-CFA2-47E2-8C75-4FCAA071BC72}" srcId="{FC8272AC-A3B3-4226-9504-F30214E14ECD}" destId="{37B4EEA1-97F8-41CA-A7CA-77FF9F8A722C}" srcOrd="2" destOrd="0" parTransId="{B45998BA-B49E-4416-9FE6-936362C0CC8A}" sibTransId="{7CFCBDA1-8309-4DF8-B770-7E511D7CAFA1}"/>
    <dgm:cxn modelId="{80318F80-6618-48DD-9D06-3E8B1CFDB9F2}" type="presOf" srcId="{FC8272AC-A3B3-4226-9504-F30214E14ECD}" destId="{B0A0C7FB-43B6-46E3-BBE4-3441C61642C9}" srcOrd="0" destOrd="0" presId="urn:microsoft.com/office/officeart/2011/layout/TabList"/>
    <dgm:cxn modelId="{9957710B-E09A-4EFC-8570-119FE08F879C}" type="presOf" srcId="{7D159C9C-B001-400E-A5E2-8E4BA3B7FCA4}" destId="{5824017B-3D80-49E9-AB83-F84322022158}" srcOrd="0" destOrd="0" presId="urn:microsoft.com/office/officeart/2011/layout/TabList"/>
    <dgm:cxn modelId="{464A0EC1-E43B-4DDE-850C-B2F8EF895B42}" srcId="{B4363819-2EE9-4412-A164-01386075AE47}" destId="{95C76B32-B24B-465B-80B0-33423507A49E}" srcOrd="1" destOrd="0" parTransId="{25DB1AB1-911E-47E1-BAC7-B00CB01A633B}" sibTransId="{62A71750-7DA6-4C63-94C2-FD945B5FB08F}"/>
    <dgm:cxn modelId="{4D797348-FE53-491C-90EB-74CAC8F5BE89}" srcId="{DCCD5CDF-1C7D-4CFE-A396-A9E5D4D4911B}" destId="{7D159C9C-B001-400E-A5E2-8E4BA3B7FCA4}" srcOrd="0" destOrd="0" parTransId="{8B753CB9-62D1-40A8-99ED-03D2E43686EC}" sibTransId="{428190A6-637B-4BED-A2B0-903AB209A3F6}"/>
    <dgm:cxn modelId="{C692CD5E-DD1C-4C3E-A445-2B049ADDC9F3}" type="presOf" srcId="{B4363819-2EE9-4412-A164-01386075AE47}" destId="{C5A7CF65-1598-4F2D-A184-34A00032B4A6}" srcOrd="0" destOrd="0" presId="urn:microsoft.com/office/officeart/2011/layout/TabList"/>
    <dgm:cxn modelId="{F44091F5-F1BF-42B2-A434-B057772E78A3}" srcId="{37B4EEA1-97F8-41CA-A7CA-77FF9F8A722C}" destId="{97E05D7D-1376-4E5A-8A2F-8105B3D327C3}" srcOrd="1" destOrd="0" parTransId="{7B7F2FEB-C561-4D63-98A7-87DE4BE9FEC4}" sibTransId="{D5AA41BC-7F71-4BC7-B326-116CC776B873}"/>
    <dgm:cxn modelId="{9B1E6CDB-F82C-4DEB-8CB3-00356AA9EDB6}" type="presOf" srcId="{DCCD5CDF-1C7D-4CFE-A396-A9E5D4D4911B}" destId="{BA105E50-0AF2-4DA1-8BDE-F591AA6EEF11}" srcOrd="0" destOrd="0" presId="urn:microsoft.com/office/officeart/2011/layout/TabList"/>
    <dgm:cxn modelId="{A0EE79AF-E4F8-465E-8E0E-6BAD9A699E00}" srcId="{FC8272AC-A3B3-4226-9504-F30214E14ECD}" destId="{B4363819-2EE9-4412-A164-01386075AE47}" srcOrd="1" destOrd="0" parTransId="{554C37E4-325A-43EA-BD4D-35A4E233E81E}" sibTransId="{3E2A34AA-D42B-4660-8D7F-27B330D2BB3F}"/>
    <dgm:cxn modelId="{7C88FFA0-BB43-48CB-9216-4B95A76DC749}" type="presOf" srcId="{0EF965B1-92E6-4DDA-B3A4-B9AFD8B9CD0A}" destId="{F61DBEDE-8691-46F4-9F03-94D79BFE6B07}" srcOrd="0" destOrd="0" presId="urn:microsoft.com/office/officeart/2011/layout/TabList"/>
    <dgm:cxn modelId="{AD8726F8-F0D3-4E1A-9235-2A69F96BB1B0}" type="presOf" srcId="{3BAD461E-D521-41C0-B79E-C75FC8001693}" destId="{C7AE7EE7-2F21-4C27-87C0-9F32A7E3855B}" srcOrd="0" destOrd="0" presId="urn:microsoft.com/office/officeart/2011/layout/TabList"/>
    <dgm:cxn modelId="{69BAEEE3-D0E6-48E6-8D18-FCB3E6D40D5E}" type="presParOf" srcId="{B0A0C7FB-43B6-46E3-BBE4-3441C61642C9}" destId="{6CB7B645-8AAB-4B68-88EF-CAAE6109EA55}" srcOrd="0" destOrd="0" presId="urn:microsoft.com/office/officeart/2011/layout/TabList"/>
    <dgm:cxn modelId="{8C84DB0E-C4CA-48A5-A415-9E149B7C5DE8}" type="presParOf" srcId="{6CB7B645-8AAB-4B68-88EF-CAAE6109EA55}" destId="{5824017B-3D80-49E9-AB83-F84322022158}" srcOrd="0" destOrd="0" presId="urn:microsoft.com/office/officeart/2011/layout/TabList"/>
    <dgm:cxn modelId="{63A33A32-50D8-440C-82DE-23A0F39E8D87}" type="presParOf" srcId="{6CB7B645-8AAB-4B68-88EF-CAAE6109EA55}" destId="{BA105E50-0AF2-4DA1-8BDE-F591AA6EEF11}" srcOrd="1" destOrd="0" presId="urn:microsoft.com/office/officeart/2011/layout/TabList"/>
    <dgm:cxn modelId="{82561CB6-6C57-4234-97DD-5D6FB790E3D0}" type="presParOf" srcId="{6CB7B645-8AAB-4B68-88EF-CAAE6109EA55}" destId="{DD2F160E-EDF6-4F83-B92E-CBF06B431E8A}" srcOrd="2" destOrd="0" presId="urn:microsoft.com/office/officeart/2011/layout/TabList"/>
    <dgm:cxn modelId="{4FB05EB6-1AC5-4B86-8FD8-0AEF0BDEB6F1}" type="presParOf" srcId="{B0A0C7FB-43B6-46E3-BBE4-3441C61642C9}" destId="{C7AE7EE7-2F21-4C27-87C0-9F32A7E3855B}" srcOrd="1" destOrd="0" presId="urn:microsoft.com/office/officeart/2011/layout/TabList"/>
    <dgm:cxn modelId="{22058E56-5E04-4B38-82C5-DD868A0DDB73}" type="presParOf" srcId="{B0A0C7FB-43B6-46E3-BBE4-3441C61642C9}" destId="{CC52D188-EF4D-4354-8D90-1D595A9E78B2}" srcOrd="2" destOrd="0" presId="urn:microsoft.com/office/officeart/2011/layout/TabList"/>
    <dgm:cxn modelId="{2FC05168-C7ED-4F90-BB86-DC83DD9628D5}" type="presParOf" srcId="{B0A0C7FB-43B6-46E3-BBE4-3441C61642C9}" destId="{4154AB38-E712-4F3B-8B31-9C95316EC666}" srcOrd="3" destOrd="0" presId="urn:microsoft.com/office/officeart/2011/layout/TabList"/>
    <dgm:cxn modelId="{F4C43A7F-8934-4B01-A9C0-C3349B641F6F}" type="presParOf" srcId="{4154AB38-E712-4F3B-8B31-9C95316EC666}" destId="{F61DBEDE-8691-46F4-9F03-94D79BFE6B07}" srcOrd="0" destOrd="0" presId="urn:microsoft.com/office/officeart/2011/layout/TabList"/>
    <dgm:cxn modelId="{34F03AF0-A167-467A-8AB3-FC310E6D76A8}" type="presParOf" srcId="{4154AB38-E712-4F3B-8B31-9C95316EC666}" destId="{C5A7CF65-1598-4F2D-A184-34A00032B4A6}" srcOrd="1" destOrd="0" presId="urn:microsoft.com/office/officeart/2011/layout/TabList"/>
    <dgm:cxn modelId="{B97F1156-9C17-4A26-9BBC-57B74154108D}" type="presParOf" srcId="{4154AB38-E712-4F3B-8B31-9C95316EC666}" destId="{F6F25289-C71C-480C-8A45-C98A3D968260}" srcOrd="2" destOrd="0" presId="urn:microsoft.com/office/officeart/2011/layout/TabList"/>
    <dgm:cxn modelId="{BA0E8AE4-0B40-46F1-BF4B-6875094A0064}" type="presParOf" srcId="{B0A0C7FB-43B6-46E3-BBE4-3441C61642C9}" destId="{36A91EA3-3A76-48EE-96E6-1235B5567FF4}" srcOrd="4" destOrd="0" presId="urn:microsoft.com/office/officeart/2011/layout/TabList"/>
    <dgm:cxn modelId="{FBCDBF31-B63D-4B36-AFA7-93662B42FF53}" type="presParOf" srcId="{B0A0C7FB-43B6-46E3-BBE4-3441C61642C9}" destId="{7446EE60-A1AD-4887-9685-5C8BC5473A48}" srcOrd="5" destOrd="0" presId="urn:microsoft.com/office/officeart/2011/layout/TabList"/>
    <dgm:cxn modelId="{79F5D191-BB5B-4D5D-AFD0-C84719EC8E3F}" type="presParOf" srcId="{B0A0C7FB-43B6-46E3-BBE4-3441C61642C9}" destId="{C4276A70-65B1-4CE1-8597-DD85774D7BE9}" srcOrd="6" destOrd="0" presId="urn:microsoft.com/office/officeart/2011/layout/TabList"/>
    <dgm:cxn modelId="{65F3A392-F7C6-4D5E-BF26-EB4D7179868D}" type="presParOf" srcId="{C4276A70-65B1-4CE1-8597-DD85774D7BE9}" destId="{C22E0B85-85E8-4C6E-9D95-2E10FFFFEE94}" srcOrd="0" destOrd="0" presId="urn:microsoft.com/office/officeart/2011/layout/TabList"/>
    <dgm:cxn modelId="{D1B16AF1-535B-4ADB-B174-7F4EE3CF5FAB}" type="presParOf" srcId="{C4276A70-65B1-4CE1-8597-DD85774D7BE9}" destId="{91E9D0DE-2510-4215-AE92-B2277D1A14E0}" srcOrd="1" destOrd="0" presId="urn:microsoft.com/office/officeart/2011/layout/TabList"/>
    <dgm:cxn modelId="{6CB0191A-940E-432D-8A4F-C47C676A24C2}" type="presParOf" srcId="{C4276A70-65B1-4CE1-8597-DD85774D7BE9}" destId="{8919F277-789B-473C-A2B1-6EB931B52C28}" srcOrd="2" destOrd="0" presId="urn:microsoft.com/office/officeart/2011/layout/TabList"/>
    <dgm:cxn modelId="{907C83AD-ADFF-449A-BB5D-0187C108BFF0}" type="presParOf" srcId="{B0A0C7FB-43B6-46E3-BBE4-3441C61642C9}" destId="{9731D2FD-5AEC-4C53-94F0-0CA1430B5717}" srcOrd="7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318D58-8AE4-4FB5-8623-E25690A2920B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8C2A7454-D1AD-42E5-98C2-96799F722BB5}">
      <dgm:prSet phldrT="[Texto]"/>
      <dgm:spPr/>
      <dgm:t>
        <a:bodyPr/>
        <a:lstStyle/>
        <a:p>
          <a:r>
            <a:rPr lang="pt-B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Modelo de produção</a:t>
          </a:r>
          <a:endParaRPr lang="pt-B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CAB07D0C-3830-4CA1-B869-078E1293CF8D}" type="parTrans" cxnId="{2CD12F7C-C868-4142-A049-47ECFCEBC975}">
      <dgm:prSet/>
      <dgm:spPr/>
      <dgm:t>
        <a:bodyPr/>
        <a:lstStyle/>
        <a:p>
          <a:endParaRPr lang="pt-BR" b="1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836A30CF-ED50-408B-93CA-3FD97F618C0D}" type="sibTrans" cxnId="{2CD12F7C-C868-4142-A049-47ECFCEBC975}">
      <dgm:prSet/>
      <dgm:spPr/>
      <dgm:t>
        <a:bodyPr/>
        <a:lstStyle/>
        <a:p>
          <a:endParaRPr lang="pt-BR" b="1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14967E2E-73A9-4FC1-BE81-C7D47587727F}">
      <dgm:prSet phldrT="[Texto]"/>
      <dgm:spPr/>
      <dgm:t>
        <a:bodyPr/>
        <a:lstStyle/>
        <a:p>
          <a:r>
            <a:rPr lang="pt-BR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Sustentabilidade</a:t>
          </a:r>
          <a:endParaRPr lang="pt-BR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4D3EBF99-2427-4769-8B5E-F1DBCE629E6E}" type="parTrans" cxnId="{6E9B95D7-0EFD-4FBC-8B81-52C25ED7830B}">
      <dgm:prSet/>
      <dgm:spPr/>
      <dgm:t>
        <a:bodyPr/>
        <a:lstStyle/>
        <a:p>
          <a:endParaRPr lang="pt-BR" b="1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D60FBFC8-F0A9-471C-9FED-A0419999C41B}" type="sibTrans" cxnId="{6E9B95D7-0EFD-4FBC-8B81-52C25ED7830B}">
      <dgm:prSet/>
      <dgm:spPr/>
      <dgm:t>
        <a:bodyPr/>
        <a:lstStyle/>
        <a:p>
          <a:endParaRPr lang="pt-BR" b="1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D8F4EC1B-898A-443B-AE5D-293B62DFC08A}" type="pres">
      <dgm:prSet presAssocID="{16318D58-8AE4-4FB5-8623-E25690A2920B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00CE5040-97D0-4FE8-B2DF-DAAE4DE2CE8B}" type="pres">
      <dgm:prSet presAssocID="{16318D58-8AE4-4FB5-8623-E25690A2920B}" presName="ribbon" presStyleLbl="node1" presStyleIdx="0" presStyleCnt="1" custLinFactNeighborX="-405" custLinFactNeighborY="-849"/>
      <dgm:spPr/>
      <dgm:t>
        <a:bodyPr/>
        <a:lstStyle/>
        <a:p>
          <a:endParaRPr lang="pt-BR"/>
        </a:p>
      </dgm:t>
    </dgm:pt>
    <dgm:pt modelId="{6D7DD4E6-7DD1-4207-AA20-E9360F9C23F3}" type="pres">
      <dgm:prSet presAssocID="{16318D58-8AE4-4FB5-8623-E25690A2920B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AFDC4B5F-0161-44D1-A072-FF53DEEF615C}" type="pres">
      <dgm:prSet presAssocID="{16318D58-8AE4-4FB5-8623-E25690A2920B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265F9FD7-A4BC-483C-BEE5-8A343982A6B5}" type="presOf" srcId="{14967E2E-73A9-4FC1-BE81-C7D47587727F}" destId="{AFDC4B5F-0161-44D1-A072-FF53DEEF615C}" srcOrd="0" destOrd="0" presId="urn:microsoft.com/office/officeart/2005/8/layout/arrow6"/>
    <dgm:cxn modelId="{39A4CDB8-EFC4-4EB7-9175-1CD8AC287360}" type="presOf" srcId="{16318D58-8AE4-4FB5-8623-E25690A2920B}" destId="{D8F4EC1B-898A-443B-AE5D-293B62DFC08A}" srcOrd="0" destOrd="0" presId="urn:microsoft.com/office/officeart/2005/8/layout/arrow6"/>
    <dgm:cxn modelId="{2CD12F7C-C868-4142-A049-47ECFCEBC975}" srcId="{16318D58-8AE4-4FB5-8623-E25690A2920B}" destId="{8C2A7454-D1AD-42E5-98C2-96799F722BB5}" srcOrd="0" destOrd="0" parTransId="{CAB07D0C-3830-4CA1-B869-078E1293CF8D}" sibTransId="{836A30CF-ED50-408B-93CA-3FD97F618C0D}"/>
    <dgm:cxn modelId="{173DD01C-4054-486E-8F47-2A32C079E72D}" type="presOf" srcId="{8C2A7454-D1AD-42E5-98C2-96799F722BB5}" destId="{6D7DD4E6-7DD1-4207-AA20-E9360F9C23F3}" srcOrd="0" destOrd="0" presId="urn:microsoft.com/office/officeart/2005/8/layout/arrow6"/>
    <dgm:cxn modelId="{6E9B95D7-0EFD-4FBC-8B81-52C25ED7830B}" srcId="{16318D58-8AE4-4FB5-8623-E25690A2920B}" destId="{14967E2E-73A9-4FC1-BE81-C7D47587727F}" srcOrd="1" destOrd="0" parTransId="{4D3EBF99-2427-4769-8B5E-F1DBCE629E6E}" sibTransId="{D60FBFC8-F0A9-471C-9FED-A0419999C41B}"/>
    <dgm:cxn modelId="{CD183870-2834-4537-AA11-50C22FEFF87C}" type="presParOf" srcId="{D8F4EC1B-898A-443B-AE5D-293B62DFC08A}" destId="{00CE5040-97D0-4FE8-B2DF-DAAE4DE2CE8B}" srcOrd="0" destOrd="0" presId="urn:microsoft.com/office/officeart/2005/8/layout/arrow6"/>
    <dgm:cxn modelId="{8295C6BD-3844-41AC-8D0D-92A8B9A5C513}" type="presParOf" srcId="{D8F4EC1B-898A-443B-AE5D-293B62DFC08A}" destId="{6D7DD4E6-7DD1-4207-AA20-E9360F9C23F3}" srcOrd="1" destOrd="0" presId="urn:microsoft.com/office/officeart/2005/8/layout/arrow6"/>
    <dgm:cxn modelId="{CAEEC272-494E-4B60-BF38-050D2049C393}" type="presParOf" srcId="{D8F4EC1B-898A-443B-AE5D-293B62DFC08A}" destId="{AFDC4B5F-0161-44D1-A072-FF53DEEF615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FF6C093-CB4E-40A3-9D2D-04446FB7D840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pt-BR"/>
        </a:p>
      </dgm:t>
    </dgm:pt>
    <dgm:pt modelId="{2E6F1F65-0B5C-4AE0-A3E6-588C1456307A}">
      <dgm:prSet phldrT="[Texto]" custT="1"/>
      <dgm:spPr>
        <a:solidFill>
          <a:srgbClr val="FFCC00"/>
        </a:solidFill>
      </dgm:spPr>
      <dgm:t>
        <a:bodyPr/>
        <a:lstStyle/>
        <a:p>
          <a:r>
            <a:rPr lang="pt-BR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Café – quebra da bolsa</a:t>
          </a:r>
          <a:endParaRPr lang="pt-BR" sz="1600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6E8DC2E1-AE40-4E43-940B-D403E851B3CF}" type="parTrans" cxnId="{2470180D-58D5-4E41-A3F4-5CE0626E2CA5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0328CC70-5E23-44AD-8F8D-11B3E01524DF}" type="sibTrans" cxnId="{2470180D-58D5-4E41-A3F4-5CE0626E2CA5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A58AE41B-12F9-4336-9FF8-63F0E4029046}">
      <dgm:prSet phldrT="[Texto]" custT="1"/>
      <dgm:spPr>
        <a:solidFill>
          <a:srgbClr val="FFCC00"/>
        </a:solidFill>
      </dgm:spPr>
      <dgm:t>
        <a:bodyPr/>
        <a:lstStyle/>
        <a:p>
          <a:r>
            <a:rPr lang="pt-BR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Cacau</a:t>
          </a:r>
          <a:endParaRPr lang="pt-BR" sz="1600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402582A5-1AEC-40E0-AB85-0210FC276194}" type="parTrans" cxnId="{6F5B0378-B389-4B9B-AE86-93393E015024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111BA88E-9749-4071-822B-2B133753BCB2}" type="sibTrans" cxnId="{6F5B0378-B389-4B9B-AE86-93393E015024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FD633813-5954-4D10-9BDE-4628D036E149}">
      <dgm:prSet phldrT="[Texto]" custT="1"/>
      <dgm:spPr>
        <a:solidFill>
          <a:srgbClr val="FFCC00"/>
        </a:solidFill>
      </dgm:spPr>
      <dgm:t>
        <a:bodyPr/>
        <a:lstStyle/>
        <a:p>
          <a:r>
            <a:rPr lang="pt-BR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Introdução de alvos exóticos</a:t>
          </a:r>
          <a:endParaRPr lang="pt-BR" sz="1600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0F29C358-9AAD-43B3-BFC9-6A7389ECBCE6}" type="parTrans" cxnId="{4BBD41E8-CA0A-4FA9-A4F8-56F55A6224CF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9CA2CDFE-188C-42EB-9ED3-B4850FD805AF}" type="sibTrans" cxnId="{4BBD41E8-CA0A-4FA9-A4F8-56F55A6224CF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EF5737F0-4A33-4F58-9757-B34A5D3DA064}">
      <dgm:prSet phldrT="[Texto]" custT="1"/>
      <dgm:spPr>
        <a:solidFill>
          <a:srgbClr val="FFCC00"/>
        </a:solidFill>
      </dgm:spPr>
      <dgm:t>
        <a:bodyPr/>
        <a:lstStyle/>
        <a:p>
          <a:r>
            <a:rPr lang="pt-BR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Soberania Alimentar</a:t>
          </a:r>
          <a:endParaRPr lang="pt-BR" sz="1600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BAB3F4FF-03D5-414B-807B-EA862A0FF3AF}" type="parTrans" cxnId="{DAFA1B36-792D-4E15-B555-5FCF8A79B98F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08C67E01-263C-4393-A188-D934A9963CCE}" type="sibTrans" cxnId="{DAFA1B36-792D-4E15-B555-5FCF8A79B98F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967B3689-7158-482E-8D76-E2EAA0C388F7}">
      <dgm:prSet phldrT="[Texto]" custT="1"/>
      <dgm:spPr>
        <a:solidFill>
          <a:srgbClr val="FFCC00"/>
        </a:solidFill>
      </dgm:spPr>
      <dgm:t>
        <a:bodyPr/>
        <a:lstStyle/>
        <a:p>
          <a:r>
            <a:rPr lang="pt-BR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Soja, cana de açúcar, algodão – produção extensiva</a:t>
          </a:r>
          <a:endParaRPr lang="pt-BR" sz="1600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777C71F3-D18F-4AAA-8A44-28AA1A9D53AA}" type="parTrans" cxnId="{E234B592-A6B1-4A7A-8C97-07B51E814CBF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63828099-1355-421C-8DA6-8D99A5E23D61}" type="sibTrans" cxnId="{E234B592-A6B1-4A7A-8C97-07B51E814CBF}">
      <dgm:prSet/>
      <dgm:spPr/>
      <dgm:t>
        <a:bodyPr/>
        <a:lstStyle/>
        <a:p>
          <a:endParaRPr lang="pt-BR" sz="2400">
            <a:solidFill>
              <a:schemeClr val="tx1"/>
            </a:solidFill>
          </a:endParaRPr>
        </a:p>
      </dgm:t>
    </dgm:pt>
    <dgm:pt modelId="{5279D6EC-B1F2-461C-B4D1-AB4A25D7A87F}">
      <dgm:prSet phldrT="[Texto]" custT="1"/>
      <dgm:spPr>
        <a:solidFill>
          <a:srgbClr val="FFCC00"/>
        </a:solidFill>
      </dgm:spPr>
      <dgm:t>
        <a:bodyPr/>
        <a:lstStyle/>
        <a:p>
          <a:r>
            <a:rPr lang="pt-BR" sz="1600" b="1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Inimigos Naturais</a:t>
          </a:r>
          <a:endParaRPr lang="pt-BR" sz="1600" b="1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gm:t>
    </dgm:pt>
    <dgm:pt modelId="{BC1FDF87-6ABB-48CC-B7F9-E0C5317E437C}" type="parTrans" cxnId="{C559DF3B-6755-42CB-BED0-50380F316408}">
      <dgm:prSet/>
      <dgm:spPr/>
      <dgm:t>
        <a:bodyPr/>
        <a:lstStyle/>
        <a:p>
          <a:endParaRPr lang="pt-BR"/>
        </a:p>
      </dgm:t>
    </dgm:pt>
    <dgm:pt modelId="{B1831AEB-11A9-4858-97BF-22DE8983A23D}" type="sibTrans" cxnId="{C559DF3B-6755-42CB-BED0-50380F316408}">
      <dgm:prSet/>
      <dgm:spPr/>
      <dgm:t>
        <a:bodyPr/>
        <a:lstStyle/>
        <a:p>
          <a:endParaRPr lang="pt-BR"/>
        </a:p>
      </dgm:t>
    </dgm:pt>
    <dgm:pt modelId="{D8C5C32E-28CA-469D-979A-9F8AFAD44666}" type="pres">
      <dgm:prSet presAssocID="{4FF6C093-CB4E-40A3-9D2D-04446FB7D840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pt-BR"/>
        </a:p>
      </dgm:t>
    </dgm:pt>
    <dgm:pt modelId="{1C4DE4DB-CFE0-4D16-A579-BDCA676C82CA}" type="pres">
      <dgm:prSet presAssocID="{2E6F1F65-0B5C-4AE0-A3E6-588C1456307A}" presName="parentLin" presStyleCnt="0"/>
      <dgm:spPr/>
    </dgm:pt>
    <dgm:pt modelId="{A3345F99-5D33-4CE7-A77B-03C69768DA16}" type="pres">
      <dgm:prSet presAssocID="{2E6F1F65-0B5C-4AE0-A3E6-588C1456307A}" presName="parentLeftMargin" presStyleLbl="node1" presStyleIdx="0" presStyleCnt="6"/>
      <dgm:spPr/>
      <dgm:t>
        <a:bodyPr/>
        <a:lstStyle/>
        <a:p>
          <a:endParaRPr lang="pt-BR"/>
        </a:p>
      </dgm:t>
    </dgm:pt>
    <dgm:pt modelId="{E459180E-ED5F-4F2A-91B2-387789EA80D5}" type="pres">
      <dgm:prSet presAssocID="{2E6F1F65-0B5C-4AE0-A3E6-588C1456307A}" presName="parentText" presStyleLbl="node1" presStyleIdx="0" presStyleCnt="6" custScaleX="10923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BEF7ABAD-7962-4F3A-B3C3-F15D3BABA491}" type="pres">
      <dgm:prSet presAssocID="{2E6F1F65-0B5C-4AE0-A3E6-588C1456307A}" presName="negativeSpace" presStyleCnt="0"/>
      <dgm:spPr/>
    </dgm:pt>
    <dgm:pt modelId="{4CAFF2E9-314D-4A5B-91EC-92BC27DA84B0}" type="pres">
      <dgm:prSet presAssocID="{2E6F1F65-0B5C-4AE0-A3E6-588C1456307A}" presName="childText" presStyleLbl="conFgAcc1" presStyleIdx="0" presStyleCnt="6">
        <dgm:presLayoutVars>
          <dgm:bulletEnabled val="1"/>
        </dgm:presLayoutVars>
      </dgm:prSet>
      <dgm:spPr/>
    </dgm:pt>
    <dgm:pt modelId="{0A9CD4AD-0EF1-4A87-A9CD-76E4CC3FD103}" type="pres">
      <dgm:prSet presAssocID="{0328CC70-5E23-44AD-8F8D-11B3E01524DF}" presName="spaceBetweenRectangles" presStyleCnt="0"/>
      <dgm:spPr/>
    </dgm:pt>
    <dgm:pt modelId="{C2B2A8CC-B94E-4319-8741-A0947E2259BF}" type="pres">
      <dgm:prSet presAssocID="{A58AE41B-12F9-4336-9FF8-63F0E4029046}" presName="parentLin" presStyleCnt="0"/>
      <dgm:spPr/>
    </dgm:pt>
    <dgm:pt modelId="{78FF818A-9A48-49D0-886A-9360411D03FE}" type="pres">
      <dgm:prSet presAssocID="{A58AE41B-12F9-4336-9FF8-63F0E4029046}" presName="parentLeftMargin" presStyleLbl="node1" presStyleIdx="0" presStyleCnt="6"/>
      <dgm:spPr/>
      <dgm:t>
        <a:bodyPr/>
        <a:lstStyle/>
        <a:p>
          <a:endParaRPr lang="pt-BR"/>
        </a:p>
      </dgm:t>
    </dgm:pt>
    <dgm:pt modelId="{EAD82159-490D-4174-80C7-B7BA7E7D17F9}" type="pres">
      <dgm:prSet presAssocID="{A58AE41B-12F9-4336-9FF8-63F0E4029046}" presName="parentText" presStyleLbl="node1" presStyleIdx="1" presStyleCnt="6" custScaleX="10923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5309C3A7-ED90-44F2-AD74-4A9217F6D67B}" type="pres">
      <dgm:prSet presAssocID="{A58AE41B-12F9-4336-9FF8-63F0E4029046}" presName="negativeSpace" presStyleCnt="0"/>
      <dgm:spPr/>
    </dgm:pt>
    <dgm:pt modelId="{B7613AAC-E0C3-48AF-BC8B-9B736F4D12C8}" type="pres">
      <dgm:prSet presAssocID="{A58AE41B-12F9-4336-9FF8-63F0E4029046}" presName="childText" presStyleLbl="conFgAcc1" presStyleIdx="1" presStyleCnt="6">
        <dgm:presLayoutVars>
          <dgm:bulletEnabled val="1"/>
        </dgm:presLayoutVars>
      </dgm:prSet>
      <dgm:spPr/>
    </dgm:pt>
    <dgm:pt modelId="{AAA66C4F-7FEE-4909-9852-95B32109B7CD}" type="pres">
      <dgm:prSet presAssocID="{111BA88E-9749-4071-822B-2B133753BCB2}" presName="spaceBetweenRectangles" presStyleCnt="0"/>
      <dgm:spPr/>
    </dgm:pt>
    <dgm:pt modelId="{8D3F0702-2D4A-4F9D-8110-2A02202FD841}" type="pres">
      <dgm:prSet presAssocID="{FD633813-5954-4D10-9BDE-4628D036E149}" presName="parentLin" presStyleCnt="0"/>
      <dgm:spPr/>
    </dgm:pt>
    <dgm:pt modelId="{9F12D08F-3796-45A1-AE86-A3BC3B53C4C4}" type="pres">
      <dgm:prSet presAssocID="{FD633813-5954-4D10-9BDE-4628D036E149}" presName="parentLeftMargin" presStyleLbl="node1" presStyleIdx="1" presStyleCnt="6"/>
      <dgm:spPr/>
      <dgm:t>
        <a:bodyPr/>
        <a:lstStyle/>
        <a:p>
          <a:endParaRPr lang="pt-BR"/>
        </a:p>
      </dgm:t>
    </dgm:pt>
    <dgm:pt modelId="{936C98BD-C6B9-4C6E-806E-D0B63E8DA21A}" type="pres">
      <dgm:prSet presAssocID="{FD633813-5954-4D10-9BDE-4628D036E149}" presName="parentText" presStyleLbl="node1" presStyleIdx="2" presStyleCnt="6" custScaleX="109234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AAEBF98-3684-41F1-A9D3-701F586DB213}" type="pres">
      <dgm:prSet presAssocID="{FD633813-5954-4D10-9BDE-4628D036E149}" presName="negativeSpace" presStyleCnt="0"/>
      <dgm:spPr/>
    </dgm:pt>
    <dgm:pt modelId="{2CD9AF94-6DFA-4C68-AB2C-34A7316176D3}" type="pres">
      <dgm:prSet presAssocID="{FD633813-5954-4D10-9BDE-4628D036E149}" presName="childText" presStyleLbl="conFgAcc1" presStyleIdx="2" presStyleCnt="6">
        <dgm:presLayoutVars>
          <dgm:bulletEnabled val="1"/>
        </dgm:presLayoutVars>
      </dgm:prSet>
      <dgm:spPr/>
    </dgm:pt>
    <dgm:pt modelId="{C9483002-D5E8-49CF-B15C-1E47B6205213}" type="pres">
      <dgm:prSet presAssocID="{9CA2CDFE-188C-42EB-9ED3-B4850FD805AF}" presName="spaceBetweenRectangles" presStyleCnt="0"/>
      <dgm:spPr/>
    </dgm:pt>
    <dgm:pt modelId="{ABDECDF3-AAD1-42F0-9103-FF8CAF0171C2}" type="pres">
      <dgm:prSet presAssocID="{5279D6EC-B1F2-461C-B4D1-AB4A25D7A87F}" presName="parentLin" presStyleCnt="0"/>
      <dgm:spPr/>
    </dgm:pt>
    <dgm:pt modelId="{B5618B44-D279-4C14-A588-632F551023C9}" type="pres">
      <dgm:prSet presAssocID="{5279D6EC-B1F2-461C-B4D1-AB4A25D7A87F}" presName="parentLeftMargin" presStyleLbl="node1" presStyleIdx="2" presStyleCnt="6"/>
      <dgm:spPr/>
      <dgm:t>
        <a:bodyPr/>
        <a:lstStyle/>
        <a:p>
          <a:endParaRPr lang="pt-BR"/>
        </a:p>
      </dgm:t>
    </dgm:pt>
    <dgm:pt modelId="{31B44D5A-B82B-4CB0-840E-ACDCF735D1F6}" type="pres">
      <dgm:prSet presAssocID="{5279D6EC-B1F2-461C-B4D1-AB4A25D7A87F}" presName="parentText" presStyleLbl="node1" presStyleIdx="3" presStyleCnt="6" custScaleX="10923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06FC273A-77DC-451F-B326-A96DF3CEAFD5}" type="pres">
      <dgm:prSet presAssocID="{5279D6EC-B1F2-461C-B4D1-AB4A25D7A87F}" presName="negativeSpace" presStyleCnt="0"/>
      <dgm:spPr/>
    </dgm:pt>
    <dgm:pt modelId="{0983DA29-CAA3-4B77-B952-2DE2115B1EDB}" type="pres">
      <dgm:prSet presAssocID="{5279D6EC-B1F2-461C-B4D1-AB4A25D7A87F}" presName="childText" presStyleLbl="conFgAcc1" presStyleIdx="3" presStyleCnt="6">
        <dgm:presLayoutVars>
          <dgm:bulletEnabled val="1"/>
        </dgm:presLayoutVars>
      </dgm:prSet>
      <dgm:spPr/>
    </dgm:pt>
    <dgm:pt modelId="{5AEE2413-4F2C-418C-9F3E-66243D8E90A4}" type="pres">
      <dgm:prSet presAssocID="{B1831AEB-11A9-4858-97BF-22DE8983A23D}" presName="spaceBetweenRectangles" presStyleCnt="0"/>
      <dgm:spPr/>
    </dgm:pt>
    <dgm:pt modelId="{1C8040C8-2B75-4D57-AEA6-86AD45551162}" type="pres">
      <dgm:prSet presAssocID="{967B3689-7158-482E-8D76-E2EAA0C388F7}" presName="parentLin" presStyleCnt="0"/>
      <dgm:spPr/>
    </dgm:pt>
    <dgm:pt modelId="{6E32974A-DC7A-4587-8284-62FF0D45C981}" type="pres">
      <dgm:prSet presAssocID="{967B3689-7158-482E-8D76-E2EAA0C388F7}" presName="parentLeftMargin" presStyleLbl="node1" presStyleIdx="3" presStyleCnt="6"/>
      <dgm:spPr/>
      <dgm:t>
        <a:bodyPr/>
        <a:lstStyle/>
        <a:p>
          <a:endParaRPr lang="pt-BR"/>
        </a:p>
      </dgm:t>
    </dgm:pt>
    <dgm:pt modelId="{22FB8601-8BAB-43CD-B99F-64EB45BFCF65}" type="pres">
      <dgm:prSet presAssocID="{967B3689-7158-482E-8D76-E2EAA0C388F7}" presName="parentText" presStyleLbl="node1" presStyleIdx="4" presStyleCnt="6" custScaleX="109235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439658DB-DF48-4338-8B88-9D12B6A7B92A}" type="pres">
      <dgm:prSet presAssocID="{967B3689-7158-482E-8D76-E2EAA0C388F7}" presName="negativeSpace" presStyleCnt="0"/>
      <dgm:spPr/>
    </dgm:pt>
    <dgm:pt modelId="{EB47CB84-5815-4C3E-8309-22591875193E}" type="pres">
      <dgm:prSet presAssocID="{967B3689-7158-482E-8D76-E2EAA0C388F7}" presName="childText" presStyleLbl="conFgAcc1" presStyleIdx="4" presStyleCnt="6">
        <dgm:presLayoutVars>
          <dgm:bulletEnabled val="1"/>
        </dgm:presLayoutVars>
      </dgm:prSet>
      <dgm:spPr/>
    </dgm:pt>
    <dgm:pt modelId="{EB1C739A-A417-49CD-9C7E-2EF7002E4963}" type="pres">
      <dgm:prSet presAssocID="{63828099-1355-421C-8DA6-8D99A5E23D61}" presName="spaceBetweenRectangles" presStyleCnt="0"/>
      <dgm:spPr/>
    </dgm:pt>
    <dgm:pt modelId="{9E17D427-A4B9-427A-B472-339829D4410E}" type="pres">
      <dgm:prSet presAssocID="{EF5737F0-4A33-4F58-9757-B34A5D3DA064}" presName="parentLin" presStyleCnt="0"/>
      <dgm:spPr/>
    </dgm:pt>
    <dgm:pt modelId="{BDAC627C-FA4E-4693-B238-15346895553E}" type="pres">
      <dgm:prSet presAssocID="{EF5737F0-4A33-4F58-9757-B34A5D3DA064}" presName="parentLeftMargin" presStyleLbl="node1" presStyleIdx="4" presStyleCnt="6"/>
      <dgm:spPr/>
      <dgm:t>
        <a:bodyPr/>
        <a:lstStyle/>
        <a:p>
          <a:endParaRPr lang="pt-BR"/>
        </a:p>
      </dgm:t>
    </dgm:pt>
    <dgm:pt modelId="{4498ABB9-4F2D-4C9B-A531-792F17128B61}" type="pres">
      <dgm:prSet presAssocID="{EF5737F0-4A33-4F58-9757-B34A5D3DA064}" presName="parentText" presStyleLbl="node1" presStyleIdx="5" presStyleCnt="6" custScaleX="109820">
        <dgm:presLayoutVars>
          <dgm:chMax val="0"/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DC3E73A1-5269-49D2-92CB-D69D6B1E4822}" type="pres">
      <dgm:prSet presAssocID="{EF5737F0-4A33-4F58-9757-B34A5D3DA064}" presName="negativeSpace" presStyleCnt="0"/>
      <dgm:spPr/>
    </dgm:pt>
    <dgm:pt modelId="{CD31AD75-0BC8-4D33-BDD7-340D5826EED5}" type="pres">
      <dgm:prSet presAssocID="{EF5737F0-4A33-4F58-9757-B34A5D3DA064}" presName="childText" presStyleLbl="conFgAcc1" presStyleIdx="5" presStyleCnt="6">
        <dgm:presLayoutVars>
          <dgm:bulletEnabled val="1"/>
        </dgm:presLayoutVars>
      </dgm:prSet>
      <dgm:spPr/>
    </dgm:pt>
  </dgm:ptLst>
  <dgm:cxnLst>
    <dgm:cxn modelId="{C1589513-EE37-4347-B29C-55B8E464BDF4}" type="presOf" srcId="{967B3689-7158-482E-8D76-E2EAA0C388F7}" destId="{22FB8601-8BAB-43CD-B99F-64EB45BFCF65}" srcOrd="1" destOrd="0" presId="urn:microsoft.com/office/officeart/2005/8/layout/list1"/>
    <dgm:cxn modelId="{1F554750-F7FB-4FFE-8700-1765663655EA}" type="presOf" srcId="{2E6F1F65-0B5C-4AE0-A3E6-588C1456307A}" destId="{E459180E-ED5F-4F2A-91B2-387789EA80D5}" srcOrd="1" destOrd="0" presId="urn:microsoft.com/office/officeart/2005/8/layout/list1"/>
    <dgm:cxn modelId="{7F7B7F9E-5FD5-4BD6-9649-05E3E6FF357A}" type="presOf" srcId="{5279D6EC-B1F2-461C-B4D1-AB4A25D7A87F}" destId="{31B44D5A-B82B-4CB0-840E-ACDCF735D1F6}" srcOrd="1" destOrd="0" presId="urn:microsoft.com/office/officeart/2005/8/layout/list1"/>
    <dgm:cxn modelId="{43C75421-8BC5-476B-AF5B-74743D7AF541}" type="presOf" srcId="{FD633813-5954-4D10-9BDE-4628D036E149}" destId="{936C98BD-C6B9-4C6E-806E-D0B63E8DA21A}" srcOrd="1" destOrd="0" presId="urn:microsoft.com/office/officeart/2005/8/layout/list1"/>
    <dgm:cxn modelId="{AD03396C-864E-49C0-BDC1-D3A1EA8D224E}" type="presOf" srcId="{967B3689-7158-482E-8D76-E2EAA0C388F7}" destId="{6E32974A-DC7A-4587-8284-62FF0D45C981}" srcOrd="0" destOrd="0" presId="urn:microsoft.com/office/officeart/2005/8/layout/list1"/>
    <dgm:cxn modelId="{C559DF3B-6755-42CB-BED0-50380F316408}" srcId="{4FF6C093-CB4E-40A3-9D2D-04446FB7D840}" destId="{5279D6EC-B1F2-461C-B4D1-AB4A25D7A87F}" srcOrd="3" destOrd="0" parTransId="{BC1FDF87-6ABB-48CC-B7F9-E0C5317E437C}" sibTransId="{B1831AEB-11A9-4858-97BF-22DE8983A23D}"/>
    <dgm:cxn modelId="{2470180D-58D5-4E41-A3F4-5CE0626E2CA5}" srcId="{4FF6C093-CB4E-40A3-9D2D-04446FB7D840}" destId="{2E6F1F65-0B5C-4AE0-A3E6-588C1456307A}" srcOrd="0" destOrd="0" parTransId="{6E8DC2E1-AE40-4E43-940B-D403E851B3CF}" sibTransId="{0328CC70-5E23-44AD-8F8D-11B3E01524DF}"/>
    <dgm:cxn modelId="{6F5B0378-B389-4B9B-AE86-93393E015024}" srcId="{4FF6C093-CB4E-40A3-9D2D-04446FB7D840}" destId="{A58AE41B-12F9-4336-9FF8-63F0E4029046}" srcOrd="1" destOrd="0" parTransId="{402582A5-1AEC-40E0-AB85-0210FC276194}" sibTransId="{111BA88E-9749-4071-822B-2B133753BCB2}"/>
    <dgm:cxn modelId="{24BDB040-9B54-44AA-B7CD-FC3235E83674}" type="presOf" srcId="{A58AE41B-12F9-4336-9FF8-63F0E4029046}" destId="{78FF818A-9A48-49D0-886A-9360411D03FE}" srcOrd="0" destOrd="0" presId="urn:microsoft.com/office/officeart/2005/8/layout/list1"/>
    <dgm:cxn modelId="{C3AEA33B-5C4D-461D-AA7F-3615F780CAC3}" type="presOf" srcId="{4FF6C093-CB4E-40A3-9D2D-04446FB7D840}" destId="{D8C5C32E-28CA-469D-979A-9F8AFAD44666}" srcOrd="0" destOrd="0" presId="urn:microsoft.com/office/officeart/2005/8/layout/list1"/>
    <dgm:cxn modelId="{D793EBBD-FBBC-4F62-9F52-AB34F3C82678}" type="presOf" srcId="{A58AE41B-12F9-4336-9FF8-63F0E4029046}" destId="{EAD82159-490D-4174-80C7-B7BA7E7D17F9}" srcOrd="1" destOrd="0" presId="urn:microsoft.com/office/officeart/2005/8/layout/list1"/>
    <dgm:cxn modelId="{FD1D2959-047B-46A9-8CA0-392909EEA2D9}" type="presOf" srcId="{EF5737F0-4A33-4F58-9757-B34A5D3DA064}" destId="{4498ABB9-4F2D-4C9B-A531-792F17128B61}" srcOrd="1" destOrd="0" presId="urn:microsoft.com/office/officeart/2005/8/layout/list1"/>
    <dgm:cxn modelId="{BE2CE69B-61A4-4D93-A987-FA1100FFD0EB}" type="presOf" srcId="{5279D6EC-B1F2-461C-B4D1-AB4A25D7A87F}" destId="{B5618B44-D279-4C14-A588-632F551023C9}" srcOrd="0" destOrd="0" presId="urn:microsoft.com/office/officeart/2005/8/layout/list1"/>
    <dgm:cxn modelId="{6AEB3CFE-2E44-44C9-9DDD-17A296E85556}" type="presOf" srcId="{2E6F1F65-0B5C-4AE0-A3E6-588C1456307A}" destId="{A3345F99-5D33-4CE7-A77B-03C69768DA16}" srcOrd="0" destOrd="0" presId="urn:microsoft.com/office/officeart/2005/8/layout/list1"/>
    <dgm:cxn modelId="{57F3C832-0D69-48EB-A6C4-9751EBA2D4D3}" type="presOf" srcId="{FD633813-5954-4D10-9BDE-4628D036E149}" destId="{9F12D08F-3796-45A1-AE86-A3BC3B53C4C4}" srcOrd="0" destOrd="0" presId="urn:microsoft.com/office/officeart/2005/8/layout/list1"/>
    <dgm:cxn modelId="{5805345B-C90D-4128-A075-1DD34F75A47E}" type="presOf" srcId="{EF5737F0-4A33-4F58-9757-B34A5D3DA064}" destId="{BDAC627C-FA4E-4693-B238-15346895553E}" srcOrd="0" destOrd="0" presId="urn:microsoft.com/office/officeart/2005/8/layout/list1"/>
    <dgm:cxn modelId="{4BBD41E8-CA0A-4FA9-A4F8-56F55A6224CF}" srcId="{4FF6C093-CB4E-40A3-9D2D-04446FB7D840}" destId="{FD633813-5954-4D10-9BDE-4628D036E149}" srcOrd="2" destOrd="0" parTransId="{0F29C358-9AAD-43B3-BFC9-6A7389ECBCE6}" sibTransId="{9CA2CDFE-188C-42EB-9ED3-B4850FD805AF}"/>
    <dgm:cxn modelId="{DAFA1B36-792D-4E15-B555-5FCF8A79B98F}" srcId="{4FF6C093-CB4E-40A3-9D2D-04446FB7D840}" destId="{EF5737F0-4A33-4F58-9757-B34A5D3DA064}" srcOrd="5" destOrd="0" parTransId="{BAB3F4FF-03D5-414B-807B-EA862A0FF3AF}" sibTransId="{08C67E01-263C-4393-A188-D934A9963CCE}"/>
    <dgm:cxn modelId="{E234B592-A6B1-4A7A-8C97-07B51E814CBF}" srcId="{4FF6C093-CB4E-40A3-9D2D-04446FB7D840}" destId="{967B3689-7158-482E-8D76-E2EAA0C388F7}" srcOrd="4" destOrd="0" parTransId="{777C71F3-D18F-4AAA-8A44-28AA1A9D53AA}" sibTransId="{63828099-1355-421C-8DA6-8D99A5E23D61}"/>
    <dgm:cxn modelId="{57A69950-E5EA-47B1-A0FE-FD5906DC5807}" type="presParOf" srcId="{D8C5C32E-28CA-469D-979A-9F8AFAD44666}" destId="{1C4DE4DB-CFE0-4D16-A579-BDCA676C82CA}" srcOrd="0" destOrd="0" presId="urn:microsoft.com/office/officeart/2005/8/layout/list1"/>
    <dgm:cxn modelId="{C26836A2-42E6-4F0F-AD17-7120A93A4053}" type="presParOf" srcId="{1C4DE4DB-CFE0-4D16-A579-BDCA676C82CA}" destId="{A3345F99-5D33-4CE7-A77B-03C69768DA16}" srcOrd="0" destOrd="0" presId="urn:microsoft.com/office/officeart/2005/8/layout/list1"/>
    <dgm:cxn modelId="{31E0AF9C-8DF5-49FF-B0DF-070A86095B6A}" type="presParOf" srcId="{1C4DE4DB-CFE0-4D16-A579-BDCA676C82CA}" destId="{E459180E-ED5F-4F2A-91B2-387789EA80D5}" srcOrd="1" destOrd="0" presId="urn:microsoft.com/office/officeart/2005/8/layout/list1"/>
    <dgm:cxn modelId="{64946BC3-25CE-4E51-A25E-07BE6CF78079}" type="presParOf" srcId="{D8C5C32E-28CA-469D-979A-9F8AFAD44666}" destId="{BEF7ABAD-7962-4F3A-B3C3-F15D3BABA491}" srcOrd="1" destOrd="0" presId="urn:microsoft.com/office/officeart/2005/8/layout/list1"/>
    <dgm:cxn modelId="{CAC9249B-B988-4431-80C9-119326D66969}" type="presParOf" srcId="{D8C5C32E-28CA-469D-979A-9F8AFAD44666}" destId="{4CAFF2E9-314D-4A5B-91EC-92BC27DA84B0}" srcOrd="2" destOrd="0" presId="urn:microsoft.com/office/officeart/2005/8/layout/list1"/>
    <dgm:cxn modelId="{C47C086B-B334-4A50-B7D2-F11EC26A3216}" type="presParOf" srcId="{D8C5C32E-28CA-469D-979A-9F8AFAD44666}" destId="{0A9CD4AD-0EF1-4A87-A9CD-76E4CC3FD103}" srcOrd="3" destOrd="0" presId="urn:microsoft.com/office/officeart/2005/8/layout/list1"/>
    <dgm:cxn modelId="{5771320D-B7C0-4AB6-8435-F767AC68D79A}" type="presParOf" srcId="{D8C5C32E-28CA-469D-979A-9F8AFAD44666}" destId="{C2B2A8CC-B94E-4319-8741-A0947E2259BF}" srcOrd="4" destOrd="0" presId="urn:microsoft.com/office/officeart/2005/8/layout/list1"/>
    <dgm:cxn modelId="{66601976-BF70-4401-B51C-E892F9A2E957}" type="presParOf" srcId="{C2B2A8CC-B94E-4319-8741-A0947E2259BF}" destId="{78FF818A-9A48-49D0-886A-9360411D03FE}" srcOrd="0" destOrd="0" presId="urn:microsoft.com/office/officeart/2005/8/layout/list1"/>
    <dgm:cxn modelId="{9711E12D-0761-4F95-B9FD-F197EF537EB3}" type="presParOf" srcId="{C2B2A8CC-B94E-4319-8741-A0947E2259BF}" destId="{EAD82159-490D-4174-80C7-B7BA7E7D17F9}" srcOrd="1" destOrd="0" presId="urn:microsoft.com/office/officeart/2005/8/layout/list1"/>
    <dgm:cxn modelId="{BA8DADE9-F497-4850-BF40-CAE472A0E6BD}" type="presParOf" srcId="{D8C5C32E-28CA-469D-979A-9F8AFAD44666}" destId="{5309C3A7-ED90-44F2-AD74-4A9217F6D67B}" srcOrd="5" destOrd="0" presId="urn:microsoft.com/office/officeart/2005/8/layout/list1"/>
    <dgm:cxn modelId="{D2A9EC52-625C-45EB-9425-99207817DA3E}" type="presParOf" srcId="{D8C5C32E-28CA-469D-979A-9F8AFAD44666}" destId="{B7613AAC-E0C3-48AF-BC8B-9B736F4D12C8}" srcOrd="6" destOrd="0" presId="urn:microsoft.com/office/officeart/2005/8/layout/list1"/>
    <dgm:cxn modelId="{43B69957-1ABE-4546-BD14-D464870F6585}" type="presParOf" srcId="{D8C5C32E-28CA-469D-979A-9F8AFAD44666}" destId="{AAA66C4F-7FEE-4909-9852-95B32109B7CD}" srcOrd="7" destOrd="0" presId="urn:microsoft.com/office/officeart/2005/8/layout/list1"/>
    <dgm:cxn modelId="{701E92C1-E72F-4995-BC5B-858CBA49EEE7}" type="presParOf" srcId="{D8C5C32E-28CA-469D-979A-9F8AFAD44666}" destId="{8D3F0702-2D4A-4F9D-8110-2A02202FD841}" srcOrd="8" destOrd="0" presId="urn:microsoft.com/office/officeart/2005/8/layout/list1"/>
    <dgm:cxn modelId="{A1AE2C29-7FE8-4D98-A4D1-D003E5BEC4BE}" type="presParOf" srcId="{8D3F0702-2D4A-4F9D-8110-2A02202FD841}" destId="{9F12D08F-3796-45A1-AE86-A3BC3B53C4C4}" srcOrd="0" destOrd="0" presId="urn:microsoft.com/office/officeart/2005/8/layout/list1"/>
    <dgm:cxn modelId="{D1808911-A771-48CE-8140-0E32EEC3F0B6}" type="presParOf" srcId="{8D3F0702-2D4A-4F9D-8110-2A02202FD841}" destId="{936C98BD-C6B9-4C6E-806E-D0B63E8DA21A}" srcOrd="1" destOrd="0" presId="urn:microsoft.com/office/officeart/2005/8/layout/list1"/>
    <dgm:cxn modelId="{9121EB97-F037-49B5-990D-47A2C5B22120}" type="presParOf" srcId="{D8C5C32E-28CA-469D-979A-9F8AFAD44666}" destId="{0AAEBF98-3684-41F1-A9D3-701F586DB213}" srcOrd="9" destOrd="0" presId="urn:microsoft.com/office/officeart/2005/8/layout/list1"/>
    <dgm:cxn modelId="{2D830EAC-7733-4636-92B0-7E0835F75BAD}" type="presParOf" srcId="{D8C5C32E-28CA-469D-979A-9F8AFAD44666}" destId="{2CD9AF94-6DFA-4C68-AB2C-34A7316176D3}" srcOrd="10" destOrd="0" presId="urn:microsoft.com/office/officeart/2005/8/layout/list1"/>
    <dgm:cxn modelId="{E4486B2C-0CA1-4969-BAC3-4267DFD85730}" type="presParOf" srcId="{D8C5C32E-28CA-469D-979A-9F8AFAD44666}" destId="{C9483002-D5E8-49CF-B15C-1E47B6205213}" srcOrd="11" destOrd="0" presId="urn:microsoft.com/office/officeart/2005/8/layout/list1"/>
    <dgm:cxn modelId="{E6727406-379B-4054-8788-112477DC7DD1}" type="presParOf" srcId="{D8C5C32E-28CA-469D-979A-9F8AFAD44666}" destId="{ABDECDF3-AAD1-42F0-9103-FF8CAF0171C2}" srcOrd="12" destOrd="0" presId="urn:microsoft.com/office/officeart/2005/8/layout/list1"/>
    <dgm:cxn modelId="{382E5D08-8647-4E0C-AAE6-E705EF67D37E}" type="presParOf" srcId="{ABDECDF3-AAD1-42F0-9103-FF8CAF0171C2}" destId="{B5618B44-D279-4C14-A588-632F551023C9}" srcOrd="0" destOrd="0" presId="urn:microsoft.com/office/officeart/2005/8/layout/list1"/>
    <dgm:cxn modelId="{74AA67FF-F5B1-486B-B3B3-CEFA35F172A8}" type="presParOf" srcId="{ABDECDF3-AAD1-42F0-9103-FF8CAF0171C2}" destId="{31B44D5A-B82B-4CB0-840E-ACDCF735D1F6}" srcOrd="1" destOrd="0" presId="urn:microsoft.com/office/officeart/2005/8/layout/list1"/>
    <dgm:cxn modelId="{6C05BDB2-4448-4A65-A181-D837ABA8A84E}" type="presParOf" srcId="{D8C5C32E-28CA-469D-979A-9F8AFAD44666}" destId="{06FC273A-77DC-451F-B326-A96DF3CEAFD5}" srcOrd="13" destOrd="0" presId="urn:microsoft.com/office/officeart/2005/8/layout/list1"/>
    <dgm:cxn modelId="{B4E7282A-DAA6-43FF-A628-0074D98AE823}" type="presParOf" srcId="{D8C5C32E-28CA-469D-979A-9F8AFAD44666}" destId="{0983DA29-CAA3-4B77-B952-2DE2115B1EDB}" srcOrd="14" destOrd="0" presId="urn:microsoft.com/office/officeart/2005/8/layout/list1"/>
    <dgm:cxn modelId="{BBFFD02E-95B0-4C49-A8CE-5B116746DC15}" type="presParOf" srcId="{D8C5C32E-28CA-469D-979A-9F8AFAD44666}" destId="{5AEE2413-4F2C-418C-9F3E-66243D8E90A4}" srcOrd="15" destOrd="0" presId="urn:microsoft.com/office/officeart/2005/8/layout/list1"/>
    <dgm:cxn modelId="{ED2C77D4-D729-480D-B3D2-D3DD43E7BBF5}" type="presParOf" srcId="{D8C5C32E-28CA-469D-979A-9F8AFAD44666}" destId="{1C8040C8-2B75-4D57-AEA6-86AD45551162}" srcOrd="16" destOrd="0" presId="urn:microsoft.com/office/officeart/2005/8/layout/list1"/>
    <dgm:cxn modelId="{18220BC9-62DD-4729-AFC5-4C6A9DF079B9}" type="presParOf" srcId="{1C8040C8-2B75-4D57-AEA6-86AD45551162}" destId="{6E32974A-DC7A-4587-8284-62FF0D45C981}" srcOrd="0" destOrd="0" presId="urn:microsoft.com/office/officeart/2005/8/layout/list1"/>
    <dgm:cxn modelId="{08733107-D6B6-4081-A635-D2EE3DC7D835}" type="presParOf" srcId="{1C8040C8-2B75-4D57-AEA6-86AD45551162}" destId="{22FB8601-8BAB-43CD-B99F-64EB45BFCF65}" srcOrd="1" destOrd="0" presId="urn:microsoft.com/office/officeart/2005/8/layout/list1"/>
    <dgm:cxn modelId="{A2DC7472-E970-4694-A7C9-99AA57FAE8AA}" type="presParOf" srcId="{D8C5C32E-28CA-469D-979A-9F8AFAD44666}" destId="{439658DB-DF48-4338-8B88-9D12B6A7B92A}" srcOrd="17" destOrd="0" presId="urn:microsoft.com/office/officeart/2005/8/layout/list1"/>
    <dgm:cxn modelId="{4532A9E1-D15D-4E05-8270-069CFB76F9C5}" type="presParOf" srcId="{D8C5C32E-28CA-469D-979A-9F8AFAD44666}" destId="{EB47CB84-5815-4C3E-8309-22591875193E}" srcOrd="18" destOrd="0" presId="urn:microsoft.com/office/officeart/2005/8/layout/list1"/>
    <dgm:cxn modelId="{0C36518A-45C4-4739-BECE-402DBC9020C1}" type="presParOf" srcId="{D8C5C32E-28CA-469D-979A-9F8AFAD44666}" destId="{EB1C739A-A417-49CD-9C7E-2EF7002E4963}" srcOrd="19" destOrd="0" presId="urn:microsoft.com/office/officeart/2005/8/layout/list1"/>
    <dgm:cxn modelId="{BBCBFDAF-60E3-420C-87C4-14BC25DEB7D0}" type="presParOf" srcId="{D8C5C32E-28CA-469D-979A-9F8AFAD44666}" destId="{9E17D427-A4B9-427A-B472-339829D4410E}" srcOrd="20" destOrd="0" presId="urn:microsoft.com/office/officeart/2005/8/layout/list1"/>
    <dgm:cxn modelId="{0BB62468-980D-4F68-97AA-E4E5EA520FF4}" type="presParOf" srcId="{9E17D427-A4B9-427A-B472-339829D4410E}" destId="{BDAC627C-FA4E-4693-B238-15346895553E}" srcOrd="0" destOrd="0" presId="urn:microsoft.com/office/officeart/2005/8/layout/list1"/>
    <dgm:cxn modelId="{21CE3368-1CC9-483D-9431-4B288D022751}" type="presParOf" srcId="{9E17D427-A4B9-427A-B472-339829D4410E}" destId="{4498ABB9-4F2D-4C9B-A531-792F17128B61}" srcOrd="1" destOrd="0" presId="urn:microsoft.com/office/officeart/2005/8/layout/list1"/>
    <dgm:cxn modelId="{0476E170-BF8F-4402-85DB-738416660A4D}" type="presParOf" srcId="{D8C5C32E-28CA-469D-979A-9F8AFAD44666}" destId="{DC3E73A1-5269-49D2-92CB-D69D6B1E4822}" srcOrd="21" destOrd="0" presId="urn:microsoft.com/office/officeart/2005/8/layout/list1"/>
    <dgm:cxn modelId="{C036363A-85D9-40AD-8D9F-107D524D2FB6}" type="presParOf" srcId="{D8C5C32E-28CA-469D-979A-9F8AFAD44666}" destId="{CD31AD75-0BC8-4D33-BDD7-340D5826EED5}" srcOrd="22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19F277-789B-473C-A2B1-6EB931B52C28}">
      <dsp:nvSpPr>
        <dsp:cNvPr id="0" name=""/>
        <dsp:cNvSpPr/>
      </dsp:nvSpPr>
      <dsp:spPr>
        <a:xfrm>
          <a:off x="0" y="4100870"/>
          <a:ext cx="7992888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6F25289-C71C-480C-8A45-C98A3D968260}">
      <dsp:nvSpPr>
        <dsp:cNvPr id="0" name=""/>
        <dsp:cNvSpPr/>
      </dsp:nvSpPr>
      <dsp:spPr>
        <a:xfrm>
          <a:off x="0" y="2339481"/>
          <a:ext cx="7992888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D2F160E-EDF6-4F83-B92E-CBF06B431E8A}">
      <dsp:nvSpPr>
        <dsp:cNvPr id="0" name=""/>
        <dsp:cNvSpPr/>
      </dsp:nvSpPr>
      <dsp:spPr>
        <a:xfrm>
          <a:off x="0" y="578092"/>
          <a:ext cx="7992888" cy="0"/>
        </a:xfrm>
        <a:prstGeom prst="line">
          <a:avLst/>
        </a:pr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24017B-3D80-49E9-AB83-F84322022158}">
      <dsp:nvSpPr>
        <dsp:cNvPr id="0" name=""/>
        <dsp:cNvSpPr/>
      </dsp:nvSpPr>
      <dsp:spPr>
        <a:xfrm>
          <a:off x="2078150" y="644"/>
          <a:ext cx="5914737" cy="577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Baixa toxicidade aguda ; Elevada preocupação crônica - </a:t>
          </a:r>
        </a:p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Câncer, </a:t>
          </a:r>
          <a:r>
            <a:rPr lang="pt-BR" sz="1800" kern="1200" dirty="0" err="1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Teratogênese</a:t>
          </a:r>
          <a:r>
            <a:rPr lang="pt-BR" sz="1800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, Mutagênese</a:t>
          </a:r>
          <a:endParaRPr lang="pt-BR" sz="1800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2078150" y="644"/>
        <a:ext cx="5914737" cy="577447"/>
      </dsp:txXfrm>
    </dsp:sp>
    <dsp:sp modelId="{BA105E50-0AF2-4DA1-8BDE-F591AA6EEF11}">
      <dsp:nvSpPr>
        <dsp:cNvPr id="0" name=""/>
        <dsp:cNvSpPr/>
      </dsp:nvSpPr>
      <dsp:spPr>
        <a:xfrm>
          <a:off x="0" y="644"/>
          <a:ext cx="2078150" cy="57744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Fungicidas</a:t>
          </a:r>
          <a:endParaRPr lang="pt-BR" sz="3000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28194" y="28838"/>
        <a:ext cx="2021762" cy="549253"/>
      </dsp:txXfrm>
    </dsp:sp>
    <dsp:sp modelId="{C7AE7EE7-2F21-4C27-87C0-9F32A7E3855B}">
      <dsp:nvSpPr>
        <dsp:cNvPr id="0" name=""/>
        <dsp:cNvSpPr/>
      </dsp:nvSpPr>
      <dsp:spPr>
        <a:xfrm>
          <a:off x="0" y="578092"/>
          <a:ext cx="7992888" cy="1155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2300" kern="120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0" y="578092"/>
        <a:ext cx="7992888" cy="1155068"/>
      </dsp:txXfrm>
    </dsp:sp>
    <dsp:sp modelId="{F61DBEDE-8691-46F4-9F03-94D79BFE6B07}">
      <dsp:nvSpPr>
        <dsp:cNvPr id="0" name=""/>
        <dsp:cNvSpPr/>
      </dsp:nvSpPr>
      <dsp:spPr>
        <a:xfrm>
          <a:off x="2078150" y="1762033"/>
          <a:ext cx="5914737" cy="577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Elevada Toxicidade aguda –  </a:t>
          </a:r>
          <a:r>
            <a:rPr lang="pt-BR" sz="1800" kern="1200" dirty="0" err="1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Neurotoxicidade</a:t>
          </a:r>
          <a:r>
            <a:rPr lang="pt-BR" sz="1800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, </a:t>
          </a:r>
          <a:endParaRPr lang="pt-BR" sz="1800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2078150" y="1762033"/>
        <a:ext cx="5914737" cy="577447"/>
      </dsp:txXfrm>
    </dsp:sp>
    <dsp:sp modelId="{C5A7CF65-1598-4F2D-A184-34A00032B4A6}">
      <dsp:nvSpPr>
        <dsp:cNvPr id="0" name=""/>
        <dsp:cNvSpPr/>
      </dsp:nvSpPr>
      <dsp:spPr>
        <a:xfrm>
          <a:off x="0" y="1762033"/>
          <a:ext cx="2078150" cy="57744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Inseticidas</a:t>
          </a:r>
          <a:endParaRPr lang="pt-BR" sz="3000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28194" y="1790227"/>
        <a:ext cx="2021762" cy="549253"/>
      </dsp:txXfrm>
    </dsp:sp>
    <dsp:sp modelId="{36A91EA3-3A76-48EE-96E6-1235B5567FF4}">
      <dsp:nvSpPr>
        <dsp:cNvPr id="0" name=""/>
        <dsp:cNvSpPr/>
      </dsp:nvSpPr>
      <dsp:spPr>
        <a:xfrm>
          <a:off x="0" y="2339481"/>
          <a:ext cx="7992888" cy="1155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2300" kern="120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0" y="2339481"/>
        <a:ext cx="7992888" cy="1155068"/>
      </dsp:txXfrm>
    </dsp:sp>
    <dsp:sp modelId="{C22E0B85-85E8-4C6E-9D95-2E10FFFFEE94}">
      <dsp:nvSpPr>
        <dsp:cNvPr id="0" name=""/>
        <dsp:cNvSpPr/>
      </dsp:nvSpPr>
      <dsp:spPr>
        <a:xfrm>
          <a:off x="2078150" y="3523422"/>
          <a:ext cx="5914737" cy="57744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800" kern="1200" dirty="0" smtClean="0">
              <a:solidFill>
                <a:schemeClr val="bg1"/>
              </a:solidFill>
              <a:latin typeface="Calibri" pitchFamily="34" charset="0"/>
              <a:cs typeface="Calibri" pitchFamily="34" charset="0"/>
            </a:rPr>
            <a:t>Toxicidade aguda variável , toxicidade  crônica e na reprodução – problemas de desregulação endócrina, desenvolvimento em gerações sucessivas</a:t>
          </a:r>
          <a:endParaRPr lang="pt-BR" sz="1800" kern="1200" dirty="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2078150" y="3523422"/>
        <a:ext cx="5914737" cy="577447"/>
      </dsp:txXfrm>
    </dsp:sp>
    <dsp:sp modelId="{91E9D0DE-2510-4215-AE92-B2277D1A14E0}">
      <dsp:nvSpPr>
        <dsp:cNvPr id="0" name=""/>
        <dsp:cNvSpPr/>
      </dsp:nvSpPr>
      <dsp:spPr>
        <a:xfrm>
          <a:off x="0" y="3523422"/>
          <a:ext cx="2078150" cy="57744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3000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Herbicidas</a:t>
          </a:r>
          <a:endParaRPr lang="pt-BR" sz="3000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28194" y="3551616"/>
        <a:ext cx="2021762" cy="549253"/>
      </dsp:txXfrm>
    </dsp:sp>
    <dsp:sp modelId="{9731D2FD-5AEC-4C53-94F0-0CA1430B5717}">
      <dsp:nvSpPr>
        <dsp:cNvPr id="0" name=""/>
        <dsp:cNvSpPr/>
      </dsp:nvSpPr>
      <dsp:spPr>
        <a:xfrm>
          <a:off x="0" y="4100870"/>
          <a:ext cx="7992888" cy="1155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7150" tIns="57150" rIns="57150" bIns="57150" numCol="1" spcCol="1270" anchor="t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pt-BR" sz="2300" kern="1200">
            <a:solidFill>
              <a:schemeClr val="bg1"/>
            </a:solidFill>
            <a:latin typeface="Calibri" pitchFamily="34" charset="0"/>
            <a:cs typeface="Calibri" pitchFamily="34" charset="0"/>
          </a:endParaRPr>
        </a:p>
      </dsp:txBody>
      <dsp:txXfrm>
        <a:off x="0" y="4100870"/>
        <a:ext cx="7992888" cy="115506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0CE5040-97D0-4FE8-B2DF-DAAE4DE2CE8B}">
      <dsp:nvSpPr>
        <dsp:cNvPr id="0" name=""/>
        <dsp:cNvSpPr/>
      </dsp:nvSpPr>
      <dsp:spPr>
        <a:xfrm>
          <a:off x="0" y="792097"/>
          <a:ext cx="6096000" cy="2438400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D7DD4E6-7DD1-4207-AA20-E9360F9C23F3}">
      <dsp:nvSpPr>
        <dsp:cNvPr id="0" name=""/>
        <dsp:cNvSpPr/>
      </dsp:nvSpPr>
      <dsp:spPr>
        <a:xfrm>
          <a:off x="731520" y="1239519"/>
          <a:ext cx="2011680" cy="119481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456" rIns="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Modelo de produção</a:t>
          </a:r>
          <a:endParaRPr lang="pt-BR" sz="2600" b="1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731520" y="1239519"/>
        <a:ext cx="2011680" cy="1194816"/>
      </dsp:txXfrm>
    </dsp:sp>
    <dsp:sp modelId="{AFDC4B5F-0161-44D1-A072-FF53DEEF615C}">
      <dsp:nvSpPr>
        <dsp:cNvPr id="0" name=""/>
        <dsp:cNvSpPr/>
      </dsp:nvSpPr>
      <dsp:spPr>
        <a:xfrm>
          <a:off x="3048000" y="1629663"/>
          <a:ext cx="2377440" cy="1194816"/>
        </a:xfrm>
        <a:prstGeom prst="rect">
          <a:avLst/>
        </a:prstGeom>
        <a:noFill/>
        <a:ln w="25400" cap="flat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92456" rIns="0" bIns="99060" numCol="1" spcCol="1270" anchor="ctr" anchorCtr="0">
          <a:noAutofit/>
        </a:bodyPr>
        <a:lstStyle/>
        <a:p>
          <a:pPr lvl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2600" b="1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Sustentabilidade</a:t>
          </a:r>
          <a:endParaRPr lang="pt-BR" sz="2600" b="1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3048000" y="1629663"/>
        <a:ext cx="2377440" cy="119481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CAFF2E9-314D-4A5B-91EC-92BC27DA84B0}">
      <dsp:nvSpPr>
        <dsp:cNvPr id="0" name=""/>
        <dsp:cNvSpPr/>
      </dsp:nvSpPr>
      <dsp:spPr>
        <a:xfrm>
          <a:off x="0" y="179231"/>
          <a:ext cx="628518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459180E-ED5F-4F2A-91B2-387789EA80D5}">
      <dsp:nvSpPr>
        <dsp:cNvPr id="0" name=""/>
        <dsp:cNvSpPr/>
      </dsp:nvSpPr>
      <dsp:spPr>
        <a:xfrm>
          <a:off x="314259" y="16871"/>
          <a:ext cx="4805893" cy="32472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296" tIns="0" rIns="16629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Café – quebra da bolsa</a:t>
          </a:r>
          <a:endParaRPr lang="pt-BR" sz="1600" b="1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330111" y="32723"/>
        <a:ext cx="4774189" cy="293016"/>
      </dsp:txXfrm>
    </dsp:sp>
    <dsp:sp modelId="{B7613AAC-E0C3-48AF-BC8B-9B736F4D12C8}">
      <dsp:nvSpPr>
        <dsp:cNvPr id="0" name=""/>
        <dsp:cNvSpPr/>
      </dsp:nvSpPr>
      <dsp:spPr>
        <a:xfrm>
          <a:off x="0" y="678191"/>
          <a:ext cx="628518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AD82159-490D-4174-80C7-B7BA7E7D17F9}">
      <dsp:nvSpPr>
        <dsp:cNvPr id="0" name=""/>
        <dsp:cNvSpPr/>
      </dsp:nvSpPr>
      <dsp:spPr>
        <a:xfrm>
          <a:off x="314259" y="515831"/>
          <a:ext cx="4805893" cy="32472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296" tIns="0" rIns="16629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Cacau</a:t>
          </a:r>
          <a:endParaRPr lang="pt-BR" sz="1600" b="1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330111" y="531683"/>
        <a:ext cx="4774189" cy="293016"/>
      </dsp:txXfrm>
    </dsp:sp>
    <dsp:sp modelId="{2CD9AF94-6DFA-4C68-AB2C-34A7316176D3}">
      <dsp:nvSpPr>
        <dsp:cNvPr id="0" name=""/>
        <dsp:cNvSpPr/>
      </dsp:nvSpPr>
      <dsp:spPr>
        <a:xfrm>
          <a:off x="0" y="1177152"/>
          <a:ext cx="628518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36C98BD-C6B9-4C6E-806E-D0B63E8DA21A}">
      <dsp:nvSpPr>
        <dsp:cNvPr id="0" name=""/>
        <dsp:cNvSpPr/>
      </dsp:nvSpPr>
      <dsp:spPr>
        <a:xfrm>
          <a:off x="314259" y="1014792"/>
          <a:ext cx="4805893" cy="32472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296" tIns="0" rIns="16629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Introdução de alvos exóticos</a:t>
          </a:r>
          <a:endParaRPr lang="pt-BR" sz="1600" b="1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330111" y="1030644"/>
        <a:ext cx="4774189" cy="293016"/>
      </dsp:txXfrm>
    </dsp:sp>
    <dsp:sp modelId="{0983DA29-CAA3-4B77-B952-2DE2115B1EDB}">
      <dsp:nvSpPr>
        <dsp:cNvPr id="0" name=""/>
        <dsp:cNvSpPr/>
      </dsp:nvSpPr>
      <dsp:spPr>
        <a:xfrm>
          <a:off x="0" y="1676112"/>
          <a:ext cx="628518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1B44D5A-B82B-4CB0-840E-ACDCF735D1F6}">
      <dsp:nvSpPr>
        <dsp:cNvPr id="0" name=""/>
        <dsp:cNvSpPr/>
      </dsp:nvSpPr>
      <dsp:spPr>
        <a:xfrm>
          <a:off x="314259" y="1513752"/>
          <a:ext cx="4805937" cy="32472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296" tIns="0" rIns="16629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Inimigos Naturais</a:t>
          </a:r>
          <a:endParaRPr lang="pt-BR" sz="1600" b="1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330111" y="1529604"/>
        <a:ext cx="4774233" cy="293016"/>
      </dsp:txXfrm>
    </dsp:sp>
    <dsp:sp modelId="{EB47CB84-5815-4C3E-8309-22591875193E}">
      <dsp:nvSpPr>
        <dsp:cNvPr id="0" name=""/>
        <dsp:cNvSpPr/>
      </dsp:nvSpPr>
      <dsp:spPr>
        <a:xfrm>
          <a:off x="0" y="2175072"/>
          <a:ext cx="628518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2FB8601-8BAB-43CD-B99F-64EB45BFCF65}">
      <dsp:nvSpPr>
        <dsp:cNvPr id="0" name=""/>
        <dsp:cNvSpPr/>
      </dsp:nvSpPr>
      <dsp:spPr>
        <a:xfrm>
          <a:off x="314259" y="2012712"/>
          <a:ext cx="4805937" cy="32472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296" tIns="0" rIns="16629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Soja, cana de açúcar, algodão – produção extensiva</a:t>
          </a:r>
          <a:endParaRPr lang="pt-BR" sz="1600" b="1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330111" y="2028564"/>
        <a:ext cx="4774233" cy="293016"/>
      </dsp:txXfrm>
    </dsp:sp>
    <dsp:sp modelId="{CD31AD75-0BC8-4D33-BDD7-340D5826EED5}">
      <dsp:nvSpPr>
        <dsp:cNvPr id="0" name=""/>
        <dsp:cNvSpPr/>
      </dsp:nvSpPr>
      <dsp:spPr>
        <a:xfrm>
          <a:off x="0" y="2674032"/>
          <a:ext cx="6285188" cy="277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498ABB9-4F2D-4C9B-A531-792F17128B61}">
      <dsp:nvSpPr>
        <dsp:cNvPr id="0" name=""/>
        <dsp:cNvSpPr/>
      </dsp:nvSpPr>
      <dsp:spPr>
        <a:xfrm>
          <a:off x="314259" y="2511672"/>
          <a:ext cx="4831675" cy="324720"/>
        </a:xfrm>
        <a:prstGeom prst="roundRect">
          <a:avLst/>
        </a:prstGeom>
        <a:solidFill>
          <a:srgbClr val="FFCC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6296" tIns="0" rIns="166296" bIns="0" numCol="1" spcCol="1270" anchor="ctr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pt-BR" sz="1600" b="1" kern="1200" dirty="0" smtClean="0">
              <a:solidFill>
                <a:schemeClr val="tx1"/>
              </a:solidFill>
              <a:latin typeface="Calibri" pitchFamily="34" charset="0"/>
              <a:cs typeface="Calibri" pitchFamily="34" charset="0"/>
            </a:rPr>
            <a:t>Soberania Alimentar</a:t>
          </a:r>
          <a:endParaRPr lang="pt-BR" sz="1600" b="1" kern="1200" dirty="0">
            <a:solidFill>
              <a:schemeClr val="tx1"/>
            </a:solidFill>
            <a:latin typeface="Calibri" pitchFamily="34" charset="0"/>
            <a:cs typeface="Calibri" pitchFamily="34" charset="0"/>
          </a:endParaRPr>
        </a:p>
      </dsp:txBody>
      <dsp:txXfrm>
        <a:off x="330111" y="2527524"/>
        <a:ext cx="4799971" cy="2930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Lista de Guias"/>
  <dgm:desc val="Use para mostrar blocos de informações não sequenciais ou agrupados. Funciona melhor para listas com uma pequena quantidade de texto de Nível 1. O primeiro Nível 2 é exibido ao lado do texto de Nível 1, e o texto de Nível 2 restante aparece sob o texto de Nível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l" defTabSz="923925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00488" y="0"/>
            <a:ext cx="29813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l" defTabSz="923925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00488" y="8831263"/>
            <a:ext cx="29813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7E26BC64-2089-44F8-BD04-077010B45B08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7203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82913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l" defTabSz="923925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00488" y="0"/>
            <a:ext cx="298132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>
            <a:lvl1pPr algn="r" defTabSz="923925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176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05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7575" y="4416425"/>
            <a:ext cx="5046663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Clique para editar os estilos do texto mestre</a:t>
            </a:r>
          </a:p>
          <a:p>
            <a:pPr lvl="1"/>
            <a:r>
              <a:rPr lang="en-US" noProof="0" smtClean="0"/>
              <a:t>Segundo nível</a:t>
            </a:r>
          </a:p>
          <a:p>
            <a:pPr lvl="2"/>
            <a:r>
              <a:rPr lang="en-US" noProof="0" smtClean="0"/>
              <a:t>Terceiro nível</a:t>
            </a:r>
          </a:p>
          <a:p>
            <a:pPr lvl="3"/>
            <a:r>
              <a:rPr lang="en-US" noProof="0" smtClean="0"/>
              <a:t>Quarto nível</a:t>
            </a:r>
          </a:p>
          <a:p>
            <a:pPr lvl="4"/>
            <a:r>
              <a:rPr lang="en-US" noProof="0" smtClean="0"/>
              <a:t>Quinto nível</a:t>
            </a:r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263"/>
            <a:ext cx="2982913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l" defTabSz="923925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00488" y="8831263"/>
            <a:ext cx="2981325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446" tIns="46223" rIns="92446" bIns="46223" numCol="1" anchor="b" anchorCtr="0" compatLnSpc="1">
            <a:prstTxWarp prst="textNoShape">
              <a:avLst/>
            </a:prstTxWarp>
          </a:bodyPr>
          <a:lstStyle>
            <a:lvl1pPr algn="r" defTabSz="923925">
              <a:lnSpc>
                <a:spcPct val="100000"/>
              </a:lnSpc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fld id="{0632F1AA-3FD0-4121-A89E-4559339ABB9D}" type="slidenum">
              <a:rPr lang="en-US"/>
              <a:pPr>
                <a:defRPr/>
              </a:pPr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53195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3555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dirty="0" smtClean="0"/>
          </a:p>
        </p:txBody>
      </p:sp>
      <p:sp>
        <p:nvSpPr>
          <p:cNvPr id="23556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4400" b="1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23925">
              <a:defRPr sz="4400" b="1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9pPr>
          </a:lstStyle>
          <a:p>
            <a:fld id="{E38A8225-00E7-4E32-9347-22A0347C60CD}" type="slidenum">
              <a:rPr lang="en-US" sz="1200" b="0" smtClean="0">
                <a:solidFill>
                  <a:schemeClr val="tx1"/>
                </a:solidFill>
                <a:latin typeface="Times New Roman" pitchFamily="18" charset="0"/>
              </a:rPr>
              <a:pPr/>
              <a:t>14</a:t>
            </a:fld>
            <a:endParaRPr lang="en-US" sz="12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1122" indent="-288893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5573" indent="-231115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7802" indent="-231115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80031" indent="-231115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42261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04490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6719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8948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4DFD2076-52E1-4040-A60D-65F1DCD5DA61}" type="slidenum">
              <a:rPr lang="pt-BR" b="0" i="0">
                <a:solidFill>
                  <a:prstClr val="black"/>
                </a:solidFill>
              </a:rPr>
              <a:pPr eaLnBrk="1" hangingPunct="1"/>
              <a:t>15</a:t>
            </a:fld>
            <a:endParaRPr lang="pt-BR" b="0" i="0">
              <a:solidFill>
                <a:prstClr val="black"/>
              </a:solidFill>
            </a:endParaRPr>
          </a:p>
        </p:txBody>
      </p:sp>
      <p:sp>
        <p:nvSpPr>
          <p:cNvPr id="430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1122" indent="-288893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5573" indent="-231115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7802" indent="-231115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80031" indent="-231115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42261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04490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6719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8948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0CEF2C6-CDE4-4CBB-98B6-7B076081DFBC}" type="slidenum">
              <a:rPr lang="pt-BR" b="0" i="0" smtClean="0"/>
              <a:pPr eaLnBrk="1" hangingPunct="1"/>
              <a:t>16</a:t>
            </a:fld>
            <a:endParaRPr lang="pt-BR" b="0" i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51122" indent="-288893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55573" indent="-231115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17802" indent="-231115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80031" indent="-231115" eaLnBrk="0" hangingPunct="0"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42261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3004490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66719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928948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10CEF2C6-CDE4-4CBB-98B6-7B076081DFBC}" type="slidenum">
              <a:rPr lang="pt-BR" b="0" i="0" smtClean="0"/>
              <a:pPr eaLnBrk="1" hangingPunct="1"/>
              <a:t>18</a:t>
            </a:fld>
            <a:endParaRPr lang="pt-BR" b="0" i="0" smtClean="0"/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51122" indent="-288893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55573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17802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80031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42261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004490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66719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928948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06EF37-E8A7-4304-83A9-593C0754D241}" type="slidenum">
              <a:rPr lang="pt-BR" b="0" i="0" smtClean="0"/>
              <a:pPr eaLnBrk="1" hangingPunct="1"/>
              <a:t>2</a:t>
            </a:fld>
            <a:endParaRPr lang="pt-BR" b="0" i="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51122" indent="-288893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55573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17802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80031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42261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004490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66719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928948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06EF37-E8A7-4304-83A9-593C0754D241}" type="slidenum">
              <a:rPr lang="pt-BR" b="0" i="0" smtClean="0"/>
              <a:pPr eaLnBrk="1" hangingPunct="1"/>
              <a:t>3</a:t>
            </a:fld>
            <a:endParaRPr lang="pt-BR" b="0" i="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51122" indent="-288893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55573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17802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80031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42261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004490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66719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928948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06EF37-E8A7-4304-83A9-593C0754D241}" type="slidenum">
              <a:rPr lang="pt-BR" b="0" i="0" smtClean="0"/>
              <a:pPr eaLnBrk="1" hangingPunct="1"/>
              <a:t>4</a:t>
            </a:fld>
            <a:endParaRPr lang="pt-BR" b="0" i="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51122" indent="-288893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55573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17802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80031" indent="-231115" eaLnBrk="0" hangingPunct="0"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42261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3004490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66719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928948" indent="-231115" eaLnBrk="0" fontAlgn="base" hangingPunct="0">
              <a:spcBef>
                <a:spcPct val="0"/>
              </a:spcBef>
              <a:spcAft>
                <a:spcPct val="0"/>
              </a:spcAft>
              <a:defRPr b="1" i="1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fld id="{5F06EF37-E8A7-4304-83A9-593C0754D241}" type="slidenum">
              <a:rPr lang="pt-BR" b="0" i="0" smtClean="0"/>
              <a:pPr eaLnBrk="1" hangingPunct="1"/>
              <a:t>6</a:t>
            </a:fld>
            <a:endParaRPr lang="pt-BR" b="0" i="0" smtClean="0"/>
          </a:p>
        </p:txBody>
      </p:sp>
      <p:sp>
        <p:nvSpPr>
          <p:cNvPr id="378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789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pt-BR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632F1AA-3FD0-4121-A89E-4559339ABB9D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456755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0483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mtClean="0"/>
          </a:p>
        </p:txBody>
      </p:sp>
      <p:sp>
        <p:nvSpPr>
          <p:cNvPr id="20484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4400" b="1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23925">
              <a:defRPr sz="4400" b="1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9pPr>
          </a:lstStyle>
          <a:p>
            <a:fld id="{2D8E0AA2-2581-4286-BF71-3D6759373E80}" type="slidenum">
              <a:rPr lang="en-US" sz="1200" b="0" smtClean="0">
                <a:solidFill>
                  <a:schemeClr val="tx1"/>
                </a:solidFill>
                <a:latin typeface="Times New Roman" pitchFamily="18" charset="0"/>
              </a:rPr>
              <a:pPr/>
              <a:t>10</a:t>
            </a:fld>
            <a:endParaRPr lang="en-US" sz="12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1507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mtClean="0"/>
          </a:p>
        </p:txBody>
      </p:sp>
      <p:sp>
        <p:nvSpPr>
          <p:cNvPr id="21508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4400" b="1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23925">
              <a:defRPr sz="4400" b="1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9pPr>
          </a:lstStyle>
          <a:p>
            <a:fld id="{BD776023-EBD1-480C-A063-75B5D26D887F}" type="slidenum">
              <a:rPr lang="en-US" sz="1200" b="0" smtClean="0">
                <a:solidFill>
                  <a:schemeClr val="tx1"/>
                </a:solidFill>
                <a:latin typeface="Times New Roman" pitchFamily="18" charset="0"/>
              </a:rPr>
              <a:pPr/>
              <a:t>12</a:t>
            </a:fld>
            <a:endParaRPr lang="en-US" sz="12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2531" name="Espaço Reservado para Anotações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pt-BR" smtClean="0"/>
          </a:p>
        </p:txBody>
      </p:sp>
      <p:sp>
        <p:nvSpPr>
          <p:cNvPr id="22532" name="Espaço Reservado para Número de Slide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23925">
              <a:defRPr sz="4400" b="1">
                <a:solidFill>
                  <a:srgbClr val="FFFF00"/>
                </a:solidFill>
                <a:latin typeface="Arial" charset="0"/>
              </a:defRPr>
            </a:lvl1pPr>
            <a:lvl2pPr marL="742950" indent="-285750" defTabSz="923925">
              <a:defRPr sz="4400" b="1">
                <a:solidFill>
                  <a:srgbClr val="FFFF00"/>
                </a:solidFill>
                <a:latin typeface="Arial" charset="0"/>
              </a:defRPr>
            </a:lvl2pPr>
            <a:lvl3pPr marL="11430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3pPr>
            <a:lvl4pPr marL="16002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4pPr>
            <a:lvl5pPr marL="2057400" indent="-228600" defTabSz="923925">
              <a:defRPr sz="4400" b="1">
                <a:solidFill>
                  <a:srgbClr val="FFFF00"/>
                </a:solidFill>
                <a:latin typeface="Arial" charset="0"/>
              </a:defRPr>
            </a:lvl5pPr>
            <a:lvl6pPr marL="25146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6pPr>
            <a:lvl7pPr marL="29718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7pPr>
            <a:lvl8pPr marL="34290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8pPr>
            <a:lvl9pPr marL="3886200" indent="-228600" algn="ctr" defTabSz="923925" eaLnBrk="0" fontAlgn="base" hangingPunct="0">
              <a:lnSpc>
                <a:spcPct val="110000"/>
              </a:lnSpc>
              <a:spcBef>
                <a:spcPct val="20000"/>
              </a:spcBef>
              <a:spcAft>
                <a:spcPct val="0"/>
              </a:spcAft>
              <a:defRPr sz="4400" b="1">
                <a:solidFill>
                  <a:srgbClr val="FFFF00"/>
                </a:solidFill>
                <a:latin typeface="Arial" charset="0"/>
              </a:defRPr>
            </a:lvl9pPr>
          </a:lstStyle>
          <a:p>
            <a:fld id="{5B7A3FF7-7244-4E08-9BD3-53B2C6017BA3}" type="slidenum">
              <a:rPr lang="en-US" sz="1200" b="0" smtClean="0">
                <a:solidFill>
                  <a:schemeClr val="tx1"/>
                </a:solidFill>
                <a:latin typeface="Times New Roman" pitchFamily="18" charset="0"/>
              </a:rPr>
              <a:pPr/>
              <a:t>13</a:t>
            </a:fld>
            <a:endParaRPr lang="en-US" sz="1200" b="0" smtClean="0">
              <a:solidFill>
                <a:schemeClr val="tx1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1200" y="6324600"/>
            <a:ext cx="3341688" cy="260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1100">
                <a:solidFill>
                  <a:srgbClr val="000099"/>
                </a:solidFill>
                <a:latin typeface="Verdana" pitchFamily="34" charset="0"/>
              </a:rPr>
              <a:t>Agência Nacional de Vigilância Sanitária</a:t>
            </a:r>
            <a:endParaRPr lang="pt-BR" sz="1200" b="0">
              <a:solidFill>
                <a:schemeClr val="bg2"/>
              </a:solidFill>
              <a:latin typeface="Times New Roman" pitchFamily="18" charset="0"/>
            </a:endParaRPr>
          </a:p>
        </p:txBody>
      </p:sp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pic>
        <p:nvPicPr>
          <p:cNvPr id="7" name="Imagem 6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12" y="6254592"/>
            <a:ext cx="1981477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9201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1010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660997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12" y="6254592"/>
            <a:ext cx="1981477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201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1412153"/>
      </p:ext>
    </p:extLst>
  </p:cSld>
  <p:clrMapOvr>
    <a:masterClrMapping/>
  </p:clrMapOvr>
  <p:transition spd="med">
    <p:random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12" y="6254592"/>
            <a:ext cx="1981477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9701269"/>
      </p:ext>
    </p:extLst>
  </p:cSld>
  <p:clrMapOvr>
    <a:masterClrMapping/>
  </p:clrMapOvr>
  <p:transition spd="med">
    <p:random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756616568"/>
      </p:ext>
    </p:extLst>
  </p:cSld>
  <p:clrMapOvr>
    <a:masterClrMapping/>
  </p:clrMapOvr>
  <p:transition spd="med">
    <p:random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196975"/>
            <a:ext cx="40386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0386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372342876"/>
      </p:ext>
    </p:extLst>
  </p:cSld>
  <p:clrMapOvr>
    <a:masterClrMapping/>
  </p:clrMapOvr>
  <p:transition spd="med">
    <p:random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46707735"/>
      </p:ext>
    </p:extLst>
  </p:cSld>
  <p:clrMapOvr>
    <a:masterClrMapping/>
  </p:clrMapOvr>
  <p:transition spd="med">
    <p:random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4781880"/>
      </p:ext>
    </p:extLst>
  </p:cSld>
  <p:clrMapOvr>
    <a:masterClrMapping/>
  </p:clrMapOvr>
  <p:transition spd="med">
    <p:random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14371498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pic>
        <p:nvPicPr>
          <p:cNvPr id="4" name="Imagem 3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12" y="6254592"/>
            <a:ext cx="1981477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605644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142365898"/>
      </p:ext>
    </p:extLst>
  </p:cSld>
  <p:clrMapOvr>
    <a:masterClrMapping/>
  </p:clrMapOvr>
  <p:transition spd="med">
    <p:random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237913150"/>
      </p:ext>
    </p:extLst>
  </p:cSld>
  <p:clrMapOvr>
    <a:masterClrMapping/>
  </p:clrMapOvr>
  <p:transition spd="med">
    <p:random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33620783"/>
      </p:ext>
    </p:extLst>
  </p:cSld>
  <p:clrMapOvr>
    <a:masterClrMapping/>
  </p:clrMapOvr>
  <p:transition spd="med">
    <p:random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753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753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25702311"/>
      </p:ext>
    </p:extLst>
  </p:cSld>
  <p:clrMapOvr>
    <a:masterClrMapping/>
  </p:clrMapOvr>
  <p:transition spd="med">
    <p:random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11246117"/>
      </p:ext>
    </p:extLst>
  </p:cSld>
  <p:clrMapOvr>
    <a:masterClrMapping/>
  </p:clrMapOvr>
  <p:transition spd="med">
    <p:random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4" descr="Disque-intox Rodapé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340475"/>
            <a:ext cx="1763713" cy="517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0066"/>
                </a:solidFill>
                <a:latin typeface="Candara" pitchFamily="34" charset="0"/>
              </a:defRPr>
            </a:lvl1pPr>
          </a:lstStyle>
          <a:p>
            <a:r>
              <a:rPr lang="pt-BR" dirty="0" smtClean="0"/>
              <a:t>Clique para editar o estilo do título mestre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 anchor="ctr"/>
          <a:lstStyle>
            <a:lvl1pPr>
              <a:buFont typeface="Wingdings" pitchFamily="2" charset="2"/>
              <a:buChar char="§"/>
              <a:defRPr sz="2400">
                <a:solidFill>
                  <a:srgbClr val="000099"/>
                </a:solidFill>
                <a:latin typeface="Candara" pitchFamily="34" charset="0"/>
              </a:defRPr>
            </a:lvl1pPr>
            <a:lvl2pPr>
              <a:defRPr>
                <a:latin typeface="Candara" pitchFamily="34" charset="0"/>
              </a:defRPr>
            </a:lvl2pPr>
            <a:lvl3pPr>
              <a:buFont typeface="Wingdings 2" pitchFamily="18" charset="2"/>
              <a:buChar char="­"/>
              <a:defRPr sz="1800">
                <a:solidFill>
                  <a:srgbClr val="3333FF"/>
                </a:solidFill>
                <a:latin typeface="Candara" pitchFamily="34" charset="0"/>
              </a:defRPr>
            </a:lvl3pPr>
          </a:lstStyle>
          <a:p>
            <a:pPr lvl="0"/>
            <a:r>
              <a:rPr lang="pt-BR" dirty="0" smtClean="0"/>
              <a:t>Clique para editar os estilos do texto mestre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</p:txBody>
      </p:sp>
    </p:spTree>
    <p:extLst>
      <p:ext uri="{BB962C8B-B14F-4D97-AF65-F5344CB8AC3E}">
        <p14:creationId xmlns:p14="http://schemas.microsoft.com/office/powerpoint/2010/main" val="1057274472"/>
      </p:ext>
    </p:extLst>
  </p:cSld>
  <p:clrMapOvr>
    <a:masterClrMapping/>
  </p:clrMapOvr>
  <p:transition spd="med">
    <p:random/>
  </p:transition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580563733"/>
      </p:ext>
    </p:extLst>
  </p:cSld>
  <p:clrMapOvr>
    <a:masterClrMapping/>
  </p:clrMapOvr>
  <p:transition spd="med">
    <p:random/>
  </p:transition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196975"/>
            <a:ext cx="40386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196975"/>
            <a:ext cx="4038600" cy="47529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88937655"/>
      </p:ext>
    </p:extLst>
  </p:cSld>
  <p:clrMapOvr>
    <a:masterClrMapping/>
  </p:clrMapOvr>
  <p:transition spd="med">
    <p:random/>
  </p:transition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9986377"/>
      </p:ext>
    </p:extLst>
  </p:cSld>
  <p:clrMapOvr>
    <a:masterClrMapping/>
  </p:clrMapOvr>
  <p:transition spd="med">
    <p:random/>
  </p:transition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2190180"/>
      </p:ext>
    </p:extLst>
  </p:cSld>
  <p:clrMapOvr>
    <a:masterClrMapping/>
  </p:clrMapOvr>
  <p:transition spd="med">
    <p:rand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93427077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11797551"/>
      </p:ext>
    </p:extLst>
  </p:cSld>
  <p:clrMapOvr>
    <a:masterClrMapping/>
  </p:clrMapOvr>
  <p:transition spd="med">
    <p:random/>
  </p:transition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550506859"/>
      </p:ext>
    </p:extLst>
  </p:cSld>
  <p:clrMapOvr>
    <a:masterClrMapping/>
  </p:clrMapOvr>
  <p:transition spd="med">
    <p:random/>
  </p:transition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89428605"/>
      </p:ext>
    </p:extLst>
  </p:cSld>
  <p:clrMapOvr>
    <a:masterClrMapping/>
  </p:clrMapOvr>
  <p:transition spd="med">
    <p:random/>
  </p:transition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23122088"/>
      </p:ext>
    </p:extLst>
  </p:cSld>
  <p:clrMapOvr>
    <a:masterClrMapping/>
  </p:clrMapOvr>
  <p:transition spd="med">
    <p:random/>
  </p:transition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675312"/>
          </a:xfr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675312"/>
          </a:xfr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0687002"/>
      </p:ext>
    </p:extLst>
  </p:cSld>
  <p:clrMapOvr>
    <a:masterClrMapping/>
  </p:clrMapOvr>
  <p:transition spd="med">
    <p:random/>
  </p:transition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endParaRPr lang="pt-BR" b="0" smtClean="0">
              <a:latin typeface="Comic Sans MS" pitchFamily="66" charset="0"/>
              <a:ea typeface="MS PGothic" pitchFamily="34" charset="-128"/>
            </a:endParaRPr>
          </a:p>
        </p:txBody>
      </p:sp>
      <p:sp>
        <p:nvSpPr>
          <p:cNvPr id="3" name="Text Box 3"/>
          <p:cNvSpPr txBox="1">
            <a:spLocks noChangeArrowheads="1"/>
          </p:cNvSpPr>
          <p:nvPr/>
        </p:nvSpPr>
        <p:spPr bwMode="auto">
          <a:xfrm>
            <a:off x="5791200" y="6324600"/>
            <a:ext cx="3341688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1100" smtClean="0">
                <a:solidFill>
                  <a:srgbClr val="000099"/>
                </a:solidFill>
                <a:latin typeface="Verdana" pitchFamily="34" charset="0"/>
                <a:cs typeface="Arial" pitchFamily="34" charset="0"/>
              </a:rPr>
              <a:t>Agência Nacional de Vigilância Sanitária</a:t>
            </a:r>
            <a:endParaRPr lang="pt-BR" sz="1200" b="0" smtClean="0">
              <a:solidFill>
                <a:srgbClr val="808080"/>
              </a:solidFill>
              <a:latin typeface="Times New Roman" pitchFamily="18" charset="0"/>
              <a:cs typeface="Arial" pitchFamily="34" charset="0"/>
            </a:endParaRPr>
          </a:p>
        </p:txBody>
      </p:sp>
      <p:pic>
        <p:nvPicPr>
          <p:cNvPr id="4" name="Picture 4" descr="logo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172200"/>
            <a:ext cx="7620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Line 5"/>
          <p:cNvSpPr>
            <a:spLocks noChangeShapeType="1"/>
          </p:cNvSpPr>
          <p:nvPr/>
        </p:nvSpPr>
        <p:spPr bwMode="auto">
          <a:xfrm>
            <a:off x="914400" y="6477000"/>
            <a:ext cx="48768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b="0" smtClean="0">
              <a:latin typeface="Comic Sans MS" pitchFamily="66" charset="0"/>
              <a:ea typeface="MS PGothic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24535352"/>
      </p:ext>
    </p:extLst>
  </p:cSld>
  <p:clrMapOvr>
    <a:masterClrMapping/>
  </p:clrMapOvr>
  <p:transition>
    <p:pull dir="r"/>
  </p:transition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81992625"/>
      </p:ext>
    </p:extLst>
  </p:cSld>
  <p:clrMapOvr>
    <a:masterClrMapping/>
  </p:clrMapOvr>
  <p:transition>
    <p:pull dir="r"/>
  </p:transition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746518742"/>
      </p:ext>
    </p:extLst>
  </p:cSld>
  <p:clrMapOvr>
    <a:masterClrMapping/>
  </p:clrMapOvr>
  <p:transition>
    <p:pull dir="r"/>
  </p:transition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810105753"/>
      </p:ext>
    </p:extLst>
  </p:cSld>
  <p:clrMapOvr>
    <a:masterClrMapping/>
  </p:clrMapOvr>
  <p:transition>
    <p:pull dir="r"/>
  </p:transition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4676378"/>
      </p:ext>
    </p:extLst>
  </p:cSld>
  <p:clrMapOvr>
    <a:masterClrMapping/>
  </p:clrMapOvr>
  <p:transition>
    <p:pull dir="r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85885020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50557365"/>
      </p:ext>
    </p:extLst>
  </p:cSld>
  <p:clrMapOvr>
    <a:masterClrMapping/>
  </p:clrMapOvr>
  <p:transition>
    <p:pull dir="r"/>
  </p:transition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01946940"/>
      </p:ext>
    </p:extLst>
  </p:cSld>
  <p:clrMapOvr>
    <a:masterClrMapping/>
  </p:clrMapOvr>
  <p:transition>
    <p:pull dir="r"/>
  </p:transition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1779397637"/>
      </p:ext>
    </p:extLst>
  </p:cSld>
  <p:clrMapOvr>
    <a:masterClrMapping/>
  </p:clrMapOvr>
  <p:transition>
    <p:pull dir="r"/>
  </p:transition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417603402"/>
      </p:ext>
    </p:extLst>
  </p:cSld>
  <p:clrMapOvr>
    <a:masterClrMapping/>
  </p:clrMapOvr>
  <p:transition>
    <p:pull dir="r"/>
  </p:transition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625712"/>
      </p:ext>
    </p:extLst>
  </p:cSld>
  <p:clrMapOvr>
    <a:masterClrMapping/>
  </p:clrMapOvr>
  <p:transition>
    <p:pull dir="r"/>
  </p:transition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55194207"/>
      </p:ext>
    </p:extLst>
  </p:cSld>
  <p:clrMapOvr>
    <a:masterClrMapping/>
  </p:clrMapOvr>
  <p:transition>
    <p:pull dir="r"/>
  </p:transition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Título e texto e 2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Conteúdo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03236595"/>
      </p:ext>
    </p:extLst>
  </p:cSld>
  <p:clrMapOvr>
    <a:masterClrMapping/>
  </p:clrMapOvr>
  <p:transition>
    <p:pull dir="r"/>
  </p:transition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22423736"/>
      </p:ext>
    </p:extLst>
  </p:cSld>
  <p:clrMapOvr>
    <a:masterClrMapping/>
  </p:clrMapOvr>
  <p:transition>
    <p:pull dir="r"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4863996"/>
      </p:ext>
    </p:extLst>
  </p:cSld>
  <p:clrMapOvr>
    <a:masterClrMapping/>
  </p:clrMapOvr>
  <p:transition>
    <p:pull dir="r"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ítulo e tabe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abela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pt-BR" noProof="0" smtClean="0"/>
          </a:p>
        </p:txBody>
      </p:sp>
    </p:spTree>
    <p:extLst>
      <p:ext uri="{BB962C8B-B14F-4D97-AF65-F5344CB8AC3E}">
        <p14:creationId xmlns:p14="http://schemas.microsoft.com/office/powerpoint/2010/main" val="2597825694"/>
      </p:ext>
    </p:extLst>
  </p:cSld>
  <p:clrMapOvr>
    <a:masterClrMapping/>
  </p:clrMapOvr>
  <p:transition>
    <p:pull dir="r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104817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pt-BR" smtClean="0"/>
              <a:t>Clique para editar o estilo do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87332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pic>
        <p:nvPicPr>
          <p:cNvPr id="6" name="Imagem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12" y="6254592"/>
            <a:ext cx="1981477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073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3795743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estilo do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pt-BR" noProof="0" smtClean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os estilos do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078054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image" Target="../media/image5.jpeg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4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36.xml"/><Relationship Id="rId16" Type="http://schemas.openxmlformats.org/officeDocument/2006/relationships/theme" Target="../theme/theme4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0042"/>
            </a:gs>
            <a:gs pos="100000">
              <a:srgbClr val="000068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Rectangle 25"/>
          <p:cNvSpPr>
            <a:spLocks noChangeArrowheads="1"/>
          </p:cNvSpPr>
          <p:nvPr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endParaRPr lang="pt-BR" sz="2400" b="0">
              <a:solidFill>
                <a:schemeClr val="tx1"/>
              </a:solidFill>
              <a:latin typeface="Times New Roman" pitchFamily="18" charset="0"/>
            </a:endParaRPr>
          </a:p>
        </p:txBody>
      </p:sp>
      <p:sp>
        <p:nvSpPr>
          <p:cNvPr id="1050" name="Text Box 26"/>
          <p:cNvSpPr txBox="1">
            <a:spLocks noChangeArrowheads="1"/>
          </p:cNvSpPr>
          <p:nvPr/>
        </p:nvSpPr>
        <p:spPr bwMode="auto">
          <a:xfrm>
            <a:off x="762000" y="6216650"/>
            <a:ext cx="1981200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1300">
                <a:solidFill>
                  <a:srgbClr val="000099"/>
                </a:solidFill>
              </a:rPr>
              <a:t>Agência Nacional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1300">
                <a:solidFill>
                  <a:srgbClr val="000099"/>
                </a:solidFill>
              </a:rPr>
              <a:t>de Vigilância Sanitária</a:t>
            </a:r>
            <a:endParaRPr lang="pt-BR" sz="1100" b="0">
              <a:solidFill>
                <a:schemeClr val="bg2"/>
              </a:solidFill>
            </a:endParaRPr>
          </a:p>
        </p:txBody>
      </p:sp>
      <p:pic>
        <p:nvPicPr>
          <p:cNvPr id="4100" name="Picture 27" descr="logo"/>
          <p:cNvPicPr>
            <a:picLocks noChangeAspect="1" noChangeArrowheads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76200" y="6172200"/>
            <a:ext cx="7620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52" name="Line 28"/>
          <p:cNvSpPr>
            <a:spLocks noChangeShapeType="1"/>
          </p:cNvSpPr>
          <p:nvPr/>
        </p:nvSpPr>
        <p:spPr bwMode="auto">
          <a:xfrm>
            <a:off x="2743200" y="6477000"/>
            <a:ext cx="61722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pt-BR"/>
          </a:p>
        </p:txBody>
      </p:sp>
      <p:sp>
        <p:nvSpPr>
          <p:cNvPr id="1053" name="Text Box 29"/>
          <p:cNvSpPr txBox="1">
            <a:spLocks noChangeArrowheads="1"/>
          </p:cNvSpPr>
          <p:nvPr/>
        </p:nvSpPr>
        <p:spPr bwMode="auto">
          <a:xfrm>
            <a:off x="6705600" y="6477000"/>
            <a:ext cx="2286000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1600">
                <a:solidFill>
                  <a:srgbClr val="000099"/>
                </a:solidFill>
              </a:rPr>
              <a:t>www.anvisa.gov.br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57" r:id="rId2"/>
    <p:sldLayoutId id="2147483758" r:id="rId3"/>
    <p:sldLayoutId id="2147483759" r:id="rId4"/>
    <p:sldLayoutId id="2147483760" r:id="rId5"/>
    <p:sldLayoutId id="2147483761" r:id="rId6"/>
    <p:sldLayoutId id="2147483762" r:id="rId7"/>
    <p:sldLayoutId id="2147483763" r:id="rId8"/>
    <p:sldLayoutId id="2147483764" r:id="rId9"/>
    <p:sldLayoutId id="2147483765" r:id="rId10"/>
    <p:sldLayoutId id="2147483766" r:id="rId11"/>
    <p:sldLayoutId id="2147483768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0">
          <a:gsLst>
            <a:gs pos="0">
              <a:srgbClr val="000042"/>
            </a:gs>
            <a:gs pos="100000">
              <a:srgbClr val="000068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</p:txBody>
      </p:sp>
      <p:pic>
        <p:nvPicPr>
          <p:cNvPr id="1028" name="Picture 48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048375"/>
            <a:ext cx="91535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77498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1" r:id="rId1"/>
    <p:sldLayoutId id="2147483772" r:id="rId2"/>
    <p:sldLayoutId id="2147483773" r:id="rId3"/>
    <p:sldLayoutId id="2147483774" r:id="rId4"/>
    <p:sldLayoutId id="2147483775" r:id="rId5"/>
    <p:sldLayoutId id="2147483776" r:id="rId6"/>
    <p:sldLayoutId id="2147483777" r:id="rId7"/>
    <p:sldLayoutId id="2147483778" r:id="rId8"/>
    <p:sldLayoutId id="2147483779" r:id="rId9"/>
    <p:sldLayoutId id="2147483780" r:id="rId10"/>
    <p:sldLayoutId id="2147483781" r:id="rId11"/>
  </p:sldLayoutIdLst>
  <p:transition spd="med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FF9900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706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196975"/>
            <a:ext cx="82296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</p:txBody>
      </p:sp>
      <p:pic>
        <p:nvPicPr>
          <p:cNvPr id="1028" name="Picture 48"/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6048375"/>
            <a:ext cx="9153525" cy="809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898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ransition spd="med">
    <p:random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000" b="1">
          <a:solidFill>
            <a:srgbClr val="FFFF00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chemeClr val="bg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chemeClr val="hlink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FF9900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00002E"/>
            </a:gs>
            <a:gs pos="67000">
              <a:srgbClr val="00002E"/>
            </a:gs>
            <a:gs pos="100000">
              <a:srgbClr val="1D1D78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5"/>
          <p:cNvSpPr>
            <a:spLocks noChangeArrowheads="1"/>
          </p:cNvSpPr>
          <p:nvPr/>
        </p:nvSpPr>
        <p:spPr bwMode="auto">
          <a:xfrm>
            <a:off x="0" y="6096000"/>
            <a:ext cx="9144000" cy="762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lnSpc>
                <a:spcPct val="100000"/>
              </a:lnSpc>
              <a:spcBef>
                <a:spcPct val="0"/>
              </a:spcBef>
            </a:pPr>
            <a:endParaRPr lang="pt-BR" sz="2400" b="0" smtClean="0">
              <a:solidFill>
                <a:srgbClr val="000000"/>
              </a:solidFill>
              <a:latin typeface="Times New Roman" pitchFamily="18" charset="0"/>
              <a:ea typeface="MS PGothic" pitchFamily="34" charset="-128"/>
            </a:endParaRPr>
          </a:p>
        </p:txBody>
      </p:sp>
      <p:sp>
        <p:nvSpPr>
          <p:cNvPr id="1027" name="Text Box 26"/>
          <p:cNvSpPr txBox="1">
            <a:spLocks noChangeArrowheads="1"/>
          </p:cNvSpPr>
          <p:nvPr/>
        </p:nvSpPr>
        <p:spPr bwMode="auto">
          <a:xfrm>
            <a:off x="762000" y="6216650"/>
            <a:ext cx="1981200" cy="488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9pPr>
          </a:lstStyle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1300" smtClean="0">
                <a:solidFill>
                  <a:srgbClr val="000099"/>
                </a:solidFill>
                <a:cs typeface="Arial" pitchFamily="34" charset="0"/>
              </a:rPr>
              <a:t>Agência Nacional</a:t>
            </a:r>
          </a:p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1300" smtClean="0">
                <a:solidFill>
                  <a:srgbClr val="000099"/>
                </a:solidFill>
                <a:cs typeface="Arial" pitchFamily="34" charset="0"/>
              </a:rPr>
              <a:t>de Vigilância Sanitária</a:t>
            </a:r>
            <a:endParaRPr lang="pt-BR" sz="1100" b="0" smtClean="0">
              <a:solidFill>
                <a:srgbClr val="808080"/>
              </a:solidFill>
              <a:cs typeface="Arial" pitchFamily="34" charset="0"/>
            </a:endParaRPr>
          </a:p>
        </p:txBody>
      </p:sp>
      <p:pic>
        <p:nvPicPr>
          <p:cNvPr id="2052" name="Picture 27" descr="logo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6172200"/>
            <a:ext cx="762000" cy="62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3" name="Line 28"/>
          <p:cNvSpPr>
            <a:spLocks noChangeShapeType="1"/>
          </p:cNvSpPr>
          <p:nvPr/>
        </p:nvSpPr>
        <p:spPr bwMode="auto">
          <a:xfrm>
            <a:off x="2743200" y="6477000"/>
            <a:ext cx="6172200" cy="0"/>
          </a:xfrm>
          <a:prstGeom prst="line">
            <a:avLst/>
          </a:prstGeom>
          <a:noFill/>
          <a:ln w="28575">
            <a:solidFill>
              <a:schemeClr val="bg2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b="0" smtClean="0">
              <a:latin typeface="Comic Sans MS" pitchFamily="66" charset="0"/>
              <a:ea typeface="MS PGothic" pitchFamily="34" charset="-128"/>
            </a:endParaRPr>
          </a:p>
        </p:txBody>
      </p:sp>
      <p:sp>
        <p:nvSpPr>
          <p:cNvPr id="1030" name="Text Box 29"/>
          <p:cNvSpPr txBox="1">
            <a:spLocks noChangeArrowheads="1"/>
          </p:cNvSpPr>
          <p:nvPr/>
        </p:nvSpPr>
        <p:spPr bwMode="auto">
          <a:xfrm>
            <a:off x="6705600" y="6477000"/>
            <a:ext cx="228600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4400">
                <a:solidFill>
                  <a:srgbClr val="FFFF00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 eaLnBrk="0" hangingPunct="0">
              <a:defRPr sz="4400">
                <a:solidFill>
                  <a:srgbClr val="FFFF00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 eaLnBrk="0" hangingPunct="0">
              <a:defRPr sz="4400">
                <a:solidFill>
                  <a:srgbClr val="FFFF00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 eaLnBrk="0" hangingPunct="0">
              <a:defRPr sz="4400">
                <a:solidFill>
                  <a:srgbClr val="FFFF00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 eaLnBrk="0" hangingPunct="0">
              <a:defRPr sz="4400">
                <a:solidFill>
                  <a:srgbClr val="FFFF00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r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1600" smtClean="0">
                <a:solidFill>
                  <a:srgbClr val="000099"/>
                </a:solidFill>
              </a:rPr>
              <a:t>www.anvisa.gov.br</a:t>
            </a:r>
          </a:p>
        </p:txBody>
      </p:sp>
    </p:spTree>
    <p:extLst>
      <p:ext uri="{BB962C8B-B14F-4D97-AF65-F5344CB8AC3E}">
        <p14:creationId xmlns:p14="http://schemas.microsoft.com/office/powerpoint/2010/main" val="4015649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808" r:id="rId2"/>
    <p:sldLayoutId id="2147483809" r:id="rId3"/>
    <p:sldLayoutId id="2147483810" r:id="rId4"/>
    <p:sldLayoutId id="2147483811" r:id="rId5"/>
    <p:sldLayoutId id="2147483812" r:id="rId6"/>
    <p:sldLayoutId id="2147483813" r:id="rId7"/>
    <p:sldLayoutId id="2147483814" r:id="rId8"/>
    <p:sldLayoutId id="2147483815" r:id="rId9"/>
    <p:sldLayoutId id="2147483816" r:id="rId10"/>
    <p:sldLayoutId id="2147483817" r:id="rId11"/>
    <p:sldLayoutId id="2147483818" r:id="rId12"/>
    <p:sldLayoutId id="2147483819" r:id="rId13"/>
    <p:sldLayoutId id="2147483820" r:id="rId14"/>
    <p:sldLayoutId id="2147483821" r:id="rId15"/>
  </p:sldLayoutIdLst>
  <p:transition>
    <p:pull dir="r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MS PGothic" pitchFamily="34" charset="-128"/>
          <a:cs typeface="ＭＳ Ｐゴシック" charset="0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MS PGothic" pitchFamily="34" charset="-128"/>
          <a:cs typeface="ＭＳ Ｐゴシック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MS PGothic" pitchFamily="34" charset="-128"/>
          <a:cs typeface="ＭＳ Ｐゴシック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MS PGothic" pitchFamily="34" charset="-128"/>
          <a:cs typeface="ＭＳ Ｐゴシック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  <a:ea typeface="MS PGothic" pitchFamily="34" charset="-128"/>
          <a:cs typeface="ＭＳ Ｐゴシック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MS PGothic" pitchFamily="34" charset="-128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MS PGothic" pitchFamily="34" charset="-128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MS PGothic" pitchFamily="34" charset="-128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MS PGothic" pitchFamily="34" charset="-128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MS PGothic" pitchFamily="34" charset="-128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7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9.xml"/><Relationship Id="rId6" Type="http://schemas.openxmlformats.org/officeDocument/2006/relationships/image" Target="../media/image11.emf"/><Relationship Id="rId5" Type="http://schemas.openxmlformats.org/officeDocument/2006/relationships/image" Target="../media/image10.emf"/><Relationship Id="rId4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3.xml"/><Relationship Id="rId3" Type="http://schemas.openxmlformats.org/officeDocument/2006/relationships/diagramLayout" Target="../diagrams/layout2.xml"/><Relationship Id="rId7" Type="http://schemas.openxmlformats.org/officeDocument/2006/relationships/diagramData" Target="../diagrams/data3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1.xml"/><Relationship Id="rId6" Type="http://schemas.microsoft.com/office/2007/relationships/diagramDrawing" Target="../diagrams/drawing2.xml"/><Relationship Id="rId11" Type="http://schemas.microsoft.com/office/2007/relationships/diagramDrawing" Target="../diagrams/drawing3.xml"/><Relationship Id="rId5" Type="http://schemas.openxmlformats.org/officeDocument/2006/relationships/diagramColors" Target="../diagrams/colors2.xml"/><Relationship Id="rId10" Type="http://schemas.openxmlformats.org/officeDocument/2006/relationships/diagramColors" Target="../diagrams/colors3.xml"/><Relationship Id="rId4" Type="http://schemas.openxmlformats.org/officeDocument/2006/relationships/diagramQuickStyle" Target="../diagrams/quickStyle2.xml"/><Relationship Id="rId9" Type="http://schemas.openxmlformats.org/officeDocument/2006/relationships/diagramQuickStyle" Target="../diagrams/quickStyle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4" name="Text Box 4"/>
          <p:cNvSpPr txBox="1">
            <a:spLocks noChangeArrowheads="1"/>
          </p:cNvSpPr>
          <p:nvPr/>
        </p:nvSpPr>
        <p:spPr bwMode="auto">
          <a:xfrm>
            <a:off x="216382" y="5895064"/>
            <a:ext cx="8643938" cy="6310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pt-BR" sz="18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Ana Maria Vekic</a:t>
            </a:r>
          </a:p>
          <a:p>
            <a:pPr>
              <a:lnSpc>
                <a:spcPct val="70000"/>
              </a:lnSpc>
              <a:spcBef>
                <a:spcPct val="50000"/>
              </a:spcBef>
              <a:defRPr/>
            </a:pPr>
            <a:r>
              <a:rPr lang="pt-BR" sz="18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Brasília, 02 de julho de 2015</a:t>
            </a:r>
            <a:endParaRPr lang="pt-BR" sz="18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12646" name="Text Box 6"/>
          <p:cNvSpPr txBox="1">
            <a:spLocks noChangeArrowheads="1"/>
          </p:cNvSpPr>
          <p:nvPr/>
        </p:nvSpPr>
        <p:spPr bwMode="auto">
          <a:xfrm>
            <a:off x="1677863" y="226505"/>
            <a:ext cx="7286625" cy="1093504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 algn="l">
              <a:defRPr/>
            </a:pPr>
            <a:r>
              <a:rPr lang="pt-BR" sz="2800" dirty="0">
                <a:ln w="18415" cmpd="sng">
                  <a:noFill/>
                  <a:prstDash val="solid"/>
                </a:ln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Agência Nacional de Vigilância Sanitária</a:t>
            </a:r>
          </a:p>
          <a:p>
            <a:pPr marL="342900" indent="-342900" algn="l">
              <a:spcBef>
                <a:spcPts val="600"/>
              </a:spcBef>
              <a:defRPr/>
            </a:pPr>
            <a:r>
              <a:rPr lang="pt-BR" sz="2800" dirty="0">
                <a:ln w="18415" cmpd="sng">
                  <a:noFill/>
                  <a:prstDash val="solid"/>
                </a:ln>
                <a:solidFill>
                  <a:schemeClr val="accent2">
                    <a:lumMod val="9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Gerência Geral de Toxicologia</a:t>
            </a:r>
          </a:p>
        </p:txBody>
      </p:sp>
      <p:sp>
        <p:nvSpPr>
          <p:cNvPr id="112647" name="Text Box 7"/>
          <p:cNvSpPr txBox="1">
            <a:spLocks noChangeArrowheads="1"/>
          </p:cNvSpPr>
          <p:nvPr/>
        </p:nvSpPr>
        <p:spPr bwMode="auto">
          <a:xfrm>
            <a:off x="1619250" y="3073400"/>
            <a:ext cx="6553200" cy="7998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2900" indent="-342900">
              <a:defRPr/>
            </a:pPr>
            <a:endParaRPr lang="pt-BR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12648" name="Text Box 8"/>
          <p:cNvSpPr txBox="1">
            <a:spLocks noChangeArrowheads="1"/>
          </p:cNvSpPr>
          <p:nvPr/>
        </p:nvSpPr>
        <p:spPr bwMode="auto">
          <a:xfrm>
            <a:off x="-33649" y="2257311"/>
            <a:ext cx="9143999" cy="245913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defRPr/>
            </a:pPr>
            <a:endParaRPr lang="pt-BR" sz="6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342900" indent="-342900">
              <a:defRPr/>
            </a:pPr>
            <a:r>
              <a:rPr lang="pt-BR" sz="2000" dirty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r>
              <a:rPr lang="pt-BR" sz="3200" dirty="0" smtClean="0">
                <a:ln w="18415" cmpd="sng">
                  <a:noFill/>
                  <a:prstDash val="solid"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AUDIÊNCIA PÚBLICA PARA DEBATER </a:t>
            </a:r>
            <a:r>
              <a:rPr lang="pt-BR" sz="3200" dirty="0">
                <a:ln w="18415" cmpd="sng">
                  <a:noFill/>
                  <a:prstDash val="solid"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O</a:t>
            </a:r>
            <a:r>
              <a:rPr lang="pt-BR" sz="3200" dirty="0" smtClean="0">
                <a:ln w="18415" cmpd="sng">
                  <a:noFill/>
                  <a:prstDash val="solid"/>
                </a:ln>
                <a:solidFill>
                  <a:srgbClr val="00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PROCESSO DE REGISTRO DE AGROTÓXICOS E ALTERNATIVAS PARA O APRIMORAMENTO  DESSE PROCESSO</a:t>
            </a:r>
            <a:endParaRPr lang="pt-BR" sz="3200" dirty="0">
              <a:ln w="18415" cmpd="sng">
                <a:noFill/>
                <a:prstDash val="solid"/>
              </a:ln>
              <a:solidFill>
                <a:srgbClr val="00FF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grpSp>
        <p:nvGrpSpPr>
          <p:cNvPr id="4" name="Grupo 3"/>
          <p:cNvGrpSpPr/>
          <p:nvPr/>
        </p:nvGrpSpPr>
        <p:grpSpPr>
          <a:xfrm>
            <a:off x="103313" y="128688"/>
            <a:ext cx="1515937" cy="1340768"/>
            <a:chOff x="31305" y="72008"/>
            <a:chExt cx="1588367" cy="1428104"/>
          </a:xfrm>
        </p:grpSpPr>
        <p:pic>
          <p:nvPicPr>
            <p:cNvPr id="6147" name="Picture 5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ackgroundRemoval t="0" b="98889" l="10000" r="90000">
                          <a14:foregroundMark x1="15455" y1="55556" x2="15455" y2="55556"/>
                          <a14:backgroundMark x1="14545" y1="53333" x2="14545" y2="53333"/>
                        </a14:backgroundRemoval>
                      </a14:imgEffect>
                      <a14:imgEffect>
                        <a14:sharpenSoften amount="50000"/>
                      </a14:imgEffect>
                      <a14:imgEffect>
                        <a14:brightnessContrast brigh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1305" y="72008"/>
              <a:ext cx="1588367" cy="134076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pic>
        <p:sp>
          <p:nvSpPr>
            <p:cNvPr id="2" name="Elipse 1"/>
            <p:cNvSpPr/>
            <p:nvPr/>
          </p:nvSpPr>
          <p:spPr bwMode="auto">
            <a:xfrm>
              <a:off x="755576" y="548680"/>
              <a:ext cx="201600" cy="201600"/>
            </a:xfrm>
            <a:prstGeom prst="ellipse">
              <a:avLst/>
            </a:prstGeom>
            <a:ln>
              <a:headEnd type="none" w="med" len="med"/>
              <a:tailEnd type="none" w="med" len="med"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342900" marR="0" indent="-342900" algn="ctr" defTabSz="914400" rtl="0" eaLnBrk="0" fontAlgn="base" latinLnBrk="0" hangingPunct="0">
                <a:lnSpc>
                  <a:spcPct val="110000"/>
                </a:lnSpc>
                <a:spcBef>
                  <a:spcPct val="2000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pt-BR" sz="4400" b="1" i="0" u="none" strike="noStrike" cap="none" normalizeH="0" baseline="0" smtClean="0">
                <a:ln>
                  <a:solidFill>
                    <a:schemeClr val="accent1">
                      <a:lumMod val="75000"/>
                    </a:schemeClr>
                  </a:solidFill>
                </a:ln>
                <a:solidFill>
                  <a:srgbClr val="4188F1"/>
                </a:solidFill>
                <a:latin typeface="Arial" charset="0"/>
              </a:endParaRPr>
            </a:p>
          </p:txBody>
        </p:sp>
        <p:sp>
          <p:nvSpPr>
            <p:cNvPr id="3" name="CaixaDeTexto 2"/>
            <p:cNvSpPr txBox="1"/>
            <p:nvPr/>
          </p:nvSpPr>
          <p:spPr>
            <a:xfrm>
              <a:off x="240472" y="1136936"/>
              <a:ext cx="1249238" cy="36317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pt-BR" sz="1600" spc="300" dirty="0" smtClean="0">
                  <a:solidFill>
                    <a:srgbClr val="4188F1"/>
                  </a:solidFill>
                  <a:latin typeface="Arial" pitchFamily="34" charset="0"/>
                  <a:cs typeface="Arial" pitchFamily="34" charset="0"/>
                </a:rPr>
                <a:t>ANVISA</a:t>
              </a:r>
              <a:endParaRPr lang="pt-BR" sz="1600" spc="300" dirty="0">
                <a:solidFill>
                  <a:srgbClr val="4188F1"/>
                </a:solidFill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7" name="Text Box 7"/>
          <p:cNvSpPr txBox="1">
            <a:spLocks noChangeArrowheads="1"/>
          </p:cNvSpPr>
          <p:nvPr/>
        </p:nvSpPr>
        <p:spPr bwMode="auto">
          <a:xfrm>
            <a:off x="785813" y="1772816"/>
            <a:ext cx="2124075" cy="10156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dérmica</a:t>
            </a:r>
            <a:endParaRPr lang="pt-B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inalatória </a:t>
            </a:r>
            <a:endParaRPr lang="pt-B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oral</a:t>
            </a:r>
            <a:endParaRPr lang="pt-B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0248" name="Text Box 8"/>
          <p:cNvSpPr txBox="1">
            <a:spLocks noChangeArrowheads="1"/>
          </p:cNvSpPr>
          <p:nvPr/>
        </p:nvSpPr>
        <p:spPr bwMode="auto">
          <a:xfrm>
            <a:off x="3539257" y="1268760"/>
            <a:ext cx="2688927" cy="2862322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sintomas agudos</a:t>
            </a:r>
            <a:endParaRPr lang="pt-B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sintomas </a:t>
            </a: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subagudos</a:t>
            </a:r>
            <a:endParaRPr lang="pt-B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sintomas </a:t>
            </a: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crônicos</a:t>
            </a:r>
            <a:endParaRPr lang="pt-B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mutagenicidade</a:t>
            </a: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reprodução</a:t>
            </a: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teratogenicidade</a:t>
            </a: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carcinogenicidade</a:t>
            </a: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neurotoxicidade</a:t>
            </a: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metabólicos </a:t>
            </a:r>
            <a:endParaRPr lang="pt-B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0249" name="Text Box 9"/>
          <p:cNvSpPr txBox="1">
            <a:spLocks noChangeArrowheads="1"/>
          </p:cNvSpPr>
          <p:nvPr/>
        </p:nvSpPr>
        <p:spPr bwMode="auto">
          <a:xfrm>
            <a:off x="6012160" y="3997513"/>
            <a:ext cx="2995613" cy="1015663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métodos de análise</a:t>
            </a: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IAs e metabólitos</a:t>
            </a: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resíduos em alimentos</a:t>
            </a:r>
          </a:p>
        </p:txBody>
      </p:sp>
      <p:sp>
        <p:nvSpPr>
          <p:cNvPr id="10252" name="Text Box 12"/>
          <p:cNvSpPr txBox="1">
            <a:spLocks noChangeArrowheads="1"/>
          </p:cNvSpPr>
          <p:nvPr/>
        </p:nvSpPr>
        <p:spPr bwMode="auto">
          <a:xfrm>
            <a:off x="251520" y="5385410"/>
            <a:ext cx="5689127" cy="707886"/>
          </a:xfrm>
          <a:prstGeom prst="rect">
            <a:avLst/>
          </a:prstGeom>
          <a:solidFill>
            <a:srgbClr val="FFFF66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Avaliação dos efeitos em trabalhadores e na população </a:t>
            </a:r>
            <a:r>
              <a:rPr lang="pt-B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em geral</a:t>
            </a:r>
          </a:p>
        </p:txBody>
      </p:sp>
      <p:sp>
        <p:nvSpPr>
          <p:cNvPr id="10254" name="Text Box 14"/>
          <p:cNvSpPr txBox="1">
            <a:spLocks noChangeArrowheads="1"/>
          </p:cNvSpPr>
          <p:nvPr/>
        </p:nvSpPr>
        <p:spPr bwMode="auto">
          <a:xfrm>
            <a:off x="253055" y="4953422"/>
            <a:ext cx="4249737" cy="400050"/>
          </a:xfrm>
          <a:prstGeom prst="rect">
            <a:avLst/>
          </a:prstGeom>
          <a:solidFill>
            <a:srgbClr val="FF0000"/>
          </a:solidFill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ct val="50000"/>
              </a:spcBef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Classificação toxicológica</a:t>
            </a:r>
          </a:p>
        </p:txBody>
      </p:sp>
      <p:sp>
        <p:nvSpPr>
          <p:cNvPr id="2" name="CaixaDeTexto 1"/>
          <p:cNvSpPr txBox="1"/>
          <p:nvPr/>
        </p:nvSpPr>
        <p:spPr>
          <a:xfrm>
            <a:off x="683568" y="950285"/>
            <a:ext cx="1944216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rgbClr val="00542A"/>
                </a:solidFill>
                <a:latin typeface="Eras Demi ITC" pitchFamily="34" charset="0"/>
              </a:rPr>
              <a:t>VIAS  DE EXPOSIÇÃO</a:t>
            </a:r>
            <a:endParaRPr lang="pt-BR" sz="2000" dirty="0">
              <a:solidFill>
                <a:srgbClr val="00542A"/>
              </a:solidFill>
              <a:latin typeface="Eras Demi ITC" pitchFamily="34" charset="0"/>
            </a:endParaRPr>
          </a:p>
        </p:txBody>
      </p:sp>
      <p:sp>
        <p:nvSpPr>
          <p:cNvPr id="15" name="CaixaDeTexto 14"/>
          <p:cNvSpPr txBox="1"/>
          <p:nvPr/>
        </p:nvSpPr>
        <p:spPr>
          <a:xfrm>
            <a:off x="3588221" y="404664"/>
            <a:ext cx="2399308" cy="74930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00542A"/>
                </a:solidFill>
                <a:latin typeface="Eras Demi ITC" pitchFamily="34" charset="0"/>
              </a:rPr>
              <a:t>EFEITOS SISTÊMICOS</a:t>
            </a:r>
            <a:endParaRPr lang="pt-BR" sz="2000" dirty="0">
              <a:solidFill>
                <a:srgbClr val="00542A"/>
              </a:solidFill>
              <a:latin typeface="Eras Demi ITC" pitchFamily="34" charset="0"/>
            </a:endParaRPr>
          </a:p>
        </p:txBody>
      </p:sp>
      <p:sp>
        <p:nvSpPr>
          <p:cNvPr id="16" name="CaixaDeTexto 15"/>
          <p:cNvSpPr txBox="1"/>
          <p:nvPr/>
        </p:nvSpPr>
        <p:spPr>
          <a:xfrm>
            <a:off x="6214118" y="3205425"/>
            <a:ext cx="2246313" cy="70788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rgbClr val="00542A"/>
                </a:solidFill>
                <a:latin typeface="Eras Demi ITC" pitchFamily="34" charset="0"/>
              </a:rPr>
              <a:t>RESÍDUOS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rgbClr val="00542A"/>
                </a:solidFill>
                <a:latin typeface="Eras Demi ITC" pitchFamily="34" charset="0"/>
              </a:rPr>
              <a:t>EM ALIMENTOS</a:t>
            </a:r>
            <a:endParaRPr lang="pt-BR" sz="2000" dirty="0">
              <a:solidFill>
                <a:srgbClr val="00542A"/>
              </a:solidFill>
              <a:latin typeface="Eras Demi ITC" pitchFamily="34" charset="0"/>
            </a:endParaRPr>
          </a:p>
        </p:txBody>
      </p:sp>
      <p:sp>
        <p:nvSpPr>
          <p:cNvPr id="17" name="CaixaDeTexto 16"/>
          <p:cNvSpPr txBox="1"/>
          <p:nvPr/>
        </p:nvSpPr>
        <p:spPr>
          <a:xfrm>
            <a:off x="395536" y="3234271"/>
            <a:ext cx="2497236" cy="425758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pt-BR" sz="2000" dirty="0" smtClean="0">
                <a:solidFill>
                  <a:srgbClr val="00542A"/>
                </a:solidFill>
                <a:latin typeface="Eras Demi ITC" pitchFamily="34" charset="0"/>
              </a:rPr>
              <a:t>EFEITOS LOCAIS</a:t>
            </a:r>
            <a:endParaRPr lang="pt-BR" sz="2000" dirty="0">
              <a:solidFill>
                <a:srgbClr val="00542A"/>
              </a:solidFill>
              <a:latin typeface="Eras Demi ITC" pitchFamily="34" charset="0"/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606894" y="3717032"/>
            <a:ext cx="235322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Irritação/corrosão</a:t>
            </a:r>
            <a:endParaRPr lang="pt-B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182563" indent="-182563" algn="l">
              <a:lnSpc>
                <a:spcPct val="100000"/>
              </a:lnSpc>
              <a:spcBef>
                <a:spcPct val="0"/>
              </a:spcBef>
              <a:buFontTx/>
              <a:buChar char="•"/>
              <a:defRPr/>
            </a:pP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sensibilização</a:t>
            </a:r>
            <a:endParaRPr lang="pt-BR" sz="20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pic>
        <p:nvPicPr>
          <p:cNvPr id="12" name="Imagem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970258453"/>
              </p:ext>
            </p:extLst>
          </p:nvPr>
        </p:nvGraphicFramePr>
        <p:xfrm>
          <a:off x="755576" y="764704"/>
          <a:ext cx="7992888" cy="52565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98934532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194" name="Text Box 2"/>
          <p:cNvSpPr txBox="1">
            <a:spLocks noChangeArrowheads="1"/>
          </p:cNvSpPr>
          <p:nvPr/>
        </p:nvSpPr>
        <p:spPr bwMode="auto">
          <a:xfrm>
            <a:off x="152400" y="296397"/>
            <a:ext cx="8634413" cy="52322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angle"/>
          </a:sp3d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marL="457200" indent="-457200" algn="r">
              <a:lnSpc>
                <a:spcPct val="100000"/>
              </a:lnSpc>
              <a:spcBef>
                <a:spcPts val="0"/>
              </a:spcBef>
              <a:defRPr/>
            </a:pPr>
            <a:r>
              <a:rPr lang="pt-BR" sz="28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Avaliação toxicológica </a:t>
            </a:r>
            <a:r>
              <a:rPr lang="pt-BR" sz="2800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</a:t>
            </a:r>
            <a:r>
              <a:rPr lang="pt-BR" sz="2800" dirty="0" smtClean="0">
                <a:solidFill>
                  <a:srgbClr val="B08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Produto </a:t>
            </a:r>
            <a:r>
              <a:rPr lang="pt-BR" sz="2800" dirty="0">
                <a:solidFill>
                  <a:srgbClr val="B08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Técnico-PT</a:t>
            </a: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flipV="1">
            <a:off x="4714875" y="3501008"/>
            <a:ext cx="2324100" cy="1257300"/>
            <a:chOff x="2434" y="1256"/>
            <a:chExt cx="1351" cy="905"/>
          </a:xfrm>
        </p:grpSpPr>
        <p:sp>
          <p:nvSpPr>
            <p:cNvPr id="11270" name="Freeform 4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11271" name="Freeform 5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11268" name="Rectangle 6"/>
          <p:cNvSpPr>
            <a:spLocks noChangeArrowheads="1"/>
          </p:cNvSpPr>
          <p:nvPr/>
        </p:nvSpPr>
        <p:spPr bwMode="auto">
          <a:xfrm>
            <a:off x="333375" y="3174281"/>
            <a:ext cx="4343400" cy="291901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100000"/>
              </a:lnSpc>
              <a:defRPr/>
            </a:pPr>
            <a:r>
              <a:rPr lang="pt-BR" sz="2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Estudos Agudos</a:t>
            </a:r>
          </a:p>
          <a:p>
            <a:pPr algn="l">
              <a:lnSpc>
                <a:spcPct val="100000"/>
              </a:lnSpc>
              <a:buFontTx/>
              <a:buChar char="•"/>
              <a:defRPr/>
            </a:pPr>
            <a:endParaRPr lang="pt-BR" sz="10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544513" lvl="2" indent="-185738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DL50 Oral</a:t>
            </a:r>
          </a:p>
          <a:p>
            <a:pPr marL="544513" lvl="2" indent="-185738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DL50 Dérmica </a:t>
            </a:r>
          </a:p>
          <a:p>
            <a:pPr marL="544513" lvl="2" indent="-185738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CL50 Inalatória</a:t>
            </a:r>
          </a:p>
          <a:p>
            <a:pPr marL="544513" lvl="2" indent="-185738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Irritação / Corrosão Ocular</a:t>
            </a:r>
          </a:p>
          <a:p>
            <a:pPr marL="544513" lvl="2" indent="-185738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Irritação / Corrosão Dérmica</a:t>
            </a:r>
          </a:p>
          <a:p>
            <a:pPr marL="544513" lvl="2" indent="-185738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Sensibilização Cutânea</a:t>
            </a:r>
            <a:endParaRPr lang="pt-BR" sz="8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1269" name="Rectangle 7"/>
          <p:cNvSpPr>
            <a:spLocks noChangeArrowheads="1"/>
          </p:cNvSpPr>
          <p:nvPr/>
        </p:nvSpPr>
        <p:spPr bwMode="auto">
          <a:xfrm>
            <a:off x="5057775" y="4869160"/>
            <a:ext cx="3657600" cy="595313"/>
          </a:xfrm>
          <a:prstGeom prst="rect">
            <a:avLst/>
          </a:prstGeom>
          <a:solidFill>
            <a:srgbClr val="C0BC00"/>
          </a:solidFill>
          <a:ln>
            <a:solidFill>
              <a:srgbClr val="C49F00"/>
            </a:solidFill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/>
          <a:lstStyle/>
          <a:p>
            <a:pPr indent="190500">
              <a:lnSpc>
                <a:spcPct val="100000"/>
              </a:lnSpc>
              <a:defRPr/>
            </a:pPr>
            <a:r>
              <a:rPr lang="pt-BR" sz="26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sym typeface="Symbol" pitchFamily="18" charset="2"/>
              </a:rPr>
              <a:t>Avaliação de perigo</a:t>
            </a:r>
            <a:r>
              <a:rPr lang="pt-B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sym typeface="Symbol" pitchFamily="18" charset="2"/>
              </a:rPr>
              <a:t> </a:t>
            </a:r>
            <a:endParaRPr lang="pt-BR" sz="24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856029" y="2636912"/>
            <a:ext cx="6048672" cy="584775"/>
          </a:xfrm>
          <a:prstGeom prst="rect">
            <a:avLst/>
          </a:prstGeom>
          <a:noFill/>
          <a:ln>
            <a:solidFill>
              <a:srgbClr val="ABFFD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ndara" pitchFamily="34" charset="0"/>
              </a:rPr>
              <a:t>DL50  ou dose letal 50% =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16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ndara" pitchFamily="34" charset="0"/>
              </a:rPr>
              <a:t>dose necessária para matar 50% dos animais testados</a:t>
            </a:r>
            <a:endParaRPr lang="pt-BR" sz="1600" dirty="0">
              <a:solidFill>
                <a:schemeClr val="accent1">
                  <a:lumMod val="60000"/>
                  <a:lumOff val="40000"/>
                </a:schemeClr>
              </a:solidFill>
              <a:latin typeface="Candara" pitchFamily="34" charset="0"/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250727" y="836712"/>
            <a:ext cx="8501062" cy="2002729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>
            <a:spAutoFit/>
          </a:bodyPr>
          <a:lstStyle/>
          <a:p>
            <a:pPr marL="436563" indent="-436563" algn="l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Wingdings" charset="2"/>
              <a:buChar char=""/>
              <a:tabLst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  <a:tab pos="9580563" algn="l"/>
              </a:tabLst>
              <a:defRPr/>
            </a:pPr>
            <a:r>
              <a:rPr lang="pt-BR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Processo de síntese</a:t>
            </a:r>
          </a:p>
          <a:p>
            <a:pPr marL="436563" indent="-436563" algn="l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Wingdings" charset="2"/>
              <a:buChar char=""/>
              <a:tabLst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  <a:tab pos="9580563" algn="l"/>
              </a:tabLst>
              <a:defRPr/>
            </a:pPr>
            <a:r>
              <a:rPr lang="pt-BR" sz="1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Características </a:t>
            </a:r>
            <a:r>
              <a:rPr lang="pt-BR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físico-químicas: </a:t>
            </a:r>
            <a:r>
              <a:rPr lang="pt-BR" sz="1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estado físico, </a:t>
            </a:r>
            <a:r>
              <a:rPr lang="pt-B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pH</a:t>
            </a:r>
            <a:r>
              <a:rPr lang="pt-BR" sz="1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, pKa</a:t>
            </a:r>
            <a:r>
              <a:rPr lang="pt-B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, pressão </a:t>
            </a:r>
            <a:r>
              <a:rPr lang="pt-BR" sz="1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de vapor, ponto de </a:t>
            </a:r>
            <a:r>
              <a:rPr lang="pt-B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fusão, partição </a:t>
            </a:r>
            <a:r>
              <a:rPr lang="pt-BR" sz="16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octanol/água, etc. </a:t>
            </a:r>
            <a:r>
              <a:rPr lang="pt-B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...</a:t>
            </a:r>
          </a:p>
          <a:p>
            <a:pPr marL="436563" indent="-436563" algn="l">
              <a:lnSpc>
                <a:spcPct val="100000"/>
              </a:lnSpc>
              <a:spcBef>
                <a:spcPts val="1200"/>
              </a:spcBef>
              <a:buClr>
                <a:srgbClr val="FFFFFF"/>
              </a:buClr>
              <a:buFont typeface="Wingdings" charset="2"/>
              <a:buChar char=""/>
              <a:tabLst>
                <a:tab pos="436563" algn="l"/>
                <a:tab pos="893763" algn="l"/>
                <a:tab pos="1350963" algn="l"/>
                <a:tab pos="1808163" algn="l"/>
                <a:tab pos="2265363" algn="l"/>
                <a:tab pos="2722563" algn="l"/>
                <a:tab pos="3179763" algn="l"/>
                <a:tab pos="3636963" algn="l"/>
                <a:tab pos="4094163" algn="l"/>
                <a:tab pos="4551363" algn="l"/>
                <a:tab pos="5008563" algn="l"/>
                <a:tab pos="5465763" algn="l"/>
                <a:tab pos="5922963" algn="l"/>
                <a:tab pos="6380163" algn="l"/>
                <a:tab pos="6837363" algn="l"/>
                <a:tab pos="7294563" algn="l"/>
                <a:tab pos="7751763" algn="l"/>
                <a:tab pos="8208963" algn="l"/>
                <a:tab pos="8666163" algn="l"/>
                <a:tab pos="9123363" algn="l"/>
                <a:tab pos="9580563" algn="l"/>
              </a:tabLst>
              <a:defRPr/>
            </a:pPr>
            <a:r>
              <a:rPr lang="pt-BR" sz="1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Especificação do produto </a:t>
            </a:r>
            <a:r>
              <a:rPr lang="pt-BR" sz="16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com base na composição qualitativa e quantitativa de 5 bateladas </a:t>
            </a:r>
            <a:r>
              <a:rPr lang="pt-BR" sz="16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impurezas</a:t>
            </a:r>
            <a:r>
              <a:rPr lang="pt-BR" sz="16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pt-BR" sz="16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= ou </a:t>
            </a:r>
            <a:r>
              <a:rPr lang="pt-BR" sz="180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&gt; </a:t>
            </a:r>
            <a:r>
              <a:rPr lang="pt-BR" sz="18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0,1%  ou </a:t>
            </a:r>
            <a:r>
              <a:rPr lang="pt-BR" sz="16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impureza </a:t>
            </a:r>
            <a:r>
              <a:rPr lang="pt-BR" sz="1600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toxicologicamente </a:t>
            </a:r>
            <a:r>
              <a:rPr lang="pt-BR" sz="1600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significativa, </a:t>
            </a:r>
            <a:r>
              <a:rPr lang="pt-BR" sz="1600" dirty="0" smtClean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em qualquer quantidade</a:t>
            </a:r>
            <a:endParaRPr lang="pt-BR" sz="1600" dirty="0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9" presetClass="entr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additive="repl"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 additive="repl">
                                        <p:cTn id="1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126019" y="4171608"/>
            <a:ext cx="4301965" cy="4619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Estudos de reprodução e prole </a:t>
            </a:r>
          </a:p>
        </p:txBody>
      </p:sp>
      <p:sp>
        <p:nvSpPr>
          <p:cNvPr id="12291" name="Rectangle 3"/>
          <p:cNvSpPr>
            <a:spLocks noChangeArrowheads="1"/>
          </p:cNvSpPr>
          <p:nvPr/>
        </p:nvSpPr>
        <p:spPr bwMode="auto">
          <a:xfrm>
            <a:off x="114300" y="1360883"/>
            <a:ext cx="3264627" cy="46166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Estudos de curto </a:t>
            </a:r>
            <a:r>
              <a:rPr lang="pt-BR" sz="24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prazo</a:t>
            </a:r>
            <a:endParaRPr lang="pt-BR" sz="2400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2292" name="Text Box 4"/>
          <p:cNvSpPr txBox="1">
            <a:spLocks noChangeArrowheads="1"/>
          </p:cNvSpPr>
          <p:nvPr/>
        </p:nvSpPr>
        <p:spPr bwMode="auto">
          <a:xfrm>
            <a:off x="1081088" y="188639"/>
            <a:ext cx="7909899" cy="5220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anchor="ctr">
            <a:spAutoFit/>
          </a:bodyPr>
          <a:lstStyle/>
          <a:p>
            <a:pPr marL="457200" indent="-457200" algn="r">
              <a:lnSpc>
                <a:spcPct val="80000"/>
              </a:lnSpc>
              <a:spcBef>
                <a:spcPct val="50000"/>
              </a:spcBef>
              <a:defRPr/>
            </a:pP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Avaliação toxicológica </a:t>
            </a:r>
            <a:r>
              <a:rPr lang="pt-BR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  </a:t>
            </a:r>
            <a:r>
              <a:rPr lang="pt-BR" sz="2800" dirty="0" smtClean="0">
                <a:solidFill>
                  <a:srgbClr val="B08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Produto </a:t>
            </a:r>
            <a:r>
              <a:rPr lang="pt-BR" sz="2800" dirty="0">
                <a:solidFill>
                  <a:srgbClr val="B08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Técnico - PT</a:t>
            </a:r>
          </a:p>
        </p:txBody>
      </p:sp>
      <p:sp>
        <p:nvSpPr>
          <p:cNvPr id="12293" name="Rectangle 5"/>
          <p:cNvSpPr>
            <a:spLocks noChangeArrowheads="1"/>
          </p:cNvSpPr>
          <p:nvPr/>
        </p:nvSpPr>
        <p:spPr bwMode="auto">
          <a:xfrm>
            <a:off x="115664" y="2062058"/>
            <a:ext cx="3288027" cy="46166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Estudos de longo </a:t>
            </a:r>
            <a:r>
              <a:rPr lang="pt-BR" sz="24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prazo</a:t>
            </a:r>
            <a:endParaRPr lang="pt-BR" sz="1000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114300" y="4919687"/>
            <a:ext cx="4651375" cy="4619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Estudos dos efeitos teratogênicos</a:t>
            </a:r>
          </a:p>
        </p:txBody>
      </p:sp>
      <p:sp>
        <p:nvSpPr>
          <p:cNvPr id="12295" name="Rectangle 7"/>
          <p:cNvSpPr>
            <a:spLocks noChangeArrowheads="1"/>
          </p:cNvSpPr>
          <p:nvPr/>
        </p:nvSpPr>
        <p:spPr bwMode="auto">
          <a:xfrm>
            <a:off x="126019" y="3459341"/>
            <a:ext cx="3854450" cy="461963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Estudos de neurotoxicidade</a:t>
            </a:r>
          </a:p>
        </p:txBody>
      </p:sp>
      <p:grpSp>
        <p:nvGrpSpPr>
          <p:cNvPr id="2" name="Group 8"/>
          <p:cNvGrpSpPr>
            <a:grpSpLocks/>
          </p:cNvGrpSpPr>
          <p:nvPr/>
        </p:nvGrpSpPr>
        <p:grpSpPr bwMode="auto">
          <a:xfrm flipV="1">
            <a:off x="3970114" y="1591716"/>
            <a:ext cx="3497486" cy="1144588"/>
            <a:chOff x="2434" y="1256"/>
            <a:chExt cx="1351" cy="905"/>
          </a:xfrm>
        </p:grpSpPr>
        <p:sp>
          <p:nvSpPr>
            <p:cNvPr id="12312" name="Freeform 9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12313" name="Freeform 10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6" name="Group 20"/>
          <p:cNvGrpSpPr>
            <a:grpSpLocks/>
          </p:cNvGrpSpPr>
          <p:nvPr/>
        </p:nvGrpSpPr>
        <p:grpSpPr bwMode="auto">
          <a:xfrm flipV="1">
            <a:off x="3403691" y="2292890"/>
            <a:ext cx="3184533" cy="595898"/>
            <a:chOff x="2434" y="1256"/>
            <a:chExt cx="1351" cy="905"/>
          </a:xfrm>
        </p:grpSpPr>
        <p:sp>
          <p:nvSpPr>
            <p:cNvPr id="12304" name="Freeform 21"/>
            <p:cNvSpPr>
              <a:spLocks/>
            </p:cNvSpPr>
            <p:nvPr/>
          </p:nvSpPr>
          <p:spPr bwMode="auto">
            <a:xfrm>
              <a:off x="2438" y="1256"/>
              <a:ext cx="1347" cy="891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12305" name="Freeform 22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12301" name="Rectangle 23"/>
          <p:cNvSpPr>
            <a:spLocks noChangeArrowheads="1"/>
          </p:cNvSpPr>
          <p:nvPr/>
        </p:nvSpPr>
        <p:spPr bwMode="auto">
          <a:xfrm>
            <a:off x="6477000" y="2982367"/>
            <a:ext cx="1828800" cy="461962"/>
          </a:xfrm>
          <a:prstGeom prst="rect">
            <a:avLst/>
          </a:prstGeom>
          <a:solidFill>
            <a:srgbClr val="C0BC00"/>
          </a:solidFill>
          <a:ln>
            <a:solidFill>
              <a:srgbClr val="C49F00"/>
            </a:solidFill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rible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NOAEL</a:t>
            </a:r>
            <a:endParaRPr lang="pt-BR" sz="24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65240" name="Rectangle 24"/>
          <p:cNvSpPr>
            <a:spLocks noChangeArrowheads="1"/>
          </p:cNvSpPr>
          <p:nvPr/>
        </p:nvSpPr>
        <p:spPr bwMode="auto">
          <a:xfrm>
            <a:off x="7813739" y="1673591"/>
            <a:ext cx="1035332" cy="461962"/>
          </a:xfrm>
          <a:prstGeom prst="rect">
            <a:avLst/>
          </a:prstGeom>
          <a:solidFill>
            <a:srgbClr val="00C462"/>
          </a:solidFill>
          <a:ln>
            <a:headEnd/>
            <a:tailEnd/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 prst="coolSlant"/>
          </a:sp3d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IDA</a:t>
            </a:r>
            <a:endParaRPr lang="pt-BR" sz="24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65241" name="AutoShape 25"/>
          <p:cNvSpPr>
            <a:spLocks noChangeArrowheads="1"/>
          </p:cNvSpPr>
          <p:nvPr/>
        </p:nvSpPr>
        <p:spPr bwMode="auto">
          <a:xfrm rot="17257898">
            <a:off x="8006425" y="2536520"/>
            <a:ext cx="1276140" cy="321551"/>
          </a:xfrm>
          <a:prstGeom prst="curvedUpArrow">
            <a:avLst>
              <a:gd name="adj1" fmla="val 81989"/>
              <a:gd name="adj2" fmla="val 163978"/>
              <a:gd name="adj3" fmla="val 33333"/>
            </a:avLst>
          </a:prstGeom>
          <a:solidFill>
            <a:srgbClr val="00FF00"/>
          </a:solidFill>
          <a:ln w="222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6" name="CaixaDeTexto 25"/>
          <p:cNvSpPr txBox="1"/>
          <p:nvPr/>
        </p:nvSpPr>
        <p:spPr>
          <a:xfrm>
            <a:off x="6013877" y="776898"/>
            <a:ext cx="3009900" cy="707886"/>
          </a:xfrm>
          <a:prstGeom prst="rect">
            <a:avLst/>
          </a:prstGeom>
          <a:noFill/>
          <a:ln>
            <a:solidFill>
              <a:srgbClr val="ABFFD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ndara" pitchFamily="34" charset="0"/>
              </a:rPr>
              <a:t>IDA =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ndara" pitchFamily="34" charset="0"/>
              </a:rPr>
              <a:t>ingestão diária aceitável</a:t>
            </a:r>
            <a:endParaRPr lang="pt-BR" sz="2000" dirty="0">
              <a:solidFill>
                <a:schemeClr val="accent1">
                  <a:lumMod val="40000"/>
                  <a:lumOff val="60000"/>
                </a:schemeClr>
              </a:solidFill>
              <a:latin typeface="Candara" pitchFamily="34" charset="0"/>
            </a:endParaRPr>
          </a:p>
        </p:txBody>
      </p:sp>
      <p:sp>
        <p:nvSpPr>
          <p:cNvPr id="27" name="CaixaDeTexto 26"/>
          <p:cNvSpPr txBox="1"/>
          <p:nvPr/>
        </p:nvSpPr>
        <p:spPr>
          <a:xfrm>
            <a:off x="2483768" y="5474006"/>
            <a:ext cx="6532002" cy="707886"/>
          </a:xfrm>
          <a:prstGeom prst="rect">
            <a:avLst/>
          </a:prstGeom>
          <a:noFill/>
          <a:ln>
            <a:solidFill>
              <a:srgbClr val="ABFFD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ndara" pitchFamily="34" charset="0"/>
              </a:rPr>
              <a:t>NOAEL =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chemeClr val="accent1">
                    <a:lumMod val="40000"/>
                    <a:lumOff val="60000"/>
                  </a:schemeClr>
                </a:solidFill>
                <a:latin typeface="Candara" pitchFamily="34" charset="0"/>
              </a:rPr>
              <a:t>maior dose que não gera efeitos adversos observáveis</a:t>
            </a:r>
            <a:endParaRPr lang="pt-BR" sz="2000" dirty="0">
              <a:solidFill>
                <a:schemeClr val="accent1">
                  <a:lumMod val="40000"/>
                  <a:lumOff val="60000"/>
                </a:schemeClr>
              </a:solidFill>
              <a:latin typeface="Candara" pitchFamily="34" charset="0"/>
            </a:endParaRPr>
          </a:p>
        </p:txBody>
      </p:sp>
      <p:pic>
        <p:nvPicPr>
          <p:cNvPr id="28" name="Imagem 2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grpSp>
        <p:nvGrpSpPr>
          <p:cNvPr id="40" name="Grupo 39"/>
          <p:cNvGrpSpPr/>
          <p:nvPr/>
        </p:nvGrpSpPr>
        <p:grpSpPr>
          <a:xfrm>
            <a:off x="6444208" y="3789040"/>
            <a:ext cx="1498107" cy="1015663"/>
            <a:chOff x="3741769" y="2525263"/>
            <a:chExt cx="1498107" cy="1015663"/>
          </a:xfrm>
        </p:grpSpPr>
        <p:grpSp>
          <p:nvGrpSpPr>
            <p:cNvPr id="41" name="Grupo 40"/>
            <p:cNvGrpSpPr/>
            <p:nvPr/>
          </p:nvGrpSpPr>
          <p:grpSpPr>
            <a:xfrm>
              <a:off x="3741769" y="2838178"/>
              <a:ext cx="288000" cy="288000"/>
              <a:chOff x="3563888" y="2815480"/>
              <a:chExt cx="468000" cy="468000"/>
            </a:xfrm>
          </p:grpSpPr>
          <p:sp>
            <p:nvSpPr>
              <p:cNvPr id="44" name="Elipse 43"/>
              <p:cNvSpPr/>
              <p:nvPr/>
            </p:nvSpPr>
            <p:spPr bwMode="auto">
              <a:xfrm>
                <a:off x="3563888" y="2815480"/>
                <a:ext cx="468000" cy="468000"/>
              </a:xfrm>
              <a:prstGeom prst="ellipse">
                <a:avLst/>
              </a:prstGeom>
              <a:noFill/>
              <a:ln w="38100" cap="flat" cmpd="sng" algn="ctr">
                <a:solidFill>
                  <a:srgbClr val="FF0000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342900" marR="0" indent="-342900" algn="ctr" defTabSz="914400" rtl="0" eaLnBrk="0" fontAlgn="base" latinLnBrk="0" hangingPunct="0">
                  <a:lnSpc>
                    <a:spcPct val="110000"/>
                  </a:lnSpc>
                  <a:spcBef>
                    <a:spcPct val="200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pt-BR" sz="4400" b="1" i="0" u="none" strike="noStrike" cap="none" normalizeH="0" baseline="0" smtClean="0">
                  <a:ln>
                    <a:solidFill>
                      <a:srgbClr val="FFD04B"/>
                    </a:solidFill>
                  </a:ln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Arial" charset="0"/>
                </a:endParaRPr>
              </a:p>
            </p:txBody>
          </p:sp>
          <p:grpSp>
            <p:nvGrpSpPr>
              <p:cNvPr id="45" name="Grupo 44"/>
              <p:cNvGrpSpPr/>
              <p:nvPr/>
            </p:nvGrpSpPr>
            <p:grpSpPr>
              <a:xfrm>
                <a:off x="3710943" y="2952654"/>
                <a:ext cx="201600" cy="200508"/>
                <a:chOff x="8533650" y="4600712"/>
                <a:chExt cx="201600" cy="200508"/>
              </a:xfrm>
            </p:grpSpPr>
            <p:cxnSp>
              <p:nvCxnSpPr>
                <p:cNvPr id="46" name="Conector reto 45"/>
                <p:cNvCxnSpPr/>
                <p:nvPr/>
              </p:nvCxnSpPr>
              <p:spPr bwMode="auto">
                <a:xfrm>
                  <a:off x="8630640" y="4600712"/>
                  <a:ext cx="0" cy="200508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  <p:cxnSp>
              <p:nvCxnSpPr>
                <p:cNvPr id="47" name="Conector reto 46"/>
                <p:cNvCxnSpPr/>
                <p:nvPr/>
              </p:nvCxnSpPr>
              <p:spPr bwMode="auto">
                <a:xfrm>
                  <a:off x="8533650" y="4694701"/>
                  <a:ext cx="201600" cy="0"/>
                </a:xfrm>
                <a:prstGeom prst="line">
                  <a:avLst/>
                </a:prstGeom>
                <a:noFill/>
                <a:ln w="28575" cap="flat" cmpd="sng" algn="ctr">
                  <a:solidFill>
                    <a:srgbClr val="FF0000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</p:cxnSp>
          </p:grpSp>
        </p:grpSp>
        <p:sp>
          <p:nvSpPr>
            <p:cNvPr id="42" name="CaixaDeTexto 41"/>
            <p:cNvSpPr txBox="1"/>
            <p:nvPr/>
          </p:nvSpPr>
          <p:spPr>
            <a:xfrm>
              <a:off x="4186548" y="2692332"/>
              <a:ext cx="436017" cy="561692"/>
            </a:xfrm>
            <a:prstGeom prst="rect">
              <a:avLst/>
            </a:prstGeom>
            <a:noFill/>
            <a:ln>
              <a:noFill/>
            </a:ln>
          </p:spPr>
          <p:txBody>
            <a:bodyPr wrap="none" lIns="0" tIns="0" rIns="0" bIns="0" rtlCol="0" anchor="t">
              <a:spAutoFit/>
            </a:bodyPr>
            <a:lstStyle/>
            <a:p>
              <a:r>
                <a:rPr lang="pt-BR" sz="3600" dirty="0" smtClean="0">
                  <a:solidFill>
                    <a:srgbClr val="FF0000"/>
                  </a:solidFill>
                  <a:sym typeface="Wingdings 3"/>
                </a:rPr>
                <a:t></a:t>
              </a:r>
              <a:endParaRPr lang="pt-BR" sz="3600" dirty="0">
                <a:solidFill>
                  <a:srgbClr val="FF0000"/>
                </a:solidFill>
              </a:endParaRPr>
            </a:p>
          </p:txBody>
        </p:sp>
        <p:sp>
          <p:nvSpPr>
            <p:cNvPr id="43" name="CaixaDeTexto 42"/>
            <p:cNvSpPr txBox="1"/>
            <p:nvPr/>
          </p:nvSpPr>
          <p:spPr>
            <a:xfrm>
              <a:off x="4726915" y="2525263"/>
              <a:ext cx="512961" cy="1015663"/>
            </a:xfrm>
            <a:prstGeom prst="rect">
              <a:avLst/>
            </a:prstGeom>
            <a:noFill/>
          </p:spPr>
          <p:txBody>
            <a:bodyPr wrap="none" lIns="0" tIns="0" rIns="0" bIns="0" rtlCol="0" anchor="t">
              <a:spAutoFit/>
            </a:bodyPr>
            <a:lstStyle/>
            <a:p>
              <a:r>
                <a:rPr lang="pt-BR" sz="6000" dirty="0">
                  <a:solidFill>
                    <a:srgbClr val="FF0000"/>
                  </a:solidFill>
                  <a:sym typeface="Wingdings 2"/>
                </a:rPr>
                <a:t>X</a:t>
              </a:r>
              <a:endParaRPr lang="pt-BR" sz="60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48" name="Group 8"/>
          <p:cNvGrpSpPr>
            <a:grpSpLocks/>
          </p:cNvGrpSpPr>
          <p:nvPr/>
        </p:nvGrpSpPr>
        <p:grpSpPr bwMode="auto">
          <a:xfrm rot="20120701" flipV="1">
            <a:off x="4032671" y="2472857"/>
            <a:ext cx="2035918" cy="1856968"/>
            <a:chOff x="2434" y="1256"/>
            <a:chExt cx="1351" cy="905"/>
          </a:xfrm>
          <a:solidFill>
            <a:srgbClr val="FF0000"/>
          </a:solidFill>
        </p:grpSpPr>
        <p:sp>
          <p:nvSpPr>
            <p:cNvPr id="49" name="Freeform 9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50" name="Freeform 10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54" name="Group 8"/>
          <p:cNvGrpSpPr>
            <a:grpSpLocks/>
          </p:cNvGrpSpPr>
          <p:nvPr/>
        </p:nvGrpSpPr>
        <p:grpSpPr bwMode="auto">
          <a:xfrm rot="19175905" flipV="1">
            <a:off x="3911229" y="3290212"/>
            <a:ext cx="2041621" cy="1823011"/>
            <a:chOff x="2434" y="1256"/>
            <a:chExt cx="1351" cy="905"/>
          </a:xfrm>
          <a:solidFill>
            <a:srgbClr val="FF0000"/>
          </a:solidFill>
        </p:grpSpPr>
        <p:sp>
          <p:nvSpPr>
            <p:cNvPr id="55" name="Freeform 9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56" name="Freeform 10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57" name="Group 17"/>
          <p:cNvGrpSpPr>
            <a:grpSpLocks/>
          </p:cNvGrpSpPr>
          <p:nvPr/>
        </p:nvGrpSpPr>
        <p:grpSpPr bwMode="auto">
          <a:xfrm rot="906548">
            <a:off x="4650931" y="4432644"/>
            <a:ext cx="2460395" cy="1267278"/>
            <a:chOff x="2434" y="1256"/>
            <a:chExt cx="1351" cy="905"/>
          </a:xfrm>
          <a:solidFill>
            <a:srgbClr val="FF0000"/>
          </a:solidFill>
        </p:grpSpPr>
        <p:sp>
          <p:nvSpPr>
            <p:cNvPr id="58" name="Freeform 18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59" name="Freeform 19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60" name="Rectangle 7"/>
          <p:cNvSpPr>
            <a:spLocks noChangeArrowheads="1"/>
          </p:cNvSpPr>
          <p:nvPr/>
        </p:nvSpPr>
        <p:spPr bwMode="auto">
          <a:xfrm>
            <a:off x="112456" y="2736304"/>
            <a:ext cx="3592650" cy="461665"/>
          </a:xfrm>
          <a:prstGeom prst="rect">
            <a:avLst/>
          </a:prstGeom>
          <a:noFill/>
          <a:ln w="28575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l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Estudos de </a:t>
            </a:r>
            <a:r>
              <a:rPr lang="pt-BR" sz="2400" dirty="0" smtClean="0">
                <a:solidFill>
                  <a:srgbClr val="FFFF6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carcinogênese</a:t>
            </a:r>
            <a:endParaRPr lang="pt-BR" sz="2400" dirty="0">
              <a:solidFill>
                <a:srgbClr val="FFFF6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grpSp>
        <p:nvGrpSpPr>
          <p:cNvPr id="61" name="Group 17"/>
          <p:cNvGrpSpPr>
            <a:grpSpLocks/>
          </p:cNvGrpSpPr>
          <p:nvPr/>
        </p:nvGrpSpPr>
        <p:grpSpPr bwMode="auto">
          <a:xfrm>
            <a:off x="4904802" y="3690322"/>
            <a:ext cx="2908001" cy="1691329"/>
            <a:chOff x="2434" y="1256"/>
            <a:chExt cx="1351" cy="905"/>
          </a:xfrm>
        </p:grpSpPr>
        <p:sp>
          <p:nvSpPr>
            <p:cNvPr id="62" name="Freeform 18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63" name="Freeform 19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64" name="Group 17"/>
          <p:cNvGrpSpPr>
            <a:grpSpLocks/>
          </p:cNvGrpSpPr>
          <p:nvPr/>
        </p:nvGrpSpPr>
        <p:grpSpPr bwMode="auto">
          <a:xfrm rot="1719188">
            <a:off x="4357618" y="4140594"/>
            <a:ext cx="1833974" cy="921343"/>
            <a:chOff x="2434" y="1256"/>
            <a:chExt cx="1351" cy="905"/>
          </a:xfrm>
          <a:solidFill>
            <a:srgbClr val="FF0000"/>
          </a:solidFill>
        </p:grpSpPr>
        <p:sp>
          <p:nvSpPr>
            <p:cNvPr id="65" name="Freeform 18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66" name="Freeform 19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3" name="Group 11"/>
          <p:cNvGrpSpPr>
            <a:grpSpLocks/>
          </p:cNvGrpSpPr>
          <p:nvPr/>
        </p:nvGrpSpPr>
        <p:grpSpPr bwMode="auto">
          <a:xfrm rot="21100365" flipV="1">
            <a:off x="3777466" y="2829292"/>
            <a:ext cx="2517141" cy="652404"/>
            <a:chOff x="2434" y="1256"/>
            <a:chExt cx="1351" cy="905"/>
          </a:xfrm>
        </p:grpSpPr>
        <p:sp>
          <p:nvSpPr>
            <p:cNvPr id="12310" name="Freeform 12"/>
            <p:cNvSpPr>
              <a:spLocks/>
            </p:cNvSpPr>
            <p:nvPr/>
          </p:nvSpPr>
          <p:spPr bwMode="auto">
            <a:xfrm>
              <a:off x="2438" y="1256"/>
              <a:ext cx="1347" cy="891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12311" name="Freeform 13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4" name="Group 14"/>
          <p:cNvGrpSpPr>
            <a:grpSpLocks/>
          </p:cNvGrpSpPr>
          <p:nvPr/>
        </p:nvGrpSpPr>
        <p:grpSpPr bwMode="auto">
          <a:xfrm rot="891710">
            <a:off x="3931747" y="3226942"/>
            <a:ext cx="2375752" cy="859144"/>
            <a:chOff x="2434" y="1256"/>
            <a:chExt cx="1351" cy="905"/>
          </a:xfrm>
        </p:grpSpPr>
        <p:sp>
          <p:nvSpPr>
            <p:cNvPr id="12308" name="Freeform 15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12309" name="Freeform 16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grpSp>
        <p:nvGrpSpPr>
          <p:cNvPr id="5" name="Group 17"/>
          <p:cNvGrpSpPr>
            <a:grpSpLocks/>
          </p:cNvGrpSpPr>
          <p:nvPr/>
        </p:nvGrpSpPr>
        <p:grpSpPr bwMode="auto">
          <a:xfrm>
            <a:off x="5105401" y="3599583"/>
            <a:ext cx="1910556" cy="887644"/>
            <a:chOff x="2434" y="1256"/>
            <a:chExt cx="1351" cy="905"/>
          </a:xfrm>
        </p:grpSpPr>
        <p:sp>
          <p:nvSpPr>
            <p:cNvPr id="12306" name="Freeform 18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12307" name="Freeform 19"/>
            <p:cNvSpPr>
              <a:spLocks/>
            </p:cNvSpPr>
            <p:nvPr/>
          </p:nvSpPr>
          <p:spPr bwMode="auto">
            <a:xfrm>
              <a:off x="2434" y="1301"/>
              <a:ext cx="1344" cy="860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FFFF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75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7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75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7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75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75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75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1000"/>
                            </p:stCondLst>
                            <p:childTnLst>
                              <p:par>
                                <p:cTn id="2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2652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652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5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1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" dur="1000"/>
                                        <p:tgtEl>
                                          <p:spTgt spid="1230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100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0" dur="1000"/>
                                        <p:tgtEl>
                                          <p:spTgt spid="2652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1" dur="1000"/>
                                        <p:tgtEl>
                                          <p:spTgt spid="2652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1000"/>
                                        <p:tgtEl>
                                          <p:spTgt spid="2652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5" dur="1000"/>
                                        <p:tgtEl>
                                          <p:spTgt spid="2652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6" dur="1000"/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/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6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1000"/>
                            </p:stCondLst>
                            <p:childTnLst>
                              <p:par>
                                <p:cTn id="9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8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1500"/>
                            </p:stCondLst>
                            <p:childTnLst>
                              <p:par>
                                <p:cTn id="10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2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500"/>
                            </p:stCondLst>
                            <p:childTnLst>
                              <p:par>
                                <p:cTn id="10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0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1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4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301" grpId="0" animBg="1"/>
      <p:bldP spid="12301" grpId="1" animBg="1"/>
      <p:bldP spid="265240" grpId="0" animBg="1"/>
      <p:bldP spid="265240" grpId="1" animBg="1"/>
      <p:bldP spid="265241" grpId="0" animBg="1"/>
      <p:bldP spid="265241" grpId="1" animBg="1"/>
      <p:bldP spid="26" grpId="0" animBg="1"/>
      <p:bldP spid="26" grpId="1" animBg="1"/>
      <p:bldP spid="27" grpId="0" animBg="1"/>
      <p:bldP spid="27" grpId="1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361306" y="229277"/>
            <a:ext cx="8491537" cy="522000"/>
          </a:xfrm>
          <a:prstGeom prst="rect">
            <a:avLst/>
          </a:prstGeom>
          <a:solidFill>
            <a:schemeClr val="bg1">
              <a:lumMod val="85000"/>
            </a:schemeClr>
          </a:solidFill>
          <a:ln w="28575">
            <a:noFill/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 prst="angle"/>
          </a:sp3d>
        </p:spPr>
        <p:txBody>
          <a:bodyPr anchor="ctr">
            <a:spAutoFit/>
          </a:bodyPr>
          <a:lstStyle/>
          <a:p>
            <a:pPr marL="457200" indent="-457200" algn="r">
              <a:lnSpc>
                <a:spcPct val="80000"/>
              </a:lnSpc>
              <a:spcBef>
                <a:spcPct val="50000"/>
              </a:spcBef>
              <a:defRPr/>
            </a:pPr>
            <a:r>
              <a:rPr lang="pt-BR" sz="2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Avaliação </a:t>
            </a:r>
            <a:r>
              <a:rPr lang="pt-BR" sz="2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toxicológica   </a:t>
            </a:r>
            <a:r>
              <a:rPr lang="pt-BR" sz="2800" dirty="0">
                <a:solidFill>
                  <a:srgbClr val="B08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Produto Formulado </a:t>
            </a:r>
            <a:r>
              <a:rPr lang="pt-BR" sz="2800" dirty="0" smtClean="0">
                <a:solidFill>
                  <a:srgbClr val="B082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- PF</a:t>
            </a:r>
            <a:endParaRPr lang="pt-BR" sz="2800" dirty="0">
              <a:solidFill>
                <a:srgbClr val="B082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grpSp>
        <p:nvGrpSpPr>
          <p:cNvPr id="2" name="Group 3"/>
          <p:cNvGrpSpPr>
            <a:grpSpLocks/>
          </p:cNvGrpSpPr>
          <p:nvPr/>
        </p:nvGrpSpPr>
        <p:grpSpPr bwMode="auto">
          <a:xfrm flipV="1">
            <a:off x="4033714" y="1713002"/>
            <a:ext cx="1690727" cy="878498"/>
            <a:chOff x="2434" y="1256"/>
            <a:chExt cx="1351" cy="905"/>
          </a:xfrm>
        </p:grpSpPr>
        <p:sp>
          <p:nvSpPr>
            <p:cNvPr id="13324" name="Freeform 4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CC9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13325" name="Freeform 5"/>
            <p:cNvSpPr>
              <a:spLocks/>
            </p:cNvSpPr>
            <p:nvPr/>
          </p:nvSpPr>
          <p:spPr bwMode="auto">
            <a:xfrm>
              <a:off x="2434" y="1300"/>
              <a:ext cx="1344" cy="861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CC9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259078" name="Rectangle 6"/>
          <p:cNvSpPr>
            <a:spLocks noChangeArrowheads="1"/>
          </p:cNvSpPr>
          <p:nvPr/>
        </p:nvSpPr>
        <p:spPr bwMode="auto">
          <a:xfrm>
            <a:off x="260475" y="1399223"/>
            <a:ext cx="4267200" cy="2643187"/>
          </a:xfrm>
          <a:prstGeom prst="rect">
            <a:avLst/>
          </a:prstGeom>
          <a:noFill/>
          <a:ln w="28575">
            <a:solidFill>
              <a:srgbClr val="CCECFF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100000"/>
              </a:lnSpc>
              <a:defRPr/>
            </a:pPr>
            <a:r>
              <a:rPr lang="pt-BR" sz="240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Estudos Agudos</a:t>
            </a:r>
            <a:endParaRPr lang="pt-BR" sz="1000" dirty="0">
              <a:solidFill>
                <a:srgbClr val="CCE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447675" lvl="2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DL50 Oral</a:t>
            </a:r>
          </a:p>
          <a:p>
            <a:pPr marL="447675" lvl="2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DL50 Dérmica </a:t>
            </a:r>
          </a:p>
          <a:p>
            <a:pPr marL="447675" lvl="2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CL50 Inalatória</a:t>
            </a:r>
          </a:p>
          <a:p>
            <a:pPr marL="447675" lvl="2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Irritação / Corrosão Ocular</a:t>
            </a:r>
          </a:p>
          <a:p>
            <a:pPr marL="447675" lvl="2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Irritação / Corrosão Dérmica</a:t>
            </a:r>
          </a:p>
          <a:p>
            <a:pPr marL="447675" lvl="2" algn="l">
              <a:lnSpc>
                <a:spcPct val="100000"/>
              </a:lnSpc>
              <a:buFontTx/>
              <a:buChar char="•"/>
              <a:defRPr/>
            </a:pPr>
            <a:r>
              <a:rPr lang="pt-BR" sz="200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Sensibilização Cutânea</a:t>
            </a:r>
            <a:endParaRPr lang="pt-BR" sz="1000" dirty="0">
              <a:solidFill>
                <a:srgbClr val="CCFF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59079" name="Rectangle 7"/>
          <p:cNvSpPr>
            <a:spLocks noChangeArrowheads="1"/>
          </p:cNvSpPr>
          <p:nvPr/>
        </p:nvSpPr>
        <p:spPr bwMode="auto">
          <a:xfrm>
            <a:off x="4681786" y="2686952"/>
            <a:ext cx="3531244" cy="1404000"/>
          </a:xfrm>
          <a:prstGeom prst="rect">
            <a:avLst/>
          </a:prstGeom>
          <a:solidFill>
            <a:srgbClr val="CC9900"/>
          </a:solidFill>
          <a:ln w="28575">
            <a:solidFill>
              <a:srgbClr val="CC99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marL="342900" indent="-152400" algn="l">
              <a:lnSpc>
                <a:spcPct val="100000"/>
              </a:lnSpc>
              <a:defRPr/>
            </a:pPr>
            <a:r>
              <a:rPr lang="pt-BR" sz="2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sym typeface="Symbol" pitchFamily="18" charset="2"/>
              </a:rPr>
              <a:t>Avaliação de perigo </a:t>
            </a:r>
            <a:endParaRPr lang="pt-BR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  <a:sym typeface="Symbol" pitchFamily="18" charset="2"/>
            </a:endParaRPr>
          </a:p>
          <a:p>
            <a:pPr marL="450850" indent="-260350" algn="l">
              <a:lnSpc>
                <a:spcPct val="100000"/>
              </a:lnSpc>
              <a:buSzPct val="80000"/>
              <a:buFont typeface="Wingdings" pitchFamily="2" charset="2"/>
              <a:buChar char="Ø"/>
              <a:defRPr/>
            </a:pPr>
            <a:r>
              <a:rPr lang="pt-BR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Classificação toxicológica</a:t>
            </a:r>
          </a:p>
          <a:p>
            <a:pPr marL="450850" indent="-260350" algn="l">
              <a:lnSpc>
                <a:spcPct val="100000"/>
              </a:lnSpc>
              <a:buSzPct val="80000"/>
              <a:buFont typeface="Wingdings" pitchFamily="2" charset="2"/>
              <a:buChar char="Ø"/>
              <a:defRPr/>
            </a:pPr>
            <a:r>
              <a:rPr lang="pt-BR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Equipamentos de aplicação</a:t>
            </a:r>
            <a:endParaRPr lang="pt-BR" sz="9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  <a:p>
            <a:pPr marL="450850" indent="-260350" algn="l">
              <a:lnSpc>
                <a:spcPct val="100000"/>
              </a:lnSpc>
              <a:buSzPct val="80000"/>
              <a:buFont typeface="Wingdings" pitchFamily="2" charset="2"/>
              <a:buChar char="Ø"/>
              <a:defRPr/>
            </a:pPr>
            <a:r>
              <a:rPr lang="pt-BR" sz="18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EPI</a:t>
            </a:r>
            <a:endParaRPr lang="pt-BR" sz="180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59080" name="Rectangle 8"/>
          <p:cNvSpPr>
            <a:spLocks noChangeArrowheads="1"/>
          </p:cNvSpPr>
          <p:nvPr/>
        </p:nvSpPr>
        <p:spPr bwMode="auto">
          <a:xfrm>
            <a:off x="253236" y="4161274"/>
            <a:ext cx="3352800" cy="1233488"/>
          </a:xfrm>
          <a:prstGeom prst="rect">
            <a:avLst/>
          </a:prstGeom>
          <a:noFill/>
          <a:ln w="28575">
            <a:solidFill>
              <a:srgbClr val="CCECFF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100000"/>
              </a:lnSpc>
              <a:defRPr/>
            </a:pPr>
            <a:r>
              <a:rPr lang="pt-BR" sz="240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sym typeface="Symbol" pitchFamily="18" charset="2"/>
              </a:rPr>
              <a:t>Estudos de mutação</a:t>
            </a:r>
            <a:endParaRPr lang="pt-BR" sz="1000">
              <a:solidFill>
                <a:srgbClr val="CCE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  <a:sym typeface="Symbol" pitchFamily="18" charset="2"/>
            </a:endParaRPr>
          </a:p>
          <a:p>
            <a:pPr algn="l">
              <a:lnSpc>
                <a:spcPct val="100000"/>
              </a:lnSpc>
              <a:buFontTx/>
              <a:buChar char="•"/>
              <a:defRPr/>
            </a:pPr>
            <a:r>
              <a:rPr lang="pt-BR" sz="200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Gênica</a:t>
            </a:r>
          </a:p>
          <a:p>
            <a:pPr algn="l">
              <a:lnSpc>
                <a:spcPct val="100000"/>
              </a:lnSpc>
              <a:buFontTx/>
              <a:buChar char="•"/>
              <a:defRPr/>
            </a:pPr>
            <a:r>
              <a:rPr lang="pt-BR" sz="200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Cromossômica</a:t>
            </a:r>
            <a:endParaRPr lang="pt-BR" sz="1000">
              <a:solidFill>
                <a:srgbClr val="CCE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59081" name="Rectangle 9"/>
          <p:cNvSpPr>
            <a:spLocks noChangeArrowheads="1"/>
          </p:cNvSpPr>
          <p:nvPr/>
        </p:nvSpPr>
        <p:spPr bwMode="auto">
          <a:xfrm>
            <a:off x="4681786" y="4615436"/>
            <a:ext cx="3294089" cy="442913"/>
          </a:xfrm>
          <a:prstGeom prst="rect">
            <a:avLst/>
          </a:prstGeom>
          <a:solidFill>
            <a:srgbClr val="FF0000"/>
          </a:solidFill>
          <a:ln w="28575">
            <a:solidFill>
              <a:srgbClr val="C000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algn="l">
              <a:lnSpc>
                <a:spcPct val="100000"/>
              </a:lnSpc>
              <a:defRPr/>
            </a:pP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sym typeface="Symbol" pitchFamily="18" charset="2"/>
              </a:rPr>
              <a:t>Restrição </a:t>
            </a:r>
            <a:r>
              <a:rPr lang="pt-BR" sz="20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sym typeface="Symbol" pitchFamily="18" charset="2"/>
              </a:rPr>
              <a:t>de uso no </a:t>
            </a:r>
            <a:r>
              <a:rPr lang="pt-BR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sym typeface="Symbol" pitchFamily="18" charset="2"/>
              </a:rPr>
              <a:t>registro</a:t>
            </a:r>
            <a:endParaRPr lang="pt-BR" sz="900" b="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259082" name="Rectangle 10"/>
          <p:cNvSpPr>
            <a:spLocks noChangeArrowheads="1"/>
          </p:cNvSpPr>
          <p:nvPr/>
        </p:nvSpPr>
        <p:spPr bwMode="auto">
          <a:xfrm>
            <a:off x="260475" y="5529426"/>
            <a:ext cx="2786063" cy="414337"/>
          </a:xfrm>
          <a:prstGeom prst="rect">
            <a:avLst/>
          </a:prstGeom>
          <a:noFill/>
          <a:ln w="28575">
            <a:solidFill>
              <a:srgbClr val="CCECFF"/>
            </a:solidFill>
            <a:miter lim="800000"/>
            <a:headEnd/>
            <a:tailEnd/>
          </a:ln>
        </p:spPr>
        <p:txBody>
          <a:bodyPr/>
          <a:lstStyle/>
          <a:p>
            <a:pPr algn="l">
              <a:lnSpc>
                <a:spcPct val="100000"/>
              </a:lnSpc>
              <a:defRPr/>
            </a:pPr>
            <a:r>
              <a:rPr lang="pt-BR" sz="2400" dirty="0">
                <a:solidFill>
                  <a:srgbClr val="CCEC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sym typeface="Symbol" pitchFamily="18" charset="2"/>
              </a:rPr>
              <a:t>Estudos de resíduos</a:t>
            </a:r>
            <a:endParaRPr lang="pt-BR" sz="1000" dirty="0">
              <a:solidFill>
                <a:srgbClr val="CCECFF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  <a:sym typeface="Symbol" pitchFamily="18" charset="2"/>
            </a:endParaRPr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 rot="20682393" flipV="1">
            <a:off x="3514094" y="4205950"/>
            <a:ext cx="1082983" cy="787714"/>
            <a:chOff x="2434" y="1256"/>
            <a:chExt cx="1351" cy="905"/>
          </a:xfrm>
          <a:solidFill>
            <a:srgbClr val="FF0000"/>
          </a:solidFill>
        </p:grpSpPr>
        <p:sp>
          <p:nvSpPr>
            <p:cNvPr id="13322" name="Freeform 12"/>
            <p:cNvSpPr>
              <a:spLocks/>
            </p:cNvSpPr>
            <p:nvPr/>
          </p:nvSpPr>
          <p:spPr bwMode="auto">
            <a:xfrm>
              <a:off x="2439" y="1256"/>
              <a:ext cx="1346" cy="893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13323" name="Freeform 13"/>
            <p:cNvSpPr>
              <a:spLocks/>
            </p:cNvSpPr>
            <p:nvPr/>
          </p:nvSpPr>
          <p:spPr bwMode="auto">
            <a:xfrm>
              <a:off x="2434" y="1300"/>
              <a:ext cx="1343" cy="861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grpFill/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14" name="Retângulo 13"/>
          <p:cNvSpPr/>
          <p:nvPr/>
        </p:nvSpPr>
        <p:spPr>
          <a:xfrm>
            <a:off x="179512" y="727710"/>
            <a:ext cx="8208912" cy="6340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l">
              <a:defRPr/>
            </a:pPr>
            <a:r>
              <a:rPr lang="pt-B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Composição </a:t>
            </a:r>
            <a:r>
              <a:rPr lang="pt-BR" sz="24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qualiquantitativa</a:t>
            </a:r>
            <a:r>
              <a:rPr lang="pt-BR" sz="2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r>
              <a:rPr lang="pt-BR" sz="32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+ </a:t>
            </a:r>
            <a:r>
              <a:rPr lang="pt-BR" sz="2400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propriedades físico-químicas </a:t>
            </a:r>
            <a:endParaRPr lang="pt-BR" sz="2400" dirty="0"/>
          </a:p>
        </p:txBody>
      </p:sp>
      <p:grpSp>
        <p:nvGrpSpPr>
          <p:cNvPr id="15" name="Group 11"/>
          <p:cNvGrpSpPr>
            <a:grpSpLocks/>
          </p:cNvGrpSpPr>
          <p:nvPr/>
        </p:nvGrpSpPr>
        <p:grpSpPr bwMode="auto">
          <a:xfrm rot="13389428" flipH="1" flipV="1">
            <a:off x="3200359" y="5287675"/>
            <a:ext cx="1005861" cy="1046244"/>
            <a:chOff x="2434" y="1256"/>
            <a:chExt cx="1351" cy="905"/>
          </a:xfrm>
        </p:grpSpPr>
        <p:sp>
          <p:nvSpPr>
            <p:cNvPr id="16" name="Freeform 12"/>
            <p:cNvSpPr>
              <a:spLocks/>
            </p:cNvSpPr>
            <p:nvPr/>
          </p:nvSpPr>
          <p:spPr bwMode="auto">
            <a:xfrm>
              <a:off x="2439" y="1256"/>
              <a:ext cx="1346" cy="893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CC9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17" name="Freeform 13"/>
            <p:cNvSpPr>
              <a:spLocks/>
            </p:cNvSpPr>
            <p:nvPr/>
          </p:nvSpPr>
          <p:spPr bwMode="auto">
            <a:xfrm>
              <a:off x="2434" y="1300"/>
              <a:ext cx="1343" cy="861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CC9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18" name="Rectangle 9"/>
          <p:cNvSpPr>
            <a:spLocks noChangeArrowheads="1"/>
          </p:cNvSpPr>
          <p:nvPr/>
        </p:nvSpPr>
        <p:spPr bwMode="auto">
          <a:xfrm>
            <a:off x="4377583" y="5228347"/>
            <a:ext cx="2938237" cy="715416"/>
          </a:xfrm>
          <a:prstGeom prst="rect">
            <a:avLst/>
          </a:prstGeom>
          <a:solidFill>
            <a:srgbClr val="CC9900"/>
          </a:solidFill>
          <a:ln w="28575">
            <a:solidFill>
              <a:srgbClr val="CC9900"/>
            </a:solidFill>
            <a:miter lim="800000"/>
            <a:headEnd/>
            <a:tailEnd/>
          </a:ln>
          <a:scene3d>
            <a:camera prst="orthographicFront"/>
            <a:lightRig rig="threePt" dir="t"/>
          </a:scene3d>
          <a:sp3d>
            <a:bevelT/>
          </a:sp3d>
        </p:spPr>
        <p:txBody>
          <a:bodyPr anchor="ctr"/>
          <a:lstStyle/>
          <a:p>
            <a:pPr algn="l">
              <a:lnSpc>
                <a:spcPct val="100000"/>
              </a:lnSpc>
              <a:defRPr/>
            </a:pPr>
            <a:r>
              <a:rPr lang="pt-BR" sz="2000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sym typeface="Symbol" pitchFamily="18" charset="2"/>
              </a:rPr>
              <a:t>Definição do LMR para cada cultura autorizada</a:t>
            </a:r>
            <a:endParaRPr lang="pt-BR" sz="900" b="0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9" name="CaixaDeTexto 18"/>
          <p:cNvSpPr txBox="1"/>
          <p:nvPr/>
        </p:nvSpPr>
        <p:spPr>
          <a:xfrm>
            <a:off x="4389374" y="6093296"/>
            <a:ext cx="4647122" cy="707886"/>
          </a:xfrm>
          <a:prstGeom prst="rect">
            <a:avLst/>
          </a:prstGeom>
          <a:noFill/>
          <a:ln>
            <a:solidFill>
              <a:srgbClr val="ABFFD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ndara" pitchFamily="34" charset="0"/>
              </a:rPr>
              <a:t>LMR =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ndara" pitchFamily="34" charset="0"/>
              </a:rPr>
              <a:t>limite máximo de resíduos em alimentos</a:t>
            </a:r>
            <a:endParaRPr lang="pt-BR" sz="2000" dirty="0">
              <a:solidFill>
                <a:schemeClr val="accent1">
                  <a:lumMod val="60000"/>
                  <a:lumOff val="40000"/>
                </a:schemeClr>
              </a:solidFill>
              <a:latin typeface="Candara" pitchFamily="34" charset="0"/>
            </a:endParaRPr>
          </a:p>
        </p:txBody>
      </p:sp>
      <p:sp>
        <p:nvSpPr>
          <p:cNvPr id="22" name="CaixaDeTexto 21"/>
          <p:cNvSpPr txBox="1"/>
          <p:nvPr/>
        </p:nvSpPr>
        <p:spPr>
          <a:xfrm>
            <a:off x="4838351" y="1280954"/>
            <a:ext cx="4198145" cy="707886"/>
          </a:xfrm>
          <a:prstGeom prst="rect">
            <a:avLst/>
          </a:prstGeom>
          <a:noFill/>
          <a:ln>
            <a:solidFill>
              <a:srgbClr val="ABFFD5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ndara" pitchFamily="34" charset="0"/>
              </a:rPr>
              <a:t>EPI = </a:t>
            </a:r>
          </a:p>
          <a:p>
            <a:pPr algn="r">
              <a:lnSpc>
                <a:spcPct val="100000"/>
              </a:lnSpc>
              <a:spcBef>
                <a:spcPts val="0"/>
              </a:spcBef>
            </a:pPr>
            <a:r>
              <a:rPr lang="pt-BR" sz="2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andara" pitchFamily="34" charset="0"/>
              </a:rPr>
              <a:t>Equipamento de proteção individual</a:t>
            </a:r>
            <a:endParaRPr lang="pt-BR" sz="2000" dirty="0">
              <a:solidFill>
                <a:schemeClr val="accent1">
                  <a:lumMod val="60000"/>
                  <a:lumOff val="40000"/>
                </a:schemeClr>
              </a:solidFill>
              <a:latin typeface="Candara" pitchFamily="34" charset="0"/>
            </a:endParaRPr>
          </a:p>
        </p:txBody>
      </p:sp>
      <p:grpSp>
        <p:nvGrpSpPr>
          <p:cNvPr id="23" name="Group 3"/>
          <p:cNvGrpSpPr>
            <a:grpSpLocks/>
          </p:cNvGrpSpPr>
          <p:nvPr/>
        </p:nvGrpSpPr>
        <p:grpSpPr bwMode="auto">
          <a:xfrm>
            <a:off x="3491880" y="4134678"/>
            <a:ext cx="1690727" cy="878498"/>
            <a:chOff x="2434" y="1256"/>
            <a:chExt cx="1351" cy="905"/>
          </a:xfrm>
        </p:grpSpPr>
        <p:sp>
          <p:nvSpPr>
            <p:cNvPr id="24" name="Freeform 4"/>
            <p:cNvSpPr>
              <a:spLocks/>
            </p:cNvSpPr>
            <p:nvPr/>
          </p:nvSpPr>
          <p:spPr bwMode="auto">
            <a:xfrm>
              <a:off x="2438" y="1256"/>
              <a:ext cx="1347" cy="892"/>
            </a:xfrm>
            <a:custGeom>
              <a:avLst/>
              <a:gdLst>
                <a:gd name="T0" fmla="*/ 0 w 1347"/>
                <a:gd name="T1" fmla="*/ 873 h 892"/>
                <a:gd name="T2" fmla="*/ 78 w 1347"/>
                <a:gd name="T3" fmla="*/ 891 h 892"/>
                <a:gd name="T4" fmla="*/ 133 w 1347"/>
                <a:gd name="T5" fmla="*/ 890 h 892"/>
                <a:gd name="T6" fmla="*/ 201 w 1347"/>
                <a:gd name="T7" fmla="*/ 883 h 892"/>
                <a:gd name="T8" fmla="*/ 264 w 1347"/>
                <a:gd name="T9" fmla="*/ 875 h 892"/>
                <a:gd name="T10" fmla="*/ 343 w 1347"/>
                <a:gd name="T11" fmla="*/ 854 h 892"/>
                <a:gd name="T12" fmla="*/ 435 w 1347"/>
                <a:gd name="T13" fmla="*/ 824 h 892"/>
                <a:gd name="T14" fmla="*/ 548 w 1347"/>
                <a:gd name="T15" fmla="*/ 784 h 892"/>
                <a:gd name="T16" fmla="*/ 657 w 1347"/>
                <a:gd name="T17" fmla="*/ 738 h 892"/>
                <a:gd name="T18" fmla="*/ 750 w 1347"/>
                <a:gd name="T19" fmla="*/ 691 h 892"/>
                <a:gd name="T20" fmla="*/ 853 w 1347"/>
                <a:gd name="T21" fmla="*/ 630 h 892"/>
                <a:gd name="T22" fmla="*/ 935 w 1347"/>
                <a:gd name="T23" fmla="*/ 575 h 892"/>
                <a:gd name="T24" fmla="*/ 1015 w 1347"/>
                <a:gd name="T25" fmla="*/ 512 h 892"/>
                <a:gd name="T26" fmla="*/ 1090 w 1347"/>
                <a:gd name="T27" fmla="*/ 433 h 892"/>
                <a:gd name="T28" fmla="*/ 1147 w 1347"/>
                <a:gd name="T29" fmla="*/ 360 h 892"/>
                <a:gd name="T30" fmla="*/ 1185 w 1347"/>
                <a:gd name="T31" fmla="*/ 315 h 892"/>
                <a:gd name="T32" fmla="*/ 1301 w 1347"/>
                <a:gd name="T33" fmla="*/ 353 h 892"/>
                <a:gd name="T34" fmla="*/ 1294 w 1347"/>
                <a:gd name="T35" fmla="*/ 300 h 892"/>
                <a:gd name="T36" fmla="*/ 1291 w 1347"/>
                <a:gd name="T37" fmla="*/ 242 h 892"/>
                <a:gd name="T38" fmla="*/ 1290 w 1347"/>
                <a:gd name="T39" fmla="*/ 195 h 892"/>
                <a:gd name="T40" fmla="*/ 1305 w 1347"/>
                <a:gd name="T41" fmla="*/ 130 h 892"/>
                <a:gd name="T42" fmla="*/ 1339 w 1347"/>
                <a:gd name="T43" fmla="*/ 45 h 892"/>
                <a:gd name="T44" fmla="*/ 1310 w 1347"/>
                <a:gd name="T45" fmla="*/ 25 h 892"/>
                <a:gd name="T46" fmla="*/ 1248 w 1347"/>
                <a:gd name="T47" fmla="*/ 67 h 892"/>
                <a:gd name="T48" fmla="*/ 1193 w 1347"/>
                <a:gd name="T49" fmla="*/ 97 h 892"/>
                <a:gd name="T50" fmla="*/ 1140 w 1347"/>
                <a:gd name="T51" fmla="*/ 123 h 892"/>
                <a:gd name="T52" fmla="*/ 1088 w 1347"/>
                <a:gd name="T53" fmla="*/ 139 h 892"/>
                <a:gd name="T54" fmla="*/ 1025 w 1347"/>
                <a:gd name="T55" fmla="*/ 153 h 892"/>
                <a:gd name="T56" fmla="*/ 975 w 1347"/>
                <a:gd name="T57" fmla="*/ 201 h 892"/>
                <a:gd name="T58" fmla="*/ 1065 w 1347"/>
                <a:gd name="T59" fmla="*/ 263 h 892"/>
                <a:gd name="T60" fmla="*/ 985 w 1347"/>
                <a:gd name="T61" fmla="*/ 354 h 892"/>
                <a:gd name="T62" fmla="*/ 907 w 1347"/>
                <a:gd name="T63" fmla="*/ 434 h 892"/>
                <a:gd name="T64" fmla="*/ 838 w 1347"/>
                <a:gd name="T65" fmla="*/ 496 h 892"/>
                <a:gd name="T66" fmla="*/ 751 w 1347"/>
                <a:gd name="T67" fmla="*/ 565 h 892"/>
                <a:gd name="T68" fmla="*/ 665 w 1347"/>
                <a:gd name="T69" fmla="*/ 623 h 892"/>
                <a:gd name="T70" fmla="*/ 585 w 1347"/>
                <a:gd name="T71" fmla="*/ 673 h 892"/>
                <a:gd name="T72" fmla="*/ 486 w 1347"/>
                <a:gd name="T73" fmla="*/ 721 h 892"/>
                <a:gd name="T74" fmla="*/ 390 w 1347"/>
                <a:gd name="T75" fmla="*/ 766 h 892"/>
                <a:gd name="T76" fmla="*/ 282 w 1347"/>
                <a:gd name="T77" fmla="*/ 808 h 892"/>
                <a:gd name="T78" fmla="*/ 193 w 1347"/>
                <a:gd name="T79" fmla="*/ 840 h 892"/>
                <a:gd name="T80" fmla="*/ 131 w 1347"/>
                <a:gd name="T81" fmla="*/ 852 h 892"/>
                <a:gd name="T82" fmla="*/ 81 w 1347"/>
                <a:gd name="T83" fmla="*/ 855 h 892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w 1347"/>
                <a:gd name="T127" fmla="*/ 0 h 892"/>
                <a:gd name="T128" fmla="*/ 1347 w 1347"/>
                <a:gd name="T129" fmla="*/ 892 h 892"/>
              </a:gdLst>
              <a:ahLst/>
              <a:cxnLst>
                <a:cxn ang="T84">
                  <a:pos x="T0" y="T1"/>
                </a:cxn>
                <a:cxn ang="T85">
                  <a:pos x="T2" y="T3"/>
                </a:cxn>
                <a:cxn ang="T86">
                  <a:pos x="T4" y="T5"/>
                </a:cxn>
                <a:cxn ang="T87">
                  <a:pos x="T6" y="T7"/>
                </a:cxn>
                <a:cxn ang="T88">
                  <a:pos x="T8" y="T9"/>
                </a:cxn>
                <a:cxn ang="T89">
                  <a:pos x="T10" y="T11"/>
                </a:cxn>
                <a:cxn ang="T90">
                  <a:pos x="T12" y="T13"/>
                </a:cxn>
                <a:cxn ang="T91">
                  <a:pos x="T14" y="T15"/>
                </a:cxn>
                <a:cxn ang="T92">
                  <a:pos x="T16" y="T17"/>
                </a:cxn>
                <a:cxn ang="T93">
                  <a:pos x="T18" y="T19"/>
                </a:cxn>
                <a:cxn ang="T94">
                  <a:pos x="T20" y="T21"/>
                </a:cxn>
                <a:cxn ang="T95">
                  <a:pos x="T22" y="T23"/>
                </a:cxn>
                <a:cxn ang="T96">
                  <a:pos x="T24" y="T25"/>
                </a:cxn>
                <a:cxn ang="T97">
                  <a:pos x="T26" y="T27"/>
                </a:cxn>
                <a:cxn ang="T98">
                  <a:pos x="T28" y="T29"/>
                </a:cxn>
                <a:cxn ang="T99">
                  <a:pos x="T30" y="T31"/>
                </a:cxn>
                <a:cxn ang="T100">
                  <a:pos x="T32" y="T33"/>
                </a:cxn>
                <a:cxn ang="T101">
                  <a:pos x="T34" y="T35"/>
                </a:cxn>
                <a:cxn ang="T102">
                  <a:pos x="T36" y="T37"/>
                </a:cxn>
                <a:cxn ang="T103">
                  <a:pos x="T38" y="T39"/>
                </a:cxn>
                <a:cxn ang="T104">
                  <a:pos x="T40" y="T41"/>
                </a:cxn>
                <a:cxn ang="T105">
                  <a:pos x="T42" y="T43"/>
                </a:cxn>
                <a:cxn ang="T106">
                  <a:pos x="T44" y="T45"/>
                </a:cxn>
                <a:cxn ang="T107">
                  <a:pos x="T46" y="T47"/>
                </a:cxn>
                <a:cxn ang="T108">
                  <a:pos x="T48" y="T49"/>
                </a:cxn>
                <a:cxn ang="T109">
                  <a:pos x="T50" y="T51"/>
                </a:cxn>
                <a:cxn ang="T110">
                  <a:pos x="T52" y="T53"/>
                </a:cxn>
                <a:cxn ang="T111">
                  <a:pos x="T54" y="T55"/>
                </a:cxn>
                <a:cxn ang="T112">
                  <a:pos x="T56" y="T57"/>
                </a:cxn>
                <a:cxn ang="T113">
                  <a:pos x="T58" y="T59"/>
                </a:cxn>
                <a:cxn ang="T114">
                  <a:pos x="T60" y="T61"/>
                </a:cxn>
                <a:cxn ang="T115">
                  <a:pos x="T62" y="T63"/>
                </a:cxn>
                <a:cxn ang="T116">
                  <a:pos x="T64" y="T65"/>
                </a:cxn>
                <a:cxn ang="T117">
                  <a:pos x="T66" y="T67"/>
                </a:cxn>
                <a:cxn ang="T118">
                  <a:pos x="T68" y="T69"/>
                </a:cxn>
                <a:cxn ang="T119">
                  <a:pos x="T70" y="T71"/>
                </a:cxn>
                <a:cxn ang="T120">
                  <a:pos x="T72" y="T73"/>
                </a:cxn>
                <a:cxn ang="T121">
                  <a:pos x="T74" y="T75"/>
                </a:cxn>
                <a:cxn ang="T122">
                  <a:pos x="T76" y="T77"/>
                </a:cxn>
                <a:cxn ang="T123">
                  <a:pos x="T78" y="T79"/>
                </a:cxn>
                <a:cxn ang="T124">
                  <a:pos x="T80" y="T81"/>
                </a:cxn>
                <a:cxn ang="T125">
                  <a:pos x="T82" y="T83"/>
                </a:cxn>
              </a:cxnLst>
              <a:rect l="T126" t="T127" r="T128" b="T129"/>
              <a:pathLst>
                <a:path w="1347" h="892">
                  <a:moveTo>
                    <a:pt x="1" y="853"/>
                  </a:moveTo>
                  <a:lnTo>
                    <a:pt x="0" y="873"/>
                  </a:lnTo>
                  <a:lnTo>
                    <a:pt x="47" y="885"/>
                  </a:lnTo>
                  <a:lnTo>
                    <a:pt x="78" y="891"/>
                  </a:lnTo>
                  <a:lnTo>
                    <a:pt x="107" y="889"/>
                  </a:lnTo>
                  <a:lnTo>
                    <a:pt x="133" y="890"/>
                  </a:lnTo>
                  <a:lnTo>
                    <a:pt x="167" y="889"/>
                  </a:lnTo>
                  <a:lnTo>
                    <a:pt x="201" y="883"/>
                  </a:lnTo>
                  <a:lnTo>
                    <a:pt x="239" y="875"/>
                  </a:lnTo>
                  <a:lnTo>
                    <a:pt x="264" y="875"/>
                  </a:lnTo>
                  <a:lnTo>
                    <a:pt x="299" y="866"/>
                  </a:lnTo>
                  <a:lnTo>
                    <a:pt x="343" y="854"/>
                  </a:lnTo>
                  <a:lnTo>
                    <a:pt x="383" y="842"/>
                  </a:lnTo>
                  <a:lnTo>
                    <a:pt x="435" y="824"/>
                  </a:lnTo>
                  <a:lnTo>
                    <a:pt x="498" y="806"/>
                  </a:lnTo>
                  <a:lnTo>
                    <a:pt x="548" y="784"/>
                  </a:lnTo>
                  <a:lnTo>
                    <a:pt x="600" y="763"/>
                  </a:lnTo>
                  <a:lnTo>
                    <a:pt x="657" y="738"/>
                  </a:lnTo>
                  <a:lnTo>
                    <a:pt x="710" y="712"/>
                  </a:lnTo>
                  <a:lnTo>
                    <a:pt x="750" y="691"/>
                  </a:lnTo>
                  <a:lnTo>
                    <a:pt x="802" y="660"/>
                  </a:lnTo>
                  <a:lnTo>
                    <a:pt x="853" y="630"/>
                  </a:lnTo>
                  <a:lnTo>
                    <a:pt x="894" y="608"/>
                  </a:lnTo>
                  <a:lnTo>
                    <a:pt x="935" y="575"/>
                  </a:lnTo>
                  <a:lnTo>
                    <a:pt x="976" y="543"/>
                  </a:lnTo>
                  <a:lnTo>
                    <a:pt x="1015" y="512"/>
                  </a:lnTo>
                  <a:lnTo>
                    <a:pt x="1060" y="470"/>
                  </a:lnTo>
                  <a:lnTo>
                    <a:pt x="1090" y="433"/>
                  </a:lnTo>
                  <a:lnTo>
                    <a:pt x="1124" y="404"/>
                  </a:lnTo>
                  <a:lnTo>
                    <a:pt x="1147" y="360"/>
                  </a:lnTo>
                  <a:lnTo>
                    <a:pt x="1180" y="328"/>
                  </a:lnTo>
                  <a:lnTo>
                    <a:pt x="1185" y="315"/>
                  </a:lnTo>
                  <a:lnTo>
                    <a:pt x="1299" y="381"/>
                  </a:lnTo>
                  <a:lnTo>
                    <a:pt x="1301" y="353"/>
                  </a:lnTo>
                  <a:lnTo>
                    <a:pt x="1295" y="325"/>
                  </a:lnTo>
                  <a:lnTo>
                    <a:pt x="1294" y="300"/>
                  </a:lnTo>
                  <a:lnTo>
                    <a:pt x="1290" y="276"/>
                  </a:lnTo>
                  <a:lnTo>
                    <a:pt x="1291" y="242"/>
                  </a:lnTo>
                  <a:lnTo>
                    <a:pt x="1290" y="216"/>
                  </a:lnTo>
                  <a:lnTo>
                    <a:pt x="1290" y="195"/>
                  </a:lnTo>
                  <a:lnTo>
                    <a:pt x="1300" y="160"/>
                  </a:lnTo>
                  <a:lnTo>
                    <a:pt x="1305" y="130"/>
                  </a:lnTo>
                  <a:lnTo>
                    <a:pt x="1315" y="92"/>
                  </a:lnTo>
                  <a:lnTo>
                    <a:pt x="1339" y="45"/>
                  </a:lnTo>
                  <a:lnTo>
                    <a:pt x="1346" y="0"/>
                  </a:lnTo>
                  <a:lnTo>
                    <a:pt x="1310" y="25"/>
                  </a:lnTo>
                  <a:lnTo>
                    <a:pt x="1284" y="45"/>
                  </a:lnTo>
                  <a:lnTo>
                    <a:pt x="1248" y="67"/>
                  </a:lnTo>
                  <a:lnTo>
                    <a:pt x="1218" y="87"/>
                  </a:lnTo>
                  <a:lnTo>
                    <a:pt x="1193" y="97"/>
                  </a:lnTo>
                  <a:lnTo>
                    <a:pt x="1173" y="105"/>
                  </a:lnTo>
                  <a:lnTo>
                    <a:pt x="1140" y="123"/>
                  </a:lnTo>
                  <a:lnTo>
                    <a:pt x="1112" y="134"/>
                  </a:lnTo>
                  <a:lnTo>
                    <a:pt x="1088" y="139"/>
                  </a:lnTo>
                  <a:lnTo>
                    <a:pt x="1061" y="144"/>
                  </a:lnTo>
                  <a:lnTo>
                    <a:pt x="1025" y="153"/>
                  </a:lnTo>
                  <a:lnTo>
                    <a:pt x="984" y="154"/>
                  </a:lnTo>
                  <a:lnTo>
                    <a:pt x="975" y="201"/>
                  </a:lnTo>
                  <a:lnTo>
                    <a:pt x="1076" y="250"/>
                  </a:lnTo>
                  <a:lnTo>
                    <a:pt x="1065" y="263"/>
                  </a:lnTo>
                  <a:lnTo>
                    <a:pt x="1024" y="311"/>
                  </a:lnTo>
                  <a:lnTo>
                    <a:pt x="985" y="354"/>
                  </a:lnTo>
                  <a:lnTo>
                    <a:pt x="940" y="405"/>
                  </a:lnTo>
                  <a:lnTo>
                    <a:pt x="907" y="434"/>
                  </a:lnTo>
                  <a:lnTo>
                    <a:pt x="877" y="459"/>
                  </a:lnTo>
                  <a:lnTo>
                    <a:pt x="838" y="496"/>
                  </a:lnTo>
                  <a:lnTo>
                    <a:pt x="797" y="533"/>
                  </a:lnTo>
                  <a:lnTo>
                    <a:pt x="751" y="565"/>
                  </a:lnTo>
                  <a:lnTo>
                    <a:pt x="709" y="594"/>
                  </a:lnTo>
                  <a:lnTo>
                    <a:pt x="665" y="623"/>
                  </a:lnTo>
                  <a:lnTo>
                    <a:pt x="613" y="655"/>
                  </a:lnTo>
                  <a:lnTo>
                    <a:pt x="585" y="673"/>
                  </a:lnTo>
                  <a:lnTo>
                    <a:pt x="537" y="697"/>
                  </a:lnTo>
                  <a:lnTo>
                    <a:pt x="486" y="721"/>
                  </a:lnTo>
                  <a:lnTo>
                    <a:pt x="439" y="744"/>
                  </a:lnTo>
                  <a:lnTo>
                    <a:pt x="390" y="766"/>
                  </a:lnTo>
                  <a:lnTo>
                    <a:pt x="336" y="786"/>
                  </a:lnTo>
                  <a:lnTo>
                    <a:pt x="282" y="808"/>
                  </a:lnTo>
                  <a:lnTo>
                    <a:pt x="230" y="826"/>
                  </a:lnTo>
                  <a:lnTo>
                    <a:pt x="193" y="840"/>
                  </a:lnTo>
                  <a:lnTo>
                    <a:pt x="162" y="846"/>
                  </a:lnTo>
                  <a:lnTo>
                    <a:pt x="131" y="852"/>
                  </a:lnTo>
                  <a:lnTo>
                    <a:pt x="109" y="851"/>
                  </a:lnTo>
                  <a:lnTo>
                    <a:pt x="81" y="855"/>
                  </a:lnTo>
                  <a:lnTo>
                    <a:pt x="1" y="853"/>
                  </a:lnTo>
                </a:path>
              </a:pathLst>
            </a:custGeom>
            <a:solidFill>
              <a:srgbClr val="CC9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  <p:sp>
          <p:nvSpPr>
            <p:cNvPr id="25" name="Freeform 5"/>
            <p:cNvSpPr>
              <a:spLocks/>
            </p:cNvSpPr>
            <p:nvPr/>
          </p:nvSpPr>
          <p:spPr bwMode="auto">
            <a:xfrm>
              <a:off x="2434" y="1300"/>
              <a:ext cx="1344" cy="861"/>
            </a:xfrm>
            <a:custGeom>
              <a:avLst/>
              <a:gdLst>
                <a:gd name="T0" fmla="*/ 51 w 1344"/>
                <a:gd name="T1" fmla="*/ 857 h 860"/>
                <a:gd name="T2" fmla="*/ 107 w 1344"/>
                <a:gd name="T3" fmla="*/ 859 h 860"/>
                <a:gd name="T4" fmla="*/ 167 w 1344"/>
                <a:gd name="T5" fmla="*/ 858 h 860"/>
                <a:gd name="T6" fmla="*/ 236 w 1344"/>
                <a:gd name="T7" fmla="*/ 853 h 860"/>
                <a:gd name="T8" fmla="*/ 296 w 1344"/>
                <a:gd name="T9" fmla="*/ 844 h 860"/>
                <a:gd name="T10" fmla="*/ 384 w 1344"/>
                <a:gd name="T11" fmla="*/ 814 h 860"/>
                <a:gd name="T12" fmla="*/ 499 w 1344"/>
                <a:gd name="T13" fmla="*/ 781 h 860"/>
                <a:gd name="T14" fmla="*/ 595 w 1344"/>
                <a:gd name="T15" fmla="*/ 738 h 860"/>
                <a:gd name="T16" fmla="*/ 707 w 1344"/>
                <a:gd name="T17" fmla="*/ 691 h 860"/>
                <a:gd name="T18" fmla="*/ 800 w 1344"/>
                <a:gd name="T19" fmla="*/ 641 h 860"/>
                <a:gd name="T20" fmla="*/ 895 w 1344"/>
                <a:gd name="T21" fmla="*/ 580 h 860"/>
                <a:gd name="T22" fmla="*/ 978 w 1344"/>
                <a:gd name="T23" fmla="*/ 521 h 860"/>
                <a:gd name="T24" fmla="*/ 1058 w 1344"/>
                <a:gd name="T25" fmla="*/ 452 h 860"/>
                <a:gd name="T26" fmla="*/ 1121 w 1344"/>
                <a:gd name="T27" fmla="*/ 384 h 860"/>
                <a:gd name="T28" fmla="*/ 1179 w 1344"/>
                <a:gd name="T29" fmla="*/ 314 h 860"/>
                <a:gd name="T30" fmla="*/ 1302 w 1344"/>
                <a:gd name="T31" fmla="*/ 338 h 860"/>
                <a:gd name="T32" fmla="*/ 1292 w 1344"/>
                <a:gd name="T33" fmla="*/ 289 h 860"/>
                <a:gd name="T34" fmla="*/ 1290 w 1344"/>
                <a:gd name="T35" fmla="*/ 236 h 860"/>
                <a:gd name="T36" fmla="*/ 1290 w 1344"/>
                <a:gd name="T37" fmla="*/ 183 h 860"/>
                <a:gd name="T38" fmla="*/ 1302 w 1344"/>
                <a:gd name="T39" fmla="*/ 128 h 860"/>
                <a:gd name="T40" fmla="*/ 1326 w 1344"/>
                <a:gd name="T41" fmla="*/ 56 h 860"/>
                <a:gd name="T42" fmla="*/ 1343 w 1344"/>
                <a:gd name="T43" fmla="*/ 0 h 860"/>
                <a:gd name="T44" fmla="*/ 1282 w 1344"/>
                <a:gd name="T45" fmla="*/ 46 h 860"/>
                <a:gd name="T46" fmla="*/ 1212 w 1344"/>
                <a:gd name="T47" fmla="*/ 85 h 860"/>
                <a:gd name="T48" fmla="*/ 1173 w 1344"/>
                <a:gd name="T49" fmla="*/ 106 h 860"/>
                <a:gd name="T50" fmla="*/ 1111 w 1344"/>
                <a:gd name="T51" fmla="*/ 129 h 860"/>
                <a:gd name="T52" fmla="*/ 1052 w 1344"/>
                <a:gd name="T53" fmla="*/ 148 h 860"/>
                <a:gd name="T54" fmla="*/ 979 w 1344"/>
                <a:gd name="T55" fmla="*/ 158 h 860"/>
                <a:gd name="T56" fmla="*/ 1062 w 1344"/>
                <a:gd name="T57" fmla="*/ 257 h 860"/>
                <a:gd name="T58" fmla="*/ 984 w 1344"/>
                <a:gd name="T59" fmla="*/ 340 h 860"/>
                <a:gd name="T60" fmla="*/ 908 w 1344"/>
                <a:gd name="T61" fmla="*/ 418 h 860"/>
                <a:gd name="T62" fmla="*/ 836 w 1344"/>
                <a:gd name="T63" fmla="*/ 482 h 860"/>
                <a:gd name="T64" fmla="*/ 745 w 1344"/>
                <a:gd name="T65" fmla="*/ 546 h 860"/>
                <a:gd name="T66" fmla="*/ 665 w 1344"/>
                <a:gd name="T67" fmla="*/ 606 h 860"/>
                <a:gd name="T68" fmla="*/ 585 w 1344"/>
                <a:gd name="T69" fmla="*/ 648 h 860"/>
                <a:gd name="T70" fmla="*/ 484 w 1344"/>
                <a:gd name="T71" fmla="*/ 699 h 860"/>
                <a:gd name="T72" fmla="*/ 389 w 1344"/>
                <a:gd name="T73" fmla="*/ 740 h 860"/>
                <a:gd name="T74" fmla="*/ 281 w 1344"/>
                <a:gd name="T75" fmla="*/ 785 h 860"/>
                <a:gd name="T76" fmla="*/ 190 w 1344"/>
                <a:gd name="T77" fmla="*/ 814 h 860"/>
                <a:gd name="T78" fmla="*/ 127 w 1344"/>
                <a:gd name="T79" fmla="*/ 830 h 860"/>
                <a:gd name="T80" fmla="*/ 80 w 1344"/>
                <a:gd name="T81" fmla="*/ 832 h 860"/>
                <a:gd name="T82" fmla="*/ 0 60000 65536"/>
                <a:gd name="T83" fmla="*/ 0 60000 65536"/>
                <a:gd name="T84" fmla="*/ 0 60000 65536"/>
                <a:gd name="T85" fmla="*/ 0 60000 65536"/>
                <a:gd name="T86" fmla="*/ 0 60000 65536"/>
                <a:gd name="T87" fmla="*/ 0 60000 65536"/>
                <a:gd name="T88" fmla="*/ 0 60000 65536"/>
                <a:gd name="T89" fmla="*/ 0 60000 6553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w 1344"/>
                <a:gd name="T124" fmla="*/ 0 h 860"/>
                <a:gd name="T125" fmla="*/ 1344 w 1344"/>
                <a:gd name="T126" fmla="*/ 860 h 860"/>
              </a:gdLst>
              <a:ahLst/>
              <a:cxnLst>
                <a:cxn ang="T82">
                  <a:pos x="T0" y="T1"/>
                </a:cxn>
                <a:cxn ang="T83">
                  <a:pos x="T2" y="T3"/>
                </a:cxn>
                <a:cxn ang="T84">
                  <a:pos x="T4" y="T5"/>
                </a:cxn>
                <a:cxn ang="T85">
                  <a:pos x="T6" y="T7"/>
                </a:cxn>
                <a:cxn ang="T86">
                  <a:pos x="T8" y="T9"/>
                </a:cxn>
                <a:cxn ang="T87">
                  <a:pos x="T10" y="T11"/>
                </a:cxn>
                <a:cxn ang="T88">
                  <a:pos x="T12" y="T13"/>
                </a:cxn>
                <a:cxn ang="T89">
                  <a:pos x="T14" y="T15"/>
                </a:cxn>
                <a:cxn ang="T90">
                  <a:pos x="T16" y="T17"/>
                </a:cxn>
                <a:cxn ang="T91">
                  <a:pos x="T18" y="T19"/>
                </a:cxn>
                <a:cxn ang="T92">
                  <a:pos x="T20" y="T21"/>
                </a:cxn>
                <a:cxn ang="T93">
                  <a:pos x="T22" y="T23"/>
                </a:cxn>
                <a:cxn ang="T94">
                  <a:pos x="T24" y="T25"/>
                </a:cxn>
                <a:cxn ang="T95">
                  <a:pos x="T26" y="T27"/>
                </a:cxn>
                <a:cxn ang="T96">
                  <a:pos x="T28" y="T29"/>
                </a:cxn>
                <a:cxn ang="T97">
                  <a:pos x="T30" y="T31"/>
                </a:cxn>
                <a:cxn ang="T98">
                  <a:pos x="T32" y="T33"/>
                </a:cxn>
                <a:cxn ang="T99">
                  <a:pos x="T34" y="T35"/>
                </a:cxn>
                <a:cxn ang="T100">
                  <a:pos x="T36" y="T37"/>
                </a:cxn>
                <a:cxn ang="T101">
                  <a:pos x="T38" y="T39"/>
                </a:cxn>
                <a:cxn ang="T102">
                  <a:pos x="T40" y="T41"/>
                </a:cxn>
                <a:cxn ang="T103">
                  <a:pos x="T42" y="T43"/>
                </a:cxn>
                <a:cxn ang="T104">
                  <a:pos x="T44" y="T45"/>
                </a:cxn>
                <a:cxn ang="T105">
                  <a:pos x="T46" y="T47"/>
                </a:cxn>
                <a:cxn ang="T106">
                  <a:pos x="T48" y="T49"/>
                </a:cxn>
                <a:cxn ang="T107">
                  <a:pos x="T50" y="T51"/>
                </a:cxn>
                <a:cxn ang="T108">
                  <a:pos x="T52" y="T53"/>
                </a:cxn>
                <a:cxn ang="T109">
                  <a:pos x="T54" y="T55"/>
                </a:cxn>
                <a:cxn ang="T110">
                  <a:pos x="T56" y="T57"/>
                </a:cxn>
                <a:cxn ang="T111">
                  <a:pos x="T58" y="T59"/>
                </a:cxn>
                <a:cxn ang="T112">
                  <a:pos x="T60" y="T61"/>
                </a:cxn>
                <a:cxn ang="T113">
                  <a:pos x="T62" y="T63"/>
                </a:cxn>
                <a:cxn ang="T114">
                  <a:pos x="T64" y="T65"/>
                </a:cxn>
                <a:cxn ang="T115">
                  <a:pos x="T66" y="T67"/>
                </a:cxn>
                <a:cxn ang="T116">
                  <a:pos x="T68" y="T69"/>
                </a:cxn>
                <a:cxn ang="T117">
                  <a:pos x="T70" y="T71"/>
                </a:cxn>
                <a:cxn ang="T118">
                  <a:pos x="T72" y="T73"/>
                </a:cxn>
                <a:cxn ang="T119">
                  <a:pos x="T74" y="T75"/>
                </a:cxn>
                <a:cxn ang="T120">
                  <a:pos x="T76" y="T77"/>
                </a:cxn>
                <a:cxn ang="T121">
                  <a:pos x="T78" y="T79"/>
                </a:cxn>
                <a:cxn ang="T122">
                  <a:pos x="T80" y="T81"/>
                </a:cxn>
              </a:cxnLst>
              <a:rect l="T123" t="T124" r="T125" b="T126"/>
              <a:pathLst>
                <a:path w="1344" h="860">
                  <a:moveTo>
                    <a:pt x="0" y="830"/>
                  </a:moveTo>
                  <a:lnTo>
                    <a:pt x="51" y="857"/>
                  </a:lnTo>
                  <a:lnTo>
                    <a:pt x="79" y="856"/>
                  </a:lnTo>
                  <a:lnTo>
                    <a:pt x="107" y="859"/>
                  </a:lnTo>
                  <a:lnTo>
                    <a:pt x="133" y="858"/>
                  </a:lnTo>
                  <a:lnTo>
                    <a:pt x="167" y="858"/>
                  </a:lnTo>
                  <a:lnTo>
                    <a:pt x="198" y="858"/>
                  </a:lnTo>
                  <a:lnTo>
                    <a:pt x="236" y="853"/>
                  </a:lnTo>
                  <a:lnTo>
                    <a:pt x="268" y="844"/>
                  </a:lnTo>
                  <a:lnTo>
                    <a:pt x="296" y="844"/>
                  </a:lnTo>
                  <a:lnTo>
                    <a:pt x="341" y="830"/>
                  </a:lnTo>
                  <a:lnTo>
                    <a:pt x="384" y="814"/>
                  </a:lnTo>
                  <a:lnTo>
                    <a:pt x="432" y="800"/>
                  </a:lnTo>
                  <a:lnTo>
                    <a:pt x="499" y="781"/>
                  </a:lnTo>
                  <a:lnTo>
                    <a:pt x="550" y="755"/>
                  </a:lnTo>
                  <a:lnTo>
                    <a:pt x="595" y="738"/>
                  </a:lnTo>
                  <a:lnTo>
                    <a:pt x="657" y="714"/>
                  </a:lnTo>
                  <a:lnTo>
                    <a:pt x="707" y="691"/>
                  </a:lnTo>
                  <a:lnTo>
                    <a:pt x="755" y="666"/>
                  </a:lnTo>
                  <a:lnTo>
                    <a:pt x="800" y="641"/>
                  </a:lnTo>
                  <a:lnTo>
                    <a:pt x="853" y="607"/>
                  </a:lnTo>
                  <a:lnTo>
                    <a:pt x="895" y="580"/>
                  </a:lnTo>
                  <a:lnTo>
                    <a:pt x="938" y="551"/>
                  </a:lnTo>
                  <a:lnTo>
                    <a:pt x="978" y="521"/>
                  </a:lnTo>
                  <a:lnTo>
                    <a:pt x="1017" y="489"/>
                  </a:lnTo>
                  <a:lnTo>
                    <a:pt x="1058" y="452"/>
                  </a:lnTo>
                  <a:lnTo>
                    <a:pt x="1087" y="418"/>
                  </a:lnTo>
                  <a:lnTo>
                    <a:pt x="1121" y="384"/>
                  </a:lnTo>
                  <a:lnTo>
                    <a:pt x="1151" y="346"/>
                  </a:lnTo>
                  <a:lnTo>
                    <a:pt x="1179" y="314"/>
                  </a:lnTo>
                  <a:lnTo>
                    <a:pt x="1204" y="275"/>
                  </a:lnTo>
                  <a:lnTo>
                    <a:pt x="1302" y="338"/>
                  </a:lnTo>
                  <a:lnTo>
                    <a:pt x="1295" y="312"/>
                  </a:lnTo>
                  <a:lnTo>
                    <a:pt x="1292" y="289"/>
                  </a:lnTo>
                  <a:lnTo>
                    <a:pt x="1287" y="264"/>
                  </a:lnTo>
                  <a:lnTo>
                    <a:pt x="1290" y="236"/>
                  </a:lnTo>
                  <a:lnTo>
                    <a:pt x="1291" y="207"/>
                  </a:lnTo>
                  <a:lnTo>
                    <a:pt x="1290" y="183"/>
                  </a:lnTo>
                  <a:lnTo>
                    <a:pt x="1299" y="151"/>
                  </a:lnTo>
                  <a:lnTo>
                    <a:pt x="1302" y="128"/>
                  </a:lnTo>
                  <a:lnTo>
                    <a:pt x="1315" y="85"/>
                  </a:lnTo>
                  <a:lnTo>
                    <a:pt x="1326" y="56"/>
                  </a:lnTo>
                  <a:lnTo>
                    <a:pt x="1331" y="32"/>
                  </a:lnTo>
                  <a:lnTo>
                    <a:pt x="1343" y="0"/>
                  </a:lnTo>
                  <a:lnTo>
                    <a:pt x="1313" y="21"/>
                  </a:lnTo>
                  <a:lnTo>
                    <a:pt x="1282" y="46"/>
                  </a:lnTo>
                  <a:lnTo>
                    <a:pt x="1241" y="68"/>
                  </a:lnTo>
                  <a:lnTo>
                    <a:pt x="1212" y="85"/>
                  </a:lnTo>
                  <a:lnTo>
                    <a:pt x="1187" y="101"/>
                  </a:lnTo>
                  <a:lnTo>
                    <a:pt x="1173" y="106"/>
                  </a:lnTo>
                  <a:lnTo>
                    <a:pt x="1141" y="121"/>
                  </a:lnTo>
                  <a:lnTo>
                    <a:pt x="1111" y="129"/>
                  </a:lnTo>
                  <a:lnTo>
                    <a:pt x="1085" y="140"/>
                  </a:lnTo>
                  <a:lnTo>
                    <a:pt x="1052" y="148"/>
                  </a:lnTo>
                  <a:lnTo>
                    <a:pt x="1023" y="155"/>
                  </a:lnTo>
                  <a:lnTo>
                    <a:pt x="979" y="158"/>
                  </a:lnTo>
                  <a:lnTo>
                    <a:pt x="1101" y="216"/>
                  </a:lnTo>
                  <a:lnTo>
                    <a:pt x="1062" y="257"/>
                  </a:lnTo>
                  <a:lnTo>
                    <a:pt x="1019" y="305"/>
                  </a:lnTo>
                  <a:lnTo>
                    <a:pt x="984" y="340"/>
                  </a:lnTo>
                  <a:lnTo>
                    <a:pt x="937" y="391"/>
                  </a:lnTo>
                  <a:lnTo>
                    <a:pt x="908" y="418"/>
                  </a:lnTo>
                  <a:lnTo>
                    <a:pt x="880" y="445"/>
                  </a:lnTo>
                  <a:lnTo>
                    <a:pt x="836" y="482"/>
                  </a:lnTo>
                  <a:lnTo>
                    <a:pt x="794" y="515"/>
                  </a:lnTo>
                  <a:lnTo>
                    <a:pt x="745" y="546"/>
                  </a:lnTo>
                  <a:lnTo>
                    <a:pt x="710" y="575"/>
                  </a:lnTo>
                  <a:lnTo>
                    <a:pt x="665" y="606"/>
                  </a:lnTo>
                  <a:lnTo>
                    <a:pt x="617" y="631"/>
                  </a:lnTo>
                  <a:lnTo>
                    <a:pt x="585" y="648"/>
                  </a:lnTo>
                  <a:lnTo>
                    <a:pt x="532" y="678"/>
                  </a:lnTo>
                  <a:lnTo>
                    <a:pt x="484" y="699"/>
                  </a:lnTo>
                  <a:lnTo>
                    <a:pt x="441" y="720"/>
                  </a:lnTo>
                  <a:lnTo>
                    <a:pt x="389" y="740"/>
                  </a:lnTo>
                  <a:lnTo>
                    <a:pt x="336" y="767"/>
                  </a:lnTo>
                  <a:lnTo>
                    <a:pt x="281" y="785"/>
                  </a:lnTo>
                  <a:lnTo>
                    <a:pt x="227" y="804"/>
                  </a:lnTo>
                  <a:lnTo>
                    <a:pt x="190" y="814"/>
                  </a:lnTo>
                  <a:lnTo>
                    <a:pt x="158" y="825"/>
                  </a:lnTo>
                  <a:lnTo>
                    <a:pt x="127" y="830"/>
                  </a:lnTo>
                  <a:lnTo>
                    <a:pt x="104" y="834"/>
                  </a:lnTo>
                  <a:lnTo>
                    <a:pt x="80" y="832"/>
                  </a:lnTo>
                  <a:lnTo>
                    <a:pt x="0" y="830"/>
                  </a:lnTo>
                </a:path>
              </a:pathLst>
            </a:custGeom>
            <a:solidFill>
              <a:srgbClr val="CC9900"/>
            </a:solidFill>
            <a:ln w="12700" cap="rnd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pt-BR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59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59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withGroup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590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590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withGroup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59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59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17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259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500"/>
                            </p:stCondLst>
                            <p:childTnLst>
                              <p:par>
                                <p:cTn id="3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1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" dur="1000"/>
                                        <p:tgtEl>
                                          <p:spTgt spid="2590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9" dur="1000"/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/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59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4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42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8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9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3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4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42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1000"/>
                            </p:stCondLst>
                            <p:childTnLst>
                              <p:par>
                                <p:cTn id="93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9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9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01" dur="2000"/>
                                        <p:tgtEl>
                                          <p:spTgt spid="259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9078" grpId="0" animBg="1" autoUpdateAnimBg="0"/>
      <p:bldP spid="259079" grpId="0" animBg="1"/>
      <p:bldP spid="259079" grpId="1" animBg="1"/>
      <p:bldP spid="259080" grpId="0" animBg="1" autoUpdateAnimBg="0"/>
      <p:bldP spid="259081" grpId="0" animBg="1"/>
      <p:bldP spid="259082" grpId="0" animBg="1" autoUpdateAnimBg="0"/>
      <p:bldP spid="18" grpId="0" animBg="1"/>
      <p:bldP spid="18" grpId="1" animBg="1"/>
      <p:bldP spid="19" grpId="0" animBg="1"/>
      <p:bldP spid="19" grpId="1" animBg="1"/>
      <p:bldP spid="22" grpId="0" animBg="1"/>
      <p:bldP spid="22" grpId="1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Rectangle 4"/>
          <p:cNvSpPr>
            <a:spLocks noChangeArrowheads="1"/>
          </p:cNvSpPr>
          <p:nvPr/>
        </p:nvSpPr>
        <p:spPr bwMode="auto">
          <a:xfrm>
            <a:off x="4932363" y="2708275"/>
            <a:ext cx="4068762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r"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3200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Classificação toxicológica</a:t>
            </a:r>
            <a:endParaRPr lang="pt-BR" sz="4200">
              <a:solidFill>
                <a:srgbClr val="FF66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</p:txBody>
      </p:sp>
      <p:pic>
        <p:nvPicPr>
          <p:cNvPr id="12291" name="Picture 6" descr="FrascoOpus"/>
          <p:cNvPicPr preferRelativeResize="0">
            <a:picLocks noChangeArrowheads="1"/>
          </p:cNvPicPr>
          <p:nvPr/>
        </p:nvPicPr>
        <p:blipFill>
          <a:blip r:embed="rId3" cstate="print">
            <a:lum bright="-6000" contras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05038" y="3081338"/>
            <a:ext cx="423862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292" name="Freeform 7"/>
          <p:cNvSpPr>
            <a:spLocks/>
          </p:cNvSpPr>
          <p:nvPr/>
        </p:nvSpPr>
        <p:spPr bwMode="auto">
          <a:xfrm>
            <a:off x="2798763" y="633413"/>
            <a:ext cx="5949950" cy="1130300"/>
          </a:xfrm>
          <a:custGeom>
            <a:avLst/>
            <a:gdLst>
              <a:gd name="T0" fmla="*/ 0 w 3667"/>
              <a:gd name="T1" fmla="*/ 0 h 715"/>
              <a:gd name="T2" fmla="*/ 5949950 w 3667"/>
              <a:gd name="T3" fmla="*/ 0 h 715"/>
              <a:gd name="T4" fmla="*/ 4744384 w 3667"/>
              <a:gd name="T5" fmla="*/ 1130300 h 715"/>
              <a:gd name="T6" fmla="*/ 0 w 3667"/>
              <a:gd name="T7" fmla="*/ 1130300 h 715"/>
              <a:gd name="T8" fmla="*/ 0 w 3667"/>
              <a:gd name="T9" fmla="*/ 0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3667"/>
              <a:gd name="T16" fmla="*/ 0 h 715"/>
              <a:gd name="T17" fmla="*/ 3667 w 3667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3667" h="715">
                <a:moveTo>
                  <a:pt x="0" y="0"/>
                </a:moveTo>
                <a:lnTo>
                  <a:pt x="3667" y="0"/>
                </a:lnTo>
                <a:lnTo>
                  <a:pt x="2924" y="715"/>
                </a:lnTo>
                <a:lnTo>
                  <a:pt x="0" y="715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sz="1800" i="1">
              <a:solidFill>
                <a:srgbClr val="000000"/>
              </a:solidFill>
              <a:latin typeface="Candara" pitchFamily="34" charset="0"/>
            </a:endParaRPr>
          </a:p>
        </p:txBody>
      </p:sp>
      <p:sp>
        <p:nvSpPr>
          <p:cNvPr id="12293" name="Freeform 8"/>
          <p:cNvSpPr>
            <a:spLocks/>
          </p:cNvSpPr>
          <p:nvPr/>
        </p:nvSpPr>
        <p:spPr bwMode="auto">
          <a:xfrm>
            <a:off x="2798763" y="1863725"/>
            <a:ext cx="4579937" cy="1141413"/>
          </a:xfrm>
          <a:custGeom>
            <a:avLst/>
            <a:gdLst>
              <a:gd name="T0" fmla="*/ 0 w 2823"/>
              <a:gd name="T1" fmla="*/ 0 h 722"/>
              <a:gd name="T2" fmla="*/ 4579937 w 2823"/>
              <a:gd name="T3" fmla="*/ 0 h 722"/>
              <a:gd name="T4" fmla="*/ 3384254 w 2823"/>
              <a:gd name="T5" fmla="*/ 1141413 h 722"/>
              <a:gd name="T6" fmla="*/ 0 w 2823"/>
              <a:gd name="T7" fmla="*/ 1141413 h 722"/>
              <a:gd name="T8" fmla="*/ 0 w 2823"/>
              <a:gd name="T9" fmla="*/ 0 h 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823"/>
              <a:gd name="T16" fmla="*/ 0 h 722"/>
              <a:gd name="T17" fmla="*/ 2823 w 2823"/>
              <a:gd name="T18" fmla="*/ 722 h 7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823" h="722">
                <a:moveTo>
                  <a:pt x="0" y="0"/>
                </a:moveTo>
                <a:lnTo>
                  <a:pt x="2823" y="0"/>
                </a:lnTo>
                <a:lnTo>
                  <a:pt x="2086" y="722"/>
                </a:lnTo>
                <a:lnTo>
                  <a:pt x="0" y="722"/>
                </a:lnTo>
                <a:lnTo>
                  <a:pt x="0" y="0"/>
                </a:lnTo>
                <a:close/>
              </a:path>
            </a:pathLst>
          </a:custGeom>
          <a:solidFill>
            <a:srgbClr val="F8F2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sz="1800" i="1">
              <a:solidFill>
                <a:srgbClr val="000000"/>
              </a:solidFill>
              <a:latin typeface="Candara" pitchFamily="34" charset="0"/>
            </a:endParaRPr>
          </a:p>
        </p:txBody>
      </p:sp>
      <p:sp>
        <p:nvSpPr>
          <p:cNvPr id="12294" name="Freeform 9"/>
          <p:cNvSpPr>
            <a:spLocks/>
          </p:cNvSpPr>
          <p:nvPr/>
        </p:nvSpPr>
        <p:spPr bwMode="auto">
          <a:xfrm>
            <a:off x="2798763" y="3105150"/>
            <a:ext cx="3198812" cy="1139825"/>
          </a:xfrm>
          <a:custGeom>
            <a:avLst/>
            <a:gdLst>
              <a:gd name="T0" fmla="*/ 0 w 1972"/>
              <a:gd name="T1" fmla="*/ 0 h 722"/>
              <a:gd name="T2" fmla="*/ 3198812 w 1972"/>
              <a:gd name="T3" fmla="*/ 0 h 722"/>
              <a:gd name="T4" fmla="*/ 2003313 w 1972"/>
              <a:gd name="T5" fmla="*/ 1139825 h 722"/>
              <a:gd name="T6" fmla="*/ 0 w 1972"/>
              <a:gd name="T7" fmla="*/ 1139825 h 722"/>
              <a:gd name="T8" fmla="*/ 0 w 1972"/>
              <a:gd name="T9" fmla="*/ 0 h 722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972"/>
              <a:gd name="T16" fmla="*/ 0 h 722"/>
              <a:gd name="T17" fmla="*/ 1972 w 1972"/>
              <a:gd name="T18" fmla="*/ 722 h 722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972" h="722">
                <a:moveTo>
                  <a:pt x="0" y="0"/>
                </a:moveTo>
                <a:lnTo>
                  <a:pt x="1972" y="0"/>
                </a:lnTo>
                <a:lnTo>
                  <a:pt x="1235" y="722"/>
                </a:lnTo>
                <a:lnTo>
                  <a:pt x="0" y="722"/>
                </a:lnTo>
                <a:lnTo>
                  <a:pt x="0" y="0"/>
                </a:lnTo>
                <a:close/>
              </a:path>
            </a:pathLst>
          </a:custGeom>
          <a:solidFill>
            <a:srgbClr val="0000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sz="1800" i="1">
              <a:solidFill>
                <a:srgbClr val="000000"/>
              </a:solidFill>
              <a:latin typeface="Candara" pitchFamily="34" charset="0"/>
            </a:endParaRPr>
          </a:p>
        </p:txBody>
      </p:sp>
      <p:sp>
        <p:nvSpPr>
          <p:cNvPr id="12295" name="Freeform 10"/>
          <p:cNvSpPr>
            <a:spLocks/>
          </p:cNvSpPr>
          <p:nvPr/>
        </p:nvSpPr>
        <p:spPr bwMode="auto">
          <a:xfrm>
            <a:off x="2774950" y="4346575"/>
            <a:ext cx="1903412" cy="1130300"/>
          </a:xfrm>
          <a:custGeom>
            <a:avLst/>
            <a:gdLst>
              <a:gd name="T0" fmla="*/ 0 w 1172"/>
              <a:gd name="T1" fmla="*/ 0 h 715"/>
              <a:gd name="T2" fmla="*/ 1903412 w 1172"/>
              <a:gd name="T3" fmla="*/ 0 h 715"/>
              <a:gd name="T4" fmla="*/ 696727 w 1172"/>
              <a:gd name="T5" fmla="*/ 1130300 h 715"/>
              <a:gd name="T6" fmla="*/ 0 w 1172"/>
              <a:gd name="T7" fmla="*/ 1130300 h 715"/>
              <a:gd name="T8" fmla="*/ 0 w 1172"/>
              <a:gd name="T9" fmla="*/ 0 h 71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172"/>
              <a:gd name="T16" fmla="*/ 0 h 715"/>
              <a:gd name="T17" fmla="*/ 1172 w 1172"/>
              <a:gd name="T18" fmla="*/ 715 h 715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172" h="715">
                <a:moveTo>
                  <a:pt x="0" y="0"/>
                </a:moveTo>
                <a:lnTo>
                  <a:pt x="1172" y="0"/>
                </a:lnTo>
                <a:lnTo>
                  <a:pt x="429" y="715"/>
                </a:lnTo>
                <a:lnTo>
                  <a:pt x="0" y="715"/>
                </a:lnTo>
                <a:lnTo>
                  <a:pt x="0" y="0"/>
                </a:lnTo>
                <a:close/>
              </a:path>
            </a:pathLst>
          </a:custGeom>
          <a:solidFill>
            <a:srgbClr val="00CC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sz="1800" i="1">
              <a:solidFill>
                <a:srgbClr val="000000"/>
              </a:solidFill>
              <a:latin typeface="Candara" pitchFamily="34" charset="0"/>
            </a:endParaRPr>
          </a:p>
        </p:txBody>
      </p:sp>
      <p:sp>
        <p:nvSpPr>
          <p:cNvPr id="12296" name="Rectangle 11"/>
          <p:cNvSpPr>
            <a:spLocks noChangeArrowheads="1"/>
          </p:cNvSpPr>
          <p:nvPr/>
        </p:nvSpPr>
        <p:spPr bwMode="auto">
          <a:xfrm>
            <a:off x="468313" y="628650"/>
            <a:ext cx="1554162" cy="1130300"/>
          </a:xfrm>
          <a:prstGeom prst="rect">
            <a:avLst/>
          </a:prstGeom>
          <a:solidFill>
            <a:srgbClr val="FF00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sz="1800" i="1">
              <a:solidFill>
                <a:srgbClr val="000000"/>
              </a:solidFill>
              <a:latin typeface="Candara" pitchFamily="34" charset="0"/>
            </a:endParaRPr>
          </a:p>
        </p:txBody>
      </p:sp>
      <p:sp>
        <p:nvSpPr>
          <p:cNvPr id="12297" name="Rectangle 12"/>
          <p:cNvSpPr>
            <a:spLocks noChangeArrowheads="1"/>
          </p:cNvSpPr>
          <p:nvPr/>
        </p:nvSpPr>
        <p:spPr bwMode="auto">
          <a:xfrm>
            <a:off x="468313" y="1863725"/>
            <a:ext cx="1554162" cy="1141413"/>
          </a:xfrm>
          <a:prstGeom prst="rect">
            <a:avLst/>
          </a:prstGeom>
          <a:solidFill>
            <a:srgbClr val="F8F2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sz="1800" i="1">
              <a:solidFill>
                <a:srgbClr val="000000"/>
              </a:solidFill>
              <a:latin typeface="Candara" pitchFamily="34" charset="0"/>
            </a:endParaRPr>
          </a:p>
        </p:txBody>
      </p:sp>
      <p:sp>
        <p:nvSpPr>
          <p:cNvPr id="12298" name="Rectangle 13"/>
          <p:cNvSpPr>
            <a:spLocks noChangeArrowheads="1"/>
          </p:cNvSpPr>
          <p:nvPr/>
        </p:nvSpPr>
        <p:spPr bwMode="auto">
          <a:xfrm>
            <a:off x="468313" y="3105150"/>
            <a:ext cx="1554162" cy="1139825"/>
          </a:xfrm>
          <a:prstGeom prst="rect">
            <a:avLst/>
          </a:prstGeom>
          <a:solidFill>
            <a:srgbClr val="0000F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sz="1800" i="1">
              <a:solidFill>
                <a:srgbClr val="000000"/>
              </a:solidFill>
              <a:latin typeface="Candara" pitchFamily="34" charset="0"/>
            </a:endParaRPr>
          </a:p>
        </p:txBody>
      </p:sp>
      <p:sp>
        <p:nvSpPr>
          <p:cNvPr id="12299" name="Rectangle 14"/>
          <p:cNvSpPr>
            <a:spLocks noChangeArrowheads="1"/>
          </p:cNvSpPr>
          <p:nvPr/>
        </p:nvSpPr>
        <p:spPr bwMode="auto">
          <a:xfrm>
            <a:off x="468313" y="4346575"/>
            <a:ext cx="1554162" cy="1130300"/>
          </a:xfrm>
          <a:prstGeom prst="rect">
            <a:avLst/>
          </a:prstGeom>
          <a:solidFill>
            <a:srgbClr val="00CC0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</a:pPr>
            <a:endParaRPr lang="pt-BR" sz="1800" i="1">
              <a:solidFill>
                <a:srgbClr val="000000"/>
              </a:solidFill>
              <a:latin typeface="Candara" pitchFamily="34" charset="0"/>
            </a:endParaRPr>
          </a:p>
        </p:txBody>
      </p:sp>
      <p:sp>
        <p:nvSpPr>
          <p:cNvPr id="21519" name="Rectangle 15"/>
          <p:cNvSpPr>
            <a:spLocks noChangeArrowheads="1"/>
          </p:cNvSpPr>
          <p:nvPr/>
        </p:nvSpPr>
        <p:spPr bwMode="auto">
          <a:xfrm>
            <a:off x="2798763" y="750888"/>
            <a:ext cx="2620962" cy="828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FF"/>
                </a:solidFill>
                <a:latin typeface="Candara" pitchFamily="34" charset="0"/>
              </a:rPr>
              <a:t>Extremamente </a:t>
            </a:r>
            <a:br>
              <a:rPr lang="pt-BR" sz="2400" dirty="0">
                <a:solidFill>
                  <a:srgbClr val="FFFFFF"/>
                </a:solidFill>
                <a:latin typeface="Candara" pitchFamily="34" charset="0"/>
              </a:rPr>
            </a:br>
            <a:r>
              <a:rPr lang="pt-BR" sz="2400" dirty="0">
                <a:solidFill>
                  <a:srgbClr val="FFFFFF"/>
                </a:solidFill>
                <a:latin typeface="Candara" pitchFamily="34" charset="0"/>
              </a:rPr>
              <a:t>tóxico</a:t>
            </a:r>
          </a:p>
        </p:txBody>
      </p:sp>
      <p:sp>
        <p:nvSpPr>
          <p:cNvPr id="21520" name="Rectangle 16"/>
          <p:cNvSpPr>
            <a:spLocks noChangeArrowheads="1"/>
          </p:cNvSpPr>
          <p:nvPr/>
        </p:nvSpPr>
        <p:spPr bwMode="auto">
          <a:xfrm>
            <a:off x="2798763" y="1989138"/>
            <a:ext cx="2105025" cy="828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38100" dist="25400" dir="54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Altamente </a:t>
            </a:r>
            <a:br>
              <a:rPr lang="pt-BR" sz="2400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</a:br>
            <a:r>
              <a:rPr lang="pt-BR" sz="2400" dirty="0">
                <a:solidFill>
                  <a:schemeClr val="bg1">
                    <a:lumMod val="8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tóxico</a:t>
            </a:r>
          </a:p>
        </p:txBody>
      </p:sp>
      <p:sp>
        <p:nvSpPr>
          <p:cNvPr id="21521" name="Rectangle 17"/>
          <p:cNvSpPr>
            <a:spLocks noChangeArrowheads="1"/>
          </p:cNvSpPr>
          <p:nvPr/>
        </p:nvSpPr>
        <p:spPr bwMode="auto">
          <a:xfrm>
            <a:off x="2792413" y="3221038"/>
            <a:ext cx="2684462" cy="828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FF"/>
                </a:solidFill>
                <a:latin typeface="Candara" pitchFamily="34" charset="0"/>
              </a:rPr>
              <a:t>Medianamente</a:t>
            </a:r>
          </a:p>
          <a:p>
            <a:pPr algn="l"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FF"/>
                </a:solidFill>
                <a:latin typeface="Candara" pitchFamily="34" charset="0"/>
              </a:rPr>
              <a:t>tóxico</a:t>
            </a:r>
          </a:p>
        </p:txBody>
      </p:sp>
      <p:sp>
        <p:nvSpPr>
          <p:cNvPr id="21522" name="Rectangle 18"/>
          <p:cNvSpPr>
            <a:spLocks noChangeArrowheads="1"/>
          </p:cNvSpPr>
          <p:nvPr/>
        </p:nvSpPr>
        <p:spPr bwMode="auto">
          <a:xfrm>
            <a:off x="2774950" y="4365625"/>
            <a:ext cx="1401763" cy="828675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blurRad="38100" dist="25400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algn="l"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Pouco</a:t>
            </a:r>
          </a:p>
          <a:p>
            <a:pPr algn="l"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tóxico</a:t>
            </a:r>
          </a:p>
        </p:txBody>
      </p:sp>
      <p:sp>
        <p:nvSpPr>
          <p:cNvPr id="21523" name="Rectangle 19"/>
          <p:cNvSpPr>
            <a:spLocks noChangeArrowheads="1"/>
          </p:cNvSpPr>
          <p:nvPr/>
        </p:nvSpPr>
        <p:spPr bwMode="auto">
          <a:xfrm>
            <a:off x="588963" y="796925"/>
            <a:ext cx="1246187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4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</a:t>
            </a:r>
          </a:p>
        </p:txBody>
      </p:sp>
      <p:sp>
        <p:nvSpPr>
          <p:cNvPr id="21524" name="Rectangle 20"/>
          <p:cNvSpPr>
            <a:spLocks noChangeArrowheads="1"/>
          </p:cNvSpPr>
          <p:nvPr/>
        </p:nvSpPr>
        <p:spPr bwMode="auto">
          <a:xfrm>
            <a:off x="608013" y="2000250"/>
            <a:ext cx="1244600" cy="820738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lIns="90488" tIns="44450" rIns="90488" bIns="44450">
            <a:spAutoFit/>
          </a:bodyPr>
          <a:lstStyle/>
          <a:p>
            <a:pPr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4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II</a:t>
            </a:r>
          </a:p>
        </p:txBody>
      </p:sp>
      <p:sp>
        <p:nvSpPr>
          <p:cNvPr id="21525" name="Rectangle 21"/>
          <p:cNvSpPr>
            <a:spLocks noChangeArrowheads="1"/>
          </p:cNvSpPr>
          <p:nvPr/>
        </p:nvSpPr>
        <p:spPr bwMode="auto">
          <a:xfrm>
            <a:off x="588963" y="3252788"/>
            <a:ext cx="1246187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4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III</a:t>
            </a:r>
          </a:p>
        </p:txBody>
      </p:sp>
      <p:sp>
        <p:nvSpPr>
          <p:cNvPr id="21526" name="Rectangle 22"/>
          <p:cNvSpPr>
            <a:spLocks noChangeArrowheads="1"/>
          </p:cNvSpPr>
          <p:nvPr/>
        </p:nvSpPr>
        <p:spPr bwMode="auto">
          <a:xfrm>
            <a:off x="573088" y="4481513"/>
            <a:ext cx="1244600" cy="8207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90488" tIns="44450" rIns="90488" bIns="44450">
            <a:spAutoFit/>
          </a:bodyPr>
          <a:lstStyle/>
          <a:p>
            <a:pPr defTabSz="762000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48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IV</a:t>
            </a:r>
          </a:p>
        </p:txBody>
      </p:sp>
      <p:pic>
        <p:nvPicPr>
          <p:cNvPr id="12308" name="Picture 23" descr="FrascoOpus"/>
          <p:cNvPicPr preferRelativeResize="0">
            <a:picLocks noChangeArrowheads="1"/>
          </p:cNvPicPr>
          <p:nvPr/>
        </p:nvPicPr>
        <p:blipFill>
          <a:blip r:embed="rId4" cstate="print">
            <a:lum bright="-6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05038" y="608013"/>
            <a:ext cx="423862" cy="11382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09" name="Picture 24" descr="FrascoOpus"/>
          <p:cNvPicPr preferRelativeResize="0">
            <a:picLocks noChangeArrowheads="1"/>
          </p:cNvPicPr>
          <p:nvPr/>
        </p:nvPicPr>
        <p:blipFill>
          <a:blip r:embed="rId5" cstate="print">
            <a:lum bright="-6000" contrast="18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05038" y="1844675"/>
            <a:ext cx="423862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310" name="Picture 25" descr="FrascoOpus"/>
          <p:cNvPicPr preferRelativeResize="0">
            <a:picLocks noChangeArrowheads="1"/>
          </p:cNvPicPr>
          <p:nvPr/>
        </p:nvPicPr>
        <p:blipFill>
          <a:blip r:embed="rId6" cstate="print">
            <a:lum bright="-6000" contras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2205038" y="4330700"/>
            <a:ext cx="423862" cy="11382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Imagem 2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5082364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2771775" y="4251300"/>
            <a:ext cx="3088320" cy="977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>
              <a:lnSpc>
                <a:spcPct val="80000"/>
              </a:lnSpc>
              <a:defRPr/>
            </a:pPr>
            <a:r>
              <a:rPr lang="pt-BR" sz="2800" i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Efeitos nocivos </a:t>
            </a:r>
            <a:br>
              <a:rPr lang="pt-BR" sz="2800" i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</a:br>
            <a:r>
              <a:rPr lang="pt-BR" sz="2800" i="0" dirty="0" smtClean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na </a:t>
            </a:r>
            <a:r>
              <a:rPr lang="pt-BR" sz="2800" i="0" dirty="0">
                <a:solidFill>
                  <a:srgbClr val="FFCC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saúde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771775" y="1598985"/>
            <a:ext cx="45545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40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Exposição ambiental </a:t>
            </a:r>
            <a:r>
              <a:rPr lang="pt-BR" sz="1600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– vários produtos</a:t>
            </a:r>
            <a:r>
              <a:rPr lang="pt-BR" sz="160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</a:p>
        </p:txBody>
      </p:sp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1116013" y="763960"/>
            <a:ext cx="44561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40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Exposição alimentar </a:t>
            </a:r>
            <a:r>
              <a:rPr lang="pt-BR" sz="1600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– vários produtos</a:t>
            </a:r>
          </a:p>
        </p:txBody>
      </p:sp>
      <p:grpSp>
        <p:nvGrpSpPr>
          <p:cNvPr id="28677" name="Group 32"/>
          <p:cNvGrpSpPr>
            <a:grpSpLocks/>
          </p:cNvGrpSpPr>
          <p:nvPr/>
        </p:nvGrpSpPr>
        <p:grpSpPr bwMode="auto">
          <a:xfrm>
            <a:off x="468313" y="3111873"/>
            <a:ext cx="2195512" cy="1705030"/>
            <a:chOff x="454" y="1706"/>
            <a:chExt cx="1209" cy="1543"/>
          </a:xfrm>
        </p:grpSpPr>
        <p:sp>
          <p:nvSpPr>
            <p:cNvPr id="28705" name="Freeform 13"/>
            <p:cNvSpPr>
              <a:spLocks/>
            </p:cNvSpPr>
            <p:nvPr/>
          </p:nvSpPr>
          <p:spPr bwMode="auto">
            <a:xfrm>
              <a:off x="454" y="1706"/>
              <a:ext cx="1201" cy="1497"/>
            </a:xfrm>
            <a:custGeom>
              <a:avLst/>
              <a:gdLst>
                <a:gd name="T0" fmla="*/ 521 w 1201"/>
                <a:gd name="T1" fmla="*/ 0 h 1497"/>
                <a:gd name="T2" fmla="*/ 113 w 1201"/>
                <a:gd name="T3" fmla="*/ 1089 h 1497"/>
                <a:gd name="T4" fmla="*/ 1201 w 1201"/>
                <a:gd name="T5" fmla="*/ 1497 h 1497"/>
                <a:gd name="T6" fmla="*/ 0 60000 65536"/>
                <a:gd name="T7" fmla="*/ 0 60000 65536"/>
                <a:gd name="T8" fmla="*/ 0 60000 65536"/>
                <a:gd name="T9" fmla="*/ 0 w 1201"/>
                <a:gd name="T10" fmla="*/ 0 h 1497"/>
                <a:gd name="T11" fmla="*/ 1201 w 1201"/>
                <a:gd name="T12" fmla="*/ 1497 h 1497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201" h="1497">
                  <a:moveTo>
                    <a:pt x="521" y="0"/>
                  </a:moveTo>
                  <a:cubicBezTo>
                    <a:pt x="260" y="420"/>
                    <a:pt x="0" y="840"/>
                    <a:pt x="113" y="1089"/>
                  </a:cubicBezTo>
                  <a:cubicBezTo>
                    <a:pt x="226" y="1338"/>
                    <a:pt x="1020" y="1429"/>
                    <a:pt x="1201" y="1497"/>
                  </a:cubicBez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>
                <a:latin typeface="Candara" pitchFamily="34" charset="0"/>
              </a:endParaRPr>
            </a:p>
          </p:txBody>
        </p:sp>
        <p:grpSp>
          <p:nvGrpSpPr>
            <p:cNvPr id="28706" name="Group 19"/>
            <p:cNvGrpSpPr>
              <a:grpSpLocks/>
            </p:cNvGrpSpPr>
            <p:nvPr/>
          </p:nvGrpSpPr>
          <p:grpSpPr bwMode="auto">
            <a:xfrm>
              <a:off x="1391" y="3105"/>
              <a:ext cx="272" cy="144"/>
              <a:chOff x="1383" y="3105"/>
              <a:chExt cx="272" cy="144"/>
            </a:xfrm>
          </p:grpSpPr>
          <p:sp>
            <p:nvSpPr>
              <p:cNvPr id="28707" name="Line 17"/>
              <p:cNvSpPr>
                <a:spLocks noChangeShapeType="1"/>
              </p:cNvSpPr>
              <p:nvPr/>
            </p:nvSpPr>
            <p:spPr bwMode="auto">
              <a:xfrm flipH="1" flipV="1">
                <a:off x="1551" y="3105"/>
                <a:ext cx="91" cy="9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8708" name="Line 18"/>
              <p:cNvSpPr>
                <a:spLocks noChangeShapeType="1"/>
              </p:cNvSpPr>
              <p:nvPr/>
            </p:nvSpPr>
            <p:spPr bwMode="auto">
              <a:xfrm flipV="1">
                <a:off x="1383" y="3203"/>
                <a:ext cx="272" cy="46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28678" name="Group 31"/>
          <p:cNvGrpSpPr>
            <a:grpSpLocks/>
          </p:cNvGrpSpPr>
          <p:nvPr/>
        </p:nvGrpSpPr>
        <p:grpSpPr bwMode="auto">
          <a:xfrm>
            <a:off x="1908175" y="1311647"/>
            <a:ext cx="839788" cy="3203575"/>
            <a:chOff x="1202" y="890"/>
            <a:chExt cx="529" cy="1997"/>
          </a:xfrm>
        </p:grpSpPr>
        <p:sp>
          <p:nvSpPr>
            <p:cNvPr id="28701" name="Freeform 14"/>
            <p:cNvSpPr>
              <a:spLocks/>
            </p:cNvSpPr>
            <p:nvPr/>
          </p:nvSpPr>
          <p:spPr bwMode="auto">
            <a:xfrm>
              <a:off x="1202" y="890"/>
              <a:ext cx="499" cy="1996"/>
            </a:xfrm>
            <a:custGeom>
              <a:avLst/>
              <a:gdLst>
                <a:gd name="T0" fmla="*/ 499 w 499"/>
                <a:gd name="T1" fmla="*/ 0 h 1996"/>
                <a:gd name="T2" fmla="*/ 0 w 499"/>
                <a:gd name="T3" fmla="*/ 1315 h 1996"/>
                <a:gd name="T4" fmla="*/ 499 w 499"/>
                <a:gd name="T5" fmla="*/ 1996 h 1996"/>
                <a:gd name="T6" fmla="*/ 0 60000 65536"/>
                <a:gd name="T7" fmla="*/ 0 60000 65536"/>
                <a:gd name="T8" fmla="*/ 0 60000 65536"/>
                <a:gd name="T9" fmla="*/ 0 w 499"/>
                <a:gd name="T10" fmla="*/ 0 h 1996"/>
                <a:gd name="T11" fmla="*/ 499 w 499"/>
                <a:gd name="T12" fmla="*/ 1996 h 199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996">
                  <a:moveTo>
                    <a:pt x="499" y="0"/>
                  </a:moveTo>
                  <a:cubicBezTo>
                    <a:pt x="249" y="491"/>
                    <a:pt x="0" y="982"/>
                    <a:pt x="0" y="1315"/>
                  </a:cubicBezTo>
                  <a:cubicBezTo>
                    <a:pt x="0" y="1648"/>
                    <a:pt x="416" y="1883"/>
                    <a:pt x="499" y="1996"/>
                  </a:cubicBez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>
                <a:latin typeface="Candara" pitchFamily="34" charset="0"/>
              </a:endParaRPr>
            </a:p>
          </p:txBody>
        </p:sp>
        <p:grpSp>
          <p:nvGrpSpPr>
            <p:cNvPr id="28702" name="Group 20"/>
            <p:cNvGrpSpPr>
              <a:grpSpLocks/>
            </p:cNvGrpSpPr>
            <p:nvPr/>
          </p:nvGrpSpPr>
          <p:grpSpPr bwMode="auto">
            <a:xfrm rot="1316922">
              <a:off x="1459" y="2743"/>
              <a:ext cx="272" cy="144"/>
              <a:chOff x="1383" y="3105"/>
              <a:chExt cx="272" cy="144"/>
            </a:xfrm>
          </p:grpSpPr>
          <p:sp>
            <p:nvSpPr>
              <p:cNvPr id="28703" name="Line 21"/>
              <p:cNvSpPr>
                <a:spLocks noChangeShapeType="1"/>
              </p:cNvSpPr>
              <p:nvPr/>
            </p:nvSpPr>
            <p:spPr bwMode="auto">
              <a:xfrm flipH="1" flipV="1">
                <a:off x="1551" y="3105"/>
                <a:ext cx="91" cy="9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8704" name="Line 22"/>
              <p:cNvSpPr>
                <a:spLocks noChangeShapeType="1"/>
              </p:cNvSpPr>
              <p:nvPr/>
            </p:nvSpPr>
            <p:spPr bwMode="auto">
              <a:xfrm flipV="1">
                <a:off x="1383" y="3203"/>
                <a:ext cx="272" cy="46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grpSp>
        <p:nvGrpSpPr>
          <p:cNvPr id="3" name="Grupo 2"/>
          <p:cNvGrpSpPr/>
          <p:nvPr/>
        </p:nvGrpSpPr>
        <p:grpSpPr>
          <a:xfrm>
            <a:off x="5845624" y="2083144"/>
            <a:ext cx="2456818" cy="2744542"/>
            <a:chOff x="5845624" y="1435072"/>
            <a:chExt cx="2456818" cy="2744542"/>
          </a:xfrm>
        </p:grpSpPr>
        <p:sp>
          <p:nvSpPr>
            <p:cNvPr id="28697" name="Freeform 15"/>
            <p:cNvSpPr>
              <a:spLocks/>
            </p:cNvSpPr>
            <p:nvPr/>
          </p:nvSpPr>
          <p:spPr bwMode="auto">
            <a:xfrm rot="21015288">
              <a:off x="5845624" y="1435072"/>
              <a:ext cx="2456818" cy="2604108"/>
            </a:xfrm>
            <a:custGeom>
              <a:avLst/>
              <a:gdLst>
                <a:gd name="T0" fmla="*/ 318 w 1006"/>
                <a:gd name="T1" fmla="*/ 0 h 1542"/>
                <a:gd name="T2" fmla="*/ 953 w 1006"/>
                <a:gd name="T3" fmla="*/ 882 h 1542"/>
                <a:gd name="T4" fmla="*/ 0 w 1006"/>
                <a:gd name="T5" fmla="*/ 1577 h 1542"/>
                <a:gd name="T6" fmla="*/ 0 60000 65536"/>
                <a:gd name="T7" fmla="*/ 0 60000 65536"/>
                <a:gd name="T8" fmla="*/ 0 60000 65536"/>
                <a:gd name="T9" fmla="*/ 0 w 1006"/>
                <a:gd name="T10" fmla="*/ 0 h 1542"/>
                <a:gd name="T11" fmla="*/ 1006 w 1006"/>
                <a:gd name="T12" fmla="*/ 1542 h 1542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06" h="1542">
                  <a:moveTo>
                    <a:pt x="318" y="0"/>
                  </a:moveTo>
                  <a:cubicBezTo>
                    <a:pt x="662" y="302"/>
                    <a:pt x="1006" y="605"/>
                    <a:pt x="953" y="862"/>
                  </a:cubicBezTo>
                  <a:cubicBezTo>
                    <a:pt x="900" y="1119"/>
                    <a:pt x="159" y="1429"/>
                    <a:pt x="0" y="1542"/>
                  </a:cubicBez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>
                <a:latin typeface="Candara" pitchFamily="34" charset="0"/>
              </a:endParaRPr>
            </a:p>
          </p:txBody>
        </p:sp>
        <p:grpSp>
          <p:nvGrpSpPr>
            <p:cNvPr id="2" name="Grupo 1"/>
            <p:cNvGrpSpPr/>
            <p:nvPr/>
          </p:nvGrpSpPr>
          <p:grpSpPr>
            <a:xfrm>
              <a:off x="6056881" y="4057801"/>
              <a:ext cx="434309" cy="121813"/>
              <a:chOff x="6056881" y="4057801"/>
              <a:chExt cx="434309" cy="121813"/>
            </a:xfrm>
          </p:grpSpPr>
          <p:sp>
            <p:nvSpPr>
              <p:cNvPr id="28699" name="Line 27"/>
              <p:cNvSpPr>
                <a:spLocks noChangeShapeType="1"/>
              </p:cNvSpPr>
              <p:nvPr/>
            </p:nvSpPr>
            <p:spPr bwMode="auto">
              <a:xfrm rot="20062071" flipV="1">
                <a:off x="6056881" y="4057801"/>
                <a:ext cx="270173" cy="95542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8700" name="Line 28"/>
              <p:cNvSpPr>
                <a:spLocks noChangeShapeType="1"/>
              </p:cNvSpPr>
              <p:nvPr/>
            </p:nvSpPr>
            <p:spPr bwMode="auto">
              <a:xfrm rot="20062071" flipH="1" flipV="1">
                <a:off x="6103123" y="4134547"/>
                <a:ext cx="388067" cy="45067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2066175" y="3312690"/>
            <a:ext cx="47418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40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Exposição profissional </a:t>
            </a:r>
            <a:r>
              <a:rPr lang="pt-BR" sz="1600" i="0" dirty="0">
                <a:solidFill>
                  <a:schemeClr val="accent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– vários produtos</a:t>
            </a:r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556419" y="2534989"/>
            <a:ext cx="27876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pt-BR" sz="2400" i="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Exposição acidental</a:t>
            </a:r>
          </a:p>
        </p:txBody>
      </p:sp>
      <p:grpSp>
        <p:nvGrpSpPr>
          <p:cNvPr id="28682" name="Group 35"/>
          <p:cNvGrpSpPr>
            <a:grpSpLocks/>
          </p:cNvGrpSpPr>
          <p:nvPr/>
        </p:nvGrpSpPr>
        <p:grpSpPr bwMode="auto">
          <a:xfrm>
            <a:off x="4716463" y="1240210"/>
            <a:ext cx="358775" cy="358775"/>
            <a:chOff x="1861" y="1141"/>
            <a:chExt cx="226" cy="226"/>
          </a:xfrm>
        </p:grpSpPr>
        <p:sp>
          <p:nvSpPr>
            <p:cNvPr id="28695" name="Line 33"/>
            <p:cNvSpPr>
              <a:spLocks noChangeShapeType="1"/>
            </p:cNvSpPr>
            <p:nvPr/>
          </p:nvSpPr>
          <p:spPr bwMode="auto">
            <a:xfrm>
              <a:off x="1976" y="1141"/>
              <a:ext cx="0" cy="22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8696" name="Line 34"/>
            <p:cNvSpPr>
              <a:spLocks noChangeShapeType="1"/>
            </p:cNvSpPr>
            <p:nvPr/>
          </p:nvSpPr>
          <p:spPr bwMode="auto">
            <a:xfrm rot="-5400000">
              <a:off x="1973" y="1141"/>
              <a:ext cx="1" cy="22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8683" name="Group 36"/>
          <p:cNvGrpSpPr>
            <a:grpSpLocks/>
          </p:cNvGrpSpPr>
          <p:nvPr/>
        </p:nvGrpSpPr>
        <p:grpSpPr bwMode="auto">
          <a:xfrm>
            <a:off x="3164681" y="2134915"/>
            <a:ext cx="358775" cy="358775"/>
            <a:chOff x="1861" y="1141"/>
            <a:chExt cx="226" cy="226"/>
          </a:xfrm>
        </p:grpSpPr>
        <p:sp>
          <p:nvSpPr>
            <p:cNvPr id="28693" name="Line 37"/>
            <p:cNvSpPr>
              <a:spLocks noChangeShapeType="1"/>
            </p:cNvSpPr>
            <p:nvPr/>
          </p:nvSpPr>
          <p:spPr bwMode="auto">
            <a:xfrm>
              <a:off x="1976" y="1141"/>
              <a:ext cx="0" cy="22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8694" name="Line 38"/>
            <p:cNvSpPr>
              <a:spLocks noChangeShapeType="1"/>
            </p:cNvSpPr>
            <p:nvPr/>
          </p:nvSpPr>
          <p:spPr bwMode="auto">
            <a:xfrm rot="-5400000">
              <a:off x="1973" y="1141"/>
              <a:ext cx="1" cy="22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8684" name="Group 39"/>
          <p:cNvGrpSpPr>
            <a:grpSpLocks/>
          </p:cNvGrpSpPr>
          <p:nvPr/>
        </p:nvGrpSpPr>
        <p:grpSpPr bwMode="auto">
          <a:xfrm>
            <a:off x="3997201" y="2996952"/>
            <a:ext cx="358775" cy="358775"/>
            <a:chOff x="1861" y="1141"/>
            <a:chExt cx="226" cy="226"/>
          </a:xfrm>
        </p:grpSpPr>
        <p:sp>
          <p:nvSpPr>
            <p:cNvPr id="28691" name="Line 40"/>
            <p:cNvSpPr>
              <a:spLocks noChangeShapeType="1"/>
            </p:cNvSpPr>
            <p:nvPr/>
          </p:nvSpPr>
          <p:spPr bwMode="auto">
            <a:xfrm>
              <a:off x="1976" y="1141"/>
              <a:ext cx="0" cy="22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  <p:sp>
          <p:nvSpPr>
            <p:cNvPr id="28692" name="Line 41"/>
            <p:cNvSpPr>
              <a:spLocks noChangeShapeType="1"/>
            </p:cNvSpPr>
            <p:nvPr/>
          </p:nvSpPr>
          <p:spPr bwMode="auto">
            <a:xfrm rot="-5400000">
              <a:off x="1973" y="1141"/>
              <a:ext cx="1" cy="226"/>
            </a:xfrm>
            <a:prstGeom prst="line">
              <a:avLst/>
            </a:pr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pt-BR"/>
            </a:p>
          </p:txBody>
        </p:sp>
      </p:grpSp>
      <p:grpSp>
        <p:nvGrpSpPr>
          <p:cNvPr id="28685" name="Group 46"/>
          <p:cNvGrpSpPr>
            <a:grpSpLocks/>
          </p:cNvGrpSpPr>
          <p:nvPr/>
        </p:nvGrpSpPr>
        <p:grpSpPr bwMode="auto">
          <a:xfrm>
            <a:off x="5857875" y="3861048"/>
            <a:ext cx="874713" cy="706663"/>
            <a:chOff x="3109" y="2275"/>
            <a:chExt cx="551" cy="590"/>
          </a:xfrm>
        </p:grpSpPr>
        <p:sp>
          <p:nvSpPr>
            <p:cNvPr id="28687" name="Freeform 16"/>
            <p:cNvSpPr>
              <a:spLocks/>
            </p:cNvSpPr>
            <p:nvPr/>
          </p:nvSpPr>
          <p:spPr bwMode="auto">
            <a:xfrm>
              <a:off x="3133" y="2275"/>
              <a:ext cx="527" cy="565"/>
            </a:xfrm>
            <a:custGeom>
              <a:avLst/>
              <a:gdLst>
                <a:gd name="T0" fmla="*/ 167 w 287"/>
                <a:gd name="T1" fmla="*/ 0 h 726"/>
                <a:gd name="T2" fmla="*/ 499 w 287"/>
                <a:gd name="T3" fmla="*/ 283 h 726"/>
                <a:gd name="T4" fmla="*/ 0 w 287"/>
                <a:gd name="T5" fmla="*/ 565 h 726"/>
                <a:gd name="T6" fmla="*/ 0 60000 65536"/>
                <a:gd name="T7" fmla="*/ 0 60000 65536"/>
                <a:gd name="T8" fmla="*/ 0 60000 65536"/>
                <a:gd name="T9" fmla="*/ 0 w 287"/>
                <a:gd name="T10" fmla="*/ 0 h 726"/>
                <a:gd name="T11" fmla="*/ 287 w 287"/>
                <a:gd name="T12" fmla="*/ 726 h 72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287" h="726">
                  <a:moveTo>
                    <a:pt x="91" y="0"/>
                  </a:moveTo>
                  <a:cubicBezTo>
                    <a:pt x="189" y="121"/>
                    <a:pt x="287" y="242"/>
                    <a:pt x="272" y="363"/>
                  </a:cubicBezTo>
                  <a:cubicBezTo>
                    <a:pt x="257" y="484"/>
                    <a:pt x="45" y="666"/>
                    <a:pt x="0" y="726"/>
                  </a:cubicBezTo>
                </a:path>
              </a:pathLst>
            </a:custGeom>
            <a:noFill/>
            <a:ln w="57150">
              <a:solidFill>
                <a:srgbClr val="FF33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/>
            <a:lstStyle/>
            <a:p>
              <a:endParaRPr lang="pt-BR">
                <a:latin typeface="Candara" pitchFamily="34" charset="0"/>
              </a:endParaRPr>
            </a:p>
          </p:txBody>
        </p:sp>
        <p:grpSp>
          <p:nvGrpSpPr>
            <p:cNvPr id="28688" name="Group 42"/>
            <p:cNvGrpSpPr>
              <a:grpSpLocks/>
            </p:cNvGrpSpPr>
            <p:nvPr/>
          </p:nvGrpSpPr>
          <p:grpSpPr bwMode="auto">
            <a:xfrm rot="20623812" flipH="1">
              <a:off x="3109" y="2708"/>
              <a:ext cx="273" cy="157"/>
              <a:chOff x="1383" y="3105"/>
              <a:chExt cx="272" cy="144"/>
            </a:xfrm>
          </p:grpSpPr>
          <p:sp>
            <p:nvSpPr>
              <p:cNvPr id="28689" name="Line 43"/>
              <p:cNvSpPr>
                <a:spLocks noChangeShapeType="1"/>
              </p:cNvSpPr>
              <p:nvPr/>
            </p:nvSpPr>
            <p:spPr bwMode="auto">
              <a:xfrm flipH="1" flipV="1">
                <a:off x="1551" y="3105"/>
                <a:ext cx="91" cy="90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  <p:sp>
            <p:nvSpPr>
              <p:cNvPr id="28690" name="Line 44"/>
              <p:cNvSpPr>
                <a:spLocks noChangeShapeType="1"/>
              </p:cNvSpPr>
              <p:nvPr/>
            </p:nvSpPr>
            <p:spPr bwMode="auto">
              <a:xfrm flipV="1">
                <a:off x="1383" y="3203"/>
                <a:ext cx="272" cy="46"/>
              </a:xfrm>
              <a:prstGeom prst="line">
                <a:avLst/>
              </a:prstGeom>
              <a:noFill/>
              <a:ln w="57150">
                <a:solidFill>
                  <a:srgbClr val="FF33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  <p:txBody>
              <a:bodyPr/>
              <a:lstStyle/>
              <a:p>
                <a:endParaRPr lang="pt-BR"/>
              </a:p>
            </p:txBody>
          </p:sp>
        </p:grpSp>
      </p:grpSp>
      <p:pic>
        <p:nvPicPr>
          <p:cNvPr id="38" name="Imagem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12781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112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1000"/>
                                        <p:tgtEl>
                                          <p:spTgt spid="286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10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1000"/>
                                        <p:tgtEl>
                                          <p:spTgt spid="286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10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1000"/>
                                        <p:tgtEl>
                                          <p:spTgt spid="286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1000"/>
                                        <p:tgtEl>
                                          <p:spTgt spid="11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1000"/>
                                        <p:tgtEl>
                                          <p:spTgt spid="286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1000"/>
                            </p:stCondLst>
                            <p:childTnLst>
                              <p:par>
                                <p:cTn id="32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20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1000"/>
                                        <p:tgtEl>
                                          <p:spTgt spid="286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000"/>
                            </p:stCondLst>
                            <p:childTnLst>
                              <p:par>
                                <p:cTn id="4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1000"/>
                                        <p:tgtEl>
                                          <p:spTgt spid="286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6" dur="1000"/>
                                        <p:tgtEl>
                                          <p:spTgt spid="11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268" grpId="0"/>
      <p:bldP spid="11269" grpId="0"/>
      <p:bldP spid="11270" grpId="0"/>
      <p:bldP spid="11272" grpId="0"/>
      <p:bldP spid="1127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a 2"/>
          <p:cNvGraphicFramePr/>
          <p:nvPr/>
        </p:nvGraphicFramePr>
        <p:xfrm>
          <a:off x="1514293" y="-3874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5" name="Diagrama 4"/>
          <p:cNvGraphicFramePr/>
          <p:nvPr/>
        </p:nvGraphicFramePr>
        <p:xfrm>
          <a:off x="1743196" y="2981176"/>
          <a:ext cx="6285188" cy="29681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88406080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m 3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3200" dirty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O que se pode melhorar por meio da regulação e procedimentos</a:t>
            </a:r>
            <a:endParaRPr lang="pt-BR" sz="3200" dirty="0">
              <a:solidFill>
                <a:srgbClr val="FFFF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Espaço Reservado para Conteúdo 4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Definição do alvo: agricultura ou indústria de agrotóxicos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Mercado – segurança e disponibilidade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Prioridade de registro 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Reavaliação, </a:t>
            </a:r>
            <a:r>
              <a:rPr lang="pt-BR" sz="2000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judicialização</a:t>
            </a:r>
            <a:endParaRPr lang="pt-BR" sz="20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lvl="1"/>
            <a:r>
              <a:rPr lang="pt-BR" sz="16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Ineficiência de produtos registrados</a:t>
            </a:r>
          </a:p>
          <a:p>
            <a:pPr lvl="1"/>
            <a:r>
              <a:rPr lang="pt-B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Toxicidade</a:t>
            </a:r>
          </a:p>
          <a:p>
            <a:pPr lvl="1"/>
            <a:r>
              <a:rPr lang="pt-BR" sz="16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Meio ambiente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Clone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Carta de autorização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Prazo de registro</a:t>
            </a:r>
          </a:p>
          <a:p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Espaço Reservado para Conteúdo 5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244280" cy="4525963"/>
          </a:xfrm>
        </p:spPr>
        <p:txBody>
          <a:bodyPr/>
          <a:lstStyle/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Equivalência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– priorizações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Taxas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de registro </a:t>
            </a:r>
          </a:p>
          <a:p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Taxas de manutenção de registro – Monitoramento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Dimensionamento dos recursos (Humanos e sistemas)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Registro por fabricante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Produtos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registrados sem comercialização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Ineficiência </a:t>
            </a:r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em atender os interesses agronômicos</a:t>
            </a:r>
          </a:p>
          <a:p>
            <a:r>
              <a:rPr lang="pt-BR" sz="2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Conhecimento técnico</a:t>
            </a:r>
          </a:p>
          <a:p>
            <a:r>
              <a:rPr lang="pt-BR" sz="2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Polarização dos setores</a:t>
            </a:r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endParaRPr lang="pt-BR" sz="20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33219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417281302"/>
              </p:ext>
            </p:extLst>
          </p:nvPr>
        </p:nvGraphicFramePr>
        <p:xfrm>
          <a:off x="-1588" y="764704"/>
          <a:ext cx="9144000" cy="5334885"/>
        </p:xfrm>
        <a:graphic>
          <a:graphicData uri="http://schemas.openxmlformats.org/drawingml/2006/table">
            <a:tbl>
              <a:tblPr firstRow="1" firstCol="1" bandRow="1" bandCol="1">
                <a:tableStyleId>{21E4AEA4-8DFA-4A89-87EB-49C32662AFE0}</a:tableStyleId>
              </a:tblPr>
              <a:tblGrid>
                <a:gridCol w="1152128"/>
                <a:gridCol w="1835696"/>
                <a:gridCol w="1944216"/>
                <a:gridCol w="2183275"/>
                <a:gridCol w="2028685"/>
              </a:tblGrid>
              <a:tr h="689202"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CARACTERÍSTICA</a:t>
                      </a:r>
                      <a:endParaRPr lang="pt-BR" sz="1600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EUA</a:t>
                      </a:r>
                      <a:endParaRPr lang="pt-BR" sz="1600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JAPÃO</a:t>
                      </a:r>
                      <a:endParaRPr lang="pt-BR" sz="1600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UE</a:t>
                      </a:r>
                      <a:endParaRPr lang="pt-BR" sz="1600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 smtClean="0"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BRASIL</a:t>
                      </a:r>
                      <a:endParaRPr lang="pt-BR" sz="1600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</a:tr>
              <a:tr h="1033803"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Lei Principal</a:t>
                      </a:r>
                      <a:endParaRPr lang="pt-BR" sz="1400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Federal Insecticide, Fungicide, and Rodenticide Act 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Agricultural Chemical Regulation Law</a:t>
                      </a:r>
                      <a:endParaRPr lang="pt-BR" sz="1400" b="1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Regulamento (CE) 1107/2009</a:t>
                      </a:r>
                    </a:p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Diretiva (CE) 2009/128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Lei nº 7802/89</a:t>
                      </a:r>
                    </a:p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Decreto 4074/02</a:t>
                      </a:r>
                    </a:p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Normas</a:t>
                      </a:r>
                      <a:r>
                        <a:rPr lang="pt-BR" sz="1400" b="1" baseline="0" dirty="0" smtClean="0"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 complementares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</a:tr>
              <a:tr h="1033803"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Escopo da lei</a:t>
                      </a:r>
                      <a:endParaRPr lang="pt-BR" sz="1400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Agrotóxicos e </a:t>
                      </a:r>
                      <a:r>
                        <a:rPr lang="pt-BR" sz="14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Domissanitários</a:t>
                      </a: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(</a:t>
                      </a:r>
                      <a:r>
                        <a:rPr lang="pt-BR" sz="14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Pesticides</a:t>
                      </a: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Agrotóxicos</a:t>
                      </a:r>
                      <a:endParaRPr lang="pt-BR" sz="1400" b="1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>
                          <a:effectLst/>
                          <a:latin typeface="Arial" pitchFamily="34" charset="0"/>
                          <a:cs typeface="Arial" pitchFamily="34" charset="0"/>
                        </a:rPr>
                        <a:t>Agrotóxicos</a:t>
                      </a:r>
                      <a:endParaRPr lang="pt-BR" sz="1400" b="1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Agrotóxicos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</a:tr>
              <a:tr h="1378403"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Órgãos competentes</a:t>
                      </a:r>
                      <a:endParaRPr lang="pt-BR" sz="1400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EPA – Office of Pesticide Programs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Ministérios: </a:t>
                      </a:r>
                    </a:p>
                    <a:p>
                      <a:pPr marL="8890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Agricultura;</a:t>
                      </a:r>
                    </a:p>
                    <a:p>
                      <a:pPr marL="8890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Saúde;</a:t>
                      </a:r>
                    </a:p>
                    <a:p>
                      <a:pPr marL="8890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Meio Ambiente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Autoridade </a:t>
                      </a:r>
                      <a:r>
                        <a:rPr lang="pt-BR" sz="1400" b="1" dirty="0" err="1">
                          <a:effectLst/>
                          <a:latin typeface="Arial" pitchFamily="34" charset="0"/>
                          <a:cs typeface="Arial" pitchFamily="34" charset="0"/>
                        </a:rPr>
                        <a:t>Européia</a:t>
                      </a: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 para a Segurança dos Alimentos (AESA)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Ministérios:</a:t>
                      </a:r>
                    </a:p>
                    <a:p>
                      <a:pPr marL="8890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Agricultura;</a:t>
                      </a:r>
                    </a:p>
                    <a:p>
                      <a:pPr marL="8890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Saúde/ANVISA;</a:t>
                      </a:r>
                    </a:p>
                    <a:p>
                      <a:pPr marL="8890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Meio Ambiente/IBAMA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</a:tr>
              <a:tr h="689202"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dirty="0">
                          <a:effectLst/>
                          <a:latin typeface="Arial" pitchFamily="34" charset="0"/>
                          <a:cs typeface="Arial" pitchFamily="34" charset="0"/>
                        </a:rPr>
                        <a:t>Dados requeridos</a:t>
                      </a:r>
                      <a:endParaRPr lang="pt-BR" sz="1400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cs typeface="Arial" pitchFamily="34" charset="0"/>
                        </a:rPr>
                        <a:t>Idem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Idem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>
                          <a:effectLst/>
                          <a:latin typeface="Arial" pitchFamily="34" charset="0"/>
                          <a:cs typeface="Arial" pitchFamily="34" charset="0"/>
                        </a:rPr>
                        <a:t>Idem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Arial" pitchFamily="34" charset="0"/>
                          <a:ea typeface="Cambria"/>
                          <a:cs typeface="Arial" pitchFamily="34" charset="0"/>
                        </a:rPr>
                        <a:t>Idem</a:t>
                      </a:r>
                      <a:endParaRPr lang="pt-BR" sz="1400" b="1" dirty="0">
                        <a:effectLst/>
                        <a:latin typeface="Arial" pitchFamily="34" charset="0"/>
                        <a:ea typeface="Cambria"/>
                        <a:cs typeface="Arial" pitchFamily="34" charset="0"/>
                      </a:endParaRPr>
                    </a:p>
                  </a:txBody>
                  <a:tcPr marL="18878" marR="18878" marT="0" marB="0"/>
                </a:tc>
              </a:tr>
            </a:tbl>
          </a:graphicData>
        </a:graphic>
      </p:graphicFrame>
      <p:sp>
        <p:nvSpPr>
          <p:cNvPr id="12328" name="Rectangle 5"/>
          <p:cNvSpPr txBox="1">
            <a:spLocks noChangeArrowheads="1"/>
          </p:cNvSpPr>
          <p:nvPr/>
        </p:nvSpPr>
        <p:spPr bwMode="auto">
          <a:xfrm>
            <a:off x="457200" y="116632"/>
            <a:ext cx="822960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t-BR" sz="2800" dirty="0" smtClean="0">
                <a:solidFill>
                  <a:srgbClr val="FFFFFF"/>
                </a:solidFill>
                <a:latin typeface="Arial" charset="0"/>
              </a:rPr>
              <a:t>Comparação com outras agências regulatórias</a:t>
            </a:r>
          </a:p>
        </p:txBody>
      </p:sp>
    </p:spTree>
    <p:extLst>
      <p:ext uri="{BB962C8B-B14F-4D97-AF65-F5344CB8AC3E}">
        <p14:creationId xmlns:p14="http://schemas.microsoft.com/office/powerpoint/2010/main" val="4113031626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228600" y="771525"/>
            <a:ext cx="868680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 eaLnBrk="0" hangingPunct="0">
              <a:defRPr/>
            </a:pPr>
            <a:r>
              <a:rPr lang="pt-BR" sz="3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AGÊNCIA NACIONAL DE VIGILÂNCIA SANITÁRIA</a:t>
            </a:r>
            <a:br>
              <a:rPr lang="pt-BR" sz="3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</a:br>
            <a:r>
              <a:rPr lang="pt-BR" sz="3000" b="1" dirty="0"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ANVISA</a:t>
            </a:r>
          </a:p>
        </p:txBody>
      </p:sp>
      <p:sp>
        <p:nvSpPr>
          <p:cNvPr id="7" name="Rectangle 3"/>
          <p:cNvSpPr>
            <a:spLocks noChangeArrowheads="1"/>
          </p:cNvSpPr>
          <p:nvPr/>
        </p:nvSpPr>
        <p:spPr bwMode="auto">
          <a:xfrm>
            <a:off x="12700" y="3295650"/>
            <a:ext cx="9093200" cy="213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ctr" eaLnBrk="0" hangingPunct="0">
              <a:lnSpc>
                <a:spcPts val="4000"/>
              </a:lnSpc>
              <a:defRPr/>
            </a:pPr>
            <a:r>
              <a:rPr lang="pt-BR" altLang="pt-BR" sz="2900" b="1" i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“</a:t>
            </a:r>
            <a:r>
              <a:rPr lang="pt-BR" sz="2900" b="1" i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Proteger e promover a saúde da população, </a:t>
            </a:r>
          </a:p>
          <a:p>
            <a:pPr algn="ctr" eaLnBrk="0" hangingPunct="0">
              <a:lnSpc>
                <a:spcPts val="4000"/>
              </a:lnSpc>
              <a:defRPr/>
            </a:pPr>
            <a:r>
              <a:rPr lang="pt-BR" sz="2900" b="1" i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garantindo a segurança sanitária de produtos e serviços, </a:t>
            </a:r>
          </a:p>
          <a:p>
            <a:pPr algn="ctr" eaLnBrk="0" hangingPunct="0">
              <a:lnSpc>
                <a:spcPts val="4000"/>
              </a:lnSpc>
              <a:defRPr/>
            </a:pPr>
            <a:r>
              <a:rPr lang="pt-BR" sz="2900" b="1" i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e participando da construção de seu acesso.</a:t>
            </a:r>
            <a:r>
              <a:rPr lang="pt-BR" altLang="pt-BR" sz="2900" b="1" i="1" dirty="0">
                <a:solidFill>
                  <a:srgbClr val="FF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”</a:t>
            </a:r>
            <a:endParaRPr lang="pt-BR" sz="2900" b="1" dirty="0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rbe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460287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ela 1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856759156"/>
              </p:ext>
            </p:extLst>
          </p:nvPr>
        </p:nvGraphicFramePr>
        <p:xfrm>
          <a:off x="-3175" y="715609"/>
          <a:ext cx="9144000" cy="5471160"/>
        </p:xfrm>
        <a:graphic>
          <a:graphicData uri="http://schemas.openxmlformats.org/drawingml/2006/table">
            <a:tbl>
              <a:tblPr firstRow="1" firstCol="1" bandRow="1" bandCol="1">
                <a:tableStyleId>{21E4AEA4-8DFA-4A89-87EB-49C32662AFE0}</a:tableStyleId>
              </a:tblPr>
              <a:tblGrid>
                <a:gridCol w="1152128"/>
                <a:gridCol w="2127144"/>
                <a:gridCol w="1652768"/>
                <a:gridCol w="1731608"/>
                <a:gridCol w="2480352"/>
              </a:tblGrid>
              <a:tr h="548693"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CARACTE</a:t>
                      </a:r>
                    </a:p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RÍSTICA</a:t>
                      </a:r>
                      <a:endParaRPr lang="pt-BR" sz="180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EUA</a:t>
                      </a:r>
                      <a:endParaRPr lang="pt-BR" sz="180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JAPÃO</a:t>
                      </a:r>
                      <a:endParaRPr lang="pt-BR" sz="180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UE</a:t>
                      </a:r>
                      <a:endParaRPr lang="pt-BR" sz="180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BRASIL</a:t>
                      </a:r>
                      <a:endParaRPr lang="pt-BR" sz="180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</a:tr>
              <a:tr h="548693"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Validade do Registro</a:t>
                      </a:r>
                      <a:endParaRPr lang="pt-BR" sz="180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15 anos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3 anos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10 anos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i="0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Indeterminada</a:t>
                      </a:r>
                      <a:endParaRPr lang="pt-BR" sz="1600" b="1" i="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</a:tr>
              <a:tr h="1234519"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Taxas de Registro</a:t>
                      </a:r>
                      <a:endParaRPr lang="pt-BR" sz="180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4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Novo IA US$ 630 mil</a:t>
                      </a:r>
                    </a:p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4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Manutenção: de US$ 100 a US$ 425/produto</a:t>
                      </a:r>
                    </a:p>
                    <a:p>
                      <a:pPr marL="0" lvl="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  <a:buFont typeface="Symbol"/>
                        <a:buNone/>
                      </a:pPr>
                      <a:r>
                        <a:rPr lang="pt-BR" sz="14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Reavaliação: </a:t>
                      </a:r>
                      <a:r>
                        <a:rPr lang="pt-BR" sz="1400" b="1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US</a:t>
                      </a:r>
                      <a:r>
                        <a:rPr lang="pt-BR" sz="14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$ 150 mil</a:t>
                      </a:r>
                      <a:endParaRPr lang="pt-BR" sz="14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Não identificado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Específico em cada país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Agricultura sem taxa</a:t>
                      </a:r>
                    </a:p>
                    <a:p>
                      <a:pPr marL="889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ANVISA</a:t>
                      </a:r>
                    </a:p>
                    <a:p>
                      <a:pPr marL="889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Novo</a:t>
                      </a:r>
                      <a:r>
                        <a:rPr lang="pt-BR" sz="1400" b="1" baseline="0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 IA: de R$ 180,00 a 1.800,00</a:t>
                      </a:r>
                    </a:p>
                    <a:p>
                      <a:pPr marL="889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baseline="0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IBAMA</a:t>
                      </a:r>
                    </a:p>
                    <a:p>
                      <a:pPr marL="889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baseline="0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Novo IA: R$ 22.363,00</a:t>
                      </a:r>
                    </a:p>
                    <a:p>
                      <a:pPr marL="88900" indent="0" algn="l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pt-BR" sz="1400" b="1" baseline="0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Manutenção: R$ 3 a 7 mil/ano</a:t>
                      </a:r>
                      <a:endParaRPr lang="pt-BR" sz="14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</a:tr>
              <a:tr h="548693"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Tempo de registro</a:t>
                      </a:r>
                      <a:endParaRPr lang="pt-BR" sz="180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18 a 36 meses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Não identificado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Calibri" pitchFamily="34" charset="0"/>
                          <a:cs typeface="Calibri" pitchFamily="34" charset="0"/>
                        </a:rPr>
                        <a:t>24 a 40 meses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Média  ANVISA 36 meses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</a:tr>
              <a:tr h="823039"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Nº</a:t>
                      </a:r>
                      <a:r>
                        <a:rPr lang="pt-BR" sz="1800" baseline="0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 de servidores</a:t>
                      </a:r>
                      <a:endParaRPr lang="pt-BR" sz="1800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854</a:t>
                      </a:r>
                      <a:endParaRPr lang="pt-BR" sz="12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Não identificado</a:t>
                      </a:r>
                      <a:endParaRPr lang="pt-BR" sz="1600" b="1" dirty="0" smtClean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marR="0" indent="0" algn="l" defTabSz="914400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sz="1600" b="1" dirty="0" smtClean="0">
                          <a:effectLst/>
                          <a:latin typeface="Calibri" pitchFamily="34" charset="0"/>
                          <a:cs typeface="Calibri" pitchFamily="34" charset="0"/>
                        </a:rPr>
                        <a:t>Não identificado</a:t>
                      </a:r>
                      <a:endParaRPr lang="pt-BR" sz="1600" b="1" dirty="0" smtClean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  <a:tc>
                  <a:txBody>
                    <a:bodyPr/>
                    <a:lstStyle/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Agricultura: 05</a:t>
                      </a:r>
                    </a:p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ANVISA: 41             45</a:t>
                      </a:r>
                    </a:p>
                    <a:p>
                      <a:pPr marL="88900" indent="0"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 smtClean="0">
                          <a:effectLst/>
                          <a:latin typeface="Calibri" pitchFamily="34" charset="0"/>
                          <a:ea typeface="Cambria"/>
                          <a:cs typeface="Calibri" pitchFamily="34" charset="0"/>
                        </a:rPr>
                        <a:t>IBAMA: x</a:t>
                      </a:r>
                      <a:endParaRPr lang="pt-BR" sz="1600" b="1" dirty="0">
                        <a:effectLst/>
                        <a:latin typeface="Calibri" pitchFamily="34" charset="0"/>
                        <a:ea typeface="Cambria"/>
                        <a:cs typeface="Calibri" pitchFamily="34" charset="0"/>
                      </a:endParaRPr>
                    </a:p>
                  </a:txBody>
                  <a:tcPr marL="18878" marR="18878" marT="0" marB="0"/>
                </a:tc>
              </a:tr>
            </a:tbl>
          </a:graphicData>
        </a:graphic>
      </p:graphicFrame>
      <p:sp>
        <p:nvSpPr>
          <p:cNvPr id="3" name="Chave direita 2"/>
          <p:cNvSpPr/>
          <p:nvPr/>
        </p:nvSpPr>
        <p:spPr bwMode="auto">
          <a:xfrm>
            <a:off x="7740650" y="4149725"/>
            <a:ext cx="144463" cy="719138"/>
          </a:xfrm>
          <a:prstGeom prst="rightBrace">
            <a:avLst/>
          </a:prstGeom>
          <a:ln>
            <a:solidFill>
              <a:srgbClr val="969696"/>
            </a:solidFill>
            <a:headEnd type="none" w="med" len="med"/>
            <a:tailEnd type="none" w="med" len="med"/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  <p:txBody>
          <a:bodyPr/>
          <a:lstStyle/>
          <a:p>
            <a:pPr algn="l" eaLnBrk="1" hangingPunct="1">
              <a:lnSpc>
                <a:spcPct val="100000"/>
              </a:lnSpc>
              <a:spcBef>
                <a:spcPct val="0"/>
              </a:spcBef>
              <a:defRPr/>
            </a:pPr>
            <a:endParaRPr lang="pt-BR" b="0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 txBox="1">
            <a:spLocks noChangeArrowheads="1"/>
          </p:cNvSpPr>
          <p:nvPr/>
        </p:nvSpPr>
        <p:spPr bwMode="auto">
          <a:xfrm>
            <a:off x="457200" y="116632"/>
            <a:ext cx="8229600" cy="72008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1pPr>
            <a:lvl2pPr marL="742950" indent="-28575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2pPr>
            <a:lvl3pPr marL="11430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3pPr>
            <a:lvl4pPr marL="16002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4pPr>
            <a:lvl5pPr marL="2057400" indent="-228600" eaLnBrk="0" hangingPunct="0"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rgbClr val="FFFF00"/>
                </a:solidFill>
                <a:latin typeface="Comic Sans MS" pitchFamily="66" charset="0"/>
                <a:ea typeface="MS PGothic" pitchFamily="34" charset="-128"/>
              </a:defRPr>
            </a:lvl9pPr>
          </a:lstStyle>
          <a:p>
            <a:pPr>
              <a:lnSpc>
                <a:spcPct val="100000"/>
              </a:lnSpc>
              <a:spcBef>
                <a:spcPct val="0"/>
              </a:spcBef>
            </a:pPr>
            <a:r>
              <a:rPr lang="pt-BR" sz="2800" dirty="0" smtClean="0">
                <a:solidFill>
                  <a:srgbClr val="FFFFFF"/>
                </a:solidFill>
                <a:latin typeface="Arial" charset="0"/>
              </a:rPr>
              <a:t>Comparação com outras agências regulatórias</a:t>
            </a:r>
          </a:p>
        </p:txBody>
      </p:sp>
    </p:spTree>
    <p:extLst>
      <p:ext uri="{BB962C8B-B14F-4D97-AF65-F5344CB8AC3E}">
        <p14:creationId xmlns:p14="http://schemas.microsoft.com/office/powerpoint/2010/main" val="2663902179"/>
      </p:ext>
    </p:extLst>
  </p:cSld>
  <p:clrMapOvr>
    <a:masterClrMapping/>
  </p:clrMapOvr>
  <p:transition>
    <p:pull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ítulo 1"/>
          <p:cNvSpPr txBox="1">
            <a:spLocks/>
          </p:cNvSpPr>
          <p:nvPr/>
        </p:nvSpPr>
        <p:spPr>
          <a:xfrm>
            <a:off x="0" y="1571625"/>
            <a:ext cx="9144000" cy="357187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000" b="1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Arial" charset="0"/>
              </a:defRPr>
            </a:lvl9pPr>
          </a:lstStyle>
          <a:p>
            <a:pPr>
              <a:tabLst>
                <a:tab pos="95250" algn="l"/>
              </a:tabLst>
              <a:defRPr/>
            </a:pPr>
            <a:r>
              <a:rPr lang="pt-BR" sz="4000" dirty="0" smtClean="0">
                <a:solidFill>
                  <a:srgbClr val="00FF00"/>
                </a:solidFill>
                <a:latin typeface="Corbel" pitchFamily="34" charset="0"/>
              </a:rPr>
              <a:t> Agência Nacional de Vigilância Sanitária </a:t>
            </a:r>
            <a:r>
              <a:rPr lang="pt-BR" sz="4000" dirty="0" smtClean="0">
                <a:solidFill>
                  <a:schemeClr val="bg1"/>
                </a:solidFill>
                <a:latin typeface="Corbel" pitchFamily="34" charset="0"/>
              </a:rPr>
              <a:t/>
            </a:r>
            <a:br>
              <a:rPr lang="pt-BR" sz="4000" dirty="0" smtClean="0">
                <a:solidFill>
                  <a:schemeClr val="bg1"/>
                </a:solidFill>
                <a:latin typeface="Corbel" pitchFamily="34" charset="0"/>
              </a:rPr>
            </a:br>
            <a:r>
              <a:rPr lang="pt-BR" sz="3200" dirty="0" smtClean="0">
                <a:solidFill>
                  <a:srgbClr val="99FF66"/>
                </a:solidFill>
                <a:latin typeface="Corbel" pitchFamily="34" charset="0"/>
              </a:rPr>
              <a:t>Gerência Geral de Toxicologia</a:t>
            </a:r>
            <a:r>
              <a:rPr lang="pt-BR" sz="3600" dirty="0" smtClean="0">
                <a:solidFill>
                  <a:schemeClr val="bg1"/>
                </a:solidFill>
                <a:latin typeface="Corbel" pitchFamily="34" charset="0"/>
              </a:rPr>
              <a:t/>
            </a:r>
            <a:br>
              <a:rPr lang="pt-BR" sz="3600" dirty="0" smtClean="0">
                <a:solidFill>
                  <a:schemeClr val="bg1"/>
                </a:solidFill>
                <a:latin typeface="Corbel" pitchFamily="34" charset="0"/>
              </a:rPr>
            </a:br>
            <a:r>
              <a:rPr lang="pt-BR" sz="2800" dirty="0" smtClean="0">
                <a:solidFill>
                  <a:schemeClr val="bg1"/>
                </a:solidFill>
                <a:latin typeface="Corbel" pitchFamily="34" charset="0"/>
              </a:rPr>
              <a:t/>
            </a:r>
            <a:br>
              <a:rPr lang="pt-BR" sz="2800" dirty="0" smtClean="0">
                <a:solidFill>
                  <a:schemeClr val="bg1"/>
                </a:solidFill>
                <a:latin typeface="Corbel" pitchFamily="34" charset="0"/>
              </a:rPr>
            </a:br>
            <a:r>
              <a:rPr lang="pt-BR" sz="2800" dirty="0" smtClean="0">
                <a:solidFill>
                  <a:srgbClr val="CCFF99"/>
                </a:solidFill>
                <a:latin typeface="Corbel" pitchFamily="34" charset="0"/>
              </a:rPr>
              <a:t>e-mail: </a:t>
            </a:r>
            <a:r>
              <a:rPr lang="pt-BR" sz="2800" u="sng" dirty="0" smtClean="0">
                <a:solidFill>
                  <a:srgbClr val="CCFF99"/>
                </a:solidFill>
                <a:latin typeface="Corbel" pitchFamily="34" charset="0"/>
              </a:rPr>
              <a:t>toxicologia@anvisa.gov.br</a:t>
            </a:r>
            <a:r>
              <a:rPr lang="pt-BR" sz="2800" dirty="0" smtClean="0">
                <a:solidFill>
                  <a:srgbClr val="CCFF99"/>
                </a:solidFill>
                <a:latin typeface="Corbel" pitchFamily="34" charset="0"/>
              </a:rPr>
              <a:t> </a:t>
            </a:r>
            <a:br>
              <a:rPr lang="pt-BR" sz="2800" dirty="0" smtClean="0">
                <a:solidFill>
                  <a:srgbClr val="CCFF99"/>
                </a:solidFill>
                <a:latin typeface="Corbel" pitchFamily="34" charset="0"/>
              </a:rPr>
            </a:br>
            <a:r>
              <a:rPr lang="pt-BR" sz="2800" dirty="0" smtClean="0">
                <a:solidFill>
                  <a:srgbClr val="CCFF99"/>
                </a:solidFill>
                <a:latin typeface="Corbel" pitchFamily="34" charset="0"/>
              </a:rPr>
              <a:t/>
            </a:r>
            <a:br>
              <a:rPr lang="pt-BR" sz="2800" dirty="0" smtClean="0">
                <a:solidFill>
                  <a:srgbClr val="CCFF99"/>
                </a:solidFill>
                <a:latin typeface="Corbel" pitchFamily="34" charset="0"/>
              </a:rPr>
            </a:br>
            <a:r>
              <a:rPr lang="pt-BR" sz="2800" dirty="0" smtClean="0">
                <a:solidFill>
                  <a:srgbClr val="CCFF99"/>
                </a:solidFill>
                <a:latin typeface="Corbel" pitchFamily="34" charset="0"/>
              </a:rPr>
              <a:t>tel.: (61) 3462-6508</a:t>
            </a:r>
            <a:br>
              <a:rPr lang="pt-BR" sz="2800" dirty="0" smtClean="0">
                <a:solidFill>
                  <a:srgbClr val="CCFF99"/>
                </a:solidFill>
                <a:latin typeface="Corbel" pitchFamily="34" charset="0"/>
              </a:rPr>
            </a:br>
            <a:r>
              <a:rPr lang="pt-BR" sz="2800" dirty="0" smtClean="0">
                <a:solidFill>
                  <a:srgbClr val="CCFF99"/>
                </a:solidFill>
                <a:latin typeface="Corbel" pitchFamily="34" charset="0"/>
              </a:rPr>
              <a:t>       fax:  (61</a:t>
            </a:r>
            <a:r>
              <a:rPr lang="pt-BR" sz="2800" smtClean="0">
                <a:solidFill>
                  <a:srgbClr val="CCFF99"/>
                </a:solidFill>
                <a:latin typeface="Corbel" pitchFamily="34" charset="0"/>
              </a:rPr>
              <a:t>) 3462-5726  </a:t>
            </a:r>
            <a:endParaRPr lang="pt-BR" dirty="0" smtClean="0">
              <a:solidFill>
                <a:srgbClr val="CCFF99"/>
              </a:solidFill>
              <a:latin typeface="Corbe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629893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sp>
        <p:nvSpPr>
          <p:cNvPr id="3" name="Retângulo 2"/>
          <p:cNvSpPr/>
          <p:nvPr/>
        </p:nvSpPr>
        <p:spPr>
          <a:xfrm>
            <a:off x="0" y="380963"/>
            <a:ext cx="9108504" cy="57123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1" hangingPunct="1">
              <a:buClr>
                <a:srgbClr val="FFFF66"/>
              </a:buClr>
              <a:defRPr/>
            </a:pPr>
            <a:r>
              <a:rPr lang="pt-BR" sz="3000" dirty="0"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GERÊNCIA GERAL DE TOXICOLOGIA - GGTOX</a:t>
            </a:r>
          </a:p>
          <a:p>
            <a:pPr algn="just">
              <a:defRPr/>
            </a:pPr>
            <a:endParaRPr lang="pt-BR" sz="100" dirty="0">
              <a:solidFill>
                <a:srgbClr val="FF99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rbel" pitchFamily="34" charset="0"/>
              <a:cs typeface="Arial" pitchFamily="34" charset="0"/>
            </a:endParaRPr>
          </a:p>
          <a:p>
            <a:pPr>
              <a:defRPr/>
            </a:pPr>
            <a:r>
              <a:rPr lang="pt-BR" sz="2900" dirty="0">
                <a:solidFill>
                  <a:srgbClr val="99FF99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Atribuições</a:t>
            </a:r>
          </a:p>
          <a:p>
            <a:pPr algn="just">
              <a:defRPr/>
            </a:pPr>
            <a:endParaRPr lang="pt-BR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rbel" pitchFamily="34" charset="0"/>
              <a:cs typeface="Arial" pitchFamily="34" charset="0"/>
            </a:endParaRPr>
          </a:p>
          <a:p>
            <a:pPr lvl="1" algn="just">
              <a:defRPr/>
            </a:pPr>
            <a:r>
              <a:rPr lang="pt-BR" sz="24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Regulamentar</a:t>
            </a:r>
            <a:r>
              <a:rPr lang="pt-B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, analisar, controlar, fiscalizar produtos e serviços que envolvam:</a:t>
            </a:r>
          </a:p>
          <a:p>
            <a:pPr lvl="1" algn="just">
              <a:defRPr/>
            </a:pPr>
            <a:endParaRPr lang="pt-BR" sz="2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rbel" pitchFamily="34" charset="0"/>
              <a:cs typeface="Arial" pitchFamily="34" charset="0"/>
            </a:endParaRPr>
          </a:p>
          <a:p>
            <a:pPr lvl="3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 agrotóxicos, componentes e afins </a:t>
            </a:r>
          </a:p>
          <a:p>
            <a:pPr lvl="3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 outras substâncias químicas, </a:t>
            </a:r>
          </a:p>
          <a:p>
            <a:pPr lvl="3">
              <a:lnSpc>
                <a:spcPct val="120000"/>
              </a:lnSpc>
              <a:buFont typeface="Wingdings" pitchFamily="2" charset="2"/>
              <a:buChar char="ü"/>
              <a:defRPr/>
            </a:pPr>
            <a:r>
              <a:rPr lang="pt-BR" sz="2400" dirty="0">
                <a:solidFill>
                  <a:srgbClr val="FF99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 agentes e substâncias de interesse toxicológico</a:t>
            </a:r>
          </a:p>
          <a:p>
            <a:pPr lvl="3">
              <a:lnSpc>
                <a:spcPct val="120000"/>
              </a:lnSpc>
              <a:buFont typeface="Wingdings" pitchFamily="2" charset="2"/>
              <a:buNone/>
              <a:defRPr/>
            </a:pPr>
            <a:endParaRPr lang="pt-BR" sz="24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orbel" pitchFamily="34" charset="0"/>
              <a:cs typeface="Arial" pitchFamily="34" charset="0"/>
            </a:endParaRPr>
          </a:p>
          <a:p>
            <a:pPr lvl="3">
              <a:lnSpc>
                <a:spcPct val="120000"/>
              </a:lnSpc>
              <a:buFont typeface="Wingdings" pitchFamily="2" charset="2"/>
              <a:buNone/>
              <a:defRPr/>
            </a:pPr>
            <a:r>
              <a:rPr lang="pt-B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Orientar ações de </a:t>
            </a:r>
            <a:r>
              <a:rPr lang="pt-BR" sz="2400" dirty="0" err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orbel" pitchFamily="34" charset="0"/>
                <a:cs typeface="Arial" pitchFamily="34" charset="0"/>
              </a:rPr>
              <a:t>Toxicovigilância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39429914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456406" y="476250"/>
            <a:ext cx="8229600" cy="792163"/>
          </a:xfr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eaLnBrk="1" hangingPunct="1">
              <a:defRPr/>
            </a:pPr>
            <a:r>
              <a:rPr lang="pt-B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 Rounded MT Bold" pitchFamily="34" charset="0"/>
              </a:rPr>
              <a:t>AGROTÓXICO</a:t>
            </a:r>
          </a:p>
        </p:txBody>
      </p:sp>
      <p:sp>
        <p:nvSpPr>
          <p:cNvPr id="15363" name="Rectangle 149"/>
          <p:cNvSpPr>
            <a:spLocks noChangeArrowheads="1"/>
          </p:cNvSpPr>
          <p:nvPr/>
        </p:nvSpPr>
        <p:spPr bwMode="auto">
          <a:xfrm>
            <a:off x="177800" y="1268413"/>
            <a:ext cx="8786813" cy="4752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marL="441325" lvl="1" indent="-188913" algn="l" defTabSz="990600">
              <a:spcBef>
                <a:spcPct val="20000"/>
              </a:spcBef>
              <a:buClr>
                <a:srgbClr val="FF6600"/>
              </a:buClr>
              <a:buSzPct val="120000"/>
              <a:buFont typeface="Wingdings" pitchFamily="2" charset="2"/>
              <a:buChar char="§"/>
            </a:pPr>
            <a:r>
              <a:rPr lang="pt-BR" sz="2400" i="0" dirty="0" smtClean="0">
                <a:solidFill>
                  <a:schemeClr val="bg1"/>
                </a:solidFill>
                <a:latin typeface="Candara" pitchFamily="34" charset="0"/>
              </a:rPr>
              <a:t>Substância </a:t>
            </a:r>
            <a:r>
              <a:rPr lang="pt-BR" sz="2400" i="0" dirty="0">
                <a:solidFill>
                  <a:schemeClr val="bg1"/>
                </a:solidFill>
                <a:latin typeface="Candara" pitchFamily="34" charset="0"/>
              </a:rPr>
              <a:t>ou mistura de </a:t>
            </a:r>
            <a:r>
              <a:rPr lang="pt-BR" sz="2400" i="0" dirty="0" smtClean="0">
                <a:solidFill>
                  <a:schemeClr val="bg1"/>
                </a:solidFill>
                <a:latin typeface="Candara" pitchFamily="34" charset="0"/>
              </a:rPr>
              <a:t>substâncias que </a:t>
            </a:r>
            <a:r>
              <a:rPr lang="pt-BR" sz="2400" i="0" dirty="0" smtClean="0">
                <a:latin typeface="Candara" pitchFamily="34" charset="0"/>
              </a:rPr>
              <a:t>atuam </a:t>
            </a:r>
            <a:r>
              <a:rPr lang="pt-BR" sz="2400" i="0" dirty="0">
                <a:latin typeface="Candara" pitchFamily="34" charset="0"/>
              </a:rPr>
              <a:t>sobre as plantas ou os animais </a:t>
            </a:r>
            <a:r>
              <a:rPr lang="pt-BR" sz="2400" dirty="0" smtClean="0">
                <a:latin typeface="Candara" pitchFamily="34" charset="0"/>
              </a:rPr>
              <a:t>daninhos</a:t>
            </a:r>
            <a:r>
              <a:rPr lang="pt-BR" sz="2400" i="0" dirty="0" smtClean="0">
                <a:latin typeface="Candara" pitchFamily="34" charset="0"/>
              </a:rPr>
              <a:t>,</a:t>
            </a:r>
            <a:r>
              <a:rPr lang="pt-BR" sz="2400" i="0" dirty="0" smtClean="0">
                <a:solidFill>
                  <a:srgbClr val="FFCC00"/>
                </a:solidFill>
                <a:latin typeface="Candara" pitchFamily="34" charset="0"/>
              </a:rPr>
              <a:t> </a:t>
            </a:r>
            <a:r>
              <a:rPr lang="pt-BR" sz="2400" i="0" dirty="0">
                <a:solidFill>
                  <a:schemeClr val="bg1"/>
                </a:solidFill>
                <a:latin typeface="Candara" pitchFamily="34" charset="0"/>
              </a:rPr>
              <a:t>com a intenção de matá-los ou controlar seu crescimento </a:t>
            </a:r>
            <a:r>
              <a:rPr lang="pt-BR" sz="2400" i="0" dirty="0">
                <a:latin typeface="Candara" pitchFamily="34" charset="0"/>
              </a:rPr>
              <a:t>(herbicidas, nematicidas, fungicidas, inseticidas, </a:t>
            </a:r>
            <a:r>
              <a:rPr lang="pt-BR" sz="2400" i="0" dirty="0" smtClean="0">
                <a:latin typeface="Candara" pitchFamily="34" charset="0"/>
              </a:rPr>
              <a:t>acaricidas, etc</a:t>
            </a:r>
            <a:r>
              <a:rPr lang="pt-BR" sz="2400" i="0" dirty="0">
                <a:latin typeface="Candara" pitchFamily="34" charset="0"/>
              </a:rPr>
              <a:t>.)</a:t>
            </a:r>
          </a:p>
          <a:p>
            <a:pPr marL="441325" lvl="1" indent="-188913" algn="l" defTabSz="990600">
              <a:spcBef>
                <a:spcPct val="20000"/>
              </a:spcBef>
              <a:buClr>
                <a:srgbClr val="FF6600"/>
              </a:buClr>
              <a:buSzPct val="120000"/>
              <a:buFont typeface="Wingdings" pitchFamily="2" charset="2"/>
              <a:buNone/>
            </a:pPr>
            <a:endParaRPr lang="pt-BR" sz="2400" i="0" dirty="0">
              <a:solidFill>
                <a:schemeClr val="bg1"/>
              </a:solidFill>
              <a:latin typeface="Candara" pitchFamily="34" charset="0"/>
            </a:endParaRPr>
          </a:p>
          <a:p>
            <a:pPr marL="441325" lvl="1" indent="-188913" algn="l" defTabSz="990600">
              <a:spcBef>
                <a:spcPct val="20000"/>
              </a:spcBef>
              <a:buClr>
                <a:srgbClr val="FF6600"/>
              </a:buClr>
              <a:buSzPct val="120000"/>
              <a:buFont typeface="Wingdings" pitchFamily="2" charset="2"/>
              <a:buChar char="§"/>
            </a:pPr>
            <a:r>
              <a:rPr lang="pt-BR" sz="2400" i="0" dirty="0">
                <a:solidFill>
                  <a:schemeClr val="bg1"/>
                </a:solidFill>
                <a:latin typeface="Candara" pitchFamily="34" charset="0"/>
              </a:rPr>
              <a:t>substância ou mistura de </a:t>
            </a:r>
            <a:r>
              <a:rPr lang="pt-BR" sz="2400" i="0" dirty="0" smtClean="0">
                <a:solidFill>
                  <a:schemeClr val="bg1"/>
                </a:solidFill>
                <a:latin typeface="Candara" pitchFamily="34" charset="0"/>
              </a:rPr>
              <a:t>substâncias empregadas </a:t>
            </a:r>
            <a:r>
              <a:rPr lang="pt-BR" sz="2400" i="0" dirty="0">
                <a:solidFill>
                  <a:schemeClr val="bg1"/>
                </a:solidFill>
                <a:latin typeface="Candara" pitchFamily="34" charset="0"/>
              </a:rPr>
              <a:t>como</a:t>
            </a:r>
            <a:r>
              <a:rPr lang="pt-BR" sz="2400" i="0" dirty="0">
                <a:solidFill>
                  <a:srgbClr val="000099"/>
                </a:solidFill>
                <a:latin typeface="Candara" pitchFamily="34" charset="0"/>
              </a:rPr>
              <a:t> </a:t>
            </a:r>
            <a:r>
              <a:rPr lang="pt-BR" sz="2400" i="0" dirty="0">
                <a:latin typeface="Candara" pitchFamily="34" charset="0"/>
              </a:rPr>
              <a:t>desfolhantes, dessecantes, estimuladores e inibidores de crescimento</a:t>
            </a: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49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"/>
          <p:cNvSpPr>
            <a:spLocks noChangeArrowheads="1"/>
          </p:cNvSpPr>
          <p:nvPr/>
        </p:nvSpPr>
        <p:spPr bwMode="auto">
          <a:xfrm>
            <a:off x="714375" y="2236788"/>
            <a:ext cx="8213725" cy="34242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0000" tIns="46800" rIns="90000" bIns="46800" anchor="ctr"/>
          <a:lstStyle/>
          <a:p>
            <a:pPr algn="just">
              <a:lnSpc>
                <a:spcPct val="90000"/>
              </a:lnSpc>
              <a:spcBef>
                <a:spcPts val="600"/>
              </a:spcBef>
              <a:buClr>
                <a:srgbClr val="99FF33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pt-B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Art. </a:t>
            </a:r>
            <a:r>
              <a:rPr lang="pt-B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3º da Lei e </a:t>
            </a:r>
            <a:r>
              <a:rPr lang="pt-BR" sz="2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art. 8º </a:t>
            </a:r>
            <a:r>
              <a:rPr lang="pt-BR" sz="28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do Decreto</a:t>
            </a:r>
          </a:p>
          <a:p>
            <a:pPr algn="just">
              <a:lnSpc>
                <a:spcPct val="90000"/>
              </a:lnSpc>
              <a:spcBef>
                <a:spcPts val="600"/>
              </a:spcBef>
              <a:buClr>
                <a:srgbClr val="99FF33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endParaRPr lang="pt-BR" sz="2800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Candara" pitchFamily="34" charset="0"/>
            </a:endParaRPr>
          </a:p>
          <a:p>
            <a:pPr algn="l">
              <a:lnSpc>
                <a:spcPts val="3300"/>
              </a:lnSpc>
              <a:spcBef>
                <a:spcPts val="0"/>
              </a:spcBef>
              <a:buClr>
                <a:srgbClr val="FFFFFF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pt-B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Os </a:t>
            </a:r>
            <a:r>
              <a:rPr lang="pt-B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agrotóxicos</a:t>
            </a:r>
            <a:r>
              <a:rPr lang="pt-B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, seus componentes e afins </a:t>
            </a:r>
            <a:r>
              <a:rPr lang="pt-B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só </a:t>
            </a:r>
            <a:r>
              <a:rPr lang="pt-B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poderão ser produzidos, exportados, importados, comercializados e utilizados</a:t>
            </a:r>
            <a:r>
              <a:rPr lang="pt-B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pt-BR" sz="2400" u="sng" dirty="0">
                <a:solidFill>
                  <a:srgbClr val="CC99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se previamente registrados em órgão federal</a:t>
            </a:r>
            <a:r>
              <a:rPr lang="pt-B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, de acordo com as diretrizes e exigências dos órgãos federais</a:t>
            </a:r>
            <a:r>
              <a:rPr lang="pt-B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</a:t>
            </a:r>
            <a:r>
              <a:rPr lang="pt-BR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responsáveis pelos</a:t>
            </a:r>
            <a:r>
              <a:rPr lang="pt-BR" sz="2400" dirty="0"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</a:rPr>
              <a:t> setores da saúde, do meio ambiente e da agricultura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827087" y="476249"/>
            <a:ext cx="7786687" cy="1020409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lIns="90000" tIns="46800" rIns="90000" bIns="46800">
            <a:spAutoFit/>
          </a:bodyPr>
          <a:lstStyle/>
          <a:p>
            <a:pPr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00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pt-BR" sz="2800" dirty="0">
                <a:solidFill>
                  <a:srgbClr val="0054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Lei nº </a:t>
            </a:r>
            <a:r>
              <a:rPr lang="pt-BR" sz="2800" dirty="0" smtClean="0">
                <a:solidFill>
                  <a:srgbClr val="0054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7802</a:t>
            </a:r>
            <a:r>
              <a:rPr lang="pt-BR" sz="2800" dirty="0">
                <a:solidFill>
                  <a:srgbClr val="0054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, de 11 de julho de 1989</a:t>
            </a:r>
          </a:p>
          <a:p>
            <a:pPr>
              <a:lnSpc>
                <a:spcPct val="100000"/>
              </a:lnSpc>
              <a:spcBef>
                <a:spcPts val="500"/>
              </a:spcBef>
              <a:spcAft>
                <a:spcPts val="0"/>
              </a:spcAft>
              <a:buClr>
                <a:srgbClr val="FFFF00"/>
              </a:buClr>
              <a:buFont typeface="Arial" charset="0"/>
              <a:buNone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/>
            </a:pPr>
            <a:r>
              <a:rPr lang="pt-BR" sz="2800" dirty="0">
                <a:solidFill>
                  <a:srgbClr val="0054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Decreto </a:t>
            </a:r>
            <a:r>
              <a:rPr lang="pt-BR" sz="2800" dirty="0" smtClean="0">
                <a:solidFill>
                  <a:srgbClr val="0054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nº 4074</a:t>
            </a:r>
            <a:r>
              <a:rPr lang="pt-BR" sz="2800" dirty="0">
                <a:solidFill>
                  <a:srgbClr val="0054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, de 4 de janeiro de 2002</a:t>
            </a:r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sp>
        <p:nvSpPr>
          <p:cNvPr id="4" name="Título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Custos de Intoxicações</a:t>
            </a:r>
            <a:endParaRPr lang="pt-BR" dirty="0"/>
          </a:p>
        </p:txBody>
      </p:sp>
      <p:sp>
        <p:nvSpPr>
          <p:cNvPr id="6" name="Espaço Reservado para Conteúdo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pt-BR" sz="1800" dirty="0" smtClean="0">
                <a:effectLst/>
              </a:rPr>
              <a:t>A Tese </a:t>
            </a:r>
            <a:r>
              <a:rPr lang="pt-BR" sz="1800" dirty="0">
                <a:effectLst/>
              </a:rPr>
              <a:t>de </a:t>
            </a:r>
            <a:r>
              <a:rPr lang="pt-BR" sz="1800" dirty="0" smtClean="0">
                <a:effectLst/>
              </a:rPr>
              <a:t>doutorado do economista </a:t>
            </a:r>
            <a:r>
              <a:rPr lang="pt-BR" sz="1800" dirty="0">
                <a:effectLst/>
              </a:rPr>
              <a:t>Wagner Soares </a:t>
            </a:r>
            <a:r>
              <a:rPr lang="pt-BR" sz="1800" dirty="0" smtClean="0">
                <a:effectLst/>
              </a:rPr>
              <a:t> ENSP </a:t>
            </a:r>
            <a:r>
              <a:rPr lang="pt-BR" sz="1800" dirty="0">
                <a:effectLst/>
              </a:rPr>
              <a:t>/ Fiocruz, </a:t>
            </a:r>
            <a:r>
              <a:rPr lang="pt-BR" sz="1800" dirty="0" smtClean="0">
                <a:effectLst/>
              </a:rPr>
              <a:t>elaborou um modelo para o calcular o custo da intoxicação por do </a:t>
            </a:r>
            <a:r>
              <a:rPr lang="pt-BR" sz="1800" dirty="0">
                <a:effectLst/>
              </a:rPr>
              <a:t>uso de agrotóxicos na produção agrícola. </a:t>
            </a:r>
            <a:endParaRPr lang="pt-BR" sz="1800" dirty="0" smtClean="0">
              <a:effectLst/>
            </a:endParaRPr>
          </a:p>
          <a:p>
            <a:endParaRPr lang="pt-BR" sz="1800" dirty="0" smtClean="0">
              <a:effectLst/>
            </a:endParaRPr>
          </a:p>
          <a:p>
            <a:endParaRPr lang="pt-BR" sz="1800" dirty="0" smtClean="0">
              <a:effectLst/>
            </a:endParaRPr>
          </a:p>
          <a:p>
            <a:pPr marL="0" indent="0">
              <a:buNone/>
            </a:pPr>
            <a:r>
              <a:rPr lang="pt-BR" sz="1800" dirty="0" smtClean="0">
                <a:effectLst/>
              </a:rPr>
              <a:t>Valorou as externalidades negativas associadas ao uso de agrotóxicos no Paraná.</a:t>
            </a:r>
          </a:p>
          <a:p>
            <a:pPr marL="0" indent="0">
              <a:buNone/>
            </a:pPr>
            <a:endParaRPr lang="pt-BR" sz="1800" dirty="0" smtClean="0">
              <a:effectLst/>
            </a:endParaRPr>
          </a:p>
          <a:p>
            <a:pPr marL="0" indent="0">
              <a:buNone/>
            </a:pPr>
            <a:r>
              <a:rPr lang="pt-BR" sz="1800" dirty="0" smtClean="0">
                <a:effectLst/>
              </a:rPr>
              <a:t>“os resultados indicam que os custos com a intoxicação aguda podem representar cerca de 64% dos benefícios dos agrotóxicos e na melhor das hipóteses 8% quando as caraterísticas de risco dos estabelecimentos encontram-se ausentes.”</a:t>
            </a:r>
            <a:endParaRPr lang="pt-BR" sz="1800" dirty="0">
              <a:effectLst/>
            </a:endParaRPr>
          </a:p>
          <a:p>
            <a:endParaRPr lang="pt-BR" sz="1800" u="sng" dirty="0" smtClean="0">
              <a:effectLst/>
            </a:endParaRPr>
          </a:p>
          <a:p>
            <a:endParaRPr lang="pt-BR" sz="1800" u="sng" dirty="0" smtClean="0">
              <a:effectLst/>
            </a:endParaRPr>
          </a:p>
          <a:p>
            <a:pPr marL="0" indent="0">
              <a:buNone/>
            </a:pPr>
            <a:r>
              <a:rPr lang="pt-BR" sz="1200" dirty="0" smtClean="0">
                <a:effectLst/>
              </a:rPr>
              <a:t>Soares, W.L. – Tese de doutorado – Uso de Agrotóxicos e seus impactos à saúde e ao meio </a:t>
            </a:r>
            <a:r>
              <a:rPr lang="pt-BR" sz="1200" dirty="0" err="1" smtClean="0">
                <a:effectLst/>
              </a:rPr>
              <a:t>ambiente:uma</a:t>
            </a:r>
            <a:r>
              <a:rPr lang="pt-BR" sz="1200" dirty="0" smtClean="0">
                <a:effectLst/>
              </a:rPr>
              <a:t> avaliação integrada entre a economia, a saúde pública, a ecologia e a agricultura, ENSP, Rio de Janeiro, 2010</a:t>
            </a:r>
            <a:endParaRPr lang="pt-BR" sz="1800" dirty="0"/>
          </a:p>
        </p:txBody>
      </p:sp>
    </p:spTree>
    <p:extLst>
      <p:ext uri="{BB962C8B-B14F-4D97-AF65-F5344CB8AC3E}">
        <p14:creationId xmlns:p14="http://schemas.microsoft.com/office/powerpoint/2010/main" val="4289742837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512" y="188640"/>
            <a:ext cx="8784976" cy="720080"/>
          </a:xfrm>
          <a:solidFill>
            <a:srgbClr val="FFFF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r>
              <a:rPr lang="pt-BR" sz="2800" dirty="0" smtClean="0">
                <a:solidFill>
                  <a:srgbClr val="993300"/>
                </a:solidFill>
                <a:latin typeface="Candara" pitchFamily="34" charset="0"/>
              </a:rPr>
              <a:t>OBJETIVOS DA AVALIAÇÃO TOXICOLÓGICA PELA SAÚDE</a:t>
            </a:r>
            <a:endParaRPr lang="pt-BR" sz="2800" dirty="0">
              <a:solidFill>
                <a:srgbClr val="993300"/>
              </a:solidFill>
              <a:latin typeface="Candara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67544" y="1484784"/>
            <a:ext cx="8676456" cy="4680520"/>
          </a:xfrm>
        </p:spPr>
        <p:txBody>
          <a:bodyPr anchor="ctr"/>
          <a:lstStyle/>
          <a:p>
            <a:pPr marL="268288" indent="-268288">
              <a:buSzPct val="90000"/>
              <a:buFont typeface="Wingdings" pitchFamily="2" charset="2"/>
              <a:buChar char="Ø"/>
            </a:pPr>
            <a:r>
              <a:rPr lang="pt-BR" dirty="0" smtClean="0">
                <a:solidFill>
                  <a:srgbClr val="F2B300"/>
                </a:solidFill>
                <a:latin typeface="Candara" pitchFamily="34" charset="0"/>
                <a:cs typeface="Aharoni" pitchFamily="2" charset="-79"/>
              </a:rPr>
              <a:t>Intoxicações acidentais individuais ou coletivas</a:t>
            </a:r>
          </a:p>
          <a:p>
            <a:pPr marL="623888" indent="-269875">
              <a:buSzPct val="80000"/>
              <a:buFont typeface="Wingdings 2" pitchFamily="18" charset="2"/>
              <a:buChar char=""/>
            </a:pPr>
            <a:r>
              <a:rPr lang="pt-BR" sz="2000" dirty="0">
                <a:solidFill>
                  <a:srgbClr val="FFD04B"/>
                </a:solidFill>
                <a:latin typeface="Candara" pitchFamily="34" charset="0"/>
              </a:rPr>
              <a:t>Exposição agropecuária – </a:t>
            </a:r>
            <a:r>
              <a:rPr lang="pt-BR" sz="2000" i="1" dirty="0">
                <a:solidFill>
                  <a:srgbClr val="FFD04B"/>
                </a:solidFill>
                <a:latin typeface="Candara" pitchFamily="34" charset="0"/>
              </a:rPr>
              <a:t>intoxicação aguda e crônica</a:t>
            </a:r>
          </a:p>
          <a:p>
            <a:pPr marL="623888" indent="-269875">
              <a:spcBef>
                <a:spcPts val="300"/>
              </a:spcBef>
              <a:buSzPct val="80000"/>
              <a:buFont typeface="Wingdings 2" pitchFamily="18" charset="2"/>
              <a:buChar char=""/>
            </a:pPr>
            <a:r>
              <a:rPr lang="pt-BR" sz="2000" dirty="0" smtClean="0">
                <a:latin typeface="Candara" pitchFamily="34" charset="0"/>
              </a:rPr>
              <a:t>Outras intoxicações ocupacionais: </a:t>
            </a:r>
            <a:r>
              <a:rPr lang="pt-BR" sz="1800" kern="1200" dirty="0">
                <a:latin typeface="Candara" pitchFamily="34" charset="0"/>
              </a:rPr>
              <a:t>produção, transporte, </a:t>
            </a:r>
            <a:r>
              <a:rPr lang="pt-BR" sz="1800" kern="1200" dirty="0" smtClean="0">
                <a:latin typeface="Candara" pitchFamily="34" charset="0"/>
              </a:rPr>
              <a:t>comércio, fiscalização e descarte </a:t>
            </a:r>
            <a:r>
              <a:rPr lang="pt-BR" sz="1800" kern="1200" dirty="0">
                <a:latin typeface="Candara" pitchFamily="34" charset="0"/>
              </a:rPr>
              <a:t>final de </a:t>
            </a:r>
            <a:r>
              <a:rPr lang="pt-BR" sz="1800" kern="1200" dirty="0" smtClean="0">
                <a:latin typeface="Candara" pitchFamily="34" charset="0"/>
              </a:rPr>
              <a:t>embalagens – </a:t>
            </a:r>
            <a:r>
              <a:rPr lang="pt-BR" sz="1800" i="1" kern="1200" dirty="0" smtClean="0">
                <a:latin typeface="Candara" pitchFamily="34" charset="0"/>
              </a:rPr>
              <a:t>intoxicação aguda e crônica</a:t>
            </a:r>
          </a:p>
          <a:p>
            <a:pPr marL="623888" indent="-269875">
              <a:spcBef>
                <a:spcPts val="300"/>
              </a:spcBef>
              <a:buSzPct val="80000"/>
              <a:buFont typeface="Wingdings 2" pitchFamily="18" charset="2"/>
              <a:buChar char=""/>
            </a:pPr>
            <a:r>
              <a:rPr lang="pt-BR" sz="2000" dirty="0">
                <a:solidFill>
                  <a:srgbClr val="FFD04B"/>
                </a:solidFill>
                <a:latin typeface="Candara" pitchFamily="34" charset="0"/>
              </a:rPr>
              <a:t>Intoxicação de </a:t>
            </a:r>
            <a:r>
              <a:rPr lang="pt-BR" sz="2000" dirty="0" smtClean="0">
                <a:solidFill>
                  <a:srgbClr val="FFD04B"/>
                </a:solidFill>
                <a:latin typeface="Candara" pitchFamily="34" charset="0"/>
              </a:rPr>
              <a:t>crianças – </a:t>
            </a:r>
            <a:r>
              <a:rPr lang="pt-BR" sz="2000" i="1" dirty="0" smtClean="0">
                <a:solidFill>
                  <a:srgbClr val="FFD04B"/>
                </a:solidFill>
                <a:latin typeface="Candara" pitchFamily="34" charset="0"/>
              </a:rPr>
              <a:t>intoxicação aguda</a:t>
            </a:r>
            <a:endParaRPr lang="pt-BR" sz="2000" i="1" dirty="0">
              <a:solidFill>
                <a:srgbClr val="FFD04B"/>
              </a:solidFill>
              <a:latin typeface="Candara" pitchFamily="34" charset="0"/>
            </a:endParaRPr>
          </a:p>
          <a:p>
            <a:pPr marL="623888" indent="-269875">
              <a:spcBef>
                <a:spcPts val="300"/>
              </a:spcBef>
              <a:buSzPct val="80000"/>
              <a:buFont typeface="Wingdings 2" pitchFamily="18" charset="2"/>
              <a:buChar char=""/>
            </a:pPr>
            <a:r>
              <a:rPr lang="pt-BR" sz="2000" dirty="0" smtClean="0">
                <a:latin typeface="Candara" pitchFamily="34" charset="0"/>
              </a:rPr>
              <a:t>Intoxicações de proximidade ocasional ou permanente – </a:t>
            </a:r>
            <a:r>
              <a:rPr lang="pt-BR" sz="2000" i="1" dirty="0" smtClean="0">
                <a:latin typeface="Candara" pitchFamily="34" charset="0"/>
              </a:rPr>
              <a:t>intoxicação crônica</a:t>
            </a:r>
          </a:p>
          <a:p>
            <a:pPr marL="623888" indent="-269875">
              <a:spcBef>
                <a:spcPts val="300"/>
              </a:spcBef>
              <a:buSzPct val="80000"/>
              <a:buFont typeface="Wingdings 2" pitchFamily="18" charset="2"/>
              <a:buChar char=""/>
            </a:pPr>
            <a:r>
              <a:rPr lang="pt-BR" sz="2000" dirty="0">
                <a:solidFill>
                  <a:srgbClr val="FFD04B"/>
                </a:solidFill>
                <a:latin typeface="Candara" pitchFamily="34" charset="0"/>
              </a:rPr>
              <a:t>Intoxicação por resíduos em </a:t>
            </a:r>
            <a:r>
              <a:rPr lang="pt-BR" sz="2000" dirty="0" smtClean="0">
                <a:solidFill>
                  <a:srgbClr val="FFD04B"/>
                </a:solidFill>
                <a:latin typeface="Candara" pitchFamily="34" charset="0"/>
              </a:rPr>
              <a:t>alimentos – </a:t>
            </a:r>
            <a:r>
              <a:rPr lang="pt-BR" sz="2000" i="1" dirty="0" smtClean="0">
                <a:solidFill>
                  <a:srgbClr val="FFD04B"/>
                </a:solidFill>
                <a:latin typeface="Candara" pitchFamily="34" charset="0"/>
              </a:rPr>
              <a:t>intoxicação crônica</a:t>
            </a:r>
            <a:endParaRPr lang="pt-BR" sz="2000" i="1" dirty="0">
              <a:solidFill>
                <a:srgbClr val="FFD04B"/>
              </a:solidFill>
              <a:latin typeface="Candara" pitchFamily="34" charset="0"/>
            </a:endParaRPr>
          </a:p>
          <a:p>
            <a:pPr marL="0" indent="0">
              <a:buSzPct val="90000"/>
              <a:buNone/>
            </a:pPr>
            <a:endParaRPr lang="pt-BR" sz="1400" dirty="0">
              <a:latin typeface="Candara" pitchFamily="34" charset="0"/>
            </a:endParaRPr>
          </a:p>
          <a:p>
            <a:pPr marL="268288" indent="-268288">
              <a:buSzPct val="90000"/>
              <a:buFont typeface="Wingdings" pitchFamily="2" charset="2"/>
              <a:buChar char="Ø"/>
            </a:pPr>
            <a:r>
              <a:rPr lang="pt-BR" sz="2200" dirty="0" smtClean="0">
                <a:solidFill>
                  <a:srgbClr val="FFA74F"/>
                </a:solidFill>
                <a:latin typeface="Candara" pitchFamily="34" charset="0"/>
                <a:cs typeface="Aharoni" pitchFamily="2" charset="-79"/>
              </a:rPr>
              <a:t>Intoxicações voluntárias permitidas pela acessibilidade aos produtos</a:t>
            </a:r>
          </a:p>
          <a:p>
            <a:pPr marL="623888" indent="-269875">
              <a:spcBef>
                <a:spcPts val="300"/>
              </a:spcBef>
              <a:buSzPct val="80000"/>
              <a:buFont typeface="Wingdings 2" pitchFamily="18" charset="2"/>
              <a:buChar char=""/>
            </a:pPr>
            <a:r>
              <a:rPr lang="pt-BR" sz="2000" dirty="0" smtClean="0">
                <a:latin typeface="Candara" pitchFamily="34" charset="0"/>
              </a:rPr>
              <a:t>Tentativas de suicídio – </a:t>
            </a:r>
            <a:r>
              <a:rPr lang="pt-BR" sz="2000" i="1" dirty="0" smtClean="0">
                <a:latin typeface="Candara" pitchFamily="34" charset="0"/>
              </a:rPr>
              <a:t>intoxicação aguda</a:t>
            </a:r>
          </a:p>
          <a:p>
            <a:pPr marL="623888" indent="-269875">
              <a:spcBef>
                <a:spcPts val="300"/>
              </a:spcBef>
              <a:buSzPct val="80000"/>
              <a:buFont typeface="Wingdings 2" pitchFamily="18" charset="2"/>
              <a:buChar char=""/>
            </a:pPr>
            <a:r>
              <a:rPr lang="pt-BR" sz="2000" dirty="0" smtClean="0">
                <a:solidFill>
                  <a:srgbClr val="FFD04B"/>
                </a:solidFill>
                <a:latin typeface="Candara" pitchFamily="34" charset="0"/>
              </a:rPr>
              <a:t>Violência – </a:t>
            </a:r>
            <a:r>
              <a:rPr lang="pt-BR" sz="2000" i="1" dirty="0" smtClean="0">
                <a:solidFill>
                  <a:srgbClr val="FFD04B"/>
                </a:solidFill>
                <a:latin typeface="Candara" pitchFamily="34" charset="0"/>
              </a:rPr>
              <a:t>intoxicação aguda</a:t>
            </a:r>
            <a:endParaRPr lang="pt-BR" dirty="0">
              <a:solidFill>
                <a:srgbClr val="FFD04B"/>
              </a:solidFill>
              <a:latin typeface="Candara" pitchFamily="34" charset="0"/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251520" y="1022672"/>
            <a:ext cx="2880320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2400" dirty="0" smtClean="0">
                <a:effectLst>
                  <a:outerShdw blurRad="38100" dist="38100" dir="2700000" algn="tl">
                    <a:srgbClr val="000000"/>
                  </a:outerShdw>
                </a:effectLst>
                <a:latin typeface="Berlin Sans FB" pitchFamily="34" charset="0"/>
              </a:rPr>
              <a:t>PREVENIR</a:t>
            </a:r>
            <a:endParaRPr lang="pt-BR" sz="2400" dirty="0">
              <a:effectLst>
                <a:outerShdw blurRad="38100" dist="38100" dir="2700000" algn="tl">
                  <a:srgbClr val="000000"/>
                </a:outerShdw>
              </a:effectLst>
              <a:latin typeface="Berlin Sans FB" pitchFamily="34" charset="0"/>
            </a:endParaRPr>
          </a:p>
        </p:txBody>
      </p:sp>
      <p:pic>
        <p:nvPicPr>
          <p:cNvPr id="5" name="Imagem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0531230"/>
      </p:ext>
    </p:extLst>
  </p:cSld>
  <p:clrMapOvr>
    <a:masterClrMapping/>
  </p:clrMapOvr>
  <p:transition spd="med"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>
            <a:lum bright="-24000" contrast="12000"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092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5"/>
          <p:cNvSpPr txBox="1">
            <a:spLocks noChangeArrowheads="1"/>
          </p:cNvSpPr>
          <p:nvPr/>
        </p:nvSpPr>
        <p:spPr bwMode="auto">
          <a:xfrm>
            <a:off x="34925" y="955675"/>
            <a:ext cx="521017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algn="l" eaLnBrk="1" hangingPunct="1">
              <a:lnSpc>
                <a:spcPct val="100000"/>
              </a:lnSpc>
              <a:spcBef>
                <a:spcPct val="50000"/>
              </a:spcBef>
              <a:defRPr/>
            </a:pPr>
            <a:r>
              <a:rPr lang="pt-BR" sz="2800" u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cs typeface="Arial" charset="0"/>
              </a:rPr>
              <a:t>Casos de intoxicação notificados</a:t>
            </a:r>
          </a:p>
        </p:txBody>
      </p:sp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611560" y="3103563"/>
            <a:ext cx="8276853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eaLnBrk="1" hangingPunct="1">
              <a:lnSpc>
                <a:spcPct val="100000"/>
              </a:lnSpc>
              <a:spcBef>
                <a:spcPct val="50000"/>
              </a:spcBef>
              <a:defRPr/>
            </a:pPr>
            <a:r>
              <a:rPr lang="pt-BR" sz="3200" u="none" dirty="0">
                <a:solidFill>
                  <a:srgbClr val="FF66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  <a:cs typeface="Arial" charset="0"/>
              </a:rPr>
              <a:t>Casos de intoxicação não notificados</a:t>
            </a:r>
          </a:p>
          <a:p>
            <a:pPr eaLnBrk="1" hangingPunct="1">
              <a:lnSpc>
                <a:spcPct val="100000"/>
              </a:lnSpc>
              <a:spcBef>
                <a:spcPct val="50000"/>
              </a:spcBef>
              <a:defRPr/>
            </a:pPr>
            <a:r>
              <a:rPr lang="pt-BR" sz="240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  <a:cs typeface="Arial" charset="0"/>
              </a:rPr>
              <a:t>Déficit de diagnóstico, </a:t>
            </a:r>
            <a:r>
              <a:rPr lang="pt-BR" sz="2400" u="none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  <a:cs typeface="Arial" charset="0"/>
              </a:rPr>
              <a:t>falta </a:t>
            </a:r>
            <a:r>
              <a:rPr lang="pt-BR" sz="2400" u="none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Candara" pitchFamily="34" charset="0"/>
                <a:cs typeface="Arial" charset="0"/>
              </a:rPr>
              <a:t>de conhecimento da importância da notificação, acesso ao sistema de registro, ..........</a:t>
            </a:r>
          </a:p>
        </p:txBody>
      </p:sp>
      <p:sp>
        <p:nvSpPr>
          <p:cNvPr id="5" name="Line 7"/>
          <p:cNvSpPr>
            <a:spLocks noChangeShapeType="1"/>
          </p:cNvSpPr>
          <p:nvPr/>
        </p:nvSpPr>
        <p:spPr bwMode="auto">
          <a:xfrm>
            <a:off x="2916238" y="714375"/>
            <a:ext cx="3095625" cy="12700"/>
          </a:xfrm>
          <a:prstGeom prst="line">
            <a:avLst/>
          </a:prstGeom>
          <a:noFill/>
          <a:ln w="28575">
            <a:solidFill>
              <a:srgbClr val="FFFF00"/>
            </a:solidFill>
            <a:round/>
            <a:headEnd/>
            <a:tailEnd/>
          </a:ln>
          <a:effectLst>
            <a:outerShdw dist="35921" dir="2700000" algn="ctr" rotWithShape="0">
              <a:srgbClr val="1C1C1C"/>
            </a:outerShdw>
          </a:effectLst>
        </p:spPr>
        <p:txBody>
          <a:bodyPr/>
          <a:lstStyle/>
          <a:p>
            <a:pPr>
              <a:defRPr/>
            </a:pPr>
            <a:endParaRPr lang="pt-BR">
              <a:latin typeface="Candara" pitchFamily="34" charset="0"/>
            </a:endParaRPr>
          </a:p>
        </p:txBody>
      </p:sp>
      <p:sp>
        <p:nvSpPr>
          <p:cNvPr id="6" name="Line 8"/>
          <p:cNvSpPr>
            <a:spLocks noChangeShapeType="1"/>
          </p:cNvSpPr>
          <p:nvPr/>
        </p:nvSpPr>
        <p:spPr bwMode="auto">
          <a:xfrm>
            <a:off x="3708400" y="1557338"/>
            <a:ext cx="2303463" cy="0"/>
          </a:xfrm>
          <a:prstGeom prst="line">
            <a:avLst/>
          </a:prstGeom>
          <a:noFill/>
          <a:ln w="28575">
            <a:solidFill>
              <a:srgbClr val="B8FF71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pt-BR">
              <a:latin typeface="Candara" pitchFamily="34" charset="0"/>
            </a:endParaRPr>
          </a:p>
        </p:txBody>
      </p:sp>
      <p:sp>
        <p:nvSpPr>
          <p:cNvPr id="7" name="Line 9"/>
          <p:cNvSpPr>
            <a:spLocks noChangeShapeType="1"/>
          </p:cNvSpPr>
          <p:nvPr/>
        </p:nvSpPr>
        <p:spPr bwMode="auto">
          <a:xfrm flipV="1">
            <a:off x="1403350" y="5508625"/>
            <a:ext cx="4608513" cy="2540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>
            <a:outerShdw dist="35921" dir="2700000" algn="ctr" rotWithShape="0">
              <a:srgbClr val="1C1C1C"/>
            </a:outerShdw>
          </a:effectLst>
        </p:spPr>
        <p:txBody>
          <a:bodyPr/>
          <a:lstStyle/>
          <a:p>
            <a:pPr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8" name="Line 10"/>
          <p:cNvSpPr>
            <a:spLocks noChangeShapeType="1"/>
          </p:cNvSpPr>
          <p:nvPr/>
        </p:nvSpPr>
        <p:spPr bwMode="auto">
          <a:xfrm>
            <a:off x="5678488" y="4641850"/>
            <a:ext cx="0" cy="8636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1C1C1C"/>
            </a:outerShdw>
          </a:effectLst>
        </p:spPr>
        <p:txBody>
          <a:bodyPr/>
          <a:lstStyle/>
          <a:p>
            <a:pPr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9" name="Line 11"/>
          <p:cNvSpPr>
            <a:spLocks noChangeShapeType="1"/>
          </p:cNvSpPr>
          <p:nvPr/>
        </p:nvSpPr>
        <p:spPr bwMode="auto">
          <a:xfrm flipV="1">
            <a:off x="5673725" y="1595438"/>
            <a:ext cx="0" cy="1511300"/>
          </a:xfrm>
          <a:prstGeom prst="line">
            <a:avLst/>
          </a:prstGeom>
          <a:noFill/>
          <a:ln w="38100">
            <a:solidFill>
              <a:srgbClr val="FF6600"/>
            </a:solidFill>
            <a:round/>
            <a:headEnd/>
            <a:tailEnd type="triangle" w="med" len="med"/>
          </a:ln>
          <a:effectLst>
            <a:outerShdw dist="35921" dir="2700000" algn="ctr" rotWithShape="0">
              <a:srgbClr val="1C1C1C"/>
            </a:outerShdw>
          </a:effectLst>
        </p:spPr>
        <p:txBody>
          <a:bodyPr/>
          <a:lstStyle/>
          <a:p>
            <a:pPr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grpSp>
        <p:nvGrpSpPr>
          <p:cNvPr id="10" name="Group 12"/>
          <p:cNvGrpSpPr>
            <a:grpSpLocks/>
          </p:cNvGrpSpPr>
          <p:nvPr/>
        </p:nvGrpSpPr>
        <p:grpSpPr bwMode="auto">
          <a:xfrm>
            <a:off x="5220072" y="742950"/>
            <a:ext cx="0" cy="822325"/>
            <a:chOff x="3696" y="468"/>
            <a:chExt cx="0" cy="518"/>
          </a:xfrm>
        </p:grpSpPr>
        <p:sp>
          <p:nvSpPr>
            <p:cNvPr id="11" name="Line 13"/>
            <p:cNvSpPr>
              <a:spLocks noChangeShapeType="1"/>
            </p:cNvSpPr>
            <p:nvPr/>
          </p:nvSpPr>
          <p:spPr bwMode="auto">
            <a:xfrm flipV="1">
              <a:off x="3696" y="468"/>
              <a:ext cx="0" cy="195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rgbClr val="1C1C1C"/>
              </a:outerShdw>
            </a:effectLst>
          </p:spPr>
          <p:txBody>
            <a:bodyPr/>
            <a:lstStyle/>
            <a:p>
              <a:pPr>
                <a:defRPr/>
              </a:pPr>
              <a:endParaRPr lang="pt-BR">
                <a:latin typeface="Candara" pitchFamily="34" charset="0"/>
              </a:endParaRPr>
            </a:p>
          </p:txBody>
        </p:sp>
        <p:sp>
          <p:nvSpPr>
            <p:cNvPr id="12" name="Line 14"/>
            <p:cNvSpPr>
              <a:spLocks noChangeShapeType="1"/>
            </p:cNvSpPr>
            <p:nvPr/>
          </p:nvSpPr>
          <p:spPr bwMode="auto">
            <a:xfrm>
              <a:off x="3696" y="663"/>
              <a:ext cx="0" cy="323"/>
            </a:xfrm>
            <a:prstGeom prst="line">
              <a:avLst/>
            </a:prstGeom>
            <a:noFill/>
            <a:ln w="38100">
              <a:solidFill>
                <a:srgbClr val="FFFF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rgbClr val="1C1C1C"/>
              </a:outerShdw>
            </a:effectLst>
          </p:spPr>
          <p:txBody>
            <a:bodyPr/>
            <a:lstStyle/>
            <a:p>
              <a:pPr>
                <a:defRPr/>
              </a:pPr>
              <a:endParaRPr lang="pt-BR">
                <a:latin typeface="Candara" pitchFamily="34" charset="0"/>
              </a:endParaRPr>
            </a:p>
          </p:txBody>
        </p:sp>
      </p:grpSp>
      <p:sp>
        <p:nvSpPr>
          <p:cNvPr id="13" name="Line 8"/>
          <p:cNvSpPr>
            <a:spLocks noChangeShapeType="1"/>
          </p:cNvSpPr>
          <p:nvPr/>
        </p:nvSpPr>
        <p:spPr bwMode="auto">
          <a:xfrm>
            <a:off x="3709988" y="1585913"/>
            <a:ext cx="2303462" cy="0"/>
          </a:xfrm>
          <a:prstGeom prst="line">
            <a:avLst/>
          </a:prstGeom>
          <a:noFill/>
          <a:ln w="28575">
            <a:solidFill>
              <a:srgbClr val="FF6600"/>
            </a:solidFill>
            <a:round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/>
          <a:lstStyle/>
          <a:p>
            <a:pPr>
              <a:defRPr/>
            </a:pPr>
            <a:endParaRPr lang="pt-BR">
              <a:latin typeface="Candara" pitchFamily="34" charset="0"/>
            </a:endParaRPr>
          </a:p>
        </p:txBody>
      </p:sp>
      <p:pic>
        <p:nvPicPr>
          <p:cNvPr id="14" name="Imagem 1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37312"/>
            <a:ext cx="9144000" cy="620688"/>
          </a:xfrm>
          <a:prstGeom prst="rect">
            <a:avLst/>
          </a:prstGeom>
        </p:spPr>
      </p:pic>
      <p:pic>
        <p:nvPicPr>
          <p:cNvPr id="15" name="Imagem 1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779912" y="6254592"/>
            <a:ext cx="1981477" cy="581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21217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7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2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17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1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17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1000"/>
                            </p:stCondLst>
                            <p:childTnLst>
                              <p:par>
                                <p:cTn id="52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4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57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2000"/>
                            </p:stCondLst>
                            <p:childTnLst>
                              <p:par>
                                <p:cTn id="59" presetID="34" presetClass="emph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60" dur="50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61" dur="25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2" dur="250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63" dur="25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64" dur="250" fill="hold">
                                          <p:stCondLst>
                                            <p:cond delay="7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allAtOnce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utoShape 44"/>
          <p:cNvSpPr>
            <a:spLocks noChangeArrowheads="1"/>
          </p:cNvSpPr>
          <p:nvPr/>
        </p:nvSpPr>
        <p:spPr bwMode="auto">
          <a:xfrm>
            <a:off x="4733925" y="6068750"/>
            <a:ext cx="1008063" cy="287337"/>
          </a:xfrm>
          <a:prstGeom prst="rightArrow">
            <a:avLst>
              <a:gd name="adj1" fmla="val 50000"/>
              <a:gd name="adj2" fmla="val 87707"/>
            </a:avLst>
          </a:prstGeom>
          <a:solidFill>
            <a:srgbClr val="66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323528" y="116632"/>
            <a:ext cx="8501063" cy="720080"/>
          </a:xfrm>
          <a:prstGeom prst="rect">
            <a:avLst/>
          </a:prstGeom>
          <a:solidFill>
            <a:schemeClr val="accent2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txBody>
          <a:bodyPr/>
          <a:lstStyle/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000" kern="0" dirty="0">
                <a:solidFill>
                  <a:srgbClr val="0054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+mj-ea"/>
                <a:cs typeface="+mj-cs"/>
              </a:rPr>
              <a:t>PROCEDIMENTOS DE AVALIAÇÃO TOXICOLÓGICA DE AGROTÓXICOS </a:t>
            </a:r>
            <a:endParaRPr lang="pt-BR" sz="2000" kern="0" dirty="0" smtClean="0">
              <a:solidFill>
                <a:srgbClr val="00542A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  <a:ea typeface="+mj-ea"/>
              <a:cs typeface="+mj-cs"/>
            </a:endParaRPr>
          </a:p>
          <a:p>
            <a:pPr eaLnBrk="1" hangingPunct="1">
              <a:lnSpc>
                <a:spcPct val="100000"/>
              </a:lnSpc>
              <a:spcBef>
                <a:spcPct val="0"/>
              </a:spcBef>
              <a:defRPr/>
            </a:pPr>
            <a:r>
              <a:rPr lang="pt-BR" sz="2000" kern="0" dirty="0" smtClean="0">
                <a:solidFill>
                  <a:srgbClr val="0054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+mj-ea"/>
                <a:cs typeface="+mj-cs"/>
              </a:rPr>
              <a:t>DE </a:t>
            </a:r>
            <a:r>
              <a:rPr lang="pt-BR" sz="2000" kern="0" dirty="0">
                <a:solidFill>
                  <a:srgbClr val="00542A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  <a:ea typeface="+mj-ea"/>
                <a:cs typeface="+mj-cs"/>
              </a:rPr>
              <a:t>USO AGRÍCOLA</a:t>
            </a:r>
          </a:p>
        </p:txBody>
      </p:sp>
      <p:sp>
        <p:nvSpPr>
          <p:cNvPr id="5" name="AutoShape 40"/>
          <p:cNvSpPr>
            <a:spLocks noChangeArrowheads="1"/>
          </p:cNvSpPr>
          <p:nvPr/>
        </p:nvSpPr>
        <p:spPr bwMode="auto">
          <a:xfrm>
            <a:off x="4733925" y="6079344"/>
            <a:ext cx="1008063" cy="287337"/>
          </a:xfrm>
          <a:prstGeom prst="rightArrow">
            <a:avLst>
              <a:gd name="adj1" fmla="val 50000"/>
              <a:gd name="adj2" fmla="val 87707"/>
            </a:avLst>
          </a:prstGeom>
          <a:solidFill>
            <a:srgbClr val="FF3300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grpSp>
        <p:nvGrpSpPr>
          <p:cNvPr id="6" name="Group 81"/>
          <p:cNvGrpSpPr>
            <a:grpSpLocks/>
          </p:cNvGrpSpPr>
          <p:nvPr/>
        </p:nvGrpSpPr>
        <p:grpSpPr bwMode="auto">
          <a:xfrm>
            <a:off x="17463" y="1885230"/>
            <a:ext cx="6553200" cy="4598444"/>
            <a:chOff x="0" y="1560"/>
            <a:chExt cx="4128" cy="2407"/>
          </a:xfrm>
        </p:grpSpPr>
        <p:grpSp>
          <p:nvGrpSpPr>
            <p:cNvPr id="9233" name="Group 5"/>
            <p:cNvGrpSpPr>
              <a:grpSpLocks/>
            </p:cNvGrpSpPr>
            <p:nvPr/>
          </p:nvGrpSpPr>
          <p:grpSpPr bwMode="auto">
            <a:xfrm>
              <a:off x="0" y="1560"/>
              <a:ext cx="4128" cy="2407"/>
              <a:chOff x="22" y="1215"/>
              <a:chExt cx="4128" cy="2407"/>
            </a:xfrm>
          </p:grpSpPr>
          <p:sp>
            <p:nvSpPr>
              <p:cNvPr id="9" name="Line 6"/>
              <p:cNvSpPr>
                <a:spLocks noChangeShapeType="1"/>
              </p:cNvSpPr>
              <p:nvPr/>
            </p:nvSpPr>
            <p:spPr bwMode="auto">
              <a:xfrm>
                <a:off x="2139" y="2511"/>
                <a:ext cx="0" cy="116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10" name="Line 7"/>
              <p:cNvSpPr>
                <a:spLocks noChangeShapeType="1"/>
              </p:cNvSpPr>
              <p:nvPr/>
            </p:nvSpPr>
            <p:spPr bwMode="auto">
              <a:xfrm flipH="1">
                <a:off x="2142" y="2942"/>
                <a:ext cx="0" cy="21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11" name="Freeform 8"/>
              <p:cNvSpPr>
                <a:spLocks/>
              </p:cNvSpPr>
              <p:nvPr/>
            </p:nvSpPr>
            <p:spPr bwMode="auto">
              <a:xfrm>
                <a:off x="2199" y="2925"/>
                <a:ext cx="1233" cy="229"/>
              </a:xfrm>
              <a:custGeom>
                <a:avLst/>
                <a:gdLst>
                  <a:gd name="T0" fmla="*/ 1233 w 1296"/>
                  <a:gd name="T1" fmla="*/ 0 h 404"/>
                  <a:gd name="T2" fmla="*/ 0 w 1296"/>
                  <a:gd name="T3" fmla="*/ 229 h 404"/>
                  <a:gd name="T4" fmla="*/ 0 60000 65536"/>
                  <a:gd name="T5" fmla="*/ 0 60000 65536"/>
                  <a:gd name="T6" fmla="*/ 0 w 1296"/>
                  <a:gd name="T7" fmla="*/ 0 h 404"/>
                  <a:gd name="T8" fmla="*/ 1296 w 1296"/>
                  <a:gd name="T9" fmla="*/ 404 h 40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96" h="404">
                    <a:moveTo>
                      <a:pt x="1296" y="0"/>
                    </a:moveTo>
                    <a:lnTo>
                      <a:pt x="0" y="404"/>
                    </a:lnTo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12" name="Freeform 9"/>
              <p:cNvSpPr>
                <a:spLocks/>
              </p:cNvSpPr>
              <p:nvPr/>
            </p:nvSpPr>
            <p:spPr bwMode="auto">
              <a:xfrm flipH="1">
                <a:off x="854" y="2921"/>
                <a:ext cx="1232" cy="233"/>
              </a:xfrm>
              <a:custGeom>
                <a:avLst/>
                <a:gdLst>
                  <a:gd name="T0" fmla="*/ 1232 w 1296"/>
                  <a:gd name="T1" fmla="*/ 0 h 404"/>
                  <a:gd name="T2" fmla="*/ 0 w 1296"/>
                  <a:gd name="T3" fmla="*/ 233 h 404"/>
                  <a:gd name="T4" fmla="*/ 0 60000 65536"/>
                  <a:gd name="T5" fmla="*/ 0 60000 65536"/>
                  <a:gd name="T6" fmla="*/ 0 w 1296"/>
                  <a:gd name="T7" fmla="*/ 0 h 404"/>
                  <a:gd name="T8" fmla="*/ 1296 w 1296"/>
                  <a:gd name="T9" fmla="*/ 404 h 404"/>
                </a:gdLst>
                <a:ahLst/>
                <a:cxnLst>
                  <a:cxn ang="T4">
                    <a:pos x="T0" y="T1"/>
                  </a:cxn>
                  <a:cxn ang="T5">
                    <a:pos x="T2" y="T3"/>
                  </a:cxn>
                </a:cxnLst>
                <a:rect l="T6" t="T7" r="T8" b="T9"/>
                <a:pathLst>
                  <a:path w="1296" h="404">
                    <a:moveTo>
                      <a:pt x="1296" y="0"/>
                    </a:moveTo>
                    <a:lnTo>
                      <a:pt x="0" y="404"/>
                    </a:lnTo>
                  </a:path>
                </a:pathLst>
              </a:cu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13" name="AutoShape 10"/>
              <p:cNvSpPr>
                <a:spLocks noChangeArrowheads="1"/>
              </p:cNvSpPr>
              <p:nvPr/>
            </p:nvSpPr>
            <p:spPr bwMode="auto">
              <a:xfrm>
                <a:off x="1520" y="1682"/>
                <a:ext cx="1251" cy="1304"/>
              </a:xfrm>
              <a:prstGeom prst="bevel">
                <a:avLst>
                  <a:gd name="adj" fmla="val 12500"/>
                </a:avLst>
              </a:prstGeom>
              <a:solidFill>
                <a:srgbClr val="339966"/>
              </a:solidFill>
              <a:ln w="28575">
                <a:solidFill>
                  <a:srgbClr val="FFFF00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14" name="AutoShape 11"/>
              <p:cNvSpPr>
                <a:spLocks noChangeArrowheads="1"/>
              </p:cNvSpPr>
              <p:nvPr/>
            </p:nvSpPr>
            <p:spPr bwMode="auto">
              <a:xfrm>
                <a:off x="22" y="2647"/>
                <a:ext cx="1426" cy="396"/>
              </a:xfrm>
              <a:prstGeom prst="flowChartDecision">
                <a:avLst/>
              </a:prstGeom>
              <a:solidFill>
                <a:srgbClr val="FFFF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ts val="1300"/>
                  </a:lnSpc>
                  <a:spcBef>
                    <a:spcPts val="0"/>
                  </a:spcBef>
                  <a:defRPr/>
                </a:pPr>
                <a:r>
                  <a:rPr lang="pt-BR" sz="14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Conclusões</a:t>
                </a:r>
              </a:p>
              <a:p>
                <a:pPr>
                  <a:lnSpc>
                    <a:spcPts val="1300"/>
                  </a:lnSpc>
                  <a:spcBef>
                    <a:spcPts val="0"/>
                  </a:spcBef>
                  <a:defRPr/>
                </a:pPr>
                <a:r>
                  <a:rPr lang="pt-BR" sz="14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ambientais</a:t>
                </a:r>
              </a:p>
            </p:txBody>
          </p:sp>
          <p:sp>
            <p:nvSpPr>
              <p:cNvPr id="15" name="AutoShape 12"/>
              <p:cNvSpPr>
                <a:spLocks noChangeArrowheads="1"/>
              </p:cNvSpPr>
              <p:nvPr/>
            </p:nvSpPr>
            <p:spPr bwMode="auto">
              <a:xfrm>
                <a:off x="1486" y="2631"/>
                <a:ext cx="1313" cy="400"/>
              </a:xfrm>
              <a:prstGeom prst="flowChartDecision">
                <a:avLst/>
              </a:prstGeom>
              <a:solidFill>
                <a:srgbClr val="FFFF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ts val="1300"/>
                  </a:lnSpc>
                  <a:spcBef>
                    <a:spcPts val="0"/>
                  </a:spcBef>
                  <a:defRPr/>
                </a:pPr>
                <a:r>
                  <a:rPr lang="pt-BR" sz="14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Conclusões</a:t>
                </a:r>
              </a:p>
              <a:p>
                <a:pPr>
                  <a:lnSpc>
                    <a:spcPts val="1300"/>
                  </a:lnSpc>
                  <a:spcBef>
                    <a:spcPts val="0"/>
                  </a:spcBef>
                  <a:defRPr/>
                </a:pPr>
                <a:r>
                  <a:rPr lang="pt-BR" sz="14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toxicológicas</a:t>
                </a:r>
              </a:p>
            </p:txBody>
          </p:sp>
          <p:sp>
            <p:nvSpPr>
              <p:cNvPr id="16" name="AutoShape 13"/>
              <p:cNvSpPr>
                <a:spLocks noChangeArrowheads="1"/>
              </p:cNvSpPr>
              <p:nvPr/>
            </p:nvSpPr>
            <p:spPr bwMode="auto">
              <a:xfrm>
                <a:off x="2949" y="2572"/>
                <a:ext cx="1201" cy="436"/>
              </a:xfrm>
              <a:prstGeom prst="flowChartDecision">
                <a:avLst/>
              </a:prstGeom>
              <a:solidFill>
                <a:srgbClr val="FFFF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ts val="1300"/>
                  </a:lnSpc>
                  <a:spcBef>
                    <a:spcPts val="0"/>
                  </a:spcBef>
                  <a:defRPr/>
                </a:pPr>
                <a:r>
                  <a:rPr lang="pt-BR" sz="14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Conclusões</a:t>
                </a:r>
              </a:p>
              <a:p>
                <a:pPr>
                  <a:lnSpc>
                    <a:spcPts val="1300"/>
                  </a:lnSpc>
                  <a:spcBef>
                    <a:spcPts val="0"/>
                  </a:spcBef>
                  <a:defRPr/>
                </a:pPr>
                <a:r>
                  <a:rPr lang="pt-BR" sz="14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agronômicas</a:t>
                </a:r>
              </a:p>
            </p:txBody>
          </p:sp>
          <p:grpSp>
            <p:nvGrpSpPr>
              <p:cNvPr id="9243" name="Group 14"/>
              <p:cNvGrpSpPr>
                <a:grpSpLocks/>
              </p:cNvGrpSpPr>
              <p:nvPr/>
            </p:nvGrpSpPr>
            <p:grpSpPr bwMode="auto">
              <a:xfrm>
                <a:off x="1439" y="3149"/>
                <a:ext cx="1405" cy="473"/>
                <a:chOff x="1439" y="3149"/>
                <a:chExt cx="1405" cy="473"/>
              </a:xfrm>
            </p:grpSpPr>
            <p:sp>
              <p:nvSpPr>
                <p:cNvPr id="35" name="AutoShape 15"/>
                <p:cNvSpPr>
                  <a:spLocks noChangeArrowheads="1"/>
                </p:cNvSpPr>
                <p:nvPr/>
              </p:nvSpPr>
              <p:spPr bwMode="auto">
                <a:xfrm>
                  <a:off x="2024" y="3149"/>
                  <a:ext cx="235" cy="185"/>
                </a:xfrm>
                <a:prstGeom prst="flowChartCollate">
                  <a:avLst/>
                </a:prstGeom>
                <a:solidFill>
                  <a:srgbClr val="FFFF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endParaRPr lang="pt-BR" sz="16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endParaRPr>
                </a:p>
              </p:txBody>
            </p:sp>
            <p:sp>
              <p:nvSpPr>
                <p:cNvPr id="36" name="AutoShape 16"/>
                <p:cNvSpPr>
                  <a:spLocks noChangeArrowheads="1"/>
                </p:cNvSpPr>
                <p:nvPr/>
              </p:nvSpPr>
              <p:spPr bwMode="auto">
                <a:xfrm>
                  <a:off x="1439" y="3349"/>
                  <a:ext cx="1405" cy="273"/>
                </a:xfrm>
                <a:prstGeom prst="flowChartTerminator">
                  <a:avLst/>
                </a:prstGeom>
                <a:solidFill>
                  <a:srgbClr val="FFFFCC"/>
                </a:solidFill>
                <a:ln w="19050">
                  <a:solidFill>
                    <a:schemeClr val="tx1"/>
                  </a:solidFill>
                  <a:miter lim="800000"/>
                  <a:headEnd/>
                  <a:tailEnd/>
                </a:ln>
              </p:spPr>
              <p:txBody>
                <a:bodyPr wrap="none" anchor="ctr"/>
                <a:lstStyle/>
                <a:p>
                  <a:pPr>
                    <a:defRPr/>
                  </a:pPr>
                  <a:r>
                    <a:rPr lang="pt-BR" sz="1600" dirty="0">
                      <a:solidFill>
                        <a:schemeClr val="tx1"/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Candara" pitchFamily="34" charset="0"/>
                    </a:rPr>
                    <a:t>Se resultado positivo</a:t>
                  </a:r>
                </a:p>
              </p:txBody>
            </p:sp>
          </p:grpSp>
          <p:sp>
            <p:nvSpPr>
              <p:cNvPr id="18" name="Line 17"/>
              <p:cNvSpPr>
                <a:spLocks noChangeShapeType="1"/>
              </p:cNvSpPr>
              <p:nvPr/>
            </p:nvSpPr>
            <p:spPr bwMode="auto">
              <a:xfrm>
                <a:off x="671" y="1985"/>
                <a:ext cx="0" cy="154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19" name="Line 18"/>
              <p:cNvSpPr>
                <a:spLocks noChangeShapeType="1"/>
              </p:cNvSpPr>
              <p:nvPr/>
            </p:nvSpPr>
            <p:spPr bwMode="auto">
              <a:xfrm>
                <a:off x="2149" y="1985"/>
                <a:ext cx="0" cy="156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  <a:effectLst>
                <a:outerShdw dist="45791" dir="2021404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20" name="Line 19"/>
              <p:cNvSpPr>
                <a:spLocks noChangeShapeType="1"/>
              </p:cNvSpPr>
              <p:nvPr/>
            </p:nvSpPr>
            <p:spPr bwMode="auto">
              <a:xfrm>
                <a:off x="3644" y="1985"/>
                <a:ext cx="0" cy="154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21" name="Line 20"/>
              <p:cNvSpPr>
                <a:spLocks noChangeShapeType="1"/>
              </p:cNvSpPr>
              <p:nvPr/>
            </p:nvSpPr>
            <p:spPr bwMode="auto">
              <a:xfrm>
                <a:off x="2147" y="1621"/>
                <a:ext cx="0" cy="154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22" name="AutoShape 21"/>
              <p:cNvSpPr>
                <a:spLocks noChangeArrowheads="1"/>
              </p:cNvSpPr>
              <p:nvPr/>
            </p:nvSpPr>
            <p:spPr bwMode="auto">
              <a:xfrm>
                <a:off x="966" y="1215"/>
                <a:ext cx="2347" cy="242"/>
              </a:xfrm>
              <a:prstGeom prst="flowChartProcess">
                <a:avLst/>
              </a:prstGeom>
              <a:solidFill>
                <a:srgbClr val="FFFFCC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r>
                  <a:rPr lang="pt-BR" sz="1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EMPRESA SOLICITA REGISTRO</a:t>
                </a:r>
              </a:p>
            </p:txBody>
          </p:sp>
          <p:sp>
            <p:nvSpPr>
              <p:cNvPr id="23" name="Line 22"/>
              <p:cNvSpPr>
                <a:spLocks noChangeShapeType="1"/>
              </p:cNvSpPr>
              <p:nvPr/>
            </p:nvSpPr>
            <p:spPr bwMode="auto">
              <a:xfrm flipV="1">
                <a:off x="660" y="1621"/>
                <a:ext cx="2976" cy="0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24" name="Line 23"/>
              <p:cNvSpPr>
                <a:spLocks noChangeShapeType="1"/>
              </p:cNvSpPr>
              <p:nvPr/>
            </p:nvSpPr>
            <p:spPr bwMode="auto">
              <a:xfrm>
                <a:off x="663" y="1621"/>
                <a:ext cx="0" cy="154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25" name="Line 24"/>
              <p:cNvSpPr>
                <a:spLocks noChangeShapeType="1"/>
              </p:cNvSpPr>
              <p:nvPr/>
            </p:nvSpPr>
            <p:spPr bwMode="auto">
              <a:xfrm>
                <a:off x="3636" y="1621"/>
                <a:ext cx="0" cy="154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26" name="Line 25"/>
              <p:cNvSpPr>
                <a:spLocks noChangeShapeType="1"/>
              </p:cNvSpPr>
              <p:nvPr/>
            </p:nvSpPr>
            <p:spPr bwMode="auto">
              <a:xfrm>
                <a:off x="2147" y="1470"/>
                <a:ext cx="0" cy="151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27" name="Line 26"/>
              <p:cNvSpPr>
                <a:spLocks noChangeShapeType="1"/>
              </p:cNvSpPr>
              <p:nvPr/>
            </p:nvSpPr>
            <p:spPr bwMode="auto">
              <a:xfrm>
                <a:off x="753" y="2528"/>
                <a:ext cx="0" cy="152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28" name="Line 27"/>
              <p:cNvSpPr>
                <a:spLocks noChangeShapeType="1"/>
              </p:cNvSpPr>
              <p:nvPr/>
            </p:nvSpPr>
            <p:spPr bwMode="auto">
              <a:xfrm>
                <a:off x="3533" y="2498"/>
                <a:ext cx="0" cy="151"/>
              </a:xfrm>
              <a:prstGeom prst="line">
                <a:avLst/>
              </a:prstGeom>
              <a:noFill/>
              <a:ln w="28575">
                <a:solidFill>
                  <a:srgbClr val="FFFF00"/>
                </a:solidFill>
                <a:round/>
                <a:headEnd/>
                <a:tailEnd type="triangle" w="med" len="med"/>
              </a:ln>
              <a:effectLst>
                <a:outerShdw dist="35921" dir="2700000" algn="ctr" rotWithShape="0">
                  <a:schemeClr val="tx1"/>
                </a:outerShdw>
              </a:effectLst>
            </p:spPr>
            <p:txBody>
              <a:bodyPr wrap="none" anchor="ctr"/>
              <a:lstStyle/>
              <a:p>
                <a:pPr>
                  <a:defRPr/>
                </a:pPr>
                <a:endParaRPr lang="pt-BR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29" name="AutoShape 28"/>
              <p:cNvSpPr>
                <a:spLocks noChangeArrowheads="1"/>
              </p:cNvSpPr>
              <p:nvPr/>
            </p:nvSpPr>
            <p:spPr bwMode="auto">
              <a:xfrm>
                <a:off x="1540" y="2163"/>
                <a:ext cx="1198" cy="424"/>
              </a:xfrm>
              <a:prstGeom prst="flowChartMultidocument">
                <a:avLst/>
              </a:prstGeom>
              <a:solidFill>
                <a:srgbClr val="FFFF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ts val="1800"/>
                  </a:lnSpc>
                  <a:spcBef>
                    <a:spcPts val="0"/>
                  </a:spcBef>
                  <a:defRPr/>
                </a:pPr>
                <a:r>
                  <a:rPr lang="pt-BR" sz="1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Dossiê</a:t>
                </a:r>
              </a:p>
              <a:p>
                <a:pPr>
                  <a:lnSpc>
                    <a:spcPts val="1800"/>
                  </a:lnSpc>
                  <a:spcBef>
                    <a:spcPts val="0"/>
                  </a:spcBef>
                  <a:defRPr/>
                </a:pPr>
                <a:r>
                  <a:rPr lang="pt-BR" sz="1800" dirty="0" smtClean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Toxicológico</a:t>
                </a:r>
                <a:endParaRPr lang="pt-BR" sz="18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ndara" pitchFamily="34" charset="0"/>
                </a:endParaRPr>
              </a:p>
            </p:txBody>
          </p:sp>
          <p:sp>
            <p:nvSpPr>
              <p:cNvPr id="30" name="AutoShape 29"/>
              <p:cNvSpPr>
                <a:spLocks noChangeArrowheads="1"/>
              </p:cNvSpPr>
              <p:nvPr/>
            </p:nvSpPr>
            <p:spPr bwMode="auto">
              <a:xfrm>
                <a:off x="2939" y="2127"/>
                <a:ext cx="1199" cy="424"/>
              </a:xfrm>
              <a:prstGeom prst="flowChartMultidocument">
                <a:avLst/>
              </a:prstGeom>
              <a:solidFill>
                <a:srgbClr val="FFFF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ts val="1800"/>
                  </a:lnSpc>
                  <a:spcBef>
                    <a:spcPts val="0"/>
                  </a:spcBef>
                  <a:defRPr/>
                </a:pPr>
                <a:r>
                  <a:rPr lang="pt-BR" sz="1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Dossiê </a:t>
                </a:r>
              </a:p>
              <a:p>
                <a:pPr>
                  <a:lnSpc>
                    <a:spcPts val="1800"/>
                  </a:lnSpc>
                  <a:spcBef>
                    <a:spcPts val="0"/>
                  </a:spcBef>
                  <a:defRPr/>
                </a:pPr>
                <a:r>
                  <a:rPr lang="pt-BR" sz="1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Agronômico</a:t>
                </a:r>
              </a:p>
            </p:txBody>
          </p:sp>
          <p:sp>
            <p:nvSpPr>
              <p:cNvPr id="31" name="AutoShape 30"/>
              <p:cNvSpPr>
                <a:spLocks noChangeArrowheads="1"/>
              </p:cNvSpPr>
              <p:nvPr/>
            </p:nvSpPr>
            <p:spPr bwMode="auto">
              <a:xfrm>
                <a:off x="172" y="2135"/>
                <a:ext cx="1198" cy="424"/>
              </a:xfrm>
              <a:prstGeom prst="flowChartMultidocument">
                <a:avLst/>
              </a:prstGeom>
              <a:solidFill>
                <a:srgbClr val="FFFFCC"/>
              </a:solidFill>
              <a:ln w="19050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pPr>
                  <a:lnSpc>
                    <a:spcPts val="1800"/>
                  </a:lnSpc>
                  <a:spcBef>
                    <a:spcPts val="0"/>
                  </a:spcBef>
                  <a:defRPr/>
                </a:pPr>
                <a:r>
                  <a:rPr lang="pt-BR" sz="1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Dossiê</a:t>
                </a:r>
              </a:p>
              <a:p>
                <a:pPr>
                  <a:lnSpc>
                    <a:spcPts val="1800"/>
                  </a:lnSpc>
                  <a:spcBef>
                    <a:spcPts val="0"/>
                  </a:spcBef>
                  <a:defRPr/>
                </a:pPr>
                <a:r>
                  <a:rPr lang="pt-BR" sz="1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Ambiental</a:t>
                </a:r>
              </a:p>
            </p:txBody>
          </p:sp>
          <p:sp>
            <p:nvSpPr>
              <p:cNvPr id="32" name="Rectangle 31"/>
              <p:cNvSpPr>
                <a:spLocks noChangeArrowheads="1"/>
              </p:cNvSpPr>
              <p:nvPr/>
            </p:nvSpPr>
            <p:spPr bwMode="auto">
              <a:xfrm>
                <a:off x="1768" y="1814"/>
                <a:ext cx="740" cy="238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pt-BR" sz="18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ANVISA</a:t>
                </a:r>
              </a:p>
            </p:txBody>
          </p:sp>
          <p:sp>
            <p:nvSpPr>
              <p:cNvPr id="33" name="Rectangle 32"/>
              <p:cNvSpPr>
                <a:spLocks noChangeArrowheads="1"/>
              </p:cNvSpPr>
              <p:nvPr/>
            </p:nvSpPr>
            <p:spPr bwMode="auto">
              <a:xfrm>
                <a:off x="3220" y="1778"/>
                <a:ext cx="817" cy="258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pt-BR" sz="200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MAPA</a:t>
                </a:r>
              </a:p>
            </p:txBody>
          </p:sp>
          <p:sp>
            <p:nvSpPr>
              <p:cNvPr id="34" name="Rectangle 33"/>
              <p:cNvSpPr>
                <a:spLocks noChangeArrowheads="1"/>
              </p:cNvSpPr>
              <p:nvPr/>
            </p:nvSpPr>
            <p:spPr bwMode="auto">
              <a:xfrm>
                <a:off x="318" y="1811"/>
                <a:ext cx="802" cy="258"/>
              </a:xfrm>
              <a:prstGeom prst="rect">
                <a:avLst/>
              </a:prstGeom>
              <a:solidFill>
                <a:srgbClr val="FFFFCC"/>
              </a:solidFill>
              <a:ln w="28575">
                <a:solidFill>
                  <a:schemeClr val="tx1"/>
                </a:solidFill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pt-BR" sz="2000" dirty="0">
                    <a:solidFill>
                      <a:schemeClr val="tx1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ndara" pitchFamily="34" charset="0"/>
                  </a:rPr>
                  <a:t>IBAMA</a:t>
                </a:r>
              </a:p>
            </p:txBody>
          </p:sp>
        </p:grpSp>
        <p:sp>
          <p:nvSpPr>
            <p:cNvPr id="8" name="Line 80"/>
            <p:cNvSpPr>
              <a:spLocks noChangeShapeType="1"/>
            </p:cNvSpPr>
            <p:nvPr/>
          </p:nvSpPr>
          <p:spPr bwMode="auto">
            <a:xfrm>
              <a:off x="2120" y="2840"/>
              <a:ext cx="0" cy="178"/>
            </a:xfrm>
            <a:prstGeom prst="line">
              <a:avLst/>
            </a:prstGeom>
            <a:noFill/>
            <a:ln w="28575">
              <a:solidFill>
                <a:srgbClr val="FFFF00"/>
              </a:solidFill>
              <a:round/>
              <a:headEnd/>
              <a:tailEnd type="triangle" w="med" len="med"/>
            </a:ln>
            <a:effectLst>
              <a:outerShdw dist="35921" dir="2700000" algn="ctr" rotWithShape="0">
                <a:schemeClr val="tx1"/>
              </a:outerShdw>
            </a:effectLst>
          </p:spPr>
          <p:txBody>
            <a:bodyPr/>
            <a:lstStyle/>
            <a:p>
              <a:pPr>
                <a:defRPr/>
              </a:pPr>
              <a:endParaRPr lang="pt-BR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endParaRPr>
            </a:p>
          </p:txBody>
        </p:sp>
      </p:grpSp>
      <p:sp>
        <p:nvSpPr>
          <p:cNvPr id="37" name="Text Box 49"/>
          <p:cNvSpPr txBox="1">
            <a:spLocks noChangeArrowheads="1"/>
          </p:cNvSpPr>
          <p:nvPr/>
        </p:nvSpPr>
        <p:spPr bwMode="auto">
          <a:xfrm>
            <a:off x="6110288" y="3219068"/>
            <a:ext cx="1008062" cy="311150"/>
          </a:xfrm>
          <a:prstGeom prst="rect">
            <a:avLst/>
          </a:prstGeom>
          <a:solidFill>
            <a:srgbClr val="66FF33"/>
          </a:solidFill>
          <a:ln w="9525">
            <a:solidFill>
              <a:srgbClr val="33CC33"/>
            </a:solidFill>
            <a:miter lim="800000"/>
            <a:headEnd/>
            <a:tailEnd/>
          </a:ln>
        </p:spPr>
        <p:txBody>
          <a:bodyPr lIns="18000" tIns="10800" rIns="18000" bIns="10800"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pt-BR" sz="18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Registro</a:t>
            </a:r>
          </a:p>
        </p:txBody>
      </p:sp>
      <p:sp>
        <p:nvSpPr>
          <p:cNvPr id="38" name="AutoShape 50"/>
          <p:cNvSpPr>
            <a:spLocks noChangeArrowheads="1"/>
          </p:cNvSpPr>
          <p:nvPr/>
        </p:nvSpPr>
        <p:spPr bwMode="auto">
          <a:xfrm rot="15153273" flipH="1" flipV="1">
            <a:off x="3360674" y="4561227"/>
            <a:ext cx="3957391" cy="892175"/>
          </a:xfrm>
          <a:prstGeom prst="curvedUpArrow">
            <a:avLst>
              <a:gd name="adj1" fmla="val 90261"/>
              <a:gd name="adj2" fmla="val 180521"/>
              <a:gd name="adj3" fmla="val 33333"/>
            </a:avLst>
          </a:prstGeom>
          <a:gradFill>
            <a:gsLst>
              <a:gs pos="0">
                <a:srgbClr val="FF9900"/>
              </a:gs>
              <a:gs pos="50000">
                <a:srgbClr val="FFFF00"/>
              </a:gs>
              <a:gs pos="100000">
                <a:srgbClr val="FFCC66">
                  <a:shade val="100000"/>
                  <a:satMod val="115000"/>
                </a:srgbClr>
              </a:gs>
            </a:gsLst>
            <a:lin ang="13500000" scaled="1"/>
          </a:gra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39" name="AutoShape 37"/>
          <p:cNvSpPr>
            <a:spLocks noChangeArrowheads="1"/>
          </p:cNvSpPr>
          <p:nvPr/>
        </p:nvSpPr>
        <p:spPr bwMode="auto">
          <a:xfrm rot="2867411">
            <a:off x="3307114" y="899319"/>
            <a:ext cx="693738" cy="2498725"/>
          </a:xfrm>
          <a:prstGeom prst="curvedRightArrow">
            <a:avLst>
              <a:gd name="adj1" fmla="val 72037"/>
              <a:gd name="adj2" fmla="val 144073"/>
              <a:gd name="adj3" fmla="val 33333"/>
            </a:avLst>
          </a:prstGeom>
          <a:solidFill>
            <a:srgbClr val="FF9933"/>
          </a:soli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0" name="Text Box 36"/>
          <p:cNvSpPr txBox="1">
            <a:spLocks noChangeArrowheads="1"/>
          </p:cNvSpPr>
          <p:nvPr/>
        </p:nvSpPr>
        <p:spPr bwMode="auto">
          <a:xfrm>
            <a:off x="4425158" y="1364531"/>
            <a:ext cx="3024187" cy="830997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pt-BR" sz="2400" u="sng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REAVALIAÇÃO</a:t>
            </a:r>
          </a:p>
          <a:p>
            <a:pPr marL="342900" indent="-342900">
              <a:lnSpc>
                <a:spcPct val="100000"/>
              </a:lnSpc>
              <a:spcBef>
                <a:spcPts val="0"/>
              </a:spcBef>
              <a:defRPr/>
            </a:pPr>
            <a:r>
              <a:rPr lang="pt-BR" sz="2400" u="sng" dirty="0" smtClean="0">
                <a:solidFill>
                  <a:srgbClr val="FF99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TOXICOLÓGICA</a:t>
            </a:r>
            <a:endParaRPr lang="pt-BR" sz="2400" u="sng" dirty="0">
              <a:solidFill>
                <a:srgbClr val="FF99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1" name="AutoShape 39"/>
          <p:cNvSpPr>
            <a:spLocks noChangeArrowheads="1"/>
          </p:cNvSpPr>
          <p:nvPr/>
        </p:nvSpPr>
        <p:spPr bwMode="auto">
          <a:xfrm>
            <a:off x="2143125" y="5972809"/>
            <a:ext cx="2519363" cy="539123"/>
          </a:xfrm>
          <a:prstGeom prst="flowChartTerminator">
            <a:avLst/>
          </a:prstGeom>
          <a:solidFill>
            <a:srgbClr val="FF3300"/>
          </a:solidFill>
          <a:ln w="1905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r>
              <a:rPr lang="pt-BR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Se resultado negativo</a:t>
            </a:r>
          </a:p>
        </p:txBody>
      </p:sp>
      <p:sp>
        <p:nvSpPr>
          <p:cNvPr id="42" name="AutoShape 34"/>
          <p:cNvSpPr>
            <a:spLocks noChangeArrowheads="1"/>
          </p:cNvSpPr>
          <p:nvPr/>
        </p:nvSpPr>
        <p:spPr bwMode="auto">
          <a:xfrm rot="15242689">
            <a:off x="6021210" y="4095359"/>
            <a:ext cx="3699391" cy="656935"/>
          </a:xfrm>
          <a:prstGeom prst="curvedUpArrow">
            <a:avLst>
              <a:gd name="adj1" fmla="val 83382"/>
              <a:gd name="adj2" fmla="val 166765"/>
              <a:gd name="adj3" fmla="val 33333"/>
            </a:avLst>
          </a:prstGeom>
          <a:solidFill>
            <a:srgbClr val="66FF33"/>
          </a:solidFill>
          <a:ln w="9525" algn="ctr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none" anchor="ctr"/>
          <a:lstStyle/>
          <a:p>
            <a:pPr>
              <a:defRPr/>
            </a:pPr>
            <a:endParaRPr lang="pt-BR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4" name="Text Box 45"/>
          <p:cNvSpPr txBox="1">
            <a:spLocks noChangeArrowheads="1"/>
          </p:cNvSpPr>
          <p:nvPr/>
        </p:nvSpPr>
        <p:spPr bwMode="auto">
          <a:xfrm>
            <a:off x="6110287" y="6089815"/>
            <a:ext cx="1760617" cy="276999"/>
          </a:xfrm>
          <a:prstGeom prst="rect">
            <a:avLst/>
          </a:prstGeom>
          <a:solidFill>
            <a:srgbClr val="66FF33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bg2"/>
            </a:outerShdw>
          </a:effectLst>
        </p:spPr>
        <p:txBody>
          <a:bodyPr wrap="square" lIns="0" tIns="0" rIns="0" bIns="0">
            <a:spAutoFit/>
            <a:scene3d>
              <a:camera prst="orthographicFront"/>
              <a:lightRig rig="threePt" dir="t"/>
            </a:scene3d>
            <a:sp3d extrusionH="57150">
              <a:bevelT w="82550" h="38100" prst="coolSlant"/>
            </a:sp3d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pt-BR" sz="1800" dirty="0">
                <a:solidFill>
                  <a:schemeClr val="accent2">
                    <a:lumMod val="10000"/>
                  </a:schemeClr>
                </a:solidFill>
                <a:effectLst>
                  <a:innerShdw blurRad="63500" dist="50800" dir="18900000">
                    <a:prstClr val="black">
                      <a:alpha val="50000"/>
                    </a:prstClr>
                  </a:innerShdw>
                </a:effectLst>
                <a:latin typeface="Candara" pitchFamily="34" charset="0"/>
              </a:rPr>
              <a:t>DEFERIMENTO</a:t>
            </a:r>
          </a:p>
        </p:txBody>
      </p:sp>
      <p:sp>
        <p:nvSpPr>
          <p:cNvPr id="45" name="Text Box 38"/>
          <p:cNvSpPr txBox="1">
            <a:spLocks noChangeArrowheads="1"/>
          </p:cNvSpPr>
          <p:nvPr/>
        </p:nvSpPr>
        <p:spPr bwMode="auto">
          <a:xfrm>
            <a:off x="5857875" y="5733256"/>
            <a:ext cx="2520950" cy="288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0" tIns="0" rIns="0" bIns="0">
            <a:spAutoFit/>
          </a:bodyPr>
          <a:lstStyle/>
          <a:p>
            <a:pPr marL="342900" indent="-342900">
              <a:spcBef>
                <a:spcPct val="50000"/>
              </a:spcBef>
              <a:defRPr/>
            </a:pPr>
            <a:r>
              <a:rPr lang="pt-BR" sz="1800" dirty="0">
                <a:effectLst>
                  <a:outerShdw blurRad="38100" dist="38100" dir="2700000" algn="tl">
                    <a:schemeClr val="tx1">
                      <a:alpha val="43000"/>
                    </a:schemeClr>
                  </a:outerShdw>
                </a:effectLst>
                <a:latin typeface="Candara" pitchFamily="34" charset="0"/>
              </a:rPr>
              <a:t>COMERCIALIZAÇÃO</a:t>
            </a:r>
          </a:p>
        </p:txBody>
      </p:sp>
      <p:sp>
        <p:nvSpPr>
          <p:cNvPr id="46" name="Text Box 41"/>
          <p:cNvSpPr txBox="1">
            <a:spLocks noChangeArrowheads="1"/>
          </p:cNvSpPr>
          <p:nvPr/>
        </p:nvSpPr>
        <p:spPr bwMode="auto">
          <a:xfrm>
            <a:off x="5937251" y="5805264"/>
            <a:ext cx="2303463" cy="793191"/>
          </a:xfrm>
          <a:prstGeom prst="rect">
            <a:avLst/>
          </a:prstGeom>
          <a:solidFill>
            <a:srgbClr val="FF3300"/>
          </a:solidFill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lIns="0" tIns="0" rIns="0" bIns="54000" anchor="b">
            <a:spAutoFit/>
            <a:scene3d>
              <a:camera prst="orthographicFront"/>
              <a:lightRig rig="threePt" dir="t"/>
            </a:scene3d>
            <a:sp3d extrusionH="57150">
              <a:bevelT w="38100" h="38100"/>
            </a:sp3d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pt-BR" sz="24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RESTRIÇÃO ou EXCLUSÃO</a:t>
            </a:r>
          </a:p>
        </p:txBody>
      </p:sp>
      <p:sp>
        <p:nvSpPr>
          <p:cNvPr id="2" name="AutoShape 35"/>
          <p:cNvSpPr>
            <a:spLocks noChangeArrowheads="1"/>
          </p:cNvSpPr>
          <p:nvPr/>
        </p:nvSpPr>
        <p:spPr bwMode="auto">
          <a:xfrm rot="15377131">
            <a:off x="5373580" y="2586121"/>
            <a:ext cx="5562816" cy="1265895"/>
          </a:xfrm>
          <a:prstGeom prst="curvedUpArrow">
            <a:avLst>
              <a:gd name="adj1" fmla="val 82010"/>
              <a:gd name="adj2" fmla="val 164019"/>
              <a:gd name="adj3" fmla="val 47173"/>
            </a:avLst>
          </a:prstGeom>
          <a:gradFill flip="none" rotWithShape="1">
            <a:gsLst>
              <a:gs pos="0">
                <a:srgbClr val="FF9900"/>
              </a:gs>
              <a:gs pos="50000">
                <a:srgbClr val="FFCC66">
                  <a:shade val="67500"/>
                  <a:satMod val="115000"/>
                </a:srgbClr>
              </a:gs>
              <a:gs pos="100000">
                <a:srgbClr val="FFCC66">
                  <a:shade val="100000"/>
                  <a:satMod val="115000"/>
                </a:srgbClr>
              </a:gs>
            </a:gsLst>
            <a:lin ang="8100000" scaled="1"/>
            <a:tileRect/>
          </a:gradFill>
          <a:ln w="9525">
            <a:solidFill>
              <a:schemeClr val="tx1"/>
            </a:solidFill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 vert="eaVert" wrap="none" anchor="ctr"/>
          <a:lstStyle/>
          <a:p>
            <a:pPr marL="342900" indent="-342900">
              <a:defRPr/>
            </a:pPr>
            <a:endParaRPr lang="pt-BR" sz="2400" u="sng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43" name="Text Box 42"/>
          <p:cNvSpPr txBox="1">
            <a:spLocks noChangeArrowheads="1"/>
          </p:cNvSpPr>
          <p:nvPr/>
        </p:nvSpPr>
        <p:spPr bwMode="auto">
          <a:xfrm>
            <a:off x="6965950" y="4439518"/>
            <a:ext cx="2195513" cy="120032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>
            <a:outerShdw dist="35921" dir="2700000" algn="ctr" rotWithShape="0">
              <a:schemeClr val="tx1"/>
            </a:outerShdw>
          </a:effectLst>
        </p:spPr>
        <p:txBody>
          <a:bodyPr>
            <a:sp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  <a:defRPr/>
            </a:pPr>
            <a:r>
              <a:rPr lang="pt-BR" sz="18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Dados de impacto na população</a:t>
            </a:r>
            <a:r>
              <a:rPr lang="pt-BR" sz="1800" u="sng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 </a:t>
            </a:r>
            <a:r>
              <a:rPr lang="pt-BR" sz="1800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, comunicação internacional ...</a:t>
            </a:r>
            <a:endParaRPr lang="pt-BR" sz="1800" u="sng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30162" y="836712"/>
            <a:ext cx="708818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ts val="1800"/>
              </a:lnSpc>
              <a:spcBef>
                <a:spcPts val="0"/>
              </a:spcBef>
              <a:defRPr/>
            </a:pPr>
            <a:r>
              <a:rPr lang="pt-BR" sz="1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ndara" pitchFamily="34" charset="0"/>
              </a:rPr>
              <a:t>Dossiê toxicológico = estudos aportados pela empresa registrante, com base nos protocolos da OECD e de Boas Práticas Laboratoriais</a:t>
            </a:r>
            <a:endParaRPr lang="pt-BR" sz="1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ndar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7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74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750"/>
                            </p:stCondLst>
                            <p:childTnLst>
                              <p:par>
                                <p:cTn id="25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37" presetID="50" presetClass="entr" presetSubtype="0" decel="10000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1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7" dur="1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2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0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3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8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86" presetID="1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8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 nodeType="clickPar">
                      <p:stCondLst>
                        <p:cond delay="indefinite"/>
                      </p:stCondLst>
                      <p:childTnLst>
                        <p:par>
                          <p:cTn id="9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99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1" presetID="17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0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0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111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3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5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8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5" grpId="0" animBg="1"/>
      <p:bldP spid="37" grpId="0" animBg="1"/>
      <p:bldP spid="37" grpId="1" animBg="1"/>
      <p:bldP spid="38" grpId="0" animBg="1"/>
      <p:bldP spid="38" grpId="1" animBg="1"/>
      <p:bldP spid="39" grpId="0" animBg="1"/>
      <p:bldP spid="39" grpId="1" animBg="1"/>
      <p:bldP spid="40" grpId="0"/>
      <p:bldP spid="41" grpId="0" animBg="1"/>
      <p:bldP spid="42" grpId="0" animBg="1"/>
      <p:bldP spid="42" grpId="1" animBg="1"/>
      <p:bldP spid="45" grpId="0"/>
      <p:bldP spid="45" grpId="1"/>
      <p:bldP spid="2" grpId="0" animBg="1"/>
      <p:bldP spid="2" grpId="1" animBg="1"/>
      <p:bldP spid="43" grpId="0"/>
      <p:bldP spid="43" grpId="1"/>
      <p:bldP spid="7" grpId="0"/>
      <p:bldP spid="7" grpId="1"/>
    </p:bldLst>
  </p:timing>
</p:sld>
</file>

<file path=ppt/theme/theme1.xml><?xml version="1.0" encoding="utf-8"?>
<a:theme xmlns:a="http://schemas.openxmlformats.org/drawingml/2006/main" name="Estrutura padrão">
  <a:themeElements>
    <a:clrScheme name="Estrutura padrão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0" fontAlgn="base" latinLnBrk="0" hangingPunct="0">
          <a:lnSpc>
            <a:spcPct val="11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0" fontAlgn="base" latinLnBrk="0" hangingPunct="0">
          <a:lnSpc>
            <a:spcPct val="11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2_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r-FR" sz="1800" b="1" i="1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1_Estrutura padrão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0" fontAlgn="base" latinLnBrk="0" hangingPunct="0">
          <a:lnSpc>
            <a:spcPct val="11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Comic Sans MS" pitchFamily="66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>
          <a:outerShdw dist="35921" dir="2700000" algn="ctr" rotWithShape="0">
            <a:schemeClr val="bg2"/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342900" marR="0" indent="-342900" algn="ctr" defTabSz="914400" rtl="0" eaLnBrk="0" fontAlgn="base" latinLnBrk="0" hangingPunct="0">
          <a:lnSpc>
            <a:spcPct val="11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4400" b="0" i="0" u="none" strike="noStrike" cap="none" normalizeH="0" baseline="0" smtClean="0">
            <a:ln>
              <a:noFill/>
            </a:ln>
            <a:solidFill>
              <a:srgbClr val="FFFF00"/>
            </a:solidFill>
            <a:effectLst/>
            <a:latin typeface="Comic Sans MS" pitchFamily="66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11036</TotalTime>
  <Words>1225</Words>
  <Application>Microsoft Office PowerPoint</Application>
  <PresentationFormat>Apresentação na tela (4:3)</PresentationFormat>
  <Paragraphs>296</Paragraphs>
  <Slides>21</Slides>
  <Notes>13</Notes>
  <HiddenSlides>0</HiddenSlides>
  <MMClips>0</MMClips>
  <ScaleCrop>false</ScaleCrop>
  <HeadingPairs>
    <vt:vector size="4" baseType="variant">
      <vt:variant>
        <vt:lpstr>Tema</vt:lpstr>
      </vt:variant>
      <vt:variant>
        <vt:i4>4</vt:i4>
      </vt:variant>
      <vt:variant>
        <vt:lpstr>Títulos de slides</vt:lpstr>
      </vt:variant>
      <vt:variant>
        <vt:i4>21</vt:i4>
      </vt:variant>
    </vt:vector>
  </HeadingPairs>
  <TitlesOfParts>
    <vt:vector size="25" baseType="lpstr">
      <vt:lpstr>Estrutura padrão</vt:lpstr>
      <vt:lpstr>Design padrão</vt:lpstr>
      <vt:lpstr>2_Design padrão</vt:lpstr>
      <vt:lpstr>1_Estrutura padrão</vt:lpstr>
      <vt:lpstr>Apresentação do PowerPoint</vt:lpstr>
      <vt:lpstr>Apresentação do PowerPoint</vt:lpstr>
      <vt:lpstr>Apresentação do PowerPoint</vt:lpstr>
      <vt:lpstr>AGROTÓXICO</vt:lpstr>
      <vt:lpstr>Apresentação do PowerPoint</vt:lpstr>
      <vt:lpstr>Custos de Intoxicações</vt:lpstr>
      <vt:lpstr>OBJETIVOS DA AVALIAÇÃO TOXICOLÓGICA PELA SAÚDE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O que se pode melhorar por meio da regulação e procedimentos</vt:lpstr>
      <vt:lpstr>Apresentação do PowerPoint</vt:lpstr>
      <vt:lpstr>Apresentação do PowerPoint</vt:lpstr>
      <vt:lpstr>Apresentação do PowerPoint</vt:lpstr>
    </vt:vector>
  </TitlesOfParts>
  <Company>anvisa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sem título</dc:title>
  <dc:creator>Rodrigo.Tardioli</dc:creator>
  <cp:lastModifiedBy>Ana Maria Vekic</cp:lastModifiedBy>
  <cp:revision>955</cp:revision>
  <dcterms:created xsi:type="dcterms:W3CDTF">2000-07-27T14:52:36Z</dcterms:created>
  <dcterms:modified xsi:type="dcterms:W3CDTF">2015-07-02T10:55:54Z</dcterms:modified>
</cp:coreProperties>
</file>