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72" r:id="rId3"/>
    <p:sldId id="281" r:id="rId4"/>
    <p:sldId id="282" r:id="rId5"/>
    <p:sldId id="284" r:id="rId6"/>
    <p:sldId id="257" r:id="rId7"/>
    <p:sldId id="258" r:id="rId8"/>
    <p:sldId id="259" r:id="rId9"/>
    <p:sldId id="267" r:id="rId10"/>
    <p:sldId id="261" r:id="rId11"/>
    <p:sldId id="262" r:id="rId12"/>
    <p:sldId id="263" r:id="rId13"/>
    <p:sldId id="264" r:id="rId14"/>
    <p:sldId id="265" r:id="rId15"/>
    <p:sldId id="266" r:id="rId16"/>
  </p:sldIdLst>
  <p:sldSz cx="12192000" cy="6858000"/>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f4V1Nd4FXddzB+TPUkkndcZV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6F0"/>
    <a:srgbClr val="C40000"/>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007917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2970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pt-BR"/>
              <a:t>É comum o argumento de que o governo poderia arrecadar bilhões de reais em impostos se os dispositivos eletrônicos para fumar fossem liberados para venda ou seja, de que </a:t>
            </a:r>
            <a:r>
              <a:rPr lang="pt-BR" sz="1100" b="0">
                <a:solidFill>
                  <a:srgbClr val="1F1F1F"/>
                </a:solidFill>
                <a:highlight>
                  <a:srgbClr val="FFFFFF"/>
                </a:highlight>
                <a:latin typeface="Calibri"/>
                <a:ea typeface="Calibri"/>
                <a:cs typeface="Calibri"/>
                <a:sym typeface="Calibri"/>
              </a:rPr>
              <a:t>a liberação de sua comercialização impulsionaria a economia e aumentaria a arrecadação tributária.</a:t>
            </a:r>
            <a:endParaRPr/>
          </a:p>
          <a:p>
            <a:pPr marL="457200" marR="0" lvl="0" indent="-298450" algn="l" rtl="0">
              <a:lnSpc>
                <a:spcPct val="100000"/>
              </a:lnSpc>
              <a:spcBef>
                <a:spcPts val="0"/>
              </a:spcBef>
              <a:spcAft>
                <a:spcPts val="0"/>
              </a:spcAft>
              <a:buClr>
                <a:srgbClr val="000000"/>
              </a:buClr>
              <a:buSzPts val="1100"/>
              <a:buFont typeface="Arial"/>
              <a:buChar char="●"/>
            </a:pPr>
            <a:r>
              <a:rPr lang="pt-BR" sz="1100" b="0">
                <a:solidFill>
                  <a:srgbClr val="1F1F1F"/>
                </a:solidFill>
                <a:highlight>
                  <a:srgbClr val="FFFFFF"/>
                </a:highlight>
                <a:latin typeface="Calibri"/>
                <a:ea typeface="Calibri"/>
                <a:cs typeface="Calibri"/>
                <a:sym typeface="Calibri"/>
              </a:rPr>
              <a:t>Entretanto, é preciso considerar os impactos negativos à saúde pública que podem surgir como resultado da maior disponibilidade e acessibilidade desses produtos. A liberação da venda de DEF elevaria o consumo, aumentando os custos do governo com o tratamento de doenças causadas pelo uso e pela exposição às substâncias tóxicas presentes nos cigarros eletrônicos. No Brasil, os custos diretos e indiretos do tabagismo somam R$ 125 bilhões, enquanto a arrecadação com impostos é de R$ 12 bilhões ao ano, o que representa apenas 1,8% do PIB. A liberação da comercialização dos DEF geraria uma sobrecarga adicional ao sistema de saúde.</a:t>
            </a:r>
            <a:endParaRPr sz="1100">
              <a:highlight>
                <a:srgbClr val="FFFFFF"/>
              </a:highlight>
              <a:latin typeface="Times New Roman"/>
              <a:ea typeface="Times New Roman"/>
              <a:cs typeface="Times New Roman"/>
              <a:sym typeface="Times New Roman"/>
            </a:endParaRPr>
          </a:p>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4261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2: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pt-BR" sz="1800" b="0">
                <a:solidFill>
                  <a:srgbClr val="1F1F1F"/>
                </a:solidFill>
                <a:highlight>
                  <a:srgbClr val="FFFFFF"/>
                </a:highlight>
                <a:latin typeface="Calibri"/>
                <a:ea typeface="Calibri"/>
                <a:cs typeface="Calibri"/>
                <a:sym typeface="Calibri"/>
              </a:rPr>
              <a:t>O combate ao comércio ilegal de DEFs, utilizado como justificativa para sua legalização, deve ser feito por meio de medidas específicas, e não pela liberação geral desses produtos. É importante lembrar que o comércio ilegal também ocorre com cigarros convencionais, mesmo sendo lícitos. Nos Estados Unidos, apesar da comercialização permitida, 89% dos DEFs utilizados por crianças são provenientes do mercado ilegal.</a:t>
            </a:r>
            <a:endParaRPr/>
          </a:p>
          <a:p>
            <a:pPr marL="457200" lvl="0" indent="-298450" algn="just" rtl="0">
              <a:lnSpc>
                <a:spcPct val="100000"/>
              </a:lnSpc>
              <a:spcBef>
                <a:spcPts val="0"/>
              </a:spcBef>
              <a:spcAft>
                <a:spcPts val="0"/>
              </a:spcAft>
              <a:buSzPts val="1100"/>
              <a:buChar char="●"/>
            </a:pPr>
            <a:r>
              <a:rPr lang="pt-BR" sz="1800" b="0" i="0" u="none" strike="noStrike">
                <a:solidFill>
                  <a:srgbClr val="000000"/>
                </a:solidFill>
                <a:latin typeface="Calibri"/>
                <a:ea typeface="Calibri"/>
                <a:cs typeface="Calibri"/>
                <a:sym typeface="Calibri"/>
              </a:rPr>
              <a:t>Os cigarros comuns, que têm sua venda autorizada, são um forte alvo do comércio ilegal e do contrabando. Da mesma forma, a permissão da comercialização dos DEF irá aumentar a procura por esses produtos e o consumo deles. Isso poderá incentivar o aumento do seu comércio ilegal e da criminalidade.</a:t>
            </a:r>
            <a:endParaRPr/>
          </a:p>
          <a:p>
            <a:pPr marL="457200" lvl="0" indent="-298450" algn="just" rtl="0">
              <a:lnSpc>
                <a:spcPct val="100000"/>
              </a:lnSpc>
              <a:spcBef>
                <a:spcPts val="0"/>
              </a:spcBef>
              <a:spcAft>
                <a:spcPts val="0"/>
              </a:spcAft>
              <a:buSzPts val="1100"/>
              <a:buChar char="●"/>
            </a:pPr>
            <a:r>
              <a:rPr lang="pt-BR" sz="1800" b="0" i="0" u="none" strike="noStrike">
                <a:solidFill>
                  <a:srgbClr val="000000"/>
                </a:solidFill>
                <a:latin typeface="Calibri"/>
                <a:ea typeface="Calibri"/>
                <a:cs typeface="Calibri"/>
                <a:sym typeface="Calibri"/>
              </a:rPr>
              <a:t>A implementação do </a:t>
            </a:r>
            <a:r>
              <a:rPr lang="pt-BR" sz="1800" b="1" i="0" u="none" strike="noStrike">
                <a:solidFill>
                  <a:srgbClr val="000000"/>
                </a:solidFill>
                <a:latin typeface="Calibri"/>
                <a:ea typeface="Calibri"/>
                <a:cs typeface="Calibri"/>
                <a:sym typeface="Calibri"/>
              </a:rPr>
              <a:t>Protocolo para Eliminar o Comércio Ilícito de Produtos de Tabaco </a:t>
            </a:r>
            <a:r>
              <a:rPr lang="pt-BR" sz="1800" b="0" i="0" u="none" strike="noStrike">
                <a:solidFill>
                  <a:srgbClr val="000000"/>
                </a:solidFill>
                <a:latin typeface="Calibri"/>
                <a:ea typeface="Calibri"/>
                <a:cs typeface="Calibri"/>
                <a:sym typeface="Calibri"/>
              </a:rPr>
              <a:t>é fundamental para enfrentar essas questões.</a:t>
            </a:r>
            <a:endParaRPr sz="1800" b="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highlight>
                <a:srgbClr val="FFFFFF"/>
              </a:highlight>
              <a:latin typeface="Times New Roman"/>
              <a:ea typeface="Times New Roman"/>
              <a:cs typeface="Times New Roman"/>
              <a:sym typeface="Times New Roman"/>
            </a:endParaRPr>
          </a:p>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3469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81: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pt-BR" sz="1100" b="0" dirty="0">
                <a:solidFill>
                  <a:srgbClr val="1F1F1F"/>
                </a:solidFill>
                <a:highlight>
                  <a:srgbClr val="FFFFFF"/>
                </a:highlight>
                <a:latin typeface="Calibri"/>
                <a:ea typeface="Calibri"/>
                <a:cs typeface="Calibri"/>
                <a:sym typeface="Calibri"/>
              </a:rPr>
              <a:t>Quanto às oportunidades de trabalho para os agricultores de tabaco: alega-se que a proibição da venda de </a:t>
            </a:r>
            <a:r>
              <a:rPr lang="pt-BR" sz="1100" b="0" dirty="0" err="1">
                <a:solidFill>
                  <a:srgbClr val="1F1F1F"/>
                </a:solidFill>
                <a:highlight>
                  <a:srgbClr val="FFFFFF"/>
                </a:highlight>
                <a:latin typeface="Calibri"/>
                <a:ea typeface="Calibri"/>
                <a:cs typeface="Calibri"/>
                <a:sym typeface="Calibri"/>
              </a:rPr>
              <a:t>DEFs</a:t>
            </a:r>
            <a:r>
              <a:rPr lang="pt-BR" sz="1100" b="0" dirty="0">
                <a:solidFill>
                  <a:srgbClr val="1F1F1F"/>
                </a:solidFill>
                <a:highlight>
                  <a:srgbClr val="FFFFFF"/>
                </a:highlight>
                <a:latin typeface="Calibri"/>
                <a:ea typeface="Calibri"/>
                <a:cs typeface="Calibri"/>
                <a:sym typeface="Calibri"/>
              </a:rPr>
              <a:t> prejudica a geração de novos investimentos na fumicultura e pode impactar o meio de vida dos produtores de folhas de fumo no Brasil. No entanto, a plantação de folhas de tabaco é uma atividade legal no país, e 85% da produção é exportada. Cabe ressaltar que existe uma queda mundial na demanda por tabaco devido à redução global do tabagismo. Portanto, os impactos sobre os produtores dependem da dinâmica do mercado internacional, e não da proibição dos </a:t>
            </a:r>
            <a:r>
              <a:rPr lang="pt-BR" sz="1100" b="0" dirty="0" err="1">
                <a:solidFill>
                  <a:srgbClr val="1F1F1F"/>
                </a:solidFill>
                <a:highlight>
                  <a:srgbClr val="FFFFFF"/>
                </a:highlight>
                <a:latin typeface="Calibri"/>
                <a:ea typeface="Calibri"/>
                <a:cs typeface="Calibri"/>
                <a:sym typeface="Calibri"/>
              </a:rPr>
              <a:t>DEFs</a:t>
            </a:r>
            <a:r>
              <a:rPr lang="pt-BR" sz="1100" b="0" dirty="0">
                <a:solidFill>
                  <a:srgbClr val="1F1F1F"/>
                </a:solidFill>
                <a:highlight>
                  <a:srgbClr val="FFFFFF"/>
                </a:highlight>
                <a:latin typeface="Calibri"/>
                <a:ea typeface="Calibri"/>
                <a:cs typeface="Calibri"/>
                <a:sym typeface="Calibri"/>
              </a:rPr>
              <a:t> no país. A retomada do Programa Nacional de Diversificação em Áreas Cultivadas com Tabaco, anunciada pelo governo federal em fevereiro de 2024, é uma estratégia fundamental para reduzir a dependência econômica de monoculturas tradicionais, como o tabaco.</a:t>
            </a:r>
            <a:endParaRPr sz="1100" dirty="0">
              <a:highlight>
                <a:srgbClr val="FFFFFF"/>
              </a:highlight>
              <a:latin typeface="Times New Roman"/>
              <a:ea typeface="Times New Roman"/>
              <a:cs typeface="Times New Roman"/>
              <a:sym typeface="Times New Roman"/>
            </a:endParaRPr>
          </a:p>
          <a:p>
            <a:pPr marL="158750" lvl="0" indent="0" algn="l" rtl="0">
              <a:lnSpc>
                <a:spcPct val="100000"/>
              </a:lnSpc>
              <a:spcBef>
                <a:spcPts val="0"/>
              </a:spcBef>
              <a:spcAft>
                <a:spcPts val="0"/>
              </a:spcAft>
              <a:buSzPts val="1100"/>
              <a:buNone/>
            </a:pPr>
            <a:endParaRPr dirty="0"/>
          </a:p>
          <a:p>
            <a:pPr marL="158750" marR="0" lvl="0" indent="0" algn="l" rtl="0">
              <a:lnSpc>
                <a:spcPct val="100000"/>
              </a:lnSpc>
              <a:spcBef>
                <a:spcPts val="0"/>
              </a:spcBef>
              <a:spcAft>
                <a:spcPts val="0"/>
              </a:spcAft>
              <a:buClr>
                <a:srgbClr val="000000"/>
              </a:buClr>
              <a:buSzPts val="1100"/>
              <a:buFont typeface="Arial"/>
              <a:buNone/>
            </a:pPr>
            <a:r>
              <a:rPr lang="pt-BR" sz="1100" b="1" i="0" u="none" strike="noStrike" dirty="0">
                <a:solidFill>
                  <a:srgbClr val="C00000"/>
                </a:solidFill>
                <a:latin typeface="Calibri"/>
                <a:ea typeface="Calibri"/>
                <a:cs typeface="Calibri"/>
                <a:sym typeface="Calibri"/>
              </a:rPr>
              <a:t>DIANTE DO EXPOSTO, O INCA REITERA SEU PLENO APOIO À IMPLEMENTAÇÃO DAS MEDIDAS PREVISTAS  NA RDC 885 DE 2024 DA ANVISA.</a:t>
            </a:r>
            <a:endParaRPr dirty="0"/>
          </a:p>
        </p:txBody>
      </p:sp>
    </p:spTree>
    <p:extLst>
      <p:ext uri="{BB962C8B-B14F-4D97-AF65-F5344CB8AC3E}">
        <p14:creationId xmlns:p14="http://schemas.microsoft.com/office/powerpoint/2010/main" val="281225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82: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pt-BR" sz="1100" b="1" i="0" u="none" strike="noStrike">
                <a:solidFill>
                  <a:srgbClr val="C00000"/>
                </a:solidFill>
                <a:latin typeface="Calibri"/>
                <a:ea typeface="Calibri"/>
                <a:cs typeface="Calibri"/>
                <a:sym typeface="Calibri"/>
              </a:rPr>
              <a:t>DIANTE DO EXPOSTO, O INCA REITERA SEU PLENO APOIO À IMPLEMENTAÇÃO DAS MEDIDAS PREVISTAS  NA RDC 885 DE 2024 DA ANVISA, COMO FORMA DE PROTEGER A POLÍTICA NACIONAL DE CONTROLE DO TABACO E AS BEM SUCEDIDAS MEDIDAS IMPLEMENTADAS QUE TÊM MANTIDO EM BAIXOS PATAMARES O CONSUMO DE DEF NO PAÍS.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pt-BR"/>
              <a:t>No Brasil, há um crescimento descontrolado do consumo de dispositivos eletrônicos para fumar 25. O estudo Vigitel, realizado anualmente pelo Ministério da Saúde, mostra que o consumo atual de DEF entre adultos vem diminuindo: passou de 7,4% em 2019 para 6,1% em 2023. Já o uso por pessoas com mais de 24 anos foi de 1,5%, o que indica que os DEF não são comumente consumidos por esse público 26. </a:t>
            </a:r>
            <a:endParaRPr/>
          </a:p>
        </p:txBody>
      </p:sp>
    </p:spTree>
    <p:extLst>
      <p:ext uri="{BB962C8B-B14F-4D97-AF65-F5344CB8AC3E}">
        <p14:creationId xmlns:p14="http://schemas.microsoft.com/office/powerpoint/2010/main" val="15130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83: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pt-BR" sz="1800" b="0">
                <a:solidFill>
                  <a:srgbClr val="1F1F1F"/>
                </a:solidFill>
                <a:highlight>
                  <a:srgbClr val="FFFFFF"/>
                </a:highlight>
                <a:latin typeface="Calibri"/>
                <a:ea typeface="Calibri"/>
                <a:cs typeface="Calibri"/>
                <a:sym typeface="Calibri"/>
              </a:rPr>
              <a:t>Legalizar a venda de DEFs não garante que as informações sobre o conteúdo desses produtos sejam disponibilizadas. Nem mesmo a indústria do tabaco possui essa resposta completa. Um estudo da Universidade Johns Hopkins revelou que alguns líquidos utilizados nos DEFs contêm mais de 1.000 substâncias, presentes também no aerossol gerado. Isso acaba por chancelar uma falsa segurança do produto, que na verdade está associado a diversos efeitos adversos à saúde, como eventos cardiovasculares e pulmonares agudos.</a:t>
            </a:r>
            <a:endParaRPr sz="1800">
              <a:highlight>
                <a:srgbClr val="FFFFFF"/>
              </a:highlight>
              <a:latin typeface="Times New Roman"/>
              <a:ea typeface="Times New Roman"/>
              <a:cs typeface="Times New Roman"/>
              <a:sym typeface="Times New Roman"/>
            </a:endParaRPr>
          </a:p>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644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663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8:notes"/>
          <p:cNvSpPr txBox="1">
            <a:spLocks noGrp="1"/>
          </p:cNvSpPr>
          <p:nvPr>
            <p:ph type="body" idx="1"/>
          </p:nvPr>
        </p:nvSpPr>
        <p:spPr>
          <a:xfrm>
            <a:off x="673789" y="5120363"/>
            <a:ext cx="5390305" cy="485086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p28:notes"/>
          <p:cNvSpPr>
            <a:spLocks noGrp="1" noRot="1" noChangeAspect="1"/>
          </p:cNvSpPr>
          <p:nvPr>
            <p:ph type="sldImg" idx="2"/>
          </p:nvPr>
        </p:nvSpPr>
        <p:spPr>
          <a:xfrm>
            <a:off x="-222250" y="809625"/>
            <a:ext cx="7180263" cy="40401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674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txBox="1">
            <a:spLocks noGrp="1"/>
          </p:cNvSpPr>
          <p:nvPr>
            <p:ph type="body" idx="1"/>
          </p:nvPr>
        </p:nvSpPr>
        <p:spPr>
          <a:xfrm>
            <a:off x="673789" y="5120363"/>
            <a:ext cx="5390305" cy="485086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p36:notes"/>
          <p:cNvSpPr>
            <a:spLocks noGrp="1" noRot="1" noChangeAspect="1"/>
          </p:cNvSpPr>
          <p:nvPr>
            <p:ph type="sldImg" idx="2"/>
          </p:nvPr>
        </p:nvSpPr>
        <p:spPr>
          <a:xfrm>
            <a:off x="-222250" y="809625"/>
            <a:ext cx="7180263" cy="40401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049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txBox="1">
            <a:spLocks noGrp="1"/>
          </p:cNvSpPr>
          <p:nvPr>
            <p:ph type="body" idx="1"/>
          </p:nvPr>
        </p:nvSpPr>
        <p:spPr>
          <a:xfrm>
            <a:off x="673789" y="5120363"/>
            <a:ext cx="5390305" cy="485086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p38:notes"/>
          <p:cNvSpPr>
            <a:spLocks noGrp="1" noRot="1" noChangeAspect="1"/>
          </p:cNvSpPr>
          <p:nvPr>
            <p:ph type="sldImg" idx="2"/>
          </p:nvPr>
        </p:nvSpPr>
        <p:spPr>
          <a:xfrm>
            <a:off x="-222250" y="809625"/>
            <a:ext cx="7180263" cy="40401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891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0:notes"/>
          <p:cNvSpPr txBox="1">
            <a:spLocks noGrp="1"/>
          </p:cNvSpPr>
          <p:nvPr>
            <p:ph type="body" idx="1"/>
          </p:nvPr>
        </p:nvSpPr>
        <p:spPr>
          <a:xfrm>
            <a:off x="673789" y="5120363"/>
            <a:ext cx="5390305" cy="485086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4" name="Google Shape;444;p40:notes"/>
          <p:cNvSpPr>
            <a:spLocks noGrp="1" noRot="1" noChangeAspect="1"/>
          </p:cNvSpPr>
          <p:nvPr>
            <p:ph type="sldImg" idx="2"/>
          </p:nvPr>
        </p:nvSpPr>
        <p:spPr>
          <a:xfrm>
            <a:off x="-222250" y="809625"/>
            <a:ext cx="7180263" cy="40401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570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457200" lvl="0" indent="-298450" algn="just" rtl="0">
              <a:lnSpc>
                <a:spcPct val="100000"/>
              </a:lnSpc>
              <a:spcBef>
                <a:spcPts val="1200"/>
              </a:spcBef>
              <a:spcAft>
                <a:spcPts val="0"/>
              </a:spcAft>
              <a:buSzPts val="1100"/>
              <a:buChar char="●"/>
            </a:pPr>
            <a:r>
              <a:rPr lang="pt-BR" sz="800" b="0" i="0" u="none" strike="noStrike" dirty="0">
                <a:solidFill>
                  <a:srgbClr val="0D0D0D"/>
                </a:solidFill>
                <a:highlight>
                  <a:srgbClr val="FFFFFF"/>
                </a:highlight>
                <a:latin typeface="+mn-lt"/>
                <a:ea typeface="Calibri"/>
                <a:cs typeface="Calibri"/>
                <a:sym typeface="Calibri"/>
              </a:rPr>
              <a:t>Desde de 2009 a Agência Nacional de Vigilância Sanitária  Tal marco regulatório e que ele foi construído com base em evidências e ampla consulta à sociedade.</a:t>
            </a:r>
            <a:endParaRPr sz="800" dirty="0">
              <a:latin typeface="+mn-lt"/>
            </a:endParaRPr>
          </a:p>
          <a:p>
            <a:pPr marL="457200" lvl="0" indent="-298450" algn="just" rtl="0">
              <a:lnSpc>
                <a:spcPct val="100000"/>
              </a:lnSpc>
              <a:spcBef>
                <a:spcPts val="1200"/>
              </a:spcBef>
              <a:spcAft>
                <a:spcPts val="0"/>
              </a:spcAft>
              <a:buSzPts val="1100"/>
              <a:buChar char="●"/>
            </a:pPr>
            <a:r>
              <a:rPr lang="pt-BR" sz="800" b="0" i="0" u="none" strike="noStrike" dirty="0">
                <a:solidFill>
                  <a:srgbClr val="0D0D0D"/>
                </a:solidFill>
                <a:highlight>
                  <a:srgbClr val="FFFFFF"/>
                </a:highlight>
                <a:latin typeface="+mn-lt"/>
                <a:ea typeface="Calibri"/>
                <a:cs typeface="Calibri"/>
                <a:sym typeface="Calibri"/>
              </a:rPr>
              <a:t>O Instituto Nacional de Câncer (INCA), como órgão dedicado à saúde pública e à prevenção do câncer, aplaude e reitera seu apoio à Agência Nacional de Vigilância Sanitária (ANVISA) em sua </a:t>
            </a:r>
            <a:r>
              <a:rPr lang="pt-BR" sz="800" b="1" i="0" u="none" strike="noStrike" dirty="0">
                <a:solidFill>
                  <a:srgbClr val="0D0D0D"/>
                </a:solidFill>
                <a:highlight>
                  <a:srgbClr val="FFFFFF"/>
                </a:highlight>
                <a:latin typeface="+mn-lt"/>
                <a:ea typeface="Calibri"/>
                <a:cs typeface="Calibri"/>
                <a:sym typeface="Calibri"/>
              </a:rPr>
              <a:t>decisão de proibir a fabricação, importação, comercialização, distribuição, armazenamento, transporte e propaganda de dispositivos eletrônicos para fumar (DEF), conforme estabelecido na Resolução RDC 855, de 23 de abril de 2024</a:t>
            </a:r>
            <a:r>
              <a:rPr lang="pt-BR" sz="800" b="0" i="0" u="none" strike="noStrike" dirty="0">
                <a:solidFill>
                  <a:srgbClr val="0D0D0D"/>
                </a:solidFill>
                <a:highlight>
                  <a:srgbClr val="FFFFFF"/>
                </a:highlight>
                <a:latin typeface="+mn-lt"/>
                <a:ea typeface="Calibri"/>
                <a:cs typeface="Calibri"/>
                <a:sym typeface="Calibri"/>
              </a:rPr>
              <a:t>.</a:t>
            </a:r>
            <a:endParaRPr sz="800" b="0" dirty="0">
              <a:highlight>
                <a:srgbClr val="FFFFFF"/>
              </a:highlight>
              <a:latin typeface="+mn-lt"/>
            </a:endParaRPr>
          </a:p>
          <a:p>
            <a:pPr marL="457200" marR="0" lvl="0" indent="-298450" algn="just" rtl="0">
              <a:lnSpc>
                <a:spcPct val="100000"/>
              </a:lnSpc>
              <a:spcBef>
                <a:spcPts val="0"/>
              </a:spcBef>
              <a:spcAft>
                <a:spcPts val="0"/>
              </a:spcAft>
              <a:buClr>
                <a:srgbClr val="000000"/>
              </a:buClr>
              <a:buSzPts val="1100"/>
              <a:buFont typeface="Arial"/>
              <a:buChar char="●"/>
            </a:pPr>
            <a:r>
              <a:rPr lang="pt-BR" sz="800" b="0" i="0" u="none" strike="noStrike" dirty="0">
                <a:solidFill>
                  <a:srgbClr val="0D0D0D"/>
                </a:solidFill>
                <a:highlight>
                  <a:srgbClr val="FFFFFF"/>
                </a:highlight>
                <a:latin typeface="+mn-lt"/>
                <a:ea typeface="Calibri"/>
                <a:cs typeface="Calibri"/>
                <a:sym typeface="Calibri"/>
              </a:rPr>
              <a:t>O INCA reconhece os sérios riscos à saúde associados ao uso de DEF. Como entidade responsável pela Política Nacional de Controle do Tabaco, é evidente para nós que a manutenção da proibição desses produtos é crucial para proteger a saúde da população, especialmente dos jovens, que são particularmente vulneráveis à influência da publicidade e promoção desses produtos. </a:t>
            </a:r>
            <a:endParaRPr sz="800" dirty="0">
              <a:latin typeface="+mn-lt"/>
            </a:endParaRPr>
          </a:p>
          <a:p>
            <a:pPr marL="457200" marR="0" lvl="0" indent="-298450" algn="just" rtl="0">
              <a:lnSpc>
                <a:spcPct val="100000"/>
              </a:lnSpc>
              <a:spcBef>
                <a:spcPts val="1200"/>
              </a:spcBef>
              <a:spcAft>
                <a:spcPts val="0"/>
              </a:spcAft>
              <a:buClr>
                <a:srgbClr val="000000"/>
              </a:buClr>
              <a:buSzPts val="1100"/>
              <a:buFont typeface="Arial"/>
              <a:buChar char="●"/>
            </a:pPr>
            <a:r>
              <a:rPr lang="pt-BR" sz="800" b="1" i="0" u="none" strike="noStrike" dirty="0">
                <a:solidFill>
                  <a:srgbClr val="0D0D0D"/>
                </a:solidFill>
                <a:highlight>
                  <a:srgbClr val="FFFFFF"/>
                </a:highlight>
                <a:latin typeface="+mn-lt"/>
                <a:ea typeface="Calibri"/>
                <a:cs typeface="Calibri"/>
                <a:sym typeface="Calibri"/>
              </a:rPr>
              <a:t>Entendemos que a ANVISA deve permanecer como a principal autoridade regulatória para definir questões de impacto na saúde pública brasileira e o Congresso Nacional deve ser pautado pela mesma base de evidências científicas que determinam o posicionamento da ANVISA. E não se pautar por estudos enviesados produzidos pela da indústria do tabaco, seus defensores e pelo seu lobby agressivo.</a:t>
            </a:r>
            <a:endParaRPr sz="800" b="0" dirty="0">
              <a:highlight>
                <a:srgbClr val="FFFFFF"/>
              </a:highlight>
              <a:latin typeface="+mn-lt"/>
            </a:endParaRPr>
          </a:p>
        </p:txBody>
      </p:sp>
    </p:spTree>
    <p:extLst>
      <p:ext uri="{BB962C8B-B14F-4D97-AF65-F5344CB8AC3E}">
        <p14:creationId xmlns:p14="http://schemas.microsoft.com/office/powerpoint/2010/main" val="49290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3: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t-BR" sz="900" b="0" i="0" u="none" strike="noStrike" dirty="0">
                <a:solidFill>
                  <a:srgbClr val="000000"/>
                </a:solidFill>
                <a:latin typeface="+mn-lt"/>
                <a:ea typeface="Arial"/>
                <a:cs typeface="Arial"/>
                <a:sym typeface="Arial"/>
              </a:rPr>
              <a:t>Um dos impactos da acertada regulamentação da ANVISA n</a:t>
            </a:r>
            <a:r>
              <a:rPr lang="pt-BR" sz="900" dirty="0">
                <a:latin typeface="+mn-lt"/>
              </a:rPr>
              <a:t>o Brasil são as menores prevalências no consumo de DEF em comparação com países onde seu marketing e comercialização são permitidos. </a:t>
            </a:r>
            <a:endParaRPr sz="900" dirty="0">
              <a:latin typeface="+mn-lt"/>
            </a:endParaRPr>
          </a:p>
          <a:p>
            <a:pPr marL="0" lvl="0" indent="0" algn="l" rtl="0">
              <a:lnSpc>
                <a:spcPct val="100000"/>
              </a:lnSpc>
              <a:spcBef>
                <a:spcPts val="0"/>
              </a:spcBef>
              <a:spcAft>
                <a:spcPts val="0"/>
              </a:spcAft>
              <a:buSzPts val="1100"/>
              <a:buNone/>
            </a:pPr>
            <a:r>
              <a:rPr lang="pt-BR" sz="900" b="0" i="0" u="none" strike="noStrike" dirty="0">
                <a:solidFill>
                  <a:srgbClr val="000000"/>
                </a:solidFill>
                <a:latin typeface="+mn-lt"/>
                <a:ea typeface="Arial"/>
                <a:cs typeface="Arial"/>
                <a:sym typeface="Arial"/>
              </a:rPr>
              <a:t>O Brasil é um dos 47 países proíbem o comércio de DEF por meio da exitosa regulação da ANVISA. </a:t>
            </a:r>
            <a:r>
              <a:rPr lang="pt-BR" sz="900" b="0" i="0" u="none" strike="noStrike" dirty="0">
                <a:solidFill>
                  <a:srgbClr val="000000"/>
                </a:solidFill>
                <a:latin typeface="+mn-lt"/>
                <a:ea typeface="Calibri"/>
                <a:cs typeface="Calibri"/>
                <a:sym typeface="Calibri"/>
              </a:rPr>
              <a:t>No cenário internacional, é possível observar um aumento significativo (explosão) no consumo de cigarros eletrônicos entre adolescentes em países como Inglaterra, Canadá e Estados Unidos, que permitem a venda e o marketing desses produtos para adultos. No Reino Unido, em particular, as autoridades de saúde têm promovido os cigarros eletrônicos como uma alternativa mais segura ao cigarro convencional. Porém, essa medida gerou consequências negativas entre os adolescentes não fumantes. Diante dessa situação, o governo britânico lançou uma chamada pública para tentar controlar a epidemia de dependência à nicotina entre os jovens. </a:t>
            </a:r>
            <a:endParaRPr sz="900" dirty="0">
              <a:latin typeface="+mn-lt"/>
            </a:endParaRPr>
          </a:p>
          <a:p>
            <a:pPr marL="0" lvl="0" indent="0" algn="l" rtl="0">
              <a:lnSpc>
                <a:spcPct val="100000"/>
              </a:lnSpc>
              <a:spcBef>
                <a:spcPts val="0"/>
              </a:spcBef>
              <a:spcAft>
                <a:spcPts val="0"/>
              </a:spcAft>
              <a:buSzPts val="1100"/>
              <a:buNone/>
            </a:pPr>
            <a:r>
              <a:rPr lang="pt-BR" sz="900" dirty="0">
                <a:latin typeface="+mn-lt"/>
              </a:rPr>
              <a:t>O estudo </a:t>
            </a:r>
            <a:r>
              <a:rPr lang="pt-BR" sz="900" dirty="0" err="1">
                <a:latin typeface="+mn-lt"/>
              </a:rPr>
              <a:t>Vigitel</a:t>
            </a:r>
            <a:r>
              <a:rPr lang="pt-BR" sz="900" dirty="0">
                <a:latin typeface="+mn-lt"/>
              </a:rPr>
              <a:t>, realizado anualmente pelo Ministério da </a:t>
            </a:r>
            <a:r>
              <a:rPr lang="pt-BR" sz="900" dirty="0" err="1">
                <a:latin typeface="+mn-lt"/>
              </a:rPr>
              <a:t>Saúde</a:t>
            </a:r>
            <a:r>
              <a:rPr lang="pt-BR" sz="900" dirty="0">
                <a:latin typeface="+mn-lt"/>
              </a:rPr>
              <a:t>, mostra que o consumo atual de DEF entre adultos vem diminuindo: passou de 7,4% em 2019 para 6,1% em 2023. Já o uso por pessoas com mais de 24 anos foi de 1,5%, o que indica que os DEF não são comumente consumidos por esse </a:t>
            </a:r>
            <a:r>
              <a:rPr lang="pt-BR" sz="900" dirty="0" err="1">
                <a:latin typeface="+mn-lt"/>
              </a:rPr>
              <a:t>público</a:t>
            </a:r>
            <a:r>
              <a:rPr lang="pt-BR" sz="900" dirty="0">
                <a:latin typeface="+mn-lt"/>
              </a:rPr>
              <a:t> 26. </a:t>
            </a:r>
            <a:endParaRPr sz="900" dirty="0">
              <a:latin typeface="+mn-lt"/>
            </a:endParaRPr>
          </a:p>
        </p:txBody>
      </p:sp>
      <p:sp>
        <p:nvSpPr>
          <p:cNvPr id="103" name="Google Shape;103;p7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761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Arial"/>
              <a:buNone/>
            </a:pPr>
            <a:r>
              <a:rPr lang="pt-BR" sz="1100" b="0" i="0" u="none" strike="noStrike" dirty="0">
                <a:solidFill>
                  <a:srgbClr val="000000"/>
                </a:solidFill>
                <a:latin typeface="Arial"/>
                <a:ea typeface="Arial"/>
                <a:cs typeface="Arial"/>
                <a:sym typeface="Arial"/>
              </a:rPr>
              <a:t>Os DEF podem causar tanto tosse, irritação na garganta e convulsões, quanto doenças mais graves, tais como câncer, doenças respiratórias (entre elas a EVALI - lesão pulmonar diretamente causada pelo consumo de DEF), doenças cardiovasculares, além de queimaduras por explosão do produto.</a:t>
            </a:r>
            <a:endParaRPr dirty="0"/>
          </a:p>
          <a:p>
            <a:pPr marL="158750" lvl="0" indent="0" algn="l" rtl="0">
              <a:lnSpc>
                <a:spcPct val="100000"/>
              </a:lnSpc>
              <a:spcBef>
                <a:spcPts val="0"/>
              </a:spcBef>
              <a:spcAft>
                <a:spcPts val="0"/>
              </a:spcAft>
              <a:buSzPts val="1100"/>
              <a:buFont typeface="Arial"/>
              <a:buNone/>
            </a:pPr>
            <a:r>
              <a:rPr lang="pt-BR" sz="1100" b="0" i="0" u="none" strike="noStrike" dirty="0">
                <a:solidFill>
                  <a:srgbClr val="000000"/>
                </a:solidFill>
                <a:latin typeface="Arial"/>
                <a:ea typeface="Arial"/>
                <a:cs typeface="Arial"/>
                <a:sym typeface="Arial"/>
              </a:rPr>
              <a:t>Os DEF são frequentemente descartáveis, o que gera uma grande quantidade de resíduos, como plásticos, nicotina, baterias de lítio, metais pesados e placas de circuito eletrônico.</a:t>
            </a:r>
            <a:endParaRPr dirty="0"/>
          </a:p>
          <a:p>
            <a:pPr marL="285750" lvl="0" indent="-285750" algn="l" rtl="0">
              <a:lnSpc>
                <a:spcPct val="100000"/>
              </a:lnSpc>
              <a:spcBef>
                <a:spcPts val="0"/>
              </a:spcBef>
              <a:spcAft>
                <a:spcPts val="0"/>
              </a:spcAft>
              <a:buSzPts val="1100"/>
              <a:buFont typeface="Noto Sans Symbols"/>
              <a:buChar char="⮚"/>
            </a:pPr>
            <a:r>
              <a:rPr lang="pt-BR" sz="1100" b="1" i="0" u="none" strike="noStrike" dirty="0">
                <a:solidFill>
                  <a:srgbClr val="000000"/>
                </a:solidFill>
                <a:latin typeface="Calibri"/>
                <a:ea typeface="Calibri"/>
                <a:cs typeface="Calibri"/>
                <a:sym typeface="Calibri"/>
              </a:rPr>
              <a:t>SAÚDE</a:t>
            </a:r>
            <a:endParaRPr sz="1100" b="0" dirty="0">
              <a:latin typeface="Calibri"/>
              <a:ea typeface="Calibri"/>
              <a:cs typeface="Calibri"/>
              <a:sym typeface="Calibri"/>
            </a:endParaRPr>
          </a:p>
          <a:p>
            <a:pPr marL="158750" lvl="0" indent="0" algn="just" rtl="0">
              <a:lnSpc>
                <a:spcPct val="100000"/>
              </a:lnSpc>
              <a:spcBef>
                <a:spcPts val="0"/>
              </a:spcBef>
              <a:spcAft>
                <a:spcPts val="0"/>
              </a:spcAft>
              <a:buSzPts val="1100"/>
              <a:buNone/>
            </a:pPr>
            <a:r>
              <a:rPr lang="pt-BR" sz="1100" b="1" i="0" u="none" strike="noStrike" dirty="0">
                <a:solidFill>
                  <a:srgbClr val="C00000"/>
                </a:solidFill>
                <a:latin typeface="Calibri"/>
                <a:ea typeface="Calibri"/>
                <a:cs typeface="Calibri"/>
                <a:sym typeface="Calibri"/>
              </a:rPr>
              <a:t>Doenças:</a:t>
            </a:r>
            <a:r>
              <a:rPr lang="pt-BR" sz="1100" b="0" i="0" u="none" strike="noStrike" dirty="0">
                <a:solidFill>
                  <a:srgbClr val="C00000"/>
                </a:solidFill>
                <a:latin typeface="Calibri"/>
                <a:ea typeface="Calibri"/>
                <a:cs typeface="Calibri"/>
                <a:sym typeface="Calibri"/>
              </a:rPr>
              <a:t> </a:t>
            </a:r>
            <a:r>
              <a:rPr lang="pt-BR" sz="1100" b="0" i="0" u="none" strike="noStrike" dirty="0">
                <a:solidFill>
                  <a:srgbClr val="000000"/>
                </a:solidFill>
                <a:latin typeface="Calibri"/>
                <a:ea typeface="Calibri"/>
                <a:cs typeface="Calibri"/>
                <a:sym typeface="Calibri"/>
              </a:rPr>
              <a:t>tosse, irritação na garganta, convulsões, câncer, doenças respiratórias, doenças cardiovasculares, queimaduras por explosão do produto.</a:t>
            </a:r>
            <a:r>
              <a:rPr lang="pt-BR" sz="1100" b="0" dirty="0">
                <a:latin typeface="Calibri"/>
                <a:ea typeface="Calibri"/>
                <a:cs typeface="Calibri"/>
                <a:sym typeface="Calibri"/>
              </a:rPr>
              <a:t/>
            </a:r>
            <a:br>
              <a:rPr lang="pt-BR" sz="1100" b="0" dirty="0">
                <a:latin typeface="Calibri"/>
                <a:ea typeface="Calibri"/>
                <a:cs typeface="Calibri"/>
                <a:sym typeface="Calibri"/>
              </a:rPr>
            </a:br>
            <a:r>
              <a:rPr lang="pt-BR" sz="1100" b="1" i="0" u="none" strike="noStrike" dirty="0">
                <a:solidFill>
                  <a:srgbClr val="C00000"/>
                </a:solidFill>
                <a:latin typeface="Calibri"/>
                <a:ea typeface="Calibri"/>
                <a:cs typeface="Calibri"/>
                <a:sym typeface="Calibri"/>
              </a:rPr>
              <a:t>Iniciação do tabagismo: </a:t>
            </a:r>
            <a:r>
              <a:rPr lang="pt-BR" sz="1100" b="1" i="0" u="none" strike="noStrike" dirty="0">
                <a:solidFill>
                  <a:srgbClr val="000000"/>
                </a:solidFill>
                <a:latin typeface="Calibri"/>
                <a:ea typeface="Calibri"/>
                <a:cs typeface="Calibri"/>
                <a:sym typeface="Calibri"/>
              </a:rPr>
              <a:t>apelo tecnológico </a:t>
            </a:r>
            <a:r>
              <a:rPr lang="pt-BR" sz="1100" b="0" i="0" u="none" strike="noStrike" dirty="0">
                <a:solidFill>
                  <a:srgbClr val="000000"/>
                </a:solidFill>
                <a:latin typeface="Calibri"/>
                <a:ea typeface="Calibri"/>
                <a:cs typeface="Calibri"/>
                <a:sym typeface="Calibri"/>
              </a:rPr>
              <a:t>e </a:t>
            </a:r>
            <a:r>
              <a:rPr lang="pt-BR" sz="1100" b="1" i="0" u="none" strike="noStrike" dirty="0">
                <a:solidFill>
                  <a:srgbClr val="000000"/>
                </a:solidFill>
                <a:latin typeface="Calibri"/>
                <a:ea typeface="Calibri"/>
                <a:cs typeface="Calibri"/>
                <a:sym typeface="Calibri"/>
              </a:rPr>
              <a:t>aditivos de sabo</a:t>
            </a:r>
            <a:r>
              <a:rPr lang="pt-BR" sz="1100" b="0" i="0" u="none" strike="noStrike" dirty="0">
                <a:solidFill>
                  <a:srgbClr val="000000"/>
                </a:solidFill>
                <a:latin typeface="Calibri"/>
                <a:ea typeface="Calibri"/>
                <a:cs typeface="Calibri"/>
                <a:sym typeface="Calibri"/>
              </a:rPr>
              <a:t>r. </a:t>
            </a:r>
            <a:r>
              <a:rPr lang="pt-BR" sz="1100" b="0" dirty="0">
                <a:latin typeface="Calibri"/>
                <a:ea typeface="Calibri"/>
                <a:cs typeface="Calibri"/>
                <a:sym typeface="Calibri"/>
              </a:rPr>
              <a:t/>
            </a:r>
            <a:br>
              <a:rPr lang="pt-BR" sz="1100" b="0" dirty="0">
                <a:latin typeface="Calibri"/>
                <a:ea typeface="Calibri"/>
                <a:cs typeface="Calibri"/>
                <a:sym typeface="Calibri"/>
              </a:rPr>
            </a:br>
            <a:r>
              <a:rPr lang="pt-BR" sz="1100" b="1" i="0" u="none" strike="noStrike" dirty="0">
                <a:solidFill>
                  <a:srgbClr val="C00000"/>
                </a:solidFill>
                <a:latin typeface="Calibri"/>
                <a:ea typeface="Calibri"/>
                <a:cs typeface="Calibri"/>
                <a:sym typeface="Calibri"/>
              </a:rPr>
              <a:t>Uso dual: </a:t>
            </a:r>
            <a:r>
              <a:rPr lang="pt-BR" sz="1100" b="0" i="0" u="none" strike="noStrike" dirty="0">
                <a:solidFill>
                  <a:srgbClr val="000000"/>
                </a:solidFill>
                <a:latin typeface="Calibri"/>
                <a:ea typeface="Calibri"/>
                <a:cs typeface="Calibri"/>
                <a:sym typeface="Calibri"/>
              </a:rPr>
              <a:t>Aqueles que nunca fumaram cigarros comuns, mas usam DEF, têm em média </a:t>
            </a:r>
            <a:r>
              <a:rPr lang="pt-BR" sz="1100" b="1" i="0" u="none" strike="noStrike" dirty="0">
                <a:solidFill>
                  <a:srgbClr val="000000"/>
                </a:solidFill>
                <a:latin typeface="Calibri"/>
                <a:ea typeface="Calibri"/>
                <a:cs typeface="Calibri"/>
                <a:sym typeface="Calibri"/>
              </a:rPr>
              <a:t>um risco 300% maior </a:t>
            </a:r>
            <a:r>
              <a:rPr lang="pt-BR" sz="1100" b="0" i="0" u="none" strike="noStrike" dirty="0">
                <a:solidFill>
                  <a:srgbClr val="000000"/>
                </a:solidFill>
                <a:latin typeface="Calibri"/>
                <a:ea typeface="Calibri"/>
                <a:cs typeface="Calibri"/>
                <a:sym typeface="Calibri"/>
              </a:rPr>
              <a:t>de começar a usar e de se tornarem fumantes regulares de cigarros , quando comparados com aqueles que nunca usaram DEF.</a:t>
            </a:r>
            <a:endParaRPr sz="1100" b="1" i="0" u="none" strike="noStrike" dirty="0">
              <a:solidFill>
                <a:srgbClr val="000000"/>
              </a:solidFill>
              <a:latin typeface="Calibri"/>
              <a:ea typeface="Calibri"/>
              <a:cs typeface="Calibri"/>
              <a:sym typeface="Calibri"/>
            </a:endParaRPr>
          </a:p>
          <a:p>
            <a:pPr marL="158750" lvl="0" indent="0" algn="just" rtl="0">
              <a:lnSpc>
                <a:spcPct val="100000"/>
              </a:lnSpc>
              <a:spcBef>
                <a:spcPts val="0"/>
              </a:spcBef>
              <a:spcAft>
                <a:spcPts val="0"/>
              </a:spcAft>
              <a:buSzPts val="1100"/>
              <a:buNone/>
            </a:pPr>
            <a:r>
              <a:rPr lang="pt-BR" sz="1100" b="1" i="0" u="none" strike="noStrike" dirty="0">
                <a:solidFill>
                  <a:srgbClr val="C00000"/>
                </a:solidFill>
                <a:latin typeface="Calibri"/>
                <a:ea typeface="Calibri"/>
                <a:cs typeface="Calibri"/>
                <a:sym typeface="Calibri"/>
              </a:rPr>
              <a:t>Danos para a saúde do não fumante: </a:t>
            </a:r>
            <a:r>
              <a:rPr lang="pt-BR" sz="1100" b="0" i="0" u="none" strike="noStrike" dirty="0">
                <a:solidFill>
                  <a:srgbClr val="000000"/>
                </a:solidFill>
                <a:latin typeface="Calibri"/>
                <a:ea typeface="Calibri"/>
                <a:cs typeface="Calibri"/>
                <a:sym typeface="Calibri"/>
              </a:rPr>
              <a:t>o uso de DEF libera partículas finas e ultrafinas no ar em ambientes fechados, o que pode causar inflamação e danos pulmonares, bem como aumenta o risco de infarto e acidente vascular cerebral. </a:t>
            </a:r>
            <a:endParaRPr sz="1100" b="1" i="0" u="none" strike="noStrike" dirty="0">
              <a:solidFill>
                <a:srgbClr val="000000"/>
              </a:solidFill>
              <a:latin typeface="Calibri"/>
              <a:ea typeface="Calibri"/>
              <a:cs typeface="Calibri"/>
              <a:sym typeface="Calibri"/>
            </a:endParaRPr>
          </a:p>
          <a:p>
            <a:pPr marL="285750" lvl="0" indent="-285750" algn="l" rtl="0">
              <a:lnSpc>
                <a:spcPct val="100000"/>
              </a:lnSpc>
              <a:spcBef>
                <a:spcPts val="0"/>
              </a:spcBef>
              <a:spcAft>
                <a:spcPts val="0"/>
              </a:spcAft>
              <a:buSzPts val="1100"/>
              <a:buFont typeface="Noto Sans Symbols"/>
              <a:buChar char="⮚"/>
            </a:pPr>
            <a:r>
              <a:rPr lang="pt-BR" sz="1100" b="1" i="0" u="none" strike="noStrike" dirty="0">
                <a:solidFill>
                  <a:srgbClr val="000000"/>
                </a:solidFill>
                <a:latin typeface="Calibri"/>
                <a:ea typeface="Calibri"/>
                <a:cs typeface="Calibri"/>
                <a:sym typeface="Calibri"/>
              </a:rPr>
              <a:t>MEIO AMBIENTE</a:t>
            </a:r>
            <a:r>
              <a:rPr lang="pt-BR" sz="1100" b="0" dirty="0">
                <a:latin typeface="Calibri"/>
                <a:ea typeface="Calibri"/>
                <a:cs typeface="Calibri"/>
                <a:sym typeface="Calibri"/>
              </a:rPr>
              <a:t/>
            </a:r>
            <a:br>
              <a:rPr lang="pt-BR" sz="1100" b="0" dirty="0">
                <a:latin typeface="Calibri"/>
                <a:ea typeface="Calibri"/>
                <a:cs typeface="Calibri"/>
                <a:sym typeface="Calibri"/>
              </a:rPr>
            </a:br>
            <a:r>
              <a:rPr lang="pt-BR" sz="1100" b="0" i="0" u="none" strike="noStrike" dirty="0">
                <a:solidFill>
                  <a:srgbClr val="000000"/>
                </a:solidFill>
                <a:latin typeface="Calibri"/>
                <a:ea typeface="Calibri"/>
                <a:cs typeface="Calibri"/>
                <a:sym typeface="Calibri"/>
              </a:rPr>
              <a:t>Os DEF são frequentemente descartáveis, o que gera uma </a:t>
            </a:r>
            <a:r>
              <a:rPr lang="pt-BR" sz="1100" b="1" i="0" u="none" strike="noStrike" dirty="0">
                <a:solidFill>
                  <a:srgbClr val="000000"/>
                </a:solidFill>
                <a:latin typeface="Calibri"/>
                <a:ea typeface="Calibri"/>
                <a:cs typeface="Calibri"/>
                <a:sym typeface="Calibri"/>
              </a:rPr>
              <a:t>grande quantidade de resíduos</a:t>
            </a:r>
            <a:r>
              <a:rPr lang="pt-BR" sz="1100" b="0" i="0" u="none" strike="noStrike" dirty="0">
                <a:solidFill>
                  <a:srgbClr val="000000"/>
                </a:solidFill>
                <a:latin typeface="Calibri"/>
                <a:ea typeface="Calibri"/>
                <a:cs typeface="Calibri"/>
                <a:sym typeface="Calibri"/>
              </a:rPr>
              <a:t>, como plásticos, nicotina, baterias de lítio, metais pesados e placas de circuito eletrônico.</a:t>
            </a:r>
            <a:endParaRPr dirty="0"/>
          </a:p>
        </p:txBody>
      </p:sp>
    </p:spTree>
    <p:extLst>
      <p:ext uri="{BB962C8B-B14F-4D97-AF65-F5344CB8AC3E}">
        <p14:creationId xmlns:p14="http://schemas.microsoft.com/office/powerpoint/2010/main" val="142528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79768" y="4715907"/>
            <a:ext cx="5438140" cy="4467702"/>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158750" lvl="0" indent="0" algn="l" rtl="0">
              <a:lnSpc>
                <a:spcPct val="100000"/>
              </a:lnSpc>
              <a:spcBef>
                <a:spcPts val="0"/>
              </a:spcBef>
              <a:spcAft>
                <a:spcPts val="0"/>
              </a:spcAft>
              <a:buSzPts val="1100"/>
              <a:buNone/>
            </a:pPr>
            <a:r>
              <a:rPr lang="pt-BR" b="1"/>
              <a:t>A resposta é: NÃO. </a:t>
            </a:r>
            <a:r>
              <a:rPr lang="pt-BR"/>
              <a:t>Existe uma enorme variedade de dispositivos eletrônicos para fumar, com diferentes componentes e uma infinidade de aditivos que conferem sabores e aromas, o que torna complexo conhecer integralmente a composição de todos os produtos. Além disso, para entregar mais nicotina ao cérebro, foram formulados sais de nicotina que aumentam a dependência e diminuem a irritação e aspereza do vapor.</a:t>
            </a:r>
            <a:endParaRPr/>
          </a:p>
        </p:txBody>
      </p:sp>
    </p:spTree>
    <p:extLst>
      <p:ext uri="{BB962C8B-B14F-4D97-AF65-F5344CB8AC3E}">
        <p14:creationId xmlns:p14="http://schemas.microsoft.com/office/powerpoint/2010/main" val="3095165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8" descr="Shape, square&#10;&#10;Description automatically generated"/>
          <p:cNvPicPr preferRelativeResize="0"/>
          <p:nvPr/>
        </p:nvPicPr>
        <p:blipFill rotWithShape="1">
          <a:blip r:embed="rId2">
            <a:alphaModFix/>
          </a:blip>
          <a:srcRect t="11850" b="4627"/>
          <a:stretch/>
        </p:blipFill>
        <p:spPr>
          <a:xfrm>
            <a:off x="1242898" y="0"/>
            <a:ext cx="7021871" cy="6858001"/>
          </a:xfrm>
          <a:prstGeom prst="rect">
            <a:avLst/>
          </a:prstGeom>
          <a:noFill/>
          <a:ln>
            <a:noFill/>
          </a:ln>
        </p:spPr>
      </p:pic>
      <p:sp>
        <p:nvSpPr>
          <p:cNvPr id="13" name="Google Shape;13;p8"/>
          <p:cNvSpPr/>
          <p:nvPr/>
        </p:nvSpPr>
        <p:spPr>
          <a:xfrm>
            <a:off x="-1" y="3429000"/>
            <a:ext cx="1887416" cy="2054234"/>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8" descr="A picture containing text, clipart&#10;&#10;Description automatically generated"/>
          <p:cNvPicPr preferRelativeResize="0"/>
          <p:nvPr/>
        </p:nvPicPr>
        <p:blipFill rotWithShape="1">
          <a:blip r:embed="rId3">
            <a:alphaModFix/>
          </a:blip>
          <a:srcRect/>
          <a:stretch/>
        </p:blipFill>
        <p:spPr>
          <a:xfrm>
            <a:off x="10622849" y="469348"/>
            <a:ext cx="1041400" cy="558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8"/>
          <p:cNvSpPr>
            <a:spLocks noGrp="1"/>
          </p:cNvSpPr>
          <p:nvPr>
            <p:ph type="pic" idx="2"/>
          </p:nvPr>
        </p:nvSpPr>
        <p:spPr>
          <a:xfrm>
            <a:off x="5183188" y="987425"/>
            <a:ext cx="6172200" cy="4873625"/>
          </a:xfrm>
          <a:prstGeom prst="rect">
            <a:avLst/>
          </a:prstGeom>
          <a:noFill/>
          <a:ln>
            <a:noFill/>
          </a:ln>
        </p:spPr>
      </p:sp>
      <p:sp>
        <p:nvSpPr>
          <p:cNvPr id="69" name="Google Shape;69;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9"/>
          <p:cNvPicPr preferRelativeResize="0"/>
          <p:nvPr/>
        </p:nvPicPr>
        <p:blipFill rotWithShape="1">
          <a:blip r:embed="rId2">
            <a:alphaModFix/>
          </a:blip>
          <a:srcRect l="1051" r="1051" b="23899"/>
          <a:stretch/>
        </p:blipFill>
        <p:spPr>
          <a:xfrm>
            <a:off x="0" y="6201734"/>
            <a:ext cx="12192000" cy="656266"/>
          </a:xfrm>
          <a:prstGeom prst="rect">
            <a:avLst/>
          </a:prstGeom>
          <a:noFill/>
          <a:ln>
            <a:noFill/>
          </a:ln>
        </p:spPr>
      </p:pic>
      <p:sp>
        <p:nvSpPr>
          <p:cNvPr id="17" name="Google Shape;17;p9"/>
          <p:cNvSpPr/>
          <p:nvPr/>
        </p:nvSpPr>
        <p:spPr>
          <a:xfrm>
            <a:off x="1" y="1"/>
            <a:ext cx="527537" cy="1594337"/>
          </a:xfrm>
          <a:prstGeom prst="rect">
            <a:avLst/>
          </a:prstGeom>
          <a:solidFill>
            <a:srgbClr val="8082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9" descr="A picture containing text, clipart&#10;&#10;Description automatically generated"/>
          <p:cNvPicPr preferRelativeResize="0"/>
          <p:nvPr/>
        </p:nvPicPr>
        <p:blipFill rotWithShape="1">
          <a:blip r:embed="rId3">
            <a:alphaModFix/>
          </a:blip>
          <a:srcRect/>
          <a:stretch/>
        </p:blipFill>
        <p:spPr>
          <a:xfrm>
            <a:off x="10622849" y="469348"/>
            <a:ext cx="1041400" cy="558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9"/>
        <p:cNvGrpSpPr/>
        <p:nvPr/>
      </p:nvGrpSpPr>
      <p:grpSpPr>
        <a:xfrm>
          <a:off x="0" y="0"/>
          <a:ext cx="0" cy="0"/>
          <a:chOff x="0" y="0"/>
          <a:chExt cx="0" cy="0"/>
        </a:xfrm>
      </p:grpSpPr>
      <p:pic>
        <p:nvPicPr>
          <p:cNvPr id="20" name="Google Shape;20;p10" descr="Shape, rectangle&#10;&#10;Description automatically generated"/>
          <p:cNvPicPr preferRelativeResize="0"/>
          <p:nvPr/>
        </p:nvPicPr>
        <p:blipFill rotWithShape="1">
          <a:blip r:embed="rId2">
            <a:alphaModFix/>
          </a:blip>
          <a:srcRect l="3239" t="4352" r="1683"/>
          <a:stretch/>
        </p:blipFill>
        <p:spPr>
          <a:xfrm>
            <a:off x="0" y="0"/>
            <a:ext cx="12192000" cy="5851282"/>
          </a:xfrm>
          <a:prstGeom prst="rect">
            <a:avLst/>
          </a:prstGeom>
          <a:noFill/>
          <a:ln>
            <a:noFill/>
          </a:ln>
        </p:spPr>
      </p:pic>
      <p:pic>
        <p:nvPicPr>
          <p:cNvPr id="21" name="Google Shape;21;p10"/>
          <p:cNvPicPr preferRelativeResize="0"/>
          <p:nvPr/>
        </p:nvPicPr>
        <p:blipFill rotWithShape="1">
          <a:blip r:embed="rId3">
            <a:alphaModFix/>
          </a:blip>
          <a:srcRect/>
          <a:stretch/>
        </p:blipFill>
        <p:spPr>
          <a:xfrm>
            <a:off x="5620871" y="5577012"/>
            <a:ext cx="5966291" cy="8599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v.br/inca/pt-br/assuntos/gestor-e-profissional-de-saude/observatorio-da-politica-nacional-de-controle-do-tabaco/politica-nacional/dispositivos-eletronicos-para-fumar-def-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ninho.inca.gov.br/jspui/bitstream/123456789/15706/1/INFOGR%C3%81FICOS%20DEF%20-%20P%C3%BAblico%20Geral%2019x9%20vr2%20-%20VERS%C3%83O%20FINAL.pdf" TargetMode="External"/><Relationship Id="rId4" Type="http://schemas.openxmlformats.org/officeDocument/2006/relationships/hyperlink" Target="https://ninho.inca.gov.br/jspui/bitstream/123456789/15705/1/INFOGR%C3%81FICOS%20DEF%20-%20Tomadores%20de%20Decis%C3%A3o%2019x9%20vr4%20-%20VERS%C3%83O%20FINAL.p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1655025" y="5765854"/>
            <a:ext cx="5573527" cy="1015622"/>
          </a:xfrm>
          <a:prstGeom prst="rect">
            <a:avLst/>
          </a:prstGeom>
          <a:noFill/>
          <a:ln>
            <a:noFill/>
          </a:ln>
        </p:spPr>
        <p:txBody>
          <a:bodyPr spcFirstLastPara="1" wrap="square" lIns="91425" tIns="45700" rIns="91425" bIns="45700" anchor="t" anchorCtr="0">
            <a:spAutoFit/>
          </a:bodyPr>
          <a:lstStyle/>
          <a:p>
            <a:pPr algn="ctr">
              <a:buSzPts val="1400"/>
            </a:pPr>
            <a:r>
              <a:rPr lang="pt-BR" sz="2000" b="1" dirty="0">
                <a:solidFill>
                  <a:schemeClr val="lt1"/>
                </a:solidFill>
                <a:latin typeface="Calibri"/>
                <a:ea typeface="Calibri"/>
                <a:cs typeface="Calibri"/>
                <a:sym typeface="Calibri"/>
              </a:rPr>
              <a:t>Roberto de Almeida Gil</a:t>
            </a:r>
          </a:p>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dirty="0">
                <a:solidFill>
                  <a:schemeClr val="lt1"/>
                </a:solidFill>
                <a:latin typeface="Calibri"/>
                <a:ea typeface="Calibri"/>
                <a:cs typeface="Calibri"/>
                <a:sym typeface="Calibri"/>
              </a:rPr>
              <a:t>Instituto Nacional de Câncer – INCA/MS</a:t>
            </a:r>
          </a:p>
          <a:p>
            <a:pPr marL="0" marR="0" lvl="0" indent="0" algn="ctr" rtl="0">
              <a:lnSpc>
                <a:spcPct val="100000"/>
              </a:lnSpc>
              <a:spcBef>
                <a:spcPts val="0"/>
              </a:spcBef>
              <a:spcAft>
                <a:spcPts val="0"/>
              </a:spcAft>
              <a:buClr>
                <a:srgbClr val="000000"/>
              </a:buClr>
              <a:buSzPts val="1400"/>
              <a:buFont typeface="Arial"/>
              <a:buNone/>
            </a:pPr>
            <a:r>
              <a:rPr lang="pt-BR" sz="2000" b="1" dirty="0">
                <a:solidFill>
                  <a:schemeClr val="lt1"/>
                </a:solidFill>
                <a:latin typeface="Calibri"/>
                <a:ea typeface="Calibri"/>
                <a:cs typeface="Calibri"/>
                <a:sym typeface="Calibri"/>
              </a:rPr>
              <a:t>21 de maio de 2024</a:t>
            </a:r>
            <a:endParaRPr sz="2000" b="1" i="0" u="none" strike="noStrike" cap="none" dirty="0">
              <a:solidFill>
                <a:schemeClr val="lt1"/>
              </a:solidFill>
              <a:latin typeface="Calibri"/>
              <a:ea typeface="Calibri"/>
              <a:cs typeface="Calibri"/>
              <a:sym typeface="Calibri"/>
            </a:endParaRPr>
          </a:p>
        </p:txBody>
      </p:sp>
      <p:sp>
        <p:nvSpPr>
          <p:cNvPr id="90" name="Google Shape;90;p1"/>
          <p:cNvSpPr txBox="1"/>
          <p:nvPr/>
        </p:nvSpPr>
        <p:spPr>
          <a:xfrm>
            <a:off x="2143297" y="776218"/>
            <a:ext cx="6547500" cy="32931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A5A5A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dirty="0">
                <a:solidFill>
                  <a:srgbClr val="000000"/>
                </a:solidFill>
                <a:latin typeface="Arial"/>
                <a:ea typeface="Arial"/>
                <a:cs typeface="Arial"/>
                <a:sym typeface="Arial"/>
              </a:rPr>
              <a:t/>
            </a:r>
            <a:br>
              <a:rPr lang="pt-BR" sz="2000" b="0" i="0" u="none" strike="noStrike" cap="none" dirty="0">
                <a:solidFill>
                  <a:srgbClr val="000000"/>
                </a:solidFill>
                <a:latin typeface="Arial"/>
                <a:ea typeface="Arial"/>
                <a:cs typeface="Arial"/>
                <a:sym typeface="Arial"/>
              </a:rPr>
            </a:br>
            <a:endParaRPr sz="2000" b="1" i="0" u="none" strike="noStrike" cap="none" dirty="0">
              <a:solidFill>
                <a:srgbClr val="BFBFBF"/>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2000"/>
              <a:buFont typeface="Arial"/>
              <a:buNone/>
            </a:pPr>
            <a:r>
              <a:rPr lang="pt-BR" sz="3600" b="1" i="0" u="none" strike="noStrike" cap="none" dirty="0">
                <a:solidFill>
                  <a:srgbClr val="BFBFBF"/>
                </a:solidFill>
                <a:latin typeface="Calibri" panose="020F0502020204030204" pitchFamily="34" charset="0"/>
                <a:ea typeface="Calibri"/>
                <a:cs typeface="Calibri" panose="020F0502020204030204" pitchFamily="34" charset="0"/>
                <a:sym typeface="Calibri"/>
              </a:rPr>
              <a:t>AUDIÊNCIA PÚBLICA</a:t>
            </a:r>
            <a:endParaRPr sz="2400" dirty="0">
              <a:latin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2000"/>
              <a:buFont typeface="Arial"/>
              <a:buNone/>
            </a:pPr>
            <a:endParaRPr sz="3600" b="1" i="0" u="none" strike="noStrike" cap="none" dirty="0">
              <a:solidFill>
                <a:srgbClr val="BFBFBF"/>
              </a:solidFill>
              <a:latin typeface="Calibri" panose="020F0502020204030204" pitchFamily="34" charset="0"/>
              <a:ea typeface="Calibri"/>
              <a:cs typeface="Calibri" panose="020F0502020204030204" pitchFamily="34" charset="0"/>
              <a:sym typeface="Calibri"/>
            </a:endParaRPr>
          </a:p>
          <a:p>
            <a:pPr marL="0" marR="0" lvl="0" indent="0" rtl="0">
              <a:lnSpc>
                <a:spcPct val="100000"/>
              </a:lnSpc>
              <a:spcBef>
                <a:spcPts val="0"/>
              </a:spcBef>
              <a:spcAft>
                <a:spcPts val="0"/>
              </a:spcAft>
              <a:buNone/>
            </a:pPr>
            <a:r>
              <a:rPr lang="pt-BR" sz="3600" b="1" i="0" u="none" strike="noStrike" cap="none" dirty="0">
                <a:solidFill>
                  <a:srgbClr val="BFBFBF"/>
                </a:solidFill>
                <a:latin typeface="Calibri" panose="020F0502020204030204" pitchFamily="34" charset="0"/>
                <a:ea typeface="Calibri"/>
                <a:cs typeface="Calibri" panose="020F0502020204030204" pitchFamily="34" charset="0"/>
                <a:sym typeface="Calibri"/>
              </a:rPr>
              <a:t>DISPOSITIVOS ELETRÔNICOS PARA FUMAR</a:t>
            </a:r>
            <a:endParaRPr sz="2800" b="1" i="0" u="none" strike="noStrike" cap="none" dirty="0">
              <a:solidFill>
                <a:srgbClr val="BFBFBF"/>
              </a:solidFill>
              <a:latin typeface="Calibri" panose="020F0502020204030204" pitchFamily="34" charset="0"/>
              <a:ea typeface="Calibri"/>
              <a:cs typeface="Calibri" panose="020F0502020204030204" pitchFamily="34" charset="0"/>
              <a:sym typeface="Calibri"/>
            </a:endParaRPr>
          </a:p>
        </p:txBody>
      </p:sp>
      <p:pic>
        <p:nvPicPr>
          <p:cNvPr id="2050" name="Picture 2" descr="https://lh7-us.googleusercontent.com/nLnAixBIl5SkO7JJ81JNGgP3qayvHXzbN_AF3NkL7BpP5Y_ctUEOq1OhzJNYfufxPfrPwM7mE5CUuUKDC03rdDtEh3oVdljMDNIxBQ3L3X-GFLzs0c_oCuPhUYR5UxRrzIdR8JbbZASn1b29RmsWyA=s2048">
            <a:extLst>
              <a:ext uri="{FF2B5EF4-FFF2-40B4-BE49-F238E27FC236}">
                <a16:creationId xmlns:a16="http://schemas.microsoft.com/office/drawing/2014/main" xmlns="" id="{B560DB8D-FB84-4AE3-8A09-1D76D08B4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145" y="6051194"/>
            <a:ext cx="4331855" cy="917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5"/>
          <p:cNvPicPr preferRelativeResize="0"/>
          <p:nvPr/>
        </p:nvPicPr>
        <p:blipFill rotWithShape="1">
          <a:blip r:embed="rId3">
            <a:alphaModFix/>
          </a:blip>
          <a:srcRect r="69352"/>
          <a:stretch/>
        </p:blipFill>
        <p:spPr>
          <a:xfrm>
            <a:off x="1502882" y="3034665"/>
            <a:ext cx="2579591" cy="2655472"/>
          </a:xfrm>
          <a:prstGeom prst="rect">
            <a:avLst/>
          </a:prstGeom>
          <a:noFill/>
          <a:ln>
            <a:noFill/>
          </a:ln>
          <a:effectLst>
            <a:outerShdw blurRad="292100" dist="139700" dir="2700000" algn="tl" rotWithShape="0">
              <a:srgbClr val="333333">
                <a:alpha val="64705"/>
              </a:srgbClr>
            </a:outerShdw>
          </a:effectLst>
        </p:spPr>
      </p:pic>
      <p:sp>
        <p:nvSpPr>
          <p:cNvPr id="130" name="Google Shape;130;p5"/>
          <p:cNvSpPr/>
          <p:nvPr/>
        </p:nvSpPr>
        <p:spPr>
          <a:xfrm>
            <a:off x="0" y="6427153"/>
            <a:ext cx="9622465"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1100" b="0" i="0" u="none" strike="noStrike" cap="none" dirty="0">
                <a:solidFill>
                  <a:schemeClr val="bg1"/>
                </a:solidFill>
                <a:latin typeface="Calibri"/>
                <a:ea typeface="Calibri"/>
                <a:cs typeface="Calibri"/>
                <a:sym typeface="Calibri"/>
              </a:rPr>
              <a:t>PALACIOS, A. et al. A importância de aumentar os impostos do tabaco no Brasil. Buenos Aires: Instituto de Efetividade Clínica e Sanitária,</a:t>
            </a:r>
          </a:p>
          <a:p>
            <a:pPr marL="0" marR="0" lvl="0" indent="0" algn="l" rtl="0">
              <a:lnSpc>
                <a:spcPct val="100000"/>
              </a:lnSpc>
              <a:spcBef>
                <a:spcPts val="0"/>
              </a:spcBef>
              <a:spcAft>
                <a:spcPts val="0"/>
              </a:spcAft>
              <a:buNone/>
            </a:pPr>
            <a:r>
              <a:rPr lang="pt-BR" sz="1100" b="0" i="0" u="none" strike="noStrike" cap="none" dirty="0">
                <a:solidFill>
                  <a:schemeClr val="bg1"/>
                </a:solidFill>
                <a:latin typeface="Calibri"/>
                <a:ea typeface="Calibri"/>
                <a:cs typeface="Calibri"/>
                <a:sym typeface="Calibri"/>
              </a:rPr>
              <a:t>2020 Disponível em: https://www.iecs.org.ar/wp-content/ uploads/tabaco-brasil.pdf</a:t>
            </a:r>
            <a:endParaRPr sz="1100" b="0" i="0" u="none" strike="noStrike" cap="none" dirty="0">
              <a:solidFill>
                <a:schemeClr val="bg1"/>
              </a:solidFill>
              <a:latin typeface="Calibri"/>
              <a:ea typeface="Calibri"/>
              <a:cs typeface="Calibri"/>
              <a:sym typeface="Calibri"/>
            </a:endParaRPr>
          </a:p>
        </p:txBody>
      </p:sp>
      <p:sp>
        <p:nvSpPr>
          <p:cNvPr id="131" name="Google Shape;131;p5"/>
          <p:cNvSpPr/>
          <p:nvPr/>
        </p:nvSpPr>
        <p:spPr>
          <a:xfrm>
            <a:off x="2524234" y="663639"/>
            <a:ext cx="6097094"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800" b="1" dirty="0">
                <a:solidFill>
                  <a:srgbClr val="C00000"/>
                </a:solidFill>
                <a:latin typeface="Calibri"/>
                <a:cs typeface="Calibri"/>
                <a:sym typeface="Calibri"/>
              </a:rPr>
              <a:t>ARRECADAÇÃO DE IMPOSTOS DOS DEF COMPENSARIA OS DANOS À SAÚDE?</a:t>
            </a:r>
            <a:endParaRPr sz="2800" b="1" dirty="0">
              <a:solidFill>
                <a:srgbClr val="C00000"/>
              </a:solidFill>
              <a:latin typeface="Calibri"/>
              <a:cs typeface="Calibri"/>
            </a:endParaRPr>
          </a:p>
        </p:txBody>
      </p:sp>
      <p:sp>
        <p:nvSpPr>
          <p:cNvPr id="3" name="Retângulo 2">
            <a:extLst>
              <a:ext uri="{FF2B5EF4-FFF2-40B4-BE49-F238E27FC236}">
                <a16:creationId xmlns:a16="http://schemas.microsoft.com/office/drawing/2014/main" xmlns="" id="{222B3180-DA8C-49AE-9D60-94285C4174DB}"/>
              </a:ext>
            </a:extLst>
          </p:cNvPr>
          <p:cNvSpPr/>
          <p:nvPr/>
        </p:nvSpPr>
        <p:spPr>
          <a:xfrm>
            <a:off x="4304145" y="3061855"/>
            <a:ext cx="6991928" cy="2655472"/>
          </a:xfrm>
          <a:prstGeom prst="rect">
            <a:avLst/>
          </a:prstGeom>
          <a:solidFill>
            <a:srgbClr val="E2E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xmlns="" id="{F89B5E67-279E-414D-8A72-CE5A5027154B}"/>
              </a:ext>
            </a:extLst>
          </p:cNvPr>
          <p:cNvSpPr txBox="1"/>
          <p:nvPr/>
        </p:nvSpPr>
        <p:spPr>
          <a:xfrm>
            <a:off x="4645891" y="3235429"/>
            <a:ext cx="6086764" cy="2308324"/>
          </a:xfrm>
          <a:prstGeom prst="rect">
            <a:avLst/>
          </a:prstGeom>
          <a:noFill/>
        </p:spPr>
        <p:txBody>
          <a:bodyPr wrap="square" rtlCol="0">
            <a:spAutoFit/>
          </a:bodyPr>
          <a:lstStyle/>
          <a:p>
            <a:pPr algn="just"/>
            <a:r>
              <a:rPr lang="pt-BR" sz="2400" b="1" dirty="0">
                <a:latin typeface="Calibri" panose="020F0502020204030204" pitchFamily="34" charset="0"/>
                <a:cs typeface="Calibri" panose="020F0502020204030204" pitchFamily="34" charset="0"/>
              </a:rPr>
              <a:t>No Brasil, os custos diretos e indiretos gerados pelo tabagismo são de R$ 125 bilhões. </a:t>
            </a:r>
            <a:r>
              <a:rPr lang="pt-BR" sz="2400" dirty="0">
                <a:latin typeface="Calibri" panose="020F0502020204030204" pitchFamily="34" charset="0"/>
                <a:cs typeface="Calibri" panose="020F0502020204030204" pitchFamily="34" charset="0"/>
              </a:rPr>
              <a:t>Já a arrecadação com impostos é de R$ 12 bilhões ao ano³². A liberação da comercialização dos DEF aumenta o consumo e geraria um aumento da sobrecarga (déficit) ao sistema</a:t>
            </a:r>
          </a:p>
        </p:txBody>
      </p:sp>
      <p:pic>
        <p:nvPicPr>
          <p:cNvPr id="10" name="Imagem 9">
            <a:extLst>
              <a:ext uri="{FF2B5EF4-FFF2-40B4-BE49-F238E27FC236}">
                <a16:creationId xmlns:a16="http://schemas.microsoft.com/office/drawing/2014/main" xmlns="" id="{98E8E0B7-8759-4130-A182-68960BE0502B}"/>
              </a:ext>
            </a:extLst>
          </p:cNvPr>
          <p:cNvPicPr>
            <a:picLocks noChangeAspect="1"/>
          </p:cNvPicPr>
          <p:nvPr/>
        </p:nvPicPr>
        <p:blipFill>
          <a:blip r:embed="rId4"/>
          <a:stretch>
            <a:fillRect/>
          </a:stretch>
        </p:blipFill>
        <p:spPr>
          <a:xfrm rot="20962259">
            <a:off x="7998608" y="1266949"/>
            <a:ext cx="3338315" cy="14998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2"/>
          <p:cNvSpPr txBox="1"/>
          <p:nvPr/>
        </p:nvSpPr>
        <p:spPr>
          <a:xfrm>
            <a:off x="618837" y="592660"/>
            <a:ext cx="10123053"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800" b="1" dirty="0">
                <a:solidFill>
                  <a:srgbClr val="C00000"/>
                </a:solidFill>
                <a:latin typeface="Calibri"/>
                <a:cs typeface="Calibri"/>
                <a:sym typeface="Calibri"/>
              </a:rPr>
              <a:t>A LIBERAÇÃO DO COMÉRCIO DE DEF PREVINE O CONTRABANDO? </a:t>
            </a:r>
            <a:endParaRPr sz="2800" b="1" dirty="0">
              <a:solidFill>
                <a:srgbClr val="C00000"/>
              </a:solidFill>
              <a:latin typeface="Calibri"/>
              <a:cs typeface="Calibri"/>
              <a:sym typeface="Calibri"/>
            </a:endParaRPr>
          </a:p>
          <a:p>
            <a:pPr marL="0" marR="0" lvl="0" indent="0" algn="l" rtl="0">
              <a:lnSpc>
                <a:spcPct val="100000"/>
              </a:lnSpc>
              <a:spcBef>
                <a:spcPts val="0"/>
              </a:spcBef>
              <a:spcAft>
                <a:spcPts val="0"/>
              </a:spcAft>
              <a:buNone/>
            </a:pPr>
            <a:r>
              <a:rPr lang="pt-BR" sz="1800" b="0" i="0" u="none" strike="noStrike" cap="none" dirty="0">
                <a:solidFill>
                  <a:srgbClr val="000000"/>
                </a:solidFill>
                <a:latin typeface="Calibri"/>
                <a:ea typeface="Calibri"/>
                <a:cs typeface="Calibri"/>
                <a:sym typeface="Calibri"/>
              </a:rPr>
              <a:t/>
            </a:r>
            <a:br>
              <a:rPr lang="pt-BR" sz="18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p:txBody>
      </p:sp>
      <p:pic>
        <p:nvPicPr>
          <p:cNvPr id="137" name="Google Shape;137;p72"/>
          <p:cNvPicPr preferRelativeResize="0"/>
          <p:nvPr/>
        </p:nvPicPr>
        <p:blipFill rotWithShape="1">
          <a:blip r:embed="rId3">
            <a:alphaModFix/>
          </a:blip>
          <a:srcRect/>
          <a:stretch/>
        </p:blipFill>
        <p:spPr>
          <a:xfrm>
            <a:off x="1673765" y="4608947"/>
            <a:ext cx="7051111" cy="1684820"/>
          </a:xfrm>
          <a:prstGeom prst="rect">
            <a:avLst/>
          </a:prstGeom>
          <a:noFill/>
          <a:ln>
            <a:noFill/>
          </a:ln>
          <a:effectLst>
            <a:outerShdw blurRad="292100" dist="139700" dir="2700000" algn="tl" rotWithShape="0">
              <a:srgbClr val="333333">
                <a:alpha val="64705"/>
              </a:srgbClr>
            </a:outerShdw>
          </a:effectLst>
        </p:spPr>
      </p:pic>
      <p:sp>
        <p:nvSpPr>
          <p:cNvPr id="138" name="Google Shape;138;p72"/>
          <p:cNvSpPr/>
          <p:nvPr/>
        </p:nvSpPr>
        <p:spPr>
          <a:xfrm>
            <a:off x="3125972" y="1594884"/>
            <a:ext cx="2222205" cy="42530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 name="Google Shape;139;p72"/>
          <p:cNvSpPr/>
          <p:nvPr/>
        </p:nvSpPr>
        <p:spPr>
          <a:xfrm>
            <a:off x="3125972" y="1594884"/>
            <a:ext cx="2073349" cy="4253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0" name="Google Shape;140;p72"/>
          <p:cNvPicPr preferRelativeResize="0"/>
          <p:nvPr/>
        </p:nvPicPr>
        <p:blipFill rotWithShape="1">
          <a:blip r:embed="rId4">
            <a:alphaModFix/>
          </a:blip>
          <a:srcRect t="8215"/>
          <a:stretch/>
        </p:blipFill>
        <p:spPr>
          <a:xfrm>
            <a:off x="1612372" y="1715722"/>
            <a:ext cx="7471609" cy="2811831"/>
          </a:xfrm>
          <a:prstGeom prst="rect">
            <a:avLst/>
          </a:prstGeom>
          <a:noFill/>
          <a:ln>
            <a:noFill/>
          </a:ln>
          <a:effectLst/>
        </p:spPr>
      </p:pic>
      <p:pic>
        <p:nvPicPr>
          <p:cNvPr id="2" name="Imagem 1">
            <a:extLst>
              <a:ext uri="{FF2B5EF4-FFF2-40B4-BE49-F238E27FC236}">
                <a16:creationId xmlns:a16="http://schemas.microsoft.com/office/drawing/2014/main" xmlns="" id="{CC452666-6050-499E-91B9-805AA32DFC56}"/>
              </a:ext>
            </a:extLst>
          </p:cNvPr>
          <p:cNvPicPr>
            <a:picLocks noChangeAspect="1"/>
          </p:cNvPicPr>
          <p:nvPr/>
        </p:nvPicPr>
        <p:blipFill>
          <a:blip r:embed="rId5"/>
          <a:stretch>
            <a:fillRect/>
          </a:stretch>
        </p:blipFill>
        <p:spPr>
          <a:xfrm rot="20962259">
            <a:off x="8614387" y="1464199"/>
            <a:ext cx="3338315" cy="1499898"/>
          </a:xfrm>
          <a:prstGeom prst="rect">
            <a:avLst/>
          </a:prstGeom>
        </p:spPr>
      </p:pic>
      <p:sp>
        <p:nvSpPr>
          <p:cNvPr id="8" name="Google Shape;136;p72">
            <a:extLst>
              <a:ext uri="{FF2B5EF4-FFF2-40B4-BE49-F238E27FC236}">
                <a16:creationId xmlns:a16="http://schemas.microsoft.com/office/drawing/2014/main" xmlns="" id="{16AA30B9-C302-49D4-B653-B9F72DD4CAE5}"/>
              </a:ext>
            </a:extLst>
          </p:cNvPr>
          <p:cNvSpPr txBox="1"/>
          <p:nvPr/>
        </p:nvSpPr>
        <p:spPr>
          <a:xfrm>
            <a:off x="129609" y="1241094"/>
            <a:ext cx="10123053"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000" b="1" dirty="0">
                <a:solidFill>
                  <a:schemeClr val="tx1"/>
                </a:solidFill>
                <a:latin typeface="Calibri"/>
                <a:cs typeface="Calibri"/>
                <a:sym typeface="Calibri"/>
              </a:rPr>
              <a:t>CIGARRO CONVENCIONAL: CONTRABANDO 37%</a:t>
            </a:r>
          </a:p>
          <a:p>
            <a:pPr marL="0" marR="0" lvl="0" indent="0" algn="l" rtl="0">
              <a:lnSpc>
                <a:spcPct val="100000"/>
              </a:lnSpc>
              <a:spcBef>
                <a:spcPts val="0"/>
              </a:spcBef>
              <a:spcAft>
                <a:spcPts val="0"/>
              </a:spcAft>
              <a:buNone/>
            </a:pPr>
            <a:r>
              <a:rPr lang="pt-BR" b="0" i="0" u="none" strike="noStrike" cap="none" dirty="0">
                <a:solidFill>
                  <a:schemeClr val="tx1"/>
                </a:solidFill>
                <a:latin typeface="Calibri"/>
                <a:ea typeface="Calibri"/>
                <a:cs typeface="Calibri"/>
                <a:sym typeface="Calibri"/>
              </a:rPr>
              <a:t/>
            </a:r>
            <a:br>
              <a:rPr lang="pt-BR" b="0" i="0" u="none" strike="noStrike" cap="none" dirty="0">
                <a:solidFill>
                  <a:schemeClr val="tx1"/>
                </a:solidFill>
                <a:latin typeface="Calibri"/>
                <a:ea typeface="Calibri"/>
                <a:cs typeface="Calibri"/>
                <a:sym typeface="Calibri"/>
              </a:rPr>
            </a:br>
            <a:endParaRPr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81"/>
          <p:cNvPicPr preferRelativeResize="0"/>
          <p:nvPr/>
        </p:nvPicPr>
        <p:blipFill rotWithShape="1">
          <a:blip r:embed="rId3">
            <a:alphaModFix/>
          </a:blip>
          <a:srcRect/>
          <a:stretch/>
        </p:blipFill>
        <p:spPr>
          <a:xfrm>
            <a:off x="1684837" y="1696014"/>
            <a:ext cx="7360099" cy="4416922"/>
          </a:xfrm>
          <a:prstGeom prst="rect">
            <a:avLst/>
          </a:prstGeom>
          <a:noFill/>
          <a:ln>
            <a:noFill/>
          </a:ln>
          <a:effectLst>
            <a:outerShdw blurRad="292100" dist="139700" dir="2700000" algn="tl" rotWithShape="0">
              <a:srgbClr val="333333">
                <a:alpha val="64705"/>
              </a:srgbClr>
            </a:outerShdw>
          </a:effectLst>
        </p:spPr>
      </p:pic>
      <p:sp>
        <p:nvSpPr>
          <p:cNvPr id="146" name="Google Shape;146;p81"/>
          <p:cNvSpPr txBox="1"/>
          <p:nvPr/>
        </p:nvSpPr>
        <p:spPr>
          <a:xfrm>
            <a:off x="985914" y="482565"/>
            <a:ext cx="9108927"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800" b="1" dirty="0">
                <a:solidFill>
                  <a:srgbClr val="C00000"/>
                </a:solidFill>
                <a:latin typeface="Calibri"/>
                <a:cs typeface="Calibri"/>
                <a:sym typeface="Calibri"/>
              </a:rPr>
              <a:t>REGULAMENTAÇÃO ATUAL DA ANVISA PREJUDICA O TRABALHO DOS PLANTADORES DE FUMO?</a:t>
            </a:r>
            <a:endParaRPr sz="2800" b="1" dirty="0">
              <a:solidFill>
                <a:srgbClr val="C00000"/>
              </a:solidFill>
              <a:latin typeface="Calibri"/>
              <a:cs typeface="Calibri"/>
              <a:sym typeface="Calibri"/>
            </a:endParaRPr>
          </a:p>
          <a:p>
            <a:pPr marL="0" marR="0" lvl="0" indent="0" algn="l" rtl="0">
              <a:lnSpc>
                <a:spcPct val="100000"/>
              </a:lnSpc>
              <a:spcBef>
                <a:spcPts val="0"/>
              </a:spcBef>
              <a:spcAft>
                <a:spcPts val="0"/>
              </a:spcAft>
              <a:buNone/>
            </a:pPr>
            <a:r>
              <a:rPr lang="pt-BR" sz="1800" b="0" i="0" u="none" strike="noStrike" cap="none" dirty="0">
                <a:solidFill>
                  <a:srgbClr val="000000"/>
                </a:solidFill>
                <a:latin typeface="Calibri"/>
                <a:ea typeface="Calibri"/>
                <a:cs typeface="Calibri"/>
                <a:sym typeface="Calibri"/>
              </a:rPr>
              <a:t/>
            </a:r>
            <a:br>
              <a:rPr lang="pt-BR" sz="18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p:txBody>
      </p:sp>
      <p:sp>
        <p:nvSpPr>
          <p:cNvPr id="147" name="Google Shape;147;p81"/>
          <p:cNvSpPr/>
          <p:nvPr/>
        </p:nvSpPr>
        <p:spPr>
          <a:xfrm>
            <a:off x="-57664" y="6488709"/>
            <a:ext cx="1119608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900" b="0" i="0" u="none" strike="noStrike" cap="none" dirty="0">
                <a:solidFill>
                  <a:srgbClr val="000000"/>
                </a:solidFill>
                <a:latin typeface="Arial"/>
                <a:ea typeface="Arial"/>
                <a:cs typeface="Arial"/>
                <a:sym typeface="Arial"/>
              </a:rPr>
              <a:t>MINISTÉRIO DO DESENVOLVIMENTO AGRÁRIO. Ações do Ministério do Desenvolvimento Agrário para a Diversificação da Produção em Áreas Cultivadas com Tabaco. 34 p. 2010. Disponível em: https://www.inca.gov.br/sites/ufu.sti.inca.local/files/media/document/acoes-do-ministerio-do-desenvolvimento-agrario-para-a-diversificacao-da-producao-e-renda-em-areas-cultivadas-com-tabaco-no- -brasil.pdf </a:t>
            </a:r>
            <a:endParaRPr sz="1050" dirty="0"/>
          </a:p>
        </p:txBody>
      </p:sp>
      <p:pic>
        <p:nvPicPr>
          <p:cNvPr id="5" name="Imagem 4">
            <a:extLst>
              <a:ext uri="{FF2B5EF4-FFF2-40B4-BE49-F238E27FC236}">
                <a16:creationId xmlns:a16="http://schemas.microsoft.com/office/drawing/2014/main" xmlns="" id="{8DA7C501-29CB-4E93-9247-7FE4F47CDC64}"/>
              </a:ext>
            </a:extLst>
          </p:cNvPr>
          <p:cNvPicPr>
            <a:picLocks noChangeAspect="1"/>
          </p:cNvPicPr>
          <p:nvPr/>
        </p:nvPicPr>
        <p:blipFill>
          <a:blip r:embed="rId4"/>
          <a:stretch>
            <a:fillRect/>
          </a:stretch>
        </p:blipFill>
        <p:spPr>
          <a:xfrm rot="20962259">
            <a:off x="8965669" y="1234526"/>
            <a:ext cx="3338315" cy="14998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82"/>
          <p:cNvPicPr preferRelativeResize="0"/>
          <p:nvPr/>
        </p:nvPicPr>
        <p:blipFill rotWithShape="1">
          <a:blip r:embed="rId3">
            <a:alphaModFix/>
          </a:blip>
          <a:srcRect/>
          <a:stretch/>
        </p:blipFill>
        <p:spPr>
          <a:xfrm>
            <a:off x="1252929" y="2205443"/>
            <a:ext cx="3591644" cy="3243043"/>
          </a:xfrm>
          <a:prstGeom prst="rect">
            <a:avLst/>
          </a:prstGeom>
          <a:noFill/>
          <a:ln>
            <a:noFill/>
          </a:ln>
          <a:effectLst>
            <a:outerShdw blurRad="292100" dist="139700" dir="2700000" algn="tl" rotWithShape="0">
              <a:srgbClr val="333333">
                <a:alpha val="64705"/>
              </a:srgbClr>
            </a:outerShdw>
          </a:effectLst>
        </p:spPr>
      </p:pic>
      <p:sp>
        <p:nvSpPr>
          <p:cNvPr id="153" name="Google Shape;153;p82"/>
          <p:cNvSpPr/>
          <p:nvPr/>
        </p:nvSpPr>
        <p:spPr>
          <a:xfrm>
            <a:off x="506069" y="261178"/>
            <a:ext cx="10499379"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800" b="1" dirty="0">
                <a:solidFill>
                  <a:srgbClr val="C00000"/>
                </a:solidFill>
                <a:latin typeface="Calibri"/>
                <a:cs typeface="Calibri"/>
                <a:sym typeface="Calibri"/>
              </a:rPr>
              <a:t>O INCA REITERA SEU PLENO APOIO À IMPLEMENTAÇÃO DAS MEDIDAS PREVISTAS  </a:t>
            </a:r>
            <a:endParaRPr sz="2800" b="1" dirty="0">
              <a:solidFill>
                <a:srgbClr val="C00000"/>
              </a:solidFill>
              <a:latin typeface="Calibri"/>
              <a:cs typeface="Calibri"/>
              <a:sym typeface="Calibri"/>
            </a:endParaRPr>
          </a:p>
          <a:p>
            <a:pPr marL="0" marR="0" lvl="0" indent="0" algn="ctr" rtl="0">
              <a:lnSpc>
                <a:spcPct val="100000"/>
              </a:lnSpc>
              <a:spcBef>
                <a:spcPts val="0"/>
              </a:spcBef>
              <a:spcAft>
                <a:spcPts val="0"/>
              </a:spcAft>
              <a:buNone/>
            </a:pPr>
            <a:r>
              <a:rPr lang="pt-BR" sz="2800" b="1" dirty="0">
                <a:solidFill>
                  <a:srgbClr val="C00000"/>
                </a:solidFill>
                <a:latin typeface="Calibri"/>
                <a:cs typeface="Calibri"/>
                <a:sym typeface="Calibri"/>
              </a:rPr>
              <a:t>NA RDC 885 DE 2024 DA ANVISA</a:t>
            </a:r>
            <a:endParaRPr sz="2800" b="1" dirty="0">
              <a:solidFill>
                <a:srgbClr val="C00000"/>
              </a:solidFill>
              <a:latin typeface="Calibri"/>
              <a:cs typeface="Calibri"/>
            </a:endParaRPr>
          </a:p>
        </p:txBody>
      </p:sp>
      <p:sp>
        <p:nvSpPr>
          <p:cNvPr id="154" name="Google Shape;154;p82"/>
          <p:cNvSpPr/>
          <p:nvPr/>
        </p:nvSpPr>
        <p:spPr>
          <a:xfrm>
            <a:off x="5755759" y="2328860"/>
            <a:ext cx="6096000"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1400" b="0" i="0" u="none" strike="noStrike" cap="none" dirty="0">
                <a:solidFill>
                  <a:srgbClr val="000000"/>
                </a:solidFill>
                <a:latin typeface="Arial"/>
                <a:ea typeface="Arial"/>
                <a:cs typeface="Arial"/>
                <a:sym typeface="Arial"/>
              </a:rPr>
              <a:t>CAPÍTULO I - DISPOSIÇÕES INICIAIS</a:t>
            </a:r>
            <a:endParaRPr dirty="0"/>
          </a:p>
          <a:p>
            <a:pPr marL="0" marR="0" lvl="0" indent="0" algn="l" rtl="0">
              <a:lnSpc>
                <a:spcPct val="100000"/>
              </a:lnSpc>
              <a:spcBef>
                <a:spcPts val="0"/>
              </a:spcBef>
              <a:spcAft>
                <a:spcPts val="0"/>
              </a:spcAft>
              <a:buNone/>
            </a:pPr>
            <a:r>
              <a:rPr lang="pt-BR" sz="1400" b="0" i="0" u="none" strike="noStrike" cap="none" dirty="0">
                <a:solidFill>
                  <a:srgbClr val="000000"/>
                </a:solidFill>
                <a:latin typeface="Arial"/>
                <a:ea typeface="Arial"/>
                <a:cs typeface="Arial"/>
                <a:sym typeface="Arial"/>
              </a:rPr>
              <a:t>Art. 1º Esta Resolução dispõe sobre a </a:t>
            </a:r>
            <a:r>
              <a:rPr lang="pt-BR" sz="1400" b="1" i="0" u="none" strike="noStrike" cap="none" dirty="0">
                <a:solidFill>
                  <a:srgbClr val="000000"/>
                </a:solidFill>
                <a:latin typeface="Arial"/>
                <a:ea typeface="Arial"/>
                <a:cs typeface="Arial"/>
                <a:sym typeface="Arial"/>
              </a:rPr>
              <a:t>proibição da fabricação, importação, comercialização, distribuição, armazenamento, transporte e propaganda de dispositivos eletrônicos para fumar</a:t>
            </a:r>
            <a:r>
              <a:rPr lang="pt-BR" sz="1400" b="0" i="0" u="none" strike="noStrike" cap="none" dirty="0">
                <a:solidFill>
                  <a:srgbClr val="000000"/>
                </a:solidFill>
                <a:latin typeface="Arial"/>
                <a:ea typeface="Arial"/>
                <a:cs typeface="Arial"/>
                <a:sym typeface="Arial"/>
              </a:rPr>
              <a:t> (DEF).</a:t>
            </a:r>
            <a:endParaRPr dirty="0"/>
          </a:p>
          <a:p>
            <a:pPr marL="0" marR="0" lvl="0" indent="0" algn="l" rtl="0">
              <a:lnSpc>
                <a:spcPct val="100000"/>
              </a:lnSpc>
              <a:spcBef>
                <a:spcPts val="0"/>
              </a:spcBef>
              <a:spcAft>
                <a:spcPts val="0"/>
              </a:spcAft>
              <a:buNone/>
            </a:pPr>
            <a:r>
              <a:rPr lang="pt-BR" sz="1400" b="0" i="0" u="none" strike="noStrike" cap="none" dirty="0">
                <a:solidFill>
                  <a:srgbClr val="000000"/>
                </a:solidFill>
                <a:latin typeface="Arial"/>
                <a:ea typeface="Arial"/>
                <a:cs typeface="Arial"/>
                <a:sym typeface="Arial"/>
              </a:rPr>
              <a:t>Parágrafo único. Esta Resolução se aplica a todos os dispositivos eletrônicos para fumar, assim como acessórios, peças, partes e refis destinados ao uso com/em dispositivos eletrônicos para fumar.</a:t>
            </a:r>
            <a:endParaRPr dirty="0"/>
          </a:p>
        </p:txBody>
      </p:sp>
      <p:sp>
        <p:nvSpPr>
          <p:cNvPr id="155" name="Google Shape;155;p82"/>
          <p:cNvSpPr/>
          <p:nvPr/>
        </p:nvSpPr>
        <p:spPr>
          <a:xfrm>
            <a:off x="5525387" y="2205443"/>
            <a:ext cx="6326372" cy="2062716"/>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6" name="Google Shape;156;p82"/>
          <p:cNvPicPr preferRelativeResize="0"/>
          <p:nvPr/>
        </p:nvPicPr>
        <p:blipFill rotWithShape="1">
          <a:blip r:embed="rId4">
            <a:alphaModFix/>
          </a:blip>
          <a:srcRect/>
          <a:stretch/>
        </p:blipFill>
        <p:spPr>
          <a:xfrm>
            <a:off x="7070766" y="4440191"/>
            <a:ext cx="3065700" cy="1879984"/>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3"/>
          <p:cNvSpPr txBox="1"/>
          <p:nvPr/>
        </p:nvSpPr>
        <p:spPr>
          <a:xfrm>
            <a:off x="2274885" y="816386"/>
            <a:ext cx="7226589"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800" b="1" dirty="0">
                <a:solidFill>
                  <a:srgbClr val="C00000"/>
                </a:solidFill>
                <a:latin typeface="Calibri"/>
                <a:cs typeface="Calibri"/>
                <a:sym typeface="Calibri"/>
              </a:rPr>
              <a:t>DISPOSITIVOS ELETRÔNICOS PARA FUMAR</a:t>
            </a:r>
            <a:endParaRPr sz="2800" b="1" dirty="0">
              <a:solidFill>
                <a:srgbClr val="C00000"/>
              </a:solidFill>
              <a:latin typeface="Calibri"/>
              <a:cs typeface="Calibri"/>
            </a:endParaRPr>
          </a:p>
          <a:p>
            <a:pPr marL="0" marR="0" lvl="0" indent="0" algn="l" rtl="0">
              <a:lnSpc>
                <a:spcPct val="100000"/>
              </a:lnSpc>
              <a:spcBef>
                <a:spcPts val="0"/>
              </a:spcBef>
              <a:spcAft>
                <a:spcPts val="0"/>
              </a:spcAft>
              <a:buNone/>
            </a:pPr>
            <a:r>
              <a:rPr lang="pt-BR" sz="1800" b="0" i="0" u="none" strike="noStrike" cap="none" dirty="0">
                <a:solidFill>
                  <a:srgbClr val="000000"/>
                </a:solidFill>
                <a:latin typeface="Arial"/>
                <a:ea typeface="Arial"/>
                <a:cs typeface="Arial"/>
                <a:sym typeface="Arial"/>
              </a:rPr>
              <a:t/>
            </a:r>
            <a:br>
              <a:rPr lang="pt-BR" sz="1800" b="0" i="0" u="none" strike="noStrike" cap="none" dirty="0">
                <a:solidFill>
                  <a:srgbClr val="000000"/>
                </a:solidFill>
                <a:latin typeface="Arial"/>
                <a:ea typeface="Arial"/>
                <a:cs typeface="Arial"/>
                <a:sym typeface="Arial"/>
              </a:rPr>
            </a:br>
            <a:endParaRPr sz="1800" b="0" i="0" u="none" strike="noStrike" cap="none" dirty="0">
              <a:solidFill>
                <a:srgbClr val="000000"/>
              </a:solidFill>
              <a:latin typeface="Arial"/>
              <a:ea typeface="Arial"/>
              <a:cs typeface="Arial"/>
              <a:sym typeface="Arial"/>
            </a:endParaRPr>
          </a:p>
        </p:txBody>
      </p:sp>
      <p:sp>
        <p:nvSpPr>
          <p:cNvPr id="162" name="Google Shape;162;p83"/>
          <p:cNvSpPr txBox="1"/>
          <p:nvPr/>
        </p:nvSpPr>
        <p:spPr>
          <a:xfrm>
            <a:off x="1068077" y="2405921"/>
            <a:ext cx="9640207" cy="444224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600" b="1" i="0" u="none" strike="noStrike" cap="none">
                <a:solidFill>
                  <a:srgbClr val="000000"/>
                </a:solidFill>
                <a:latin typeface="Calibri"/>
                <a:ea typeface="Calibri"/>
                <a:cs typeface="Calibri"/>
                <a:sym typeface="Calibri"/>
              </a:rPr>
              <a:t>Mais informações disponíveis em:</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None/>
            </a:pPr>
            <a:r>
              <a:rPr lang="pt-BR" sz="1600" b="1" i="0" u="none" strike="noStrike" cap="none">
                <a:solidFill>
                  <a:srgbClr val="000000"/>
                </a:solidFill>
                <a:latin typeface="Calibri"/>
                <a:ea typeface="Calibri"/>
                <a:cs typeface="Calibri"/>
                <a:sym typeface="Calibri"/>
              </a:rPr>
              <a:t>Observatório da Política Nacional de Controle do Tabaco</a:t>
            </a:r>
            <a:endParaRPr sz="1600" b="0" i="0" u="none" strike="noStrike" cap="none">
              <a:solidFill>
                <a:srgbClr val="000000"/>
              </a:solidFill>
              <a:latin typeface="Calibri"/>
              <a:ea typeface="Calibri"/>
              <a:cs typeface="Calibri"/>
              <a:sym typeface="Calibri"/>
            </a:endParaRPr>
          </a:p>
          <a:p>
            <a:pPr marL="0" marR="0" lvl="0" indent="-101600" algn="l" rtl="0">
              <a:lnSpc>
                <a:spcPct val="100000"/>
              </a:lnSpc>
              <a:spcBef>
                <a:spcPts val="800"/>
              </a:spcBef>
              <a:spcAft>
                <a:spcPts val="0"/>
              </a:spcAft>
              <a:buClr>
                <a:srgbClr val="000000"/>
              </a:buClr>
              <a:buSzPts val="1600"/>
              <a:buFont typeface="Arial"/>
              <a:buChar char="•"/>
            </a:pPr>
            <a:r>
              <a:rPr lang="pt-BR" sz="1600" b="0" i="0" u="sng" strike="noStrike" cap="none">
                <a:solidFill>
                  <a:srgbClr val="467886"/>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https://www.gov.br/inca/pt-br/assuntos/gestor-e-profissional-de-saude/observatorio-da-politica-nacional-de-controle-do-tabaco/politica-nacional/dispositivos-eletronicos-para-fumar-def-1</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None/>
            </a:pPr>
            <a:r>
              <a:rPr lang="pt-BR" sz="1600" b="1" i="0" u="none" strike="noStrike" cap="none">
                <a:solidFill>
                  <a:srgbClr val="000000"/>
                </a:solidFill>
                <a:latin typeface="Calibri"/>
                <a:ea typeface="Calibri"/>
                <a:cs typeface="Calibri"/>
                <a:sym typeface="Calibri"/>
              </a:rPr>
              <a:t>Infográficos DEF – Para tomadores de decisão</a:t>
            </a:r>
            <a:endParaRPr sz="1600" b="0" i="0" u="none" strike="noStrike" cap="none">
              <a:solidFill>
                <a:srgbClr val="000000"/>
              </a:solidFill>
              <a:latin typeface="Calibri"/>
              <a:ea typeface="Calibri"/>
              <a:cs typeface="Calibri"/>
              <a:sym typeface="Calibri"/>
            </a:endParaRPr>
          </a:p>
          <a:p>
            <a:pPr marL="0" marR="0" lvl="0" indent="-101600" algn="l" rtl="0">
              <a:lnSpc>
                <a:spcPct val="100000"/>
              </a:lnSpc>
              <a:spcBef>
                <a:spcPts val="800"/>
              </a:spcBef>
              <a:spcAft>
                <a:spcPts val="0"/>
              </a:spcAft>
              <a:buClr>
                <a:srgbClr val="000000"/>
              </a:buClr>
              <a:buSzPts val="1600"/>
              <a:buFont typeface="Arial"/>
              <a:buChar char="•"/>
            </a:pPr>
            <a:r>
              <a:rPr lang="pt-BR" sz="1600" b="0" i="0" u="sng" strike="noStrike" cap="none">
                <a:solidFill>
                  <a:srgbClr val="467886"/>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https://ninho.inca.gov.br/jspui/bitstream/123456789/15705/1/INFOGR%C3%81FICOS%20DEF%20-%20Tomadores%20de%20Decis%C3%A3o%2019x9%20vr4%20-%20VERS%C3%83O%20FINAL.pd</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None/>
            </a:pPr>
            <a:r>
              <a:rPr lang="pt-BR" sz="1600" b="1" i="0" u="none" strike="noStrike" cap="none">
                <a:solidFill>
                  <a:srgbClr val="000000"/>
                </a:solidFill>
                <a:latin typeface="Calibri"/>
                <a:ea typeface="Calibri"/>
                <a:cs typeface="Calibri"/>
                <a:sym typeface="Calibri"/>
              </a:rPr>
              <a:t>Infográficos DEF – Para público em geral</a:t>
            </a:r>
            <a:endParaRPr sz="1600" b="0" i="0" u="none" strike="noStrike" cap="none">
              <a:solidFill>
                <a:srgbClr val="000000"/>
              </a:solidFill>
              <a:latin typeface="Calibri"/>
              <a:ea typeface="Calibri"/>
              <a:cs typeface="Calibri"/>
              <a:sym typeface="Calibri"/>
            </a:endParaRPr>
          </a:p>
          <a:p>
            <a:pPr marL="0" marR="0" lvl="0" indent="-101600" algn="l" rtl="0">
              <a:lnSpc>
                <a:spcPct val="100000"/>
              </a:lnSpc>
              <a:spcBef>
                <a:spcPts val="800"/>
              </a:spcBef>
              <a:spcAft>
                <a:spcPts val="0"/>
              </a:spcAft>
              <a:buClr>
                <a:srgbClr val="000000"/>
              </a:buClr>
              <a:buSzPts val="1600"/>
              <a:buFont typeface="Arial"/>
              <a:buChar char="•"/>
            </a:pPr>
            <a:r>
              <a:rPr lang="pt-BR" sz="1600" b="0" i="0" u="sng" strike="noStrike" cap="none">
                <a:solidFill>
                  <a:srgbClr val="467886"/>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https://ninho.inca.gov.br/jspui/bitstream/123456789/15706/1/INFOGR%C3%81FICOS%20DEF%20-%20P%C3%BAblico%20Geral%2019x9%20vr2%20-%20VERS%C3%83O%20FINAL.pdf</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None/>
            </a:pPr>
            <a:r>
              <a:rPr lang="pt-BR" sz="1600" b="0" i="0" u="none" strike="noStrike" cap="none">
                <a:solidFill>
                  <a:srgbClr val="000000"/>
                </a:solidFill>
                <a:latin typeface="Calibri"/>
                <a:ea typeface="Calibri"/>
                <a:cs typeface="Calibri"/>
                <a:sym typeface="Calibri"/>
              </a:rPr>
              <a:t/>
            </a:r>
            <a:br>
              <a:rPr lang="pt-BR" sz="1600" b="0" i="0" u="none" strike="noStrike" cap="none">
                <a:solidFill>
                  <a:srgbClr val="000000"/>
                </a:solidFill>
                <a:latin typeface="Calibri"/>
                <a:ea typeface="Calibri"/>
                <a:cs typeface="Calibri"/>
                <a:sym typeface="Calibri"/>
              </a:rPr>
            </a:br>
            <a:r>
              <a:rPr lang="pt-BR" sz="1800" b="0" i="0" u="none" strike="noStrike" cap="none">
                <a:solidFill>
                  <a:srgbClr val="000000"/>
                </a:solidFill>
                <a:latin typeface="Calibri"/>
                <a:ea typeface="Calibri"/>
                <a:cs typeface="Calibri"/>
                <a:sym typeface="Calibri"/>
              </a:rPr>
              <a:t/>
            </a:r>
            <a:br>
              <a:rPr lang="pt-BR" sz="18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pt-BR" sz="1400" b="0" i="0" u="none" strike="noStrike" cap="none">
                <a:solidFill>
                  <a:srgbClr val="000000"/>
                </a:solidFill>
                <a:latin typeface="Arial"/>
                <a:ea typeface="Arial"/>
                <a:cs typeface="Arial"/>
                <a:sym typeface="Arial"/>
              </a:rPr>
              <a:t/>
            </a:r>
            <a:br>
              <a:rPr lang="pt-BR"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Google Shape;89;p1">
            <a:extLst>
              <a:ext uri="{FF2B5EF4-FFF2-40B4-BE49-F238E27FC236}">
                <a16:creationId xmlns:a16="http://schemas.microsoft.com/office/drawing/2014/main" xmlns="" id="{0F0A2EE1-A2B6-44E9-9225-41DE077C4549}"/>
              </a:ext>
            </a:extLst>
          </p:cNvPr>
          <p:cNvSpPr txBox="1"/>
          <p:nvPr/>
        </p:nvSpPr>
        <p:spPr>
          <a:xfrm>
            <a:off x="2874226" y="3188909"/>
            <a:ext cx="5573527" cy="1631175"/>
          </a:xfrm>
          <a:prstGeom prst="rect">
            <a:avLst/>
          </a:prstGeom>
          <a:noFill/>
          <a:ln>
            <a:noFill/>
          </a:ln>
        </p:spPr>
        <p:txBody>
          <a:bodyPr spcFirstLastPara="1" wrap="square" lIns="91425" tIns="45700" rIns="91425" bIns="45700" anchor="t" anchorCtr="0">
            <a:spAutoFit/>
          </a:bodyPr>
          <a:lstStyle/>
          <a:p>
            <a:pPr algn="ctr">
              <a:buSzPts val="1400"/>
            </a:pPr>
            <a:r>
              <a:rPr lang="pt-BR" sz="2000" b="1" dirty="0">
                <a:solidFill>
                  <a:schemeClr val="lt1"/>
                </a:solidFill>
                <a:latin typeface="Calibri"/>
                <a:ea typeface="Calibri"/>
                <a:cs typeface="Calibri"/>
                <a:sym typeface="Calibri"/>
              </a:rPr>
              <a:t>Roberto de Almeida Gil</a:t>
            </a:r>
          </a:p>
          <a:p>
            <a:pPr algn="ctr">
              <a:buSzPts val="1400"/>
            </a:pPr>
            <a:r>
              <a:rPr lang="pt-BR" sz="2000" b="1" dirty="0">
                <a:solidFill>
                  <a:schemeClr val="lt1"/>
                </a:solidFill>
                <a:latin typeface="Calibri"/>
                <a:ea typeface="Calibri"/>
                <a:cs typeface="Calibri"/>
                <a:sym typeface="Calibri"/>
              </a:rPr>
              <a:t>Diretor-Geral</a:t>
            </a:r>
          </a:p>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dirty="0">
                <a:solidFill>
                  <a:schemeClr val="lt1"/>
                </a:solidFill>
                <a:latin typeface="Calibri"/>
                <a:ea typeface="Calibri"/>
                <a:cs typeface="Calibri"/>
                <a:sym typeface="Calibri"/>
              </a:rPr>
              <a:t>Instituto Nacional de Câncer – INCA/MS</a:t>
            </a:r>
          </a:p>
          <a:p>
            <a:pPr algn="ctr">
              <a:buSzPts val="1400"/>
            </a:pPr>
            <a:r>
              <a:rPr lang="pt-BR" sz="2000" b="1" dirty="0">
                <a:solidFill>
                  <a:schemeClr val="lt1"/>
                </a:solidFill>
                <a:latin typeface="Calibri"/>
                <a:ea typeface="Calibri"/>
                <a:cs typeface="Calibri"/>
                <a:sym typeface="Calibri"/>
              </a:rPr>
              <a:t>roberto.gil@inca.gov.br</a:t>
            </a:r>
          </a:p>
          <a:p>
            <a:pPr marL="0" marR="0" lvl="0" indent="0" algn="ctr" rtl="0">
              <a:lnSpc>
                <a:spcPct val="100000"/>
              </a:lnSpc>
              <a:spcBef>
                <a:spcPts val="0"/>
              </a:spcBef>
              <a:spcAft>
                <a:spcPts val="0"/>
              </a:spcAft>
              <a:buClr>
                <a:srgbClr val="000000"/>
              </a:buClr>
              <a:buSzPts val="1400"/>
              <a:buFont typeface="Arial"/>
              <a:buNone/>
            </a:pPr>
            <a:r>
              <a:rPr lang="pt-BR" sz="2000" b="1" i="0" u="none" strike="noStrike" cap="none" dirty="0">
                <a:solidFill>
                  <a:schemeClr val="lt1"/>
                </a:solidFill>
                <a:latin typeface="Calibri"/>
                <a:ea typeface="Calibri"/>
                <a:cs typeface="Calibri"/>
                <a:sym typeface="Calibri"/>
              </a:rPr>
              <a:t>21 3207-1006</a:t>
            </a:r>
          </a:p>
        </p:txBody>
      </p:sp>
      <p:sp>
        <p:nvSpPr>
          <p:cNvPr id="3" name="CaixaDeTexto 2">
            <a:extLst>
              <a:ext uri="{FF2B5EF4-FFF2-40B4-BE49-F238E27FC236}">
                <a16:creationId xmlns:a16="http://schemas.microsoft.com/office/drawing/2014/main" xmlns="" id="{7779BF17-1EC4-4B74-812A-3A36C10D4C06}"/>
              </a:ext>
            </a:extLst>
          </p:cNvPr>
          <p:cNvSpPr txBox="1"/>
          <p:nvPr/>
        </p:nvSpPr>
        <p:spPr>
          <a:xfrm>
            <a:off x="4359564" y="951207"/>
            <a:ext cx="2863272" cy="830997"/>
          </a:xfrm>
          <a:prstGeom prst="rect">
            <a:avLst/>
          </a:prstGeom>
          <a:noFill/>
        </p:spPr>
        <p:txBody>
          <a:bodyPr wrap="square" rtlCol="0">
            <a:spAutoFit/>
          </a:bodyPr>
          <a:lstStyle/>
          <a:p>
            <a:r>
              <a:rPr lang="pt-BR" sz="4800" b="1" dirty="0">
                <a:solidFill>
                  <a:schemeClr val="lt1"/>
                </a:solidFill>
                <a:latin typeface="Calibri"/>
                <a:cs typeface="Calibri"/>
              </a:rPr>
              <a:t>Obrigado.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8"/>
          <p:cNvPicPr preferRelativeResize="0"/>
          <p:nvPr/>
        </p:nvPicPr>
        <p:blipFill rotWithShape="1">
          <a:blip r:embed="rId3">
            <a:alphaModFix/>
          </a:blip>
          <a:srcRect/>
          <a:stretch/>
        </p:blipFill>
        <p:spPr>
          <a:xfrm>
            <a:off x="558538" y="2358164"/>
            <a:ext cx="7058504" cy="2771213"/>
          </a:xfrm>
          <a:prstGeom prst="rect">
            <a:avLst/>
          </a:prstGeom>
          <a:noFill/>
          <a:ln>
            <a:noFill/>
          </a:ln>
        </p:spPr>
      </p:pic>
      <p:pic>
        <p:nvPicPr>
          <p:cNvPr id="345" name="Google Shape;345;p28"/>
          <p:cNvPicPr preferRelativeResize="0"/>
          <p:nvPr/>
        </p:nvPicPr>
        <p:blipFill rotWithShape="1">
          <a:blip r:embed="rId4">
            <a:alphaModFix/>
          </a:blip>
          <a:srcRect/>
          <a:stretch/>
        </p:blipFill>
        <p:spPr>
          <a:xfrm>
            <a:off x="7939663" y="0"/>
            <a:ext cx="4252338" cy="6858000"/>
          </a:xfrm>
          <a:prstGeom prst="rect">
            <a:avLst/>
          </a:prstGeom>
          <a:noFill/>
          <a:ln>
            <a:noFill/>
          </a:ln>
        </p:spPr>
      </p:pic>
      <p:sp>
        <p:nvSpPr>
          <p:cNvPr id="346" name="Google Shape;346;p28"/>
          <p:cNvSpPr txBox="1"/>
          <p:nvPr/>
        </p:nvSpPr>
        <p:spPr>
          <a:xfrm>
            <a:off x="469267" y="1512709"/>
            <a:ext cx="6923755" cy="169090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pt-BR" sz="1800" b="1" i="0" u="none" strike="noStrike" cap="none">
                <a:solidFill>
                  <a:srgbClr val="F9B43C"/>
                </a:solidFill>
                <a:latin typeface="Calibri"/>
                <a:ea typeface="Calibri"/>
                <a:cs typeface="Calibri"/>
                <a:sym typeface="Calibri"/>
              </a:rPr>
              <a:t>Distribuição proporcional dos 10 tipos de câncer mais incidentes estimados para 2023 no Brasil por sexo*</a:t>
            </a:r>
            <a:endParaRPr sz="1400" b="0" i="0" u="none" strike="noStrike" cap="none">
              <a:solidFill>
                <a:srgbClr val="000000"/>
              </a:solidFill>
              <a:latin typeface="Arial"/>
              <a:ea typeface="Arial"/>
              <a:cs typeface="Arial"/>
              <a:sym typeface="Arial"/>
            </a:endParaRPr>
          </a:p>
        </p:txBody>
      </p:sp>
      <p:sp>
        <p:nvSpPr>
          <p:cNvPr id="347" name="Google Shape;347;p28"/>
          <p:cNvSpPr txBox="1"/>
          <p:nvPr/>
        </p:nvSpPr>
        <p:spPr>
          <a:xfrm>
            <a:off x="558538" y="5622281"/>
            <a:ext cx="2828820" cy="256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pt-BR" sz="1067" b="1" i="0" u="none" strike="noStrike" cap="none">
                <a:solidFill>
                  <a:srgbClr val="44546A"/>
                </a:solidFill>
                <a:latin typeface="Calibri"/>
                <a:ea typeface="Calibri"/>
                <a:cs typeface="Calibri"/>
                <a:sym typeface="Calibri"/>
              </a:rPr>
              <a:t>* Exceto câncer de pele não melanoma</a:t>
            </a:r>
            <a:endParaRPr sz="1067" b="1" i="0" u="none" strike="noStrike" cap="none">
              <a:solidFill>
                <a:srgbClr val="FFFFFF"/>
              </a:solidFill>
              <a:latin typeface="Arial"/>
              <a:ea typeface="Arial"/>
              <a:cs typeface="Arial"/>
              <a:sym typeface="Arial"/>
            </a:endParaRPr>
          </a:p>
        </p:txBody>
      </p:sp>
      <p:pic>
        <p:nvPicPr>
          <p:cNvPr id="348" name="Google Shape;348;p28" descr="Free vector graphic: Alert, Caution, Glossy, Shiny - Free Image on ..."/>
          <p:cNvPicPr preferRelativeResize="0"/>
          <p:nvPr/>
        </p:nvPicPr>
        <p:blipFill rotWithShape="1">
          <a:blip r:embed="rId5">
            <a:alphaModFix/>
          </a:blip>
          <a:srcRect/>
          <a:stretch/>
        </p:blipFill>
        <p:spPr>
          <a:xfrm>
            <a:off x="4505492" y="5424774"/>
            <a:ext cx="502234" cy="395015"/>
          </a:xfrm>
          <a:prstGeom prst="rect">
            <a:avLst/>
          </a:prstGeom>
          <a:noFill/>
          <a:ln>
            <a:noFill/>
          </a:ln>
        </p:spPr>
      </p:pic>
      <p:sp>
        <p:nvSpPr>
          <p:cNvPr id="349" name="Google Shape;349;p28"/>
          <p:cNvSpPr txBox="1"/>
          <p:nvPr/>
        </p:nvSpPr>
        <p:spPr>
          <a:xfrm>
            <a:off x="5007726" y="5350348"/>
            <a:ext cx="2609315" cy="5438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67"/>
              <a:buFont typeface="Arial"/>
              <a:buNone/>
            </a:pPr>
            <a:r>
              <a:rPr lang="pt-BR" sz="1467" b="1" i="0" u="none" strike="noStrike" cap="none">
                <a:solidFill>
                  <a:srgbClr val="FF0000"/>
                </a:solidFill>
                <a:latin typeface="Calibri"/>
                <a:ea typeface="Calibri"/>
                <a:cs typeface="Calibri"/>
                <a:sym typeface="Calibri"/>
              </a:rPr>
              <a:t>483 mil novos casos para o triênio 2023-2025</a:t>
            </a:r>
            <a:endParaRPr sz="1400" b="0" i="0" u="none" strike="noStrike" cap="none">
              <a:solidFill>
                <a:srgbClr val="000000"/>
              </a:solidFill>
              <a:latin typeface="Arial"/>
              <a:ea typeface="Arial"/>
              <a:cs typeface="Arial"/>
              <a:sym typeface="Arial"/>
            </a:endParaRPr>
          </a:p>
        </p:txBody>
      </p:sp>
      <p:sp>
        <p:nvSpPr>
          <p:cNvPr id="350" name="Google Shape;350;p28"/>
          <p:cNvSpPr txBox="1"/>
          <p:nvPr/>
        </p:nvSpPr>
        <p:spPr>
          <a:xfrm>
            <a:off x="1395129" y="481487"/>
            <a:ext cx="538532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pt-BR" sz="2800" b="1" dirty="0">
                <a:solidFill>
                  <a:srgbClr val="C00000"/>
                </a:solidFill>
                <a:latin typeface="Calibri"/>
                <a:cs typeface="Calibri"/>
                <a:sym typeface="Calibri"/>
              </a:rPr>
              <a:t>ESTIMATIVA INCA 2023-2025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6"/>
          <p:cNvSpPr txBox="1"/>
          <p:nvPr/>
        </p:nvSpPr>
        <p:spPr>
          <a:xfrm>
            <a:off x="2881684" y="613295"/>
            <a:ext cx="538532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pt-BR" sz="2800" b="1" dirty="0">
                <a:solidFill>
                  <a:srgbClr val="C00000"/>
                </a:solidFill>
                <a:latin typeface="Calibri"/>
                <a:cs typeface="Calibri"/>
                <a:sym typeface="Calibri"/>
              </a:rPr>
              <a:t>PREVENÇÃO</a:t>
            </a:r>
          </a:p>
        </p:txBody>
      </p:sp>
      <p:pic>
        <p:nvPicPr>
          <p:cNvPr id="412" name="Google Shape;412;p36"/>
          <p:cNvPicPr preferRelativeResize="0"/>
          <p:nvPr/>
        </p:nvPicPr>
        <p:blipFill rotWithShape="1">
          <a:blip r:embed="rId3">
            <a:alphaModFix/>
          </a:blip>
          <a:srcRect/>
          <a:stretch/>
        </p:blipFill>
        <p:spPr>
          <a:xfrm>
            <a:off x="2121764" y="1702058"/>
            <a:ext cx="7190986" cy="41572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8"/>
          <p:cNvSpPr/>
          <p:nvPr/>
        </p:nvSpPr>
        <p:spPr>
          <a:xfrm>
            <a:off x="692460" y="685570"/>
            <a:ext cx="9504864" cy="55331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800"/>
              <a:buFont typeface="Arial"/>
              <a:buNone/>
            </a:pPr>
            <a:r>
              <a:rPr lang="pt-BR" sz="2800" b="1" dirty="0">
                <a:solidFill>
                  <a:srgbClr val="C00000"/>
                </a:solidFill>
                <a:latin typeface="Calibri"/>
                <a:cs typeface="Calibri"/>
                <a:sym typeface="Calibri"/>
              </a:rPr>
              <a:t>BRASIL – PREVALÊNCIA DE FUMANTES COM 18 ANOS OU MAIS</a:t>
            </a:r>
            <a:endParaRPr lang="pt-BR" sz="2800" b="1" dirty="0">
              <a:solidFill>
                <a:srgbClr val="C00000"/>
              </a:solidFill>
              <a:latin typeface="Calibri"/>
              <a:cs typeface="Calibri"/>
            </a:endParaRPr>
          </a:p>
        </p:txBody>
      </p:sp>
      <p:pic>
        <p:nvPicPr>
          <p:cNvPr id="431" name="Google Shape;431;p38"/>
          <p:cNvPicPr preferRelativeResize="0"/>
          <p:nvPr/>
        </p:nvPicPr>
        <p:blipFill rotWithShape="1">
          <a:blip r:embed="rId3">
            <a:alphaModFix/>
          </a:blip>
          <a:srcRect/>
          <a:stretch/>
        </p:blipFill>
        <p:spPr>
          <a:xfrm>
            <a:off x="1318945" y="1700662"/>
            <a:ext cx="8665435" cy="43371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0"/>
          <p:cNvSpPr txBox="1"/>
          <p:nvPr/>
        </p:nvSpPr>
        <p:spPr>
          <a:xfrm>
            <a:off x="598207" y="1206220"/>
            <a:ext cx="11203137" cy="84931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9B43C"/>
              </a:buClr>
              <a:buSzPts val="2000"/>
              <a:buFont typeface="Arial"/>
              <a:buNone/>
            </a:pPr>
            <a:r>
              <a:rPr lang="pt-BR" sz="2000" b="1" i="0" u="none" strike="noStrike" cap="none">
                <a:solidFill>
                  <a:srgbClr val="F9B43C"/>
                </a:solidFill>
                <a:latin typeface="Calibri"/>
                <a:ea typeface="Calibri"/>
                <a:cs typeface="Calibri"/>
                <a:sym typeface="Calibri"/>
              </a:rPr>
              <a:t>Taxas de mortalidade por câncer de pulmão, padronizadas por idade, segundo o sexo, Brasil, 1979-2021</a:t>
            </a:r>
            <a:endParaRPr sz="1400" b="0" i="0" u="none" strike="noStrike" cap="none">
              <a:solidFill>
                <a:srgbClr val="000000"/>
              </a:solidFill>
              <a:latin typeface="Arial"/>
              <a:ea typeface="Arial"/>
              <a:cs typeface="Arial"/>
              <a:sym typeface="Arial"/>
            </a:endParaRPr>
          </a:p>
        </p:txBody>
      </p:sp>
      <p:pic>
        <p:nvPicPr>
          <p:cNvPr id="447" name="Google Shape;447;p40"/>
          <p:cNvPicPr preferRelativeResize="0"/>
          <p:nvPr/>
        </p:nvPicPr>
        <p:blipFill rotWithShape="1">
          <a:blip r:embed="rId3">
            <a:alphaModFix/>
          </a:blip>
          <a:srcRect/>
          <a:stretch/>
        </p:blipFill>
        <p:spPr>
          <a:xfrm>
            <a:off x="1867217" y="2055532"/>
            <a:ext cx="8173483" cy="2054723"/>
          </a:xfrm>
          <a:prstGeom prst="rect">
            <a:avLst/>
          </a:prstGeom>
          <a:noFill/>
          <a:ln>
            <a:noFill/>
          </a:ln>
        </p:spPr>
      </p:pic>
      <p:pic>
        <p:nvPicPr>
          <p:cNvPr id="448" name="Google Shape;448;p40"/>
          <p:cNvPicPr preferRelativeResize="0"/>
          <p:nvPr/>
        </p:nvPicPr>
        <p:blipFill rotWithShape="1">
          <a:blip r:embed="rId4">
            <a:alphaModFix/>
          </a:blip>
          <a:srcRect b="5084"/>
          <a:stretch/>
        </p:blipFill>
        <p:spPr>
          <a:xfrm>
            <a:off x="1859280" y="4063677"/>
            <a:ext cx="8173483" cy="1985192"/>
          </a:xfrm>
          <a:prstGeom prst="rect">
            <a:avLst/>
          </a:prstGeom>
          <a:noFill/>
          <a:ln>
            <a:noFill/>
          </a:ln>
        </p:spPr>
      </p:pic>
      <p:sp>
        <p:nvSpPr>
          <p:cNvPr id="449" name="Google Shape;449;p40"/>
          <p:cNvSpPr/>
          <p:nvPr/>
        </p:nvSpPr>
        <p:spPr>
          <a:xfrm>
            <a:off x="0" y="6457950"/>
            <a:ext cx="10374313"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000"/>
              <a:buFont typeface="Arial"/>
              <a:buNone/>
            </a:pPr>
            <a:r>
              <a:rPr lang="pt-BR" sz="1000" b="1" i="0" u="none" strike="noStrike" cap="none">
                <a:solidFill>
                  <a:srgbClr val="FFFFFF"/>
                </a:solidFill>
                <a:latin typeface="Calibri"/>
                <a:ea typeface="Calibri"/>
                <a:cs typeface="Calibri"/>
                <a:sym typeface="Calibri"/>
              </a:rPr>
              <a:t>Fontes: MS/SVS/DASIS/CGIAE/Sistema de Informação sobre Mortalidade – SIM MP/Fundação Instituto Brasileiro de Geografia e Estatística - IBGE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000"/>
              <a:buFont typeface="Arial"/>
              <a:buNone/>
            </a:pPr>
            <a:r>
              <a:rPr lang="pt-BR" sz="1000" b="1" i="0" u="none" strike="noStrike" cap="none">
                <a:solidFill>
                  <a:srgbClr val="FFFFFF"/>
                </a:solidFill>
                <a:latin typeface="Calibri"/>
                <a:ea typeface="Calibri"/>
                <a:cs typeface="Calibri"/>
                <a:sym typeface="Calibri"/>
              </a:rPr>
              <a:t>MS/INCA/Conprev/Divisão de Vigilância</a:t>
            </a:r>
            <a:endParaRPr sz="1400" b="0" i="0" u="none" strike="noStrike" cap="none">
              <a:solidFill>
                <a:srgbClr val="000000"/>
              </a:solidFill>
              <a:latin typeface="Calibri"/>
              <a:ea typeface="Calibri"/>
              <a:cs typeface="Calibri"/>
              <a:sym typeface="Calibri"/>
            </a:endParaRPr>
          </a:p>
        </p:txBody>
      </p:sp>
      <p:sp>
        <p:nvSpPr>
          <p:cNvPr id="450" name="Google Shape;450;p40"/>
          <p:cNvSpPr/>
          <p:nvPr/>
        </p:nvSpPr>
        <p:spPr>
          <a:xfrm>
            <a:off x="1180863" y="421133"/>
            <a:ext cx="954619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pt-BR" sz="2800" b="1" dirty="0">
                <a:solidFill>
                  <a:srgbClr val="C00000"/>
                </a:solidFill>
                <a:latin typeface="Calibri"/>
                <a:cs typeface="Calibri"/>
                <a:sym typeface="Calibri"/>
              </a:rPr>
              <a:t>COMBATE AO TABAGISMO: impacto na mortalidade</a:t>
            </a:r>
            <a:endParaRPr sz="2800" b="1" dirty="0">
              <a:solidFill>
                <a:srgbClr val="C00000"/>
              </a:solidFill>
              <a:latin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6308651" y="3985688"/>
            <a:ext cx="5007407" cy="2252505"/>
          </a:xfrm>
          <a:prstGeom prst="rect">
            <a:avLst/>
          </a:prstGeom>
          <a:noFill/>
          <a:ln>
            <a:noFill/>
          </a:ln>
          <a:effectLst>
            <a:outerShdw blurRad="292100" dist="139700" dir="2700000" algn="tl" rotWithShape="0">
              <a:srgbClr val="333333">
                <a:alpha val="64705"/>
              </a:srgbClr>
            </a:outerShdw>
          </a:effectLst>
        </p:spPr>
      </p:pic>
      <p:sp>
        <p:nvSpPr>
          <p:cNvPr id="96" name="Google Shape;96;p2"/>
          <p:cNvSpPr txBox="1"/>
          <p:nvPr/>
        </p:nvSpPr>
        <p:spPr>
          <a:xfrm>
            <a:off x="425303" y="295509"/>
            <a:ext cx="11766697" cy="16619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800" b="1" dirty="0">
                <a:solidFill>
                  <a:srgbClr val="C00000"/>
                </a:solidFill>
                <a:latin typeface="Calibri"/>
                <a:cs typeface="Calibri"/>
                <a:sym typeface="Calibri"/>
              </a:rPr>
              <a:t>APOIO DO INCA AO PROCESSO DE REVISÃO DA</a:t>
            </a:r>
          </a:p>
          <a:p>
            <a:pPr marL="0" marR="0" lvl="0" indent="0" algn="ctr" rtl="0">
              <a:lnSpc>
                <a:spcPct val="100000"/>
              </a:lnSpc>
              <a:spcBef>
                <a:spcPts val="0"/>
              </a:spcBef>
              <a:spcAft>
                <a:spcPts val="0"/>
              </a:spcAft>
              <a:buNone/>
            </a:pPr>
            <a:r>
              <a:rPr lang="pt-BR" sz="2800" b="1" dirty="0">
                <a:solidFill>
                  <a:srgbClr val="C00000"/>
                </a:solidFill>
                <a:latin typeface="Calibri"/>
                <a:cs typeface="Calibri"/>
                <a:sym typeface="Calibri"/>
              </a:rPr>
              <a:t>REGULAÇÃO DE DEF PELA ANVISA</a:t>
            </a:r>
            <a:endParaRPr sz="2800" b="1" dirty="0">
              <a:solidFill>
                <a:srgbClr val="C00000"/>
              </a:solidFill>
              <a:latin typeface="Calibri"/>
              <a:cs typeface="Calibri"/>
              <a:sym typeface="Calibri"/>
            </a:endParaRPr>
          </a:p>
          <a:p>
            <a:pPr marL="0" marR="0" lvl="0" indent="0" algn="l" rtl="0">
              <a:lnSpc>
                <a:spcPct val="100000"/>
              </a:lnSpc>
              <a:spcBef>
                <a:spcPts val="0"/>
              </a:spcBef>
              <a:spcAft>
                <a:spcPts val="0"/>
              </a:spcAft>
              <a:buNone/>
            </a:pPr>
            <a:endParaRPr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pt-BR" sz="1400" b="1"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97" name="Google Shape;97;p2"/>
          <p:cNvPicPr preferRelativeResize="0"/>
          <p:nvPr/>
        </p:nvPicPr>
        <p:blipFill rotWithShape="1">
          <a:blip r:embed="rId4">
            <a:alphaModFix/>
          </a:blip>
          <a:srcRect/>
          <a:stretch/>
        </p:blipFill>
        <p:spPr>
          <a:xfrm>
            <a:off x="601952" y="2221235"/>
            <a:ext cx="5152303" cy="2095496"/>
          </a:xfrm>
          <a:prstGeom prst="rect">
            <a:avLst/>
          </a:prstGeom>
          <a:noFill/>
          <a:ln>
            <a:noFill/>
          </a:ln>
          <a:effectLst>
            <a:outerShdw blurRad="292100" dist="139700" dir="2700000" algn="tl" rotWithShape="0">
              <a:srgbClr val="333333">
                <a:alpha val="64705"/>
              </a:srgbClr>
            </a:outerShdw>
          </a:effectLst>
        </p:spPr>
      </p:pic>
      <p:sp>
        <p:nvSpPr>
          <p:cNvPr id="98" name="Google Shape;98;p2"/>
          <p:cNvSpPr/>
          <p:nvPr/>
        </p:nvSpPr>
        <p:spPr>
          <a:xfrm>
            <a:off x="1183642" y="4839253"/>
            <a:ext cx="38064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1400" b="1" i="0" u="none" strike="noStrike" cap="none" dirty="0">
                <a:solidFill>
                  <a:schemeClr val="dk1"/>
                </a:solidFill>
                <a:latin typeface="Calibri"/>
                <a:ea typeface="Calibri"/>
                <a:cs typeface="Calibri"/>
                <a:sym typeface="Calibri"/>
              </a:rPr>
              <a:t>CONQUISTA PARA A SAÚDE PÚBLICA BRASILEIRA</a:t>
            </a:r>
            <a:endParaRPr sz="1400" b="0" i="0" u="none" strike="noStrike" cap="none" dirty="0">
              <a:solidFill>
                <a:schemeClr val="dk1"/>
              </a:solidFill>
              <a:latin typeface="Calibri"/>
              <a:ea typeface="Calibri"/>
              <a:cs typeface="Calibri"/>
              <a:sym typeface="Calibri"/>
            </a:endParaRPr>
          </a:p>
        </p:txBody>
      </p:sp>
      <p:sp>
        <p:nvSpPr>
          <p:cNvPr id="99" name="Google Shape;99;p2"/>
          <p:cNvSpPr/>
          <p:nvPr/>
        </p:nvSpPr>
        <p:spPr>
          <a:xfrm>
            <a:off x="981624" y="4656329"/>
            <a:ext cx="4210493" cy="673627"/>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0" name="Google Shape;100;p2"/>
          <p:cNvPicPr preferRelativeResize="0"/>
          <p:nvPr/>
        </p:nvPicPr>
        <p:blipFill rotWithShape="1">
          <a:blip r:embed="rId5">
            <a:alphaModFix/>
          </a:blip>
          <a:srcRect/>
          <a:stretch/>
        </p:blipFill>
        <p:spPr>
          <a:xfrm>
            <a:off x="7395856" y="1472345"/>
            <a:ext cx="2832995" cy="237823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3"/>
          <p:cNvSpPr txBox="1"/>
          <p:nvPr/>
        </p:nvSpPr>
        <p:spPr>
          <a:xfrm>
            <a:off x="819914" y="387439"/>
            <a:ext cx="88392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t-BR" sz="2800" b="1" i="0" u="none" strike="noStrike" cap="none" dirty="0">
                <a:solidFill>
                  <a:srgbClr val="C00000"/>
                </a:solidFill>
                <a:latin typeface="Calibri"/>
                <a:ea typeface="Calibri"/>
                <a:cs typeface="Calibri"/>
                <a:sym typeface="Calibri"/>
              </a:rPr>
              <a:t>INGLATERRA, CANADÁ E ESTADOS UNIDOS                                                                           </a:t>
            </a:r>
            <a:r>
              <a:rPr lang="pt-BR" sz="2400" b="1" i="0" u="none" strike="noStrike" cap="none" dirty="0">
                <a:solidFill>
                  <a:schemeClr val="dk1"/>
                </a:solidFill>
                <a:latin typeface="Calibri"/>
                <a:ea typeface="Calibri"/>
                <a:cs typeface="Calibri"/>
                <a:sym typeface="Calibri"/>
              </a:rPr>
              <a:t>EXPLOSÃO DO CONSUMO ENTRE JOVENS</a:t>
            </a:r>
            <a:endParaRPr sz="2400" b="0" i="0" u="none" strike="noStrike" cap="none" dirty="0">
              <a:solidFill>
                <a:srgbClr val="000000"/>
              </a:solidFill>
              <a:latin typeface="Arial"/>
              <a:ea typeface="Arial"/>
              <a:cs typeface="Arial"/>
              <a:sym typeface="Arial"/>
            </a:endParaRPr>
          </a:p>
        </p:txBody>
      </p:sp>
      <p:pic>
        <p:nvPicPr>
          <p:cNvPr id="106" name="Google Shape;106;p73"/>
          <p:cNvPicPr preferRelativeResize="0"/>
          <p:nvPr/>
        </p:nvPicPr>
        <p:blipFill rotWithShape="1">
          <a:blip r:embed="rId3">
            <a:alphaModFix/>
          </a:blip>
          <a:srcRect/>
          <a:stretch/>
        </p:blipFill>
        <p:spPr>
          <a:xfrm>
            <a:off x="1546293" y="1476659"/>
            <a:ext cx="7688282" cy="4730669"/>
          </a:xfrm>
          <a:prstGeom prst="rect">
            <a:avLst/>
          </a:prstGeom>
          <a:noFill/>
          <a:ln>
            <a:noFill/>
          </a:ln>
          <a:effectLst>
            <a:outerShdw blurRad="292100" dist="139700" dir="2700000" algn="tl" rotWithShape="0">
              <a:srgbClr val="333333">
                <a:alpha val="64313"/>
              </a:srgbClr>
            </a:outerShdw>
          </a:effectLst>
        </p:spPr>
      </p:pic>
      <p:sp>
        <p:nvSpPr>
          <p:cNvPr id="107" name="Google Shape;107;p73"/>
          <p:cNvSpPr/>
          <p:nvPr/>
        </p:nvSpPr>
        <p:spPr>
          <a:xfrm>
            <a:off x="-12594" y="6581001"/>
            <a:ext cx="99733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1200" b="0" i="0" u="none" strike="noStrike" cap="none" dirty="0">
                <a:solidFill>
                  <a:schemeClr val="bg1"/>
                </a:solidFill>
                <a:latin typeface="Calibri"/>
                <a:ea typeface="Calibri"/>
                <a:cs typeface="Calibri"/>
                <a:sym typeface="Calibri"/>
              </a:rPr>
              <a:t>HAMMOND, D. ITC </a:t>
            </a:r>
            <a:r>
              <a:rPr lang="pt-BR" sz="1200" b="0" i="0" u="none" strike="noStrike" cap="none" dirty="0" err="1">
                <a:solidFill>
                  <a:schemeClr val="bg1"/>
                </a:solidFill>
                <a:latin typeface="Calibri"/>
                <a:ea typeface="Calibri"/>
                <a:cs typeface="Calibri"/>
                <a:sym typeface="Calibri"/>
              </a:rPr>
              <a:t>Youth</a:t>
            </a:r>
            <a:r>
              <a:rPr lang="pt-BR" sz="1200" b="0" i="0" u="none" strike="noStrike" cap="none" dirty="0">
                <a:solidFill>
                  <a:schemeClr val="bg1"/>
                </a:solidFill>
                <a:latin typeface="Calibri"/>
                <a:ea typeface="Calibri"/>
                <a:cs typeface="Calibri"/>
                <a:sym typeface="Calibri"/>
              </a:rPr>
              <a:t> </a:t>
            </a:r>
            <a:r>
              <a:rPr lang="pt-BR" sz="1200" b="0" i="0" u="none" strike="noStrike" cap="none" dirty="0" err="1">
                <a:solidFill>
                  <a:schemeClr val="bg1"/>
                </a:solidFill>
                <a:latin typeface="Calibri"/>
                <a:ea typeface="Calibri"/>
                <a:cs typeface="Calibri"/>
                <a:sym typeface="Calibri"/>
              </a:rPr>
              <a:t>Tobacco</a:t>
            </a:r>
            <a:r>
              <a:rPr lang="pt-BR" sz="1200" b="0" i="0" u="none" strike="noStrike" cap="none" dirty="0">
                <a:solidFill>
                  <a:schemeClr val="bg1"/>
                </a:solidFill>
                <a:latin typeface="Calibri"/>
                <a:ea typeface="Calibri"/>
                <a:cs typeface="Calibri"/>
                <a:sym typeface="Calibri"/>
              </a:rPr>
              <a:t> </a:t>
            </a:r>
            <a:r>
              <a:rPr lang="pt-BR" sz="1200" b="0" i="0" u="none" strike="noStrike" cap="none" dirty="0" err="1">
                <a:solidFill>
                  <a:schemeClr val="bg1"/>
                </a:solidFill>
                <a:latin typeface="Calibri"/>
                <a:ea typeface="Calibri"/>
                <a:cs typeface="Calibri"/>
                <a:sym typeface="Calibri"/>
              </a:rPr>
              <a:t>and</a:t>
            </a:r>
            <a:r>
              <a:rPr lang="pt-BR" sz="1200" b="0" i="0" u="none" strike="noStrike" cap="none" dirty="0">
                <a:solidFill>
                  <a:schemeClr val="bg1"/>
                </a:solidFill>
                <a:latin typeface="Calibri"/>
                <a:ea typeface="Calibri"/>
                <a:cs typeface="Calibri"/>
                <a:sym typeface="Calibri"/>
              </a:rPr>
              <a:t> </a:t>
            </a:r>
            <a:r>
              <a:rPr lang="pt-BR" sz="1200" b="0" i="0" u="none" strike="noStrike" cap="none" dirty="0" err="1">
                <a:solidFill>
                  <a:schemeClr val="bg1"/>
                </a:solidFill>
                <a:latin typeface="Calibri"/>
                <a:ea typeface="Calibri"/>
                <a:cs typeface="Calibri"/>
                <a:sym typeface="Calibri"/>
              </a:rPr>
              <a:t>Vaping</a:t>
            </a:r>
            <a:r>
              <a:rPr lang="pt-BR" sz="1200" b="0" i="0" u="none" strike="noStrike" cap="none" dirty="0">
                <a:solidFill>
                  <a:schemeClr val="bg1"/>
                </a:solidFill>
                <a:latin typeface="Calibri"/>
                <a:ea typeface="Calibri"/>
                <a:cs typeface="Calibri"/>
                <a:sym typeface="Calibri"/>
              </a:rPr>
              <a:t> </a:t>
            </a:r>
            <a:r>
              <a:rPr lang="pt-BR" sz="1200" b="0" i="0" u="none" strike="noStrike" cap="none" dirty="0" err="1">
                <a:solidFill>
                  <a:schemeClr val="bg1"/>
                </a:solidFill>
                <a:latin typeface="Calibri"/>
                <a:ea typeface="Calibri"/>
                <a:cs typeface="Calibri"/>
                <a:sym typeface="Calibri"/>
              </a:rPr>
              <a:t>Survey</a:t>
            </a:r>
            <a:r>
              <a:rPr lang="pt-BR" sz="1200" b="0" i="0" u="none" strike="noStrike" cap="none" dirty="0">
                <a:solidFill>
                  <a:schemeClr val="bg1"/>
                </a:solidFill>
                <a:latin typeface="Calibri"/>
                <a:ea typeface="Calibri"/>
                <a:cs typeface="Calibri"/>
                <a:sym typeface="Calibri"/>
              </a:rPr>
              <a:t>, 2023. Disponível em: https://davidhammond.ca/projects/e-cigarettes/itc-youth-tobacco-ecig</a:t>
            </a:r>
            <a:endParaRPr sz="1200" b="0" i="0" u="none" strike="noStrike" cap="none" dirty="0">
              <a:solidFill>
                <a:schemeClr val="bg1"/>
              </a:solidFill>
              <a:latin typeface="Calibri"/>
              <a:ea typeface="Calibri"/>
              <a:cs typeface="Calibri"/>
              <a:sym typeface="Calibri"/>
            </a:endParaRPr>
          </a:p>
        </p:txBody>
      </p:sp>
      <p:sp>
        <p:nvSpPr>
          <p:cNvPr id="2" name="Retângulo 1">
            <a:extLst>
              <a:ext uri="{FF2B5EF4-FFF2-40B4-BE49-F238E27FC236}">
                <a16:creationId xmlns:a16="http://schemas.microsoft.com/office/drawing/2014/main" xmlns="" id="{51099A51-A727-4E0F-9810-3BA5EE4157E2}"/>
              </a:ext>
            </a:extLst>
          </p:cNvPr>
          <p:cNvSpPr/>
          <p:nvPr/>
        </p:nvSpPr>
        <p:spPr>
          <a:xfrm>
            <a:off x="9502245" y="1870456"/>
            <a:ext cx="2286923" cy="1171508"/>
          </a:xfrm>
          <a:prstGeom prst="rect">
            <a:avLst/>
          </a:prstGeom>
          <a:noFill/>
          <a:ln w="7937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xmlns="" id="{CC5805A4-4E51-4D4F-8CC7-BE34F5A4D521}"/>
              </a:ext>
            </a:extLst>
          </p:cNvPr>
          <p:cNvSpPr txBox="1"/>
          <p:nvPr/>
        </p:nvSpPr>
        <p:spPr>
          <a:xfrm>
            <a:off x="9602581" y="1961959"/>
            <a:ext cx="2086252" cy="1015663"/>
          </a:xfrm>
          <a:prstGeom prst="rect">
            <a:avLst/>
          </a:prstGeom>
          <a:noFill/>
        </p:spPr>
        <p:txBody>
          <a:bodyPr wrap="square" rtlCol="0">
            <a:spAutoFit/>
          </a:bodyPr>
          <a:lstStyle/>
          <a:p>
            <a:pPr marL="285750" indent="-285750">
              <a:buFont typeface="Arial" panose="020B0604020202020204" pitchFamily="34" charset="0"/>
              <a:buChar char="•"/>
            </a:pPr>
            <a:r>
              <a:rPr lang="pt-BR" sz="2000" b="1" dirty="0">
                <a:latin typeface="Calibri" panose="020F0502020204030204" pitchFamily="34" charset="0"/>
                <a:cs typeface="Calibri" panose="020F0502020204030204" pitchFamily="34" charset="0"/>
              </a:rPr>
              <a:t>INGENUIDADE</a:t>
            </a:r>
          </a:p>
          <a:p>
            <a:pPr marL="285750" indent="-285750">
              <a:buFont typeface="Arial" panose="020B0604020202020204" pitchFamily="34" charset="0"/>
              <a:buChar char="•"/>
            </a:pPr>
            <a:r>
              <a:rPr lang="pt-BR" sz="2000" b="1" dirty="0">
                <a:latin typeface="Calibri" panose="020F0502020204030204" pitchFamily="34" charset="0"/>
                <a:cs typeface="Calibri" panose="020F0502020204030204" pitchFamily="34" charset="0"/>
              </a:rPr>
              <a:t>IGNORÂNCIA</a:t>
            </a:r>
          </a:p>
          <a:p>
            <a:pPr marL="285750" indent="-285750">
              <a:buFont typeface="Arial" panose="020B0604020202020204" pitchFamily="34" charset="0"/>
              <a:buChar char="•"/>
            </a:pPr>
            <a:r>
              <a:rPr lang="pt-BR" sz="2000" b="1" dirty="0">
                <a:latin typeface="Calibri" panose="020F0502020204030204" pitchFamily="34" charset="0"/>
                <a:cs typeface="Calibri" panose="020F0502020204030204" pitchFamily="34" charset="0"/>
              </a:rPr>
              <a:t>INTERESSE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584790" y="3342609"/>
            <a:ext cx="648586" cy="5422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 name="Google Shape;113;p3"/>
          <p:cNvSpPr/>
          <p:nvPr/>
        </p:nvSpPr>
        <p:spPr>
          <a:xfrm>
            <a:off x="4763312" y="3799809"/>
            <a:ext cx="2817627" cy="22408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4" name="Google Shape;114;p3"/>
          <p:cNvPicPr preferRelativeResize="0"/>
          <p:nvPr/>
        </p:nvPicPr>
        <p:blipFill rotWithShape="1">
          <a:blip r:embed="rId3">
            <a:alphaModFix/>
          </a:blip>
          <a:srcRect/>
          <a:stretch/>
        </p:blipFill>
        <p:spPr>
          <a:xfrm>
            <a:off x="2354919" y="1174255"/>
            <a:ext cx="3741081" cy="2341606"/>
          </a:xfrm>
          <a:prstGeom prst="rect">
            <a:avLst/>
          </a:prstGeom>
          <a:noFill/>
          <a:ln>
            <a:noFill/>
          </a:ln>
          <a:effectLst>
            <a:outerShdw blurRad="292100" dist="139700" dir="2700000" algn="tl" rotWithShape="0">
              <a:srgbClr val="333333">
                <a:alpha val="64705"/>
              </a:srgbClr>
            </a:outerShdw>
          </a:effectLst>
        </p:spPr>
      </p:pic>
      <p:sp>
        <p:nvSpPr>
          <p:cNvPr id="115" name="Google Shape;115;p3"/>
          <p:cNvSpPr/>
          <p:nvPr/>
        </p:nvSpPr>
        <p:spPr>
          <a:xfrm>
            <a:off x="2593727" y="324288"/>
            <a:ext cx="700454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800" b="1" dirty="0">
                <a:solidFill>
                  <a:srgbClr val="C00000"/>
                </a:solidFill>
                <a:latin typeface="Calibri"/>
                <a:cs typeface="Calibri"/>
                <a:sym typeface="Calibri"/>
              </a:rPr>
              <a:t>IMPACTOS NA SAÚDE E NO MEIO AMBIENTE</a:t>
            </a:r>
            <a:endParaRPr sz="2800" b="1" dirty="0">
              <a:solidFill>
                <a:srgbClr val="C00000"/>
              </a:solidFill>
              <a:latin typeface="Calibri"/>
              <a:cs typeface="Calibri"/>
              <a:sym typeface="Calibri"/>
            </a:endParaRPr>
          </a:p>
        </p:txBody>
      </p:sp>
      <p:pic>
        <p:nvPicPr>
          <p:cNvPr id="116" name="Google Shape;116;p3"/>
          <p:cNvPicPr preferRelativeResize="0"/>
          <p:nvPr/>
        </p:nvPicPr>
        <p:blipFill rotWithShape="1">
          <a:blip r:embed="rId4">
            <a:alphaModFix/>
          </a:blip>
          <a:srcRect/>
          <a:stretch/>
        </p:blipFill>
        <p:spPr>
          <a:xfrm>
            <a:off x="1783478" y="3640493"/>
            <a:ext cx="7920406" cy="2524764"/>
          </a:xfrm>
          <a:prstGeom prst="rect">
            <a:avLst/>
          </a:prstGeom>
          <a:noFill/>
          <a:ln>
            <a:noFill/>
          </a:ln>
        </p:spPr>
      </p:pic>
      <p:sp>
        <p:nvSpPr>
          <p:cNvPr id="117" name="Google Shape;117;p3"/>
          <p:cNvSpPr/>
          <p:nvPr/>
        </p:nvSpPr>
        <p:spPr>
          <a:xfrm>
            <a:off x="-14553" y="6401143"/>
            <a:ext cx="9821326"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900" b="0" i="0" u="none" strike="noStrike" cap="none" dirty="0">
                <a:solidFill>
                  <a:schemeClr val="bg1"/>
                </a:solidFill>
                <a:latin typeface="Calibri"/>
                <a:ea typeface="Calibri"/>
                <a:cs typeface="Calibri"/>
                <a:sym typeface="Calibri"/>
              </a:rPr>
              <a:t>MARTINS S.R. Dispositivos eletrônicos para fumar. In: PEREIRA, L. F. et al (</a:t>
            </a:r>
            <a:r>
              <a:rPr lang="pt-BR" sz="900" b="0" i="0" u="none" strike="noStrike" cap="none" dirty="0" err="1">
                <a:solidFill>
                  <a:schemeClr val="bg1"/>
                </a:solidFill>
                <a:latin typeface="Calibri"/>
                <a:ea typeface="Calibri"/>
                <a:cs typeface="Calibri"/>
                <a:sym typeface="Calibri"/>
              </a:rPr>
              <a:t>Orgs</a:t>
            </a:r>
            <a:r>
              <a:rPr lang="pt-BR" sz="900" b="0" i="0" u="none" strike="noStrike" cap="none" dirty="0">
                <a:solidFill>
                  <a:schemeClr val="bg1"/>
                </a:solidFill>
                <a:latin typeface="Calibri"/>
                <a:ea typeface="Calibri"/>
                <a:cs typeface="Calibri"/>
                <a:sym typeface="Calibri"/>
              </a:rPr>
              <a:t>). Tabagismo: Prevenção e Tratamento. Rio de Janeiro: Di Livros, 2021. p. 40–8.                                                                            MARTINS S.R. et al . </a:t>
            </a:r>
            <a:r>
              <a:rPr lang="pt-BR" sz="900" b="0" i="0" u="none" strike="noStrike" cap="none" dirty="0" err="1">
                <a:solidFill>
                  <a:schemeClr val="bg1"/>
                </a:solidFill>
                <a:latin typeface="Calibri"/>
                <a:ea typeface="Calibri"/>
                <a:cs typeface="Calibri"/>
                <a:sym typeface="Calibri"/>
              </a:rPr>
              <a:t>Letter</a:t>
            </a:r>
            <a:r>
              <a:rPr lang="pt-BR" sz="900" b="0" i="0" u="none" strike="noStrike" cap="none" dirty="0">
                <a:solidFill>
                  <a:schemeClr val="bg1"/>
                </a:solidFill>
                <a:latin typeface="Calibri"/>
                <a:ea typeface="Calibri"/>
                <a:cs typeface="Calibri"/>
                <a:sym typeface="Calibri"/>
              </a:rPr>
              <a:t> </a:t>
            </a:r>
            <a:r>
              <a:rPr lang="pt-BR" sz="900" b="0" i="0" u="none" strike="noStrike" cap="none" dirty="0" err="1">
                <a:solidFill>
                  <a:schemeClr val="bg1"/>
                </a:solidFill>
                <a:latin typeface="Calibri"/>
                <a:ea typeface="Calibri"/>
                <a:cs typeface="Calibri"/>
                <a:sym typeface="Calibri"/>
              </a:rPr>
              <a:t>to</a:t>
            </a:r>
            <a:r>
              <a:rPr lang="pt-BR" sz="900" b="0" i="0" u="none" strike="noStrike" cap="none" dirty="0">
                <a:solidFill>
                  <a:schemeClr val="bg1"/>
                </a:solidFill>
                <a:latin typeface="Calibri"/>
                <a:ea typeface="Calibri"/>
                <a:cs typeface="Calibri"/>
                <a:sym typeface="Calibri"/>
              </a:rPr>
              <a:t> </a:t>
            </a:r>
            <a:r>
              <a:rPr lang="pt-BR" sz="900" b="0" i="0" u="none" strike="noStrike" cap="none" dirty="0" err="1">
                <a:solidFill>
                  <a:schemeClr val="bg1"/>
                </a:solidFill>
                <a:latin typeface="Calibri"/>
                <a:ea typeface="Calibri"/>
                <a:cs typeface="Calibri"/>
                <a:sym typeface="Calibri"/>
              </a:rPr>
              <a:t>the</a:t>
            </a:r>
            <a:r>
              <a:rPr lang="pt-BR" sz="900" b="0" i="0" u="none" strike="noStrike" cap="none" dirty="0">
                <a:solidFill>
                  <a:schemeClr val="bg1"/>
                </a:solidFill>
                <a:latin typeface="Calibri"/>
                <a:ea typeface="Calibri"/>
                <a:cs typeface="Calibri"/>
                <a:sym typeface="Calibri"/>
              </a:rPr>
              <a:t> Editor. </a:t>
            </a:r>
            <a:r>
              <a:rPr lang="pt-BR" sz="900" b="0" i="0" u="none" strike="noStrike" cap="none" dirty="0" err="1">
                <a:solidFill>
                  <a:schemeClr val="bg1"/>
                </a:solidFill>
                <a:latin typeface="Calibri"/>
                <a:ea typeface="Calibri"/>
                <a:cs typeface="Calibri"/>
                <a:sym typeface="Calibri"/>
              </a:rPr>
              <a:t>Lung</a:t>
            </a:r>
            <a:r>
              <a:rPr lang="pt-BR" sz="900" b="0" i="0" u="none" strike="noStrike" cap="none" dirty="0">
                <a:solidFill>
                  <a:schemeClr val="bg1"/>
                </a:solidFill>
                <a:latin typeface="Calibri"/>
                <a:ea typeface="Calibri"/>
                <a:cs typeface="Calibri"/>
                <a:sym typeface="Calibri"/>
              </a:rPr>
              <a:t> </a:t>
            </a:r>
            <a:r>
              <a:rPr lang="pt-BR" sz="900" b="0" i="0" u="none" strike="noStrike" cap="none" dirty="0" err="1">
                <a:solidFill>
                  <a:schemeClr val="bg1"/>
                </a:solidFill>
                <a:latin typeface="Calibri"/>
                <a:ea typeface="Calibri"/>
                <a:cs typeface="Calibri"/>
                <a:sym typeface="Calibri"/>
              </a:rPr>
              <a:t>Cancer</a:t>
            </a:r>
            <a:r>
              <a:rPr lang="pt-BR" sz="900" b="0" i="0" u="none" strike="noStrike" cap="none" dirty="0">
                <a:solidFill>
                  <a:schemeClr val="bg1"/>
                </a:solidFill>
                <a:latin typeface="Calibri"/>
                <a:ea typeface="Calibri"/>
                <a:cs typeface="Calibri"/>
                <a:sym typeface="Calibri"/>
              </a:rPr>
              <a:t>, v. 102, p. 139–40. 2016. Disponível em: https://browzine.com/libraries/415/journals/2384/issues/8475364?showArticleInContext=- doi:10.1016%2Fj.lungcan.2016.09.012</a:t>
            </a:r>
            <a:endParaRPr sz="900" b="0" i="0" u="none" strike="noStrike" cap="none" dirty="0">
              <a:solidFill>
                <a:schemeClr val="bg1"/>
              </a:solidFill>
              <a:latin typeface="Calibri"/>
              <a:ea typeface="Calibri"/>
              <a:cs typeface="Calibri"/>
              <a:sym typeface="Calibri"/>
            </a:endParaRPr>
          </a:p>
        </p:txBody>
      </p:sp>
      <p:pic>
        <p:nvPicPr>
          <p:cNvPr id="118" name="Google Shape;118;p3"/>
          <p:cNvPicPr preferRelativeResize="0"/>
          <p:nvPr/>
        </p:nvPicPr>
        <p:blipFill rotWithShape="1">
          <a:blip r:embed="rId5">
            <a:alphaModFix/>
          </a:blip>
          <a:srcRect/>
          <a:stretch/>
        </p:blipFill>
        <p:spPr>
          <a:xfrm>
            <a:off x="6499954" y="1188716"/>
            <a:ext cx="2807808" cy="2215891"/>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a:stretch/>
        </p:blipFill>
        <p:spPr>
          <a:xfrm>
            <a:off x="2372662" y="1403928"/>
            <a:ext cx="6286163" cy="4610459"/>
          </a:xfrm>
          <a:prstGeom prst="rect">
            <a:avLst/>
          </a:prstGeom>
          <a:ln>
            <a:noFill/>
          </a:ln>
          <a:effectLst>
            <a:softEdge rad="112500"/>
          </a:effectLst>
        </p:spPr>
      </p:pic>
      <p:sp>
        <p:nvSpPr>
          <p:cNvPr id="124" name="Google Shape;124;p4"/>
          <p:cNvSpPr/>
          <p:nvPr/>
        </p:nvSpPr>
        <p:spPr>
          <a:xfrm>
            <a:off x="1765461" y="572787"/>
            <a:ext cx="79557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800" b="1" dirty="0">
                <a:solidFill>
                  <a:srgbClr val="C00000"/>
                </a:solidFill>
                <a:latin typeface="Calibri"/>
                <a:cs typeface="Calibri"/>
                <a:sym typeface="Calibri"/>
              </a:rPr>
              <a:t>INFORMAÇÃO SOBRE OS DEF AO CONSUMIDOR</a:t>
            </a:r>
            <a:endParaRPr sz="2800" b="1" dirty="0">
              <a:solidFill>
                <a:srgbClr val="C00000"/>
              </a:solidFill>
              <a:latin typeface="Calibri"/>
              <a:cs typeface="Calibri"/>
              <a:sym typeface="Calibri"/>
            </a:endParaRPr>
          </a:p>
        </p:txBody>
      </p:sp>
      <p:pic>
        <p:nvPicPr>
          <p:cNvPr id="9" name="Imagem 8">
            <a:extLst>
              <a:ext uri="{FF2B5EF4-FFF2-40B4-BE49-F238E27FC236}">
                <a16:creationId xmlns:a16="http://schemas.microsoft.com/office/drawing/2014/main" xmlns="" id="{2EA2DB7C-9612-496B-A253-D53D754280F5}"/>
              </a:ext>
            </a:extLst>
          </p:cNvPr>
          <p:cNvPicPr>
            <a:picLocks noChangeAspect="1"/>
          </p:cNvPicPr>
          <p:nvPr/>
        </p:nvPicPr>
        <p:blipFill>
          <a:blip r:embed="rId4"/>
          <a:stretch>
            <a:fillRect/>
          </a:stretch>
        </p:blipFill>
        <p:spPr>
          <a:xfrm rot="20962259">
            <a:off x="8052003" y="2271404"/>
            <a:ext cx="3338315" cy="1499898"/>
          </a:xfrm>
          <a:prstGeom prst="rect">
            <a:avLst/>
          </a:prstGeom>
        </p:spPr>
      </p:pic>
    </p:spTree>
    <p:extLst>
      <p:ext uri="{BB962C8B-B14F-4D97-AF65-F5344CB8AC3E}">
        <p14:creationId xmlns:p14="http://schemas.microsoft.com/office/powerpoint/2010/main" val="13117479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1871</Words>
  <Application>Microsoft Office PowerPoint</Application>
  <PresentationFormat>Widescreen</PresentationFormat>
  <Paragraphs>92</Paragraphs>
  <Slides>15</Slides>
  <Notes>15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15</vt:i4>
      </vt:variant>
    </vt:vector>
  </HeadingPairs>
  <TitlesOfParts>
    <vt:vector size="20" baseType="lpstr">
      <vt:lpstr>Arial</vt:lpstr>
      <vt:lpstr>Calibri</vt:lpstr>
      <vt:lpstr>Noto Sans Symbols</vt:lpstr>
      <vt:lpstr>Times New Roman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Renata Bergo - Approach</dc:creator>
  <cp:lastModifiedBy>Erika Mara Barbacena</cp:lastModifiedBy>
  <cp:revision>18</cp:revision>
  <cp:lastPrinted>2024-05-20T16:53:45Z</cp:lastPrinted>
  <dcterms:created xsi:type="dcterms:W3CDTF">2021-08-30T21:17:05Z</dcterms:created>
  <dcterms:modified xsi:type="dcterms:W3CDTF">2024-05-20T19:53:09Z</dcterms:modified>
</cp:coreProperties>
</file>