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1" r:id="rId2"/>
    <p:sldId id="272" r:id="rId3"/>
    <p:sldId id="291" r:id="rId4"/>
    <p:sldId id="273" r:id="rId5"/>
    <p:sldId id="274" r:id="rId6"/>
    <p:sldId id="282" r:id="rId7"/>
    <p:sldId id="283" r:id="rId8"/>
    <p:sldId id="275" r:id="rId9"/>
    <p:sldId id="284" r:id="rId10"/>
    <p:sldId id="286" r:id="rId11"/>
    <p:sldId id="287" r:id="rId12"/>
    <p:sldId id="285" r:id="rId13"/>
    <p:sldId id="288" r:id="rId14"/>
    <p:sldId id="289" r:id="rId15"/>
    <p:sldId id="290" r:id="rId16"/>
  </p:sldIdLst>
  <p:sldSz cx="12192000" cy="6858000"/>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A50"/>
    <a:srgbClr val="244A50"/>
    <a:srgbClr val="33828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4"/>
    <p:restoredTop sz="82482" autoAdjust="0"/>
  </p:normalViewPr>
  <p:slideViewPr>
    <p:cSldViewPr snapToGrid="0" snapToObjects="1">
      <p:cViewPr varScale="1">
        <p:scale>
          <a:sx n="88" d="100"/>
          <a:sy n="88" d="100"/>
        </p:scale>
        <p:origin x="152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Planilha1!$B$1</c:f>
              <c:strCache>
                <c:ptCount val="1"/>
                <c:pt idx="0">
                  <c:v>Vendas</c:v>
                </c:pt>
              </c:strCache>
            </c:strRef>
          </c:tx>
          <c:dPt>
            <c:idx val="0"/>
            <c:bubble3D val="0"/>
            <c:spPr>
              <a:gradFill rotWithShape="1">
                <a:gsLst>
                  <a:gs pos="0">
                    <a:schemeClr val="accent5">
                      <a:tint val="65000"/>
                      <a:shade val="51000"/>
                      <a:satMod val="130000"/>
                    </a:schemeClr>
                  </a:gs>
                  <a:gs pos="80000">
                    <a:schemeClr val="accent5">
                      <a:tint val="65000"/>
                      <a:shade val="93000"/>
                      <a:satMod val="130000"/>
                    </a:schemeClr>
                  </a:gs>
                  <a:gs pos="100000">
                    <a:schemeClr val="accent5">
                      <a:tint val="65000"/>
                      <a:shade val="94000"/>
                      <a:satMod val="135000"/>
                    </a:schemeClr>
                  </a:gs>
                </a:gsLst>
                <a:lin ang="5400000" scaled="0"/>
              </a:gradFill>
              <a:ln>
                <a:noFill/>
              </a:ln>
              <a:effectLst/>
            </c:spPr>
            <c:extLst>
              <c:ext xmlns:c16="http://schemas.microsoft.com/office/drawing/2014/chart" uri="{C3380CC4-5D6E-409C-BE32-E72D297353CC}">
                <c16:uniqueId val="{00000001-4671-CD45-B46E-11053E52B06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4671-CD45-B46E-11053E52B065}"/>
              </c:ext>
            </c:extLst>
          </c:dPt>
          <c:dPt>
            <c:idx val="2"/>
            <c:bubble3D val="0"/>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5400000" scaled="0"/>
              </a:gradFill>
              <a:ln>
                <a:noFill/>
              </a:ln>
              <a:effectLst/>
            </c:spPr>
            <c:extLst>
              <c:ext xmlns:c16="http://schemas.microsoft.com/office/drawing/2014/chart" uri="{C3380CC4-5D6E-409C-BE32-E72D297353CC}">
                <c16:uniqueId val="{00000005-4671-CD45-B46E-11053E52B065}"/>
              </c:ext>
            </c:extLst>
          </c:dPt>
          <c:dPt>
            <c:idx val="3"/>
            <c:bubble3D val="0"/>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5400000" scaled="0"/>
              </a:gradFill>
              <a:ln>
                <a:noFill/>
              </a:ln>
              <a:effectLst/>
            </c:spPr>
            <c:extLst>
              <c:ext xmlns:c16="http://schemas.microsoft.com/office/drawing/2014/chart" uri="{C3380CC4-5D6E-409C-BE32-E72D297353CC}">
                <c16:uniqueId val="{00000007-4671-CD45-B46E-11053E52B06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pt-BR"/>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Planilha1!$A$2:$A$4</c:f>
              <c:strCache>
                <c:ptCount val="2"/>
                <c:pt idx="0">
                  <c:v>homens</c:v>
                </c:pt>
                <c:pt idx="1">
                  <c:v>mulheres</c:v>
                </c:pt>
              </c:strCache>
            </c:strRef>
          </c:cat>
          <c:val>
            <c:numRef>
              <c:f>Planilha1!$B$2:$B$4</c:f>
              <c:numCache>
                <c:formatCode>0%</c:formatCode>
                <c:ptCount val="3"/>
                <c:pt idx="0">
                  <c:v>0.55000000000000004</c:v>
                </c:pt>
                <c:pt idx="1">
                  <c:v>0.45</c:v>
                </c:pt>
              </c:numCache>
            </c:numRef>
          </c:val>
          <c:extLst>
            <c:ext xmlns:c16="http://schemas.microsoft.com/office/drawing/2014/chart" uri="{C3380CC4-5D6E-409C-BE32-E72D297353CC}">
              <c16:uniqueId val="{00000008-4671-CD45-B46E-11053E52B06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Planilha1!$B$1</c:f>
              <c:strCache>
                <c:ptCount val="1"/>
                <c:pt idx="0">
                  <c:v>Vendas</c:v>
                </c:pt>
              </c:strCache>
            </c:strRef>
          </c:tx>
          <c:dPt>
            <c:idx val="0"/>
            <c:bubble3D val="0"/>
            <c:spPr>
              <a:gradFill rotWithShape="1">
                <a:gsLst>
                  <a:gs pos="0">
                    <a:schemeClr val="accent5">
                      <a:tint val="65000"/>
                      <a:shade val="51000"/>
                      <a:satMod val="130000"/>
                    </a:schemeClr>
                  </a:gs>
                  <a:gs pos="80000">
                    <a:schemeClr val="accent5">
                      <a:tint val="65000"/>
                      <a:shade val="93000"/>
                      <a:satMod val="130000"/>
                    </a:schemeClr>
                  </a:gs>
                  <a:gs pos="100000">
                    <a:schemeClr val="accent5">
                      <a:tint val="65000"/>
                      <a:shade val="94000"/>
                      <a:satMod val="135000"/>
                    </a:schemeClr>
                  </a:gs>
                </a:gsLst>
                <a:lin ang="5400000" scaled="0"/>
              </a:gradFill>
              <a:ln>
                <a:noFill/>
              </a:ln>
              <a:effectLst/>
            </c:spPr>
            <c:extLst>
              <c:ext xmlns:c16="http://schemas.microsoft.com/office/drawing/2014/chart" uri="{C3380CC4-5D6E-409C-BE32-E72D297353CC}">
                <c16:uniqueId val="{00000001-5AAA-FF48-8CC2-F984E059D7B3}"/>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5AAA-FF48-8CC2-F984E059D7B3}"/>
              </c:ext>
            </c:extLst>
          </c:dPt>
          <c:dPt>
            <c:idx val="2"/>
            <c:bubble3D val="0"/>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5400000" scaled="0"/>
              </a:gradFill>
              <a:ln>
                <a:noFill/>
              </a:ln>
              <a:effectLst/>
            </c:spPr>
            <c:extLst>
              <c:ext xmlns:c16="http://schemas.microsoft.com/office/drawing/2014/chart" uri="{C3380CC4-5D6E-409C-BE32-E72D297353CC}">
                <c16:uniqueId val="{00000005-5AAA-FF48-8CC2-F984E059D7B3}"/>
              </c:ext>
            </c:extLst>
          </c:dPt>
          <c:dPt>
            <c:idx val="3"/>
            <c:bubble3D val="0"/>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5400000" scaled="0"/>
              </a:gradFill>
              <a:ln>
                <a:noFill/>
              </a:ln>
              <a:effectLst/>
            </c:spPr>
            <c:extLst>
              <c:ext xmlns:c16="http://schemas.microsoft.com/office/drawing/2014/chart" uri="{C3380CC4-5D6E-409C-BE32-E72D297353CC}">
                <c16:uniqueId val="{00000007-5AAA-FF48-8CC2-F984E059D7B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pt-BR"/>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Planilha1!$A$2:$A$4</c:f>
              <c:strCache>
                <c:ptCount val="2"/>
                <c:pt idx="0">
                  <c:v>homens</c:v>
                </c:pt>
                <c:pt idx="1">
                  <c:v>mulheres</c:v>
                </c:pt>
              </c:strCache>
            </c:strRef>
          </c:cat>
          <c:val>
            <c:numRef>
              <c:f>Planilha1!$B$2:$B$4</c:f>
              <c:numCache>
                <c:formatCode>0%</c:formatCode>
                <c:ptCount val="3"/>
                <c:pt idx="0">
                  <c:v>0.48</c:v>
                </c:pt>
                <c:pt idx="1">
                  <c:v>0.52</c:v>
                </c:pt>
              </c:numCache>
            </c:numRef>
          </c:val>
          <c:extLst>
            <c:ext xmlns:c16="http://schemas.microsoft.com/office/drawing/2014/chart" uri="{C3380CC4-5D6E-409C-BE32-E72D297353CC}">
              <c16:uniqueId val="{00000008-5AAA-FF48-8CC2-F984E059D7B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Planilha1!$B$1</c:f>
              <c:strCache>
                <c:ptCount val="1"/>
                <c:pt idx="0">
                  <c:v>Vendas</c:v>
                </c:pt>
              </c:strCache>
            </c:strRef>
          </c:tx>
          <c:dPt>
            <c:idx val="0"/>
            <c:bubble3D val="0"/>
            <c:spPr>
              <a:gradFill rotWithShape="1">
                <a:gsLst>
                  <a:gs pos="0">
                    <a:schemeClr val="accent5">
                      <a:tint val="65000"/>
                      <a:shade val="51000"/>
                      <a:satMod val="130000"/>
                    </a:schemeClr>
                  </a:gs>
                  <a:gs pos="80000">
                    <a:schemeClr val="accent5">
                      <a:tint val="65000"/>
                      <a:shade val="93000"/>
                      <a:satMod val="130000"/>
                    </a:schemeClr>
                  </a:gs>
                  <a:gs pos="100000">
                    <a:schemeClr val="accent5">
                      <a:tint val="65000"/>
                      <a:shade val="94000"/>
                      <a:satMod val="135000"/>
                    </a:schemeClr>
                  </a:gs>
                </a:gsLst>
                <a:lin ang="5400000" scaled="0"/>
              </a:gradFill>
              <a:ln>
                <a:noFill/>
              </a:ln>
              <a:effectLst/>
            </c:spPr>
            <c:extLst>
              <c:ext xmlns:c16="http://schemas.microsoft.com/office/drawing/2014/chart" uri="{C3380CC4-5D6E-409C-BE32-E72D297353CC}">
                <c16:uniqueId val="{00000001-D812-3F4E-8D8B-0491BF0577AB}"/>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D812-3F4E-8D8B-0491BF0577AB}"/>
              </c:ext>
            </c:extLst>
          </c:dPt>
          <c:dPt>
            <c:idx val="2"/>
            <c:bubble3D val="0"/>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5400000" scaled="0"/>
              </a:gradFill>
              <a:ln>
                <a:noFill/>
              </a:ln>
              <a:effectLst/>
            </c:spPr>
            <c:extLst>
              <c:ext xmlns:c16="http://schemas.microsoft.com/office/drawing/2014/chart" uri="{C3380CC4-5D6E-409C-BE32-E72D297353CC}">
                <c16:uniqueId val="{00000005-D812-3F4E-8D8B-0491BF0577AB}"/>
              </c:ext>
            </c:extLst>
          </c:dPt>
          <c:dPt>
            <c:idx val="3"/>
            <c:bubble3D val="0"/>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5400000" scaled="0"/>
              </a:gradFill>
              <a:ln>
                <a:noFill/>
              </a:ln>
              <a:effectLst/>
            </c:spPr>
            <c:extLst>
              <c:ext xmlns:c16="http://schemas.microsoft.com/office/drawing/2014/chart" uri="{C3380CC4-5D6E-409C-BE32-E72D297353CC}">
                <c16:uniqueId val="{00000007-D812-3F4E-8D8B-0491BF0577A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pt-BR"/>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Planilha1!$A$2:$A$4</c:f>
              <c:strCache>
                <c:ptCount val="2"/>
                <c:pt idx="0">
                  <c:v>homens</c:v>
                </c:pt>
                <c:pt idx="1">
                  <c:v>mulheres</c:v>
                </c:pt>
              </c:strCache>
            </c:strRef>
          </c:cat>
          <c:val>
            <c:numRef>
              <c:f>Planilha1!$B$2:$B$4</c:f>
              <c:numCache>
                <c:formatCode>0%</c:formatCode>
                <c:ptCount val="3"/>
                <c:pt idx="0">
                  <c:v>0.52</c:v>
                </c:pt>
                <c:pt idx="1">
                  <c:v>0.49</c:v>
                </c:pt>
              </c:numCache>
            </c:numRef>
          </c:val>
          <c:extLst>
            <c:ext xmlns:c16="http://schemas.microsoft.com/office/drawing/2014/chart" uri="{C3380CC4-5D6E-409C-BE32-E72D297353CC}">
              <c16:uniqueId val="{00000008-D812-3F4E-8D8B-0491BF0577AB}"/>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Planilha1!$B$1</c:f>
              <c:strCache>
                <c:ptCount val="1"/>
                <c:pt idx="0">
                  <c:v>Vendas</c:v>
                </c:pt>
              </c:strCache>
            </c:strRef>
          </c:tx>
          <c:dPt>
            <c:idx val="0"/>
            <c:bubble3D val="0"/>
            <c:spPr>
              <a:gradFill rotWithShape="1">
                <a:gsLst>
                  <a:gs pos="0">
                    <a:schemeClr val="accent5">
                      <a:tint val="65000"/>
                      <a:shade val="51000"/>
                      <a:satMod val="130000"/>
                    </a:schemeClr>
                  </a:gs>
                  <a:gs pos="80000">
                    <a:schemeClr val="accent5">
                      <a:tint val="65000"/>
                      <a:shade val="93000"/>
                      <a:satMod val="130000"/>
                    </a:schemeClr>
                  </a:gs>
                  <a:gs pos="100000">
                    <a:schemeClr val="accent5">
                      <a:tint val="65000"/>
                      <a:shade val="94000"/>
                      <a:satMod val="135000"/>
                    </a:schemeClr>
                  </a:gs>
                </a:gsLst>
                <a:lin ang="5400000" scaled="0"/>
              </a:gradFill>
              <a:ln>
                <a:noFill/>
              </a:ln>
              <a:effectLst/>
            </c:spPr>
            <c:extLst>
              <c:ext xmlns:c16="http://schemas.microsoft.com/office/drawing/2014/chart" uri="{C3380CC4-5D6E-409C-BE32-E72D297353CC}">
                <c16:uniqueId val="{00000001-80D4-3646-A7A0-D2353BE43B38}"/>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80D4-3646-A7A0-D2353BE43B38}"/>
              </c:ext>
            </c:extLst>
          </c:dPt>
          <c:dPt>
            <c:idx val="2"/>
            <c:bubble3D val="0"/>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5400000" scaled="0"/>
              </a:gradFill>
              <a:ln>
                <a:noFill/>
              </a:ln>
              <a:effectLst/>
            </c:spPr>
            <c:extLst>
              <c:ext xmlns:c16="http://schemas.microsoft.com/office/drawing/2014/chart" uri="{C3380CC4-5D6E-409C-BE32-E72D297353CC}">
                <c16:uniqueId val="{00000005-80D4-3646-A7A0-D2353BE43B38}"/>
              </c:ext>
            </c:extLst>
          </c:dPt>
          <c:dPt>
            <c:idx val="3"/>
            <c:bubble3D val="0"/>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5400000" scaled="0"/>
              </a:gradFill>
              <a:ln>
                <a:noFill/>
              </a:ln>
              <a:effectLst/>
            </c:spPr>
            <c:extLst>
              <c:ext xmlns:c16="http://schemas.microsoft.com/office/drawing/2014/chart" uri="{C3380CC4-5D6E-409C-BE32-E72D297353CC}">
                <c16:uniqueId val="{00000007-80D4-3646-A7A0-D2353BE43B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pt-BR"/>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Planilha1!$A$2:$A$4</c:f>
              <c:strCache>
                <c:ptCount val="2"/>
                <c:pt idx="0">
                  <c:v>homens</c:v>
                </c:pt>
                <c:pt idx="1">
                  <c:v>mulheres</c:v>
                </c:pt>
              </c:strCache>
            </c:strRef>
          </c:cat>
          <c:val>
            <c:numRef>
              <c:f>Planilha1!$B$2:$B$4</c:f>
              <c:numCache>
                <c:formatCode>0%</c:formatCode>
                <c:ptCount val="3"/>
                <c:pt idx="0">
                  <c:v>123</c:v>
                </c:pt>
                <c:pt idx="1">
                  <c:v>140</c:v>
                </c:pt>
              </c:numCache>
            </c:numRef>
          </c:val>
          <c:extLst>
            <c:ext xmlns:c16="http://schemas.microsoft.com/office/drawing/2014/chart" uri="{C3380CC4-5D6E-409C-BE32-E72D297353CC}">
              <c16:uniqueId val="{00000008-80D4-3646-A7A0-D2353BE43B3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734C064-F963-4115-9F43-88D204A71BDB}" type="datetimeFigureOut">
              <a:rPr lang="pt-BR" smtClean="0"/>
              <a:t>22/10/2019</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41ACC3E-4060-45B3-9A98-79B2DE0206EF}" type="slidenum">
              <a:rPr lang="pt-BR" smtClean="0"/>
              <a:t>‹nº›</a:t>
            </a:fld>
            <a:endParaRPr lang="pt-BR"/>
          </a:p>
        </p:txBody>
      </p:sp>
    </p:spTree>
    <p:extLst>
      <p:ext uri="{BB962C8B-B14F-4D97-AF65-F5344CB8AC3E}">
        <p14:creationId xmlns:p14="http://schemas.microsoft.com/office/powerpoint/2010/main" val="205677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1</a:t>
            </a:fld>
            <a:endParaRPr lang="pt-BR"/>
          </a:p>
        </p:txBody>
      </p:sp>
    </p:spTree>
    <p:extLst>
      <p:ext uri="{BB962C8B-B14F-4D97-AF65-F5344CB8AC3E}">
        <p14:creationId xmlns:p14="http://schemas.microsoft.com/office/powerpoint/2010/main" val="229138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é exatamente isso o que vemos no nosso histórico recente de conquistas. Não só subimos a quantidade de medalhas por edição de Jogos Olímpicos – lembrando que nossa história começou com Guilherme Paraense há quase 100 anos, fruto de nosso encontro aqui hoje.  Mas também aumentamos a quantidade de modalidades medalhistas em Jogos Olímpicos, saltando de 3 em 1980 para 12 no Rio em 2016.</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10</a:t>
            </a:fld>
            <a:endParaRPr lang="pt-BR"/>
          </a:p>
        </p:txBody>
      </p:sp>
    </p:spTree>
    <p:extLst>
      <p:ext uri="{BB962C8B-B14F-4D97-AF65-F5344CB8AC3E}">
        <p14:creationId xmlns:p14="http://schemas.microsoft.com/office/powerpoint/2010/main" val="1453807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que isso aconteça, o COB faz sua parte. Nunca se investiu tanto recurso das Loterias Caixas, oriundos da Lei Federal XXX, em atividade fim como agora. Nem nos dois anos mais importantes de nossa história olímpica (2015-16).</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11</a:t>
            </a:fld>
            <a:endParaRPr lang="pt-BR"/>
          </a:p>
        </p:txBody>
      </p:sp>
    </p:spTree>
    <p:extLst>
      <p:ext uri="{BB962C8B-B14F-4D97-AF65-F5344CB8AC3E}">
        <p14:creationId xmlns:p14="http://schemas.microsoft.com/office/powerpoint/2010/main" val="16533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os números mostram o quão valiosa foi a então chamada Lei Agnelo-Piva para o sucesso do esporte olímpico d Brasil. Até o ano 2000, em 18 participações do Brasil, tínhamos subido ao pódio 66 vezes. De 2004-2016, foram 62 medalhas. E o prognóstico para Tóquio é positivo.</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12</a:t>
            </a:fld>
            <a:endParaRPr lang="pt-BR"/>
          </a:p>
        </p:txBody>
      </p:sp>
    </p:spTree>
    <p:extLst>
      <p:ext uri="{BB962C8B-B14F-4D97-AF65-F5344CB8AC3E}">
        <p14:creationId xmlns:p14="http://schemas.microsoft.com/office/powerpoint/2010/main" val="146058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Mas o COB entende seu papel transcendendo o esporte. Se esportivamente temos iniciativas tão abrangentes como o Transforma, o GET, os Jogos Escolares da Juventude, o IOB e as ações de excelência com o CT Time Brasil e o Laboratório Olímpico, estamos atentos à sociedade. Temos parcerias, por exemplo, com ONU Mulheres e ONU Meio ambiente tocando em temas sensíveis e atuais.</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13</a:t>
            </a:fld>
            <a:endParaRPr lang="pt-BR"/>
          </a:p>
        </p:txBody>
      </p:sp>
    </p:spTree>
    <p:extLst>
      <p:ext uri="{BB962C8B-B14F-4D97-AF65-F5344CB8AC3E}">
        <p14:creationId xmlns:p14="http://schemas.microsoft.com/office/powerpoint/2010/main" val="367109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Esse é um dado que gosto de destacar para simbolizar nosso papel junto à sociedade: a maior participação de mulheres no esporte brasileiro. Seja nas delegações, como os times que representaram o Brasil em Rio 2016 e Lima 2019, e dentro do quadro de colaboradores do COB atualmente.</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14</a:t>
            </a:fld>
            <a:endParaRPr lang="pt-BR"/>
          </a:p>
        </p:txBody>
      </p:sp>
    </p:spTree>
    <p:extLst>
      <p:ext uri="{BB962C8B-B14F-4D97-AF65-F5344CB8AC3E}">
        <p14:creationId xmlns:p14="http://schemas.microsoft.com/office/powerpoint/2010/main" val="302720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15</a:t>
            </a:fld>
            <a:endParaRPr lang="pt-BR"/>
          </a:p>
        </p:txBody>
      </p:sp>
    </p:spTree>
    <p:extLst>
      <p:ext uri="{BB962C8B-B14F-4D97-AF65-F5344CB8AC3E}">
        <p14:creationId xmlns:p14="http://schemas.microsoft.com/office/powerpoint/2010/main" val="254221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Além dos Jogos Olímpicos em Tóquio, celebraremos nossa primeira participação em Jogos Olímpicos e, mais do que isso, nossa primeira medalha.</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2</a:t>
            </a:fld>
            <a:endParaRPr lang="pt-BR"/>
          </a:p>
        </p:txBody>
      </p:sp>
    </p:spTree>
    <p:extLst>
      <p:ext uri="{BB962C8B-B14F-4D97-AF65-F5344CB8AC3E}">
        <p14:creationId xmlns:p14="http://schemas.microsoft.com/office/powerpoint/2010/main" val="25463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não esperaremos 2020 chegar para comemorar esse feito histórico. Guilherme Paraense, campeão olímpico no Tiro Esportivo em Antuérpia 1920, será homenageado no Prêmio Brasil Olímpico de 2019, sendo imortalizado no hall da fama do COB.</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3</a:t>
            </a:fld>
            <a:endParaRPr lang="pt-BR"/>
          </a:p>
        </p:txBody>
      </p:sp>
    </p:spTree>
    <p:extLst>
      <p:ext uri="{BB962C8B-B14F-4D97-AF65-F5344CB8AC3E}">
        <p14:creationId xmlns:p14="http://schemas.microsoft.com/office/powerpoint/2010/main" val="183390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Nossa delegação com representantes de cinco modalidades – Natação, </a:t>
            </a:r>
            <a:r>
              <a:rPr lang="pt-BR" dirty="0" err="1"/>
              <a:t>Pólo</a:t>
            </a:r>
            <a:r>
              <a:rPr lang="pt-BR" dirty="0"/>
              <a:t> Aquático, Remo, Saltos Ornamentais e Tiro – fez viagem no navio </a:t>
            </a:r>
            <a:r>
              <a:rPr lang="pt-BR" dirty="0" err="1"/>
              <a:t>Curvello</a:t>
            </a:r>
            <a:r>
              <a:rPr lang="pt-BR" dirty="0"/>
              <a:t> do Brasil para a Bélgica, como era praxe na época.  Na parada em Portugal, os atiradores optaram por pegar um trem, pois achavam que não chegariam a tempo em Antuérpia. Viajaram em um vagão descoberto e, ao chegarem, viram que estavam sem munições e alvos para a competição.</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4</a:t>
            </a:fld>
            <a:endParaRPr lang="pt-BR"/>
          </a:p>
        </p:txBody>
      </p:sp>
    </p:spTree>
    <p:extLst>
      <p:ext uri="{BB962C8B-B14F-4D97-AF65-F5344CB8AC3E}">
        <p14:creationId xmlns:p14="http://schemas.microsoft.com/office/powerpoint/2010/main" val="212417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Nossa primeira participação acabou sendo uma grande mostra de fair play, pois o time de tiro do Brasil só pode competir graças aos Estados Unidos</a:t>
            </a:r>
            <a:r>
              <a:rPr lang="pt-BR"/>
              <a:t>, que </a:t>
            </a:r>
            <a:r>
              <a:rPr lang="pt-BR" dirty="0"/>
              <a:t>nos emprestaram equipamentos. O gesto acabou valendo a medalha o primeiro ouro, a primeira prata e o primeiro bronze para o Brasil!</a:t>
            </a:r>
          </a:p>
          <a:p>
            <a:endParaRPr lang="pt-BR" dirty="0"/>
          </a:p>
          <a:p>
            <a:r>
              <a:rPr lang="pt-BR" dirty="0"/>
              <a:t>Além do fair play, os Jogos de Antuérpia 1920 mostram claramente o amadorismo que predominava no esporte do Brasil naquela época, com o COB sendo uma entidade de apenas 6 anos de existência.</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5</a:t>
            </a:fld>
            <a:endParaRPr lang="pt-BR"/>
          </a:p>
        </p:txBody>
      </p:sp>
    </p:spTree>
    <p:extLst>
      <p:ext uri="{BB962C8B-B14F-4D97-AF65-F5344CB8AC3E}">
        <p14:creationId xmlns:p14="http://schemas.microsoft.com/office/powerpoint/2010/main" val="328668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Embora até hoje a busca pela excelência no esporte de alto rendimento prevaleça, nossa visão cresceu ao longo dos anos. Gestão e imagem são pilares importantes do nosso trabalho também. E são as alavancas para as transformações que o COB vem sofrendo ao longo dos anos.</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6</a:t>
            </a:fld>
            <a:endParaRPr lang="pt-BR"/>
          </a:p>
        </p:txBody>
      </p:sp>
    </p:spTree>
    <p:extLst>
      <p:ext uri="{BB962C8B-B14F-4D97-AF65-F5344CB8AC3E}">
        <p14:creationId xmlns:p14="http://schemas.microsoft.com/office/powerpoint/2010/main" val="157915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especial nos último dois anos, medidas modernas de governança e gestão foram implementadas. Ancorados em austeridade, meritocracia e transparência, a gestão do presidente Paulo Wanderley, iniciada em outubro de 2017 trouxe mudanças profundas e fundamentais no COB.</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7</a:t>
            </a:fld>
            <a:endParaRPr lang="pt-BR"/>
          </a:p>
        </p:txBody>
      </p:sp>
    </p:spTree>
    <p:extLst>
      <p:ext uri="{BB962C8B-B14F-4D97-AF65-F5344CB8AC3E}">
        <p14:creationId xmlns:p14="http://schemas.microsoft.com/office/powerpoint/2010/main" val="1925624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Cob sempre entendeu as confederações como personagens principais do sucesso do esporte no nosso país e através do programa GET – Gestão, Ética e Transparência, o COB mapeia o estágio de maturidade administrativa das entidades esportivas, auxiliando na evolução destas através das mais variadas ferramentas, de cursos a oferta de serviços. Por exemplo: CAGE  Compliance, Planejamento Estratégico e Portal da Transparência</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8</a:t>
            </a:fld>
            <a:endParaRPr lang="pt-BR"/>
          </a:p>
        </p:txBody>
      </p:sp>
    </p:spTree>
    <p:extLst>
      <p:ext uri="{BB962C8B-B14F-4D97-AF65-F5344CB8AC3E}">
        <p14:creationId xmlns:p14="http://schemas.microsoft.com/office/powerpoint/2010/main" val="4029628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Cob entende que faz parte de uma engrenagem que tem como objetivo principal prover condições de performance e excelência aos atletas. Mais do que pensar em um esporte ou uma modalidade especificamente, queremos ser uma nação </a:t>
            </a:r>
            <a:r>
              <a:rPr lang="pt-BR" dirty="0" err="1"/>
              <a:t>multi</a:t>
            </a:r>
            <a:r>
              <a:rPr lang="pt-BR" dirty="0"/>
              <a:t> esportiva, em que o sucesso seja compartilhado por muitos ídolos, muitas </a:t>
            </a:r>
            <a:r>
              <a:rPr lang="pt-BR" dirty="0" err="1"/>
              <a:t>modadidades</a:t>
            </a:r>
            <a:r>
              <a:rPr lang="pt-BR" dirty="0"/>
              <a:t> de forma a inspirar os jovens.</a:t>
            </a:r>
          </a:p>
        </p:txBody>
      </p:sp>
      <p:sp>
        <p:nvSpPr>
          <p:cNvPr id="4" name="Espaço Reservado para Número de Slide 3"/>
          <p:cNvSpPr>
            <a:spLocks noGrp="1"/>
          </p:cNvSpPr>
          <p:nvPr>
            <p:ph type="sldNum" sz="quarter" idx="5"/>
          </p:nvPr>
        </p:nvSpPr>
        <p:spPr/>
        <p:txBody>
          <a:bodyPr/>
          <a:lstStyle/>
          <a:p>
            <a:fld id="{041ACC3E-4060-45B3-9A98-79B2DE0206EF}" type="slidenum">
              <a:rPr lang="pt-BR" smtClean="0"/>
              <a:t>9</a:t>
            </a:fld>
            <a:endParaRPr lang="pt-BR"/>
          </a:p>
        </p:txBody>
      </p:sp>
    </p:spTree>
    <p:extLst>
      <p:ext uri="{BB962C8B-B14F-4D97-AF65-F5344CB8AC3E}">
        <p14:creationId xmlns:p14="http://schemas.microsoft.com/office/powerpoint/2010/main" val="422552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A8691-A720-AD46-9E8F-9CBDBC1AD2B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F83D255-E46E-4E4E-94DA-0E5F0EBCDD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54EBCE1-8286-8044-BA7C-E1676D1E68BC}"/>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5" name="Espaço Reservado para Rodapé 4">
            <a:extLst>
              <a:ext uri="{FF2B5EF4-FFF2-40B4-BE49-F238E27FC236}">
                <a16:creationId xmlns:a16="http://schemas.microsoft.com/office/drawing/2014/main" id="{1128FF87-553E-1E4B-A70A-45DA6F7DEF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95EFA53-DDED-9A4F-804F-CDF9EC85FB1C}"/>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856097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FC9F98-CAD3-8049-8031-9A8B14897A6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5EC529B-5508-004E-B068-5BAE69354B2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B32A1E2-3B32-A24E-8C6C-BEB873315CAA}"/>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5" name="Espaço Reservado para Rodapé 4">
            <a:extLst>
              <a:ext uri="{FF2B5EF4-FFF2-40B4-BE49-F238E27FC236}">
                <a16:creationId xmlns:a16="http://schemas.microsoft.com/office/drawing/2014/main" id="{5BB64864-9B64-D749-B67B-FA8D87BC1AC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BDDC0BD-1C26-994D-9CC0-FE888BB785D7}"/>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1134919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DB9B311-FDD6-FF4E-8C98-481FA1956FA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51B2D56-B0B0-B44F-A118-4C561C000CE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0C01558-4A96-C544-B069-E62899CE6883}"/>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5" name="Espaço Reservado para Rodapé 4">
            <a:extLst>
              <a:ext uri="{FF2B5EF4-FFF2-40B4-BE49-F238E27FC236}">
                <a16:creationId xmlns:a16="http://schemas.microsoft.com/office/drawing/2014/main" id="{CD1FA2F4-DAFF-904A-A138-613C1D422BD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B0F66B1-2C5A-764F-BA72-B1F40C537ADF}"/>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242853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21E60-9869-3947-9DEC-FAB7E3104E2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153FEFD-D901-534C-A1D0-70B7A732B2E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CE0E0C7-0D97-154D-8012-481EEEDE3FF2}"/>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5" name="Espaço Reservado para Rodapé 4">
            <a:extLst>
              <a:ext uri="{FF2B5EF4-FFF2-40B4-BE49-F238E27FC236}">
                <a16:creationId xmlns:a16="http://schemas.microsoft.com/office/drawing/2014/main" id="{1ABF5602-4B51-1149-BF07-0AE6120BA77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71E51C7-BA84-6A4C-A0E0-83ACCE769849}"/>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112055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1ECB86-095A-FA48-B9C7-A0954969952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1C3E1CB-D228-CE4C-A9D5-B02EFB2483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4030585-DE93-864B-B5AF-9F4DD902499C}"/>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5" name="Espaço Reservado para Rodapé 4">
            <a:extLst>
              <a:ext uri="{FF2B5EF4-FFF2-40B4-BE49-F238E27FC236}">
                <a16:creationId xmlns:a16="http://schemas.microsoft.com/office/drawing/2014/main" id="{009BE74C-88D8-4B4C-B1BA-DDA50ADCAFD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2E1BBDD-85EE-0047-8218-354948A03963}"/>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325374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7F516-0209-0548-98AB-B0C32221334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3820D33-CDAD-154D-B8E8-CEFCE6143D7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E6E18D9-0468-124F-AB0D-6AE9BC5F3C08}"/>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424A628-30E8-8348-8C44-E61F9F64D85C}"/>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6" name="Espaço Reservado para Rodapé 5">
            <a:extLst>
              <a:ext uri="{FF2B5EF4-FFF2-40B4-BE49-F238E27FC236}">
                <a16:creationId xmlns:a16="http://schemas.microsoft.com/office/drawing/2014/main" id="{DA753457-F1E1-A44B-81A4-410B7A78137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DE790DE-03AE-674D-BFA8-2C0579CD7A5D}"/>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205528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C08DF-657D-E64E-B2BD-7A63DD7E651B}"/>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4206AB8-2AD2-1944-9D76-F66D7896F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2C8C4BD-F41F-C641-8201-8786DB24816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AEC94A0-1E5A-0648-B06C-F0EEB2E08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4CF930AF-36A3-FF4A-90D8-8BCE9C64696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C0C1F5D-8708-674C-BC3C-D33B85782FD4}"/>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8" name="Espaço Reservado para Rodapé 7">
            <a:extLst>
              <a:ext uri="{FF2B5EF4-FFF2-40B4-BE49-F238E27FC236}">
                <a16:creationId xmlns:a16="http://schemas.microsoft.com/office/drawing/2014/main" id="{2504ACFF-B43B-6248-934E-A66A18E28D4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8CB5183-94EE-174A-AF3B-49D3E07A6EB9}"/>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316271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7028D-7E14-5D4A-8AA1-E5B9C0E62BC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D7EBA44-BABE-0A46-AB96-F36EE5B20CA1}"/>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4" name="Espaço Reservado para Rodapé 3">
            <a:extLst>
              <a:ext uri="{FF2B5EF4-FFF2-40B4-BE49-F238E27FC236}">
                <a16:creationId xmlns:a16="http://schemas.microsoft.com/office/drawing/2014/main" id="{8E696590-AF75-F94D-8786-C9FB54505E2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BCC921B-FFF7-F84D-9379-5A469FA64BB4}"/>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47915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866EA9C-C8A0-8C47-9573-CDCD69AC590E}"/>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3" name="Espaço Reservado para Rodapé 2">
            <a:extLst>
              <a:ext uri="{FF2B5EF4-FFF2-40B4-BE49-F238E27FC236}">
                <a16:creationId xmlns:a16="http://schemas.microsoft.com/office/drawing/2014/main" id="{56A61A2E-02D5-4A4C-AF0F-FCE08A1C239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E98997F-BC5A-0C41-8453-AF5EFACC1A92}"/>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2168664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94594-795C-8247-A2B2-CB4A6B57B97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3AFC6F5-45A2-524C-AB02-9F2D5B9E9F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91A8880-67C0-E140-ACFE-677451645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97C4DA7-C827-8D4B-8BEC-BA2412DE1EAE}"/>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6" name="Espaço Reservado para Rodapé 5">
            <a:extLst>
              <a:ext uri="{FF2B5EF4-FFF2-40B4-BE49-F238E27FC236}">
                <a16:creationId xmlns:a16="http://schemas.microsoft.com/office/drawing/2014/main" id="{F767886C-BF1F-9F42-AE0E-6FA0D7CA4B3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3BF2FC9-0779-4E48-909D-2B12E8E1E8E2}"/>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940328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24380-F61C-C343-A5F3-39C3E7B5B0F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5267EF9-F70F-2D4B-BAD4-626340701B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249F271-FF75-944A-9E52-3F736DCD8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B165A95-8F3E-8D45-B2EC-2B1F1EFE1A4C}"/>
              </a:ext>
            </a:extLst>
          </p:cNvPr>
          <p:cNvSpPr>
            <a:spLocks noGrp="1"/>
          </p:cNvSpPr>
          <p:nvPr>
            <p:ph type="dt" sz="half" idx="10"/>
          </p:nvPr>
        </p:nvSpPr>
        <p:spPr/>
        <p:txBody>
          <a:bodyPr/>
          <a:lstStyle/>
          <a:p>
            <a:fld id="{BEDF2CC0-254D-C546-BD8D-AC3757B4108F}" type="datetimeFigureOut">
              <a:rPr lang="pt-BR" smtClean="0"/>
              <a:t>22/10/2019</a:t>
            </a:fld>
            <a:endParaRPr lang="pt-BR"/>
          </a:p>
        </p:txBody>
      </p:sp>
      <p:sp>
        <p:nvSpPr>
          <p:cNvPr id="6" name="Espaço Reservado para Rodapé 5">
            <a:extLst>
              <a:ext uri="{FF2B5EF4-FFF2-40B4-BE49-F238E27FC236}">
                <a16:creationId xmlns:a16="http://schemas.microsoft.com/office/drawing/2014/main" id="{A5F4ED0E-5087-964B-B242-6B7EE91F16F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31A1777-2FD8-AE49-8E8E-FA87D0F4F144}"/>
              </a:ext>
            </a:extLst>
          </p:cNvPr>
          <p:cNvSpPr>
            <a:spLocks noGrp="1"/>
          </p:cNvSpPr>
          <p:nvPr>
            <p:ph type="sldNum" sz="quarter" idx="12"/>
          </p:nvPr>
        </p:nvSpPr>
        <p:spPr/>
        <p:txBody>
          <a:bodyPr/>
          <a:lstStyle/>
          <a:p>
            <a:fld id="{5F467A7C-ED88-5B4F-9797-EF402BD653E3}" type="slidenum">
              <a:rPr lang="pt-BR" smtClean="0"/>
              <a:t>‹nº›</a:t>
            </a:fld>
            <a:endParaRPr lang="pt-BR"/>
          </a:p>
        </p:txBody>
      </p:sp>
    </p:spTree>
    <p:extLst>
      <p:ext uri="{BB962C8B-B14F-4D97-AF65-F5344CB8AC3E}">
        <p14:creationId xmlns:p14="http://schemas.microsoft.com/office/powerpoint/2010/main" val="3896111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9824818-774B-9943-AD5C-F578890B28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A44677B-E07F-B646-AC0D-8348108BD9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5CFF6C5-C858-EC4F-BB7A-C69A384F4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F2CC0-254D-C546-BD8D-AC3757B4108F}" type="datetimeFigureOut">
              <a:rPr lang="pt-BR" smtClean="0"/>
              <a:t>22/10/2019</a:t>
            </a:fld>
            <a:endParaRPr lang="pt-BR"/>
          </a:p>
        </p:txBody>
      </p:sp>
      <p:sp>
        <p:nvSpPr>
          <p:cNvPr id="5" name="Espaço Reservado para Rodapé 4">
            <a:extLst>
              <a:ext uri="{FF2B5EF4-FFF2-40B4-BE49-F238E27FC236}">
                <a16:creationId xmlns:a16="http://schemas.microsoft.com/office/drawing/2014/main" id="{64A14354-24D7-B940-83AB-FCD5818DE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424A91B-5B84-6C4D-ACA4-DCD00227A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67A7C-ED88-5B4F-9797-EF402BD653E3}" type="slidenum">
              <a:rPr lang="pt-BR" smtClean="0"/>
              <a:t>‹nº›</a:t>
            </a:fld>
            <a:endParaRPr lang="pt-BR"/>
          </a:p>
        </p:txBody>
      </p:sp>
    </p:spTree>
    <p:extLst>
      <p:ext uri="{BB962C8B-B14F-4D97-AF65-F5344CB8AC3E}">
        <p14:creationId xmlns:p14="http://schemas.microsoft.com/office/powerpoint/2010/main" val="4178626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package" Target="../embeddings/Microsoft_Excel_Worksheet.xlsx"/></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gazetaesportiva.com/mais-esportes/cob-explica-programa-e-ve-avancos-na-gestao-das-confederacoes-do-brasi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hyperlink" Target="https://oglobo.globo.com/esportes/como-esporte-olimpico-no-brasil-tenta-deixar-sua-fase-mais-sombria-para-tras-23795748" TargetMode="Externa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966B5D-DB55-4E4C-BE04-31D811AAF7E7}"/>
              </a:ext>
            </a:extLst>
          </p:cNvPr>
          <p:cNvSpPr/>
          <p:nvPr/>
        </p:nvSpPr>
        <p:spPr>
          <a:xfrm>
            <a:off x="-279400" y="-177800"/>
            <a:ext cx="12471400" cy="7264400"/>
          </a:xfrm>
          <a:prstGeom prst="rect">
            <a:avLst/>
          </a:prstGeom>
          <a:solidFill>
            <a:srgbClr val="224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294661" y="-2144792"/>
            <a:ext cx="5136576" cy="10791608"/>
            <a:chOff x="0" y="0"/>
            <a:chExt cx="10273152" cy="21583216"/>
          </a:xfrm>
        </p:grpSpPr>
        <p:sp>
          <p:nvSpPr>
            <p:cNvPr id="3" name="AutoShape 3"/>
            <p:cNvSpPr/>
            <p:nvPr/>
          </p:nvSpPr>
          <p:spPr>
            <a:xfrm rot="-6233333">
              <a:off x="-2962516" y="10620281"/>
              <a:ext cx="15870831" cy="5257133"/>
            </a:xfrm>
            <a:prstGeom prst="rect">
              <a:avLst/>
            </a:prstGeom>
            <a:solidFill>
              <a:srgbClr val="FAFEFF"/>
            </a:solidFill>
          </p:spPr>
        </p:sp>
        <p:sp>
          <p:nvSpPr>
            <p:cNvPr id="4" name="AutoShape 4"/>
            <p:cNvSpPr/>
            <p:nvPr/>
          </p:nvSpPr>
          <p:spPr>
            <a:xfrm rot="-4110353">
              <a:off x="-2754669" y="5813593"/>
              <a:ext cx="15782491" cy="4825983"/>
            </a:xfrm>
            <a:prstGeom prst="rect">
              <a:avLst/>
            </a:prstGeom>
            <a:solidFill>
              <a:srgbClr val="C3EBE2"/>
            </a:solidFill>
          </p:spPr>
        </p:sp>
      </p:grpSp>
      <p:grpSp>
        <p:nvGrpSpPr>
          <p:cNvPr id="6" name="Group 6"/>
          <p:cNvGrpSpPr/>
          <p:nvPr/>
        </p:nvGrpSpPr>
        <p:grpSpPr>
          <a:xfrm>
            <a:off x="692036" y="1388461"/>
            <a:ext cx="10814164" cy="4081079"/>
            <a:chOff x="0" y="0"/>
            <a:chExt cx="18007674" cy="6795786"/>
          </a:xfrm>
        </p:grpSpPr>
        <p:sp>
          <p:nvSpPr>
            <p:cNvPr id="7" name="Freeform 7"/>
            <p:cNvSpPr/>
            <p:nvPr/>
          </p:nvSpPr>
          <p:spPr>
            <a:xfrm>
              <a:off x="0" y="0"/>
              <a:ext cx="18007674" cy="6795786"/>
            </a:xfrm>
            <a:custGeom>
              <a:avLst/>
              <a:gdLst/>
              <a:ahLst/>
              <a:cxnLst/>
              <a:rect l="l" t="t" r="r" b="b"/>
              <a:pathLst>
                <a:path w="18007674" h="6795786">
                  <a:moveTo>
                    <a:pt x="0" y="0"/>
                  </a:moveTo>
                  <a:lnTo>
                    <a:pt x="0" y="6795786"/>
                  </a:lnTo>
                  <a:lnTo>
                    <a:pt x="18007674" y="6795786"/>
                  </a:lnTo>
                  <a:lnTo>
                    <a:pt x="18007674" y="0"/>
                  </a:lnTo>
                  <a:lnTo>
                    <a:pt x="0" y="0"/>
                  </a:lnTo>
                  <a:close/>
                  <a:moveTo>
                    <a:pt x="17946714" y="6734825"/>
                  </a:moveTo>
                  <a:lnTo>
                    <a:pt x="59690" y="6734825"/>
                  </a:lnTo>
                  <a:lnTo>
                    <a:pt x="59690" y="59690"/>
                  </a:lnTo>
                  <a:lnTo>
                    <a:pt x="17946714" y="59690"/>
                  </a:lnTo>
                  <a:lnTo>
                    <a:pt x="17946714" y="6734825"/>
                  </a:lnTo>
                  <a:close/>
                </a:path>
              </a:pathLst>
            </a:custGeom>
            <a:solidFill>
              <a:srgbClr val="FAFEFF"/>
            </a:solidFill>
          </p:spPr>
        </p:sp>
      </p:grpSp>
      <p:pic>
        <p:nvPicPr>
          <p:cNvPr id="10" name="Imagem 9">
            <a:extLst>
              <a:ext uri="{FF2B5EF4-FFF2-40B4-BE49-F238E27FC236}">
                <a16:creationId xmlns:a16="http://schemas.microsoft.com/office/drawing/2014/main" id="{384BF367-FFE1-9240-8DA0-0A80D9410179}"/>
              </a:ext>
            </a:extLst>
          </p:cNvPr>
          <p:cNvPicPr>
            <a:picLocks noChangeAspect="1"/>
          </p:cNvPicPr>
          <p:nvPr/>
        </p:nvPicPr>
        <p:blipFill rotWithShape="1">
          <a:blip r:embed="rId3">
            <a:extLst>
              <a:ext uri="{28A0092B-C50C-407E-A947-70E740481C1C}">
                <a14:useLocalDpi xmlns:a14="http://schemas.microsoft.com/office/drawing/2010/main" val="0"/>
              </a:ext>
            </a:extLst>
          </a:blip>
          <a:srcRect l="10256" t="31496" r="8975" b="27683"/>
          <a:stretch/>
        </p:blipFill>
        <p:spPr>
          <a:xfrm>
            <a:off x="3352800" y="2514600"/>
            <a:ext cx="6400800" cy="2286001"/>
          </a:xfrm>
          <a:prstGeom prst="rect">
            <a:avLst/>
          </a:prstGeom>
        </p:spPr>
      </p:pic>
    </p:spTree>
    <p:extLst>
      <p:ext uri="{BB962C8B-B14F-4D97-AF65-F5344CB8AC3E}">
        <p14:creationId xmlns:p14="http://schemas.microsoft.com/office/powerpoint/2010/main" val="86023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4C47C11F-996F-B94D-82F9-559CDEC4068B}"/>
              </a:ext>
            </a:extLst>
          </p:cNvPr>
          <p:cNvSpPr/>
          <p:nvPr/>
        </p:nvSpPr>
        <p:spPr>
          <a:xfrm>
            <a:off x="-35960" y="-22832"/>
            <a:ext cx="12913760" cy="7033232"/>
          </a:xfrm>
          <a:prstGeom prst="rect">
            <a:avLst/>
          </a:prstGeom>
          <a:solidFill>
            <a:srgbClr val="2F4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 name="Group 2">
            <a:extLst>
              <a:ext uri="{FF2B5EF4-FFF2-40B4-BE49-F238E27FC236}">
                <a16:creationId xmlns:a16="http://schemas.microsoft.com/office/drawing/2014/main" id="{A076C377-12DA-3C42-BF5A-2D58739B1E78}"/>
              </a:ext>
            </a:extLst>
          </p:cNvPr>
          <p:cNvGrpSpPr/>
          <p:nvPr/>
        </p:nvGrpSpPr>
        <p:grpSpPr>
          <a:xfrm>
            <a:off x="10158738" y="-1447800"/>
            <a:ext cx="4066523" cy="9082069"/>
            <a:chOff x="0" y="0"/>
            <a:chExt cx="8133045" cy="18164137"/>
          </a:xfrm>
        </p:grpSpPr>
        <p:sp>
          <p:nvSpPr>
            <p:cNvPr id="8" name="AutoShape 3">
              <a:extLst>
                <a:ext uri="{FF2B5EF4-FFF2-40B4-BE49-F238E27FC236}">
                  <a16:creationId xmlns:a16="http://schemas.microsoft.com/office/drawing/2014/main" id="{EBF7299D-BDC9-444B-AEFF-C0138107B36B}"/>
                </a:ext>
              </a:extLst>
            </p:cNvPr>
            <p:cNvSpPr/>
            <p:nvPr/>
          </p:nvSpPr>
          <p:spPr>
            <a:xfrm rot="4561478">
              <a:off x="-2977744" y="4733571"/>
              <a:ext cx="12746201" cy="3825688"/>
            </a:xfrm>
            <a:prstGeom prst="rect">
              <a:avLst/>
            </a:prstGeom>
            <a:solidFill>
              <a:srgbClr val="FAFEFF"/>
            </a:solidFill>
          </p:spPr>
        </p:sp>
        <p:sp>
          <p:nvSpPr>
            <p:cNvPr id="9" name="AutoShape 4">
              <a:extLst>
                <a:ext uri="{FF2B5EF4-FFF2-40B4-BE49-F238E27FC236}">
                  <a16:creationId xmlns:a16="http://schemas.microsoft.com/office/drawing/2014/main" id="{3366A608-4F49-154E-BE24-01C95B969FD0}"/>
                </a:ext>
              </a:extLst>
            </p:cNvPr>
            <p:cNvSpPr/>
            <p:nvPr/>
          </p:nvSpPr>
          <p:spPr>
            <a:xfrm rot="6311844">
              <a:off x="-2947967" y="8793027"/>
              <a:ext cx="14937967" cy="3428019"/>
            </a:xfrm>
            <a:prstGeom prst="rect">
              <a:avLst/>
            </a:prstGeom>
            <a:solidFill>
              <a:srgbClr val="C3EBE2"/>
            </a:solidFill>
          </p:spPr>
        </p:sp>
      </p:grpSp>
      <p:sp>
        <p:nvSpPr>
          <p:cNvPr id="11" name="TextBox 19">
            <a:extLst>
              <a:ext uri="{FF2B5EF4-FFF2-40B4-BE49-F238E27FC236}">
                <a16:creationId xmlns:a16="http://schemas.microsoft.com/office/drawing/2014/main" id="{CD8925EE-25D1-CA45-8562-845CCDE82A2F}"/>
              </a:ext>
            </a:extLst>
          </p:cNvPr>
          <p:cNvSpPr txBox="1"/>
          <p:nvPr/>
        </p:nvSpPr>
        <p:spPr>
          <a:xfrm>
            <a:off x="321889" y="533414"/>
            <a:ext cx="9619832" cy="584775"/>
          </a:xfrm>
          <a:prstGeom prst="rect">
            <a:avLst/>
          </a:prstGeom>
          <a:noFill/>
        </p:spPr>
        <p:txBody>
          <a:bodyPr wrap="square" rtlCol="0">
            <a:spAutoFit/>
          </a:bodyPr>
          <a:lstStyle/>
          <a:p>
            <a:r>
              <a:rPr lang="pt-BR" sz="3200" b="1" dirty="0">
                <a:solidFill>
                  <a:prstClr val="white"/>
                </a:solidFill>
                <a:latin typeface="Arial" charset="0"/>
                <a:cs typeface="Arial" charset="0"/>
              </a:rPr>
              <a:t>HISTÓRICO DO BRASIL - 1980 a 2016</a:t>
            </a:r>
          </a:p>
        </p:txBody>
      </p:sp>
      <p:grpSp>
        <p:nvGrpSpPr>
          <p:cNvPr id="12" name="Group 4">
            <a:extLst>
              <a:ext uri="{FF2B5EF4-FFF2-40B4-BE49-F238E27FC236}">
                <a16:creationId xmlns:a16="http://schemas.microsoft.com/office/drawing/2014/main" id="{149D4426-F839-1F40-979E-B805B591DB50}"/>
              </a:ext>
            </a:extLst>
          </p:cNvPr>
          <p:cNvGrpSpPr/>
          <p:nvPr/>
        </p:nvGrpSpPr>
        <p:grpSpPr>
          <a:xfrm>
            <a:off x="-312405" y="368602"/>
            <a:ext cx="8265560" cy="914401"/>
            <a:chOff x="0" y="0"/>
            <a:chExt cx="8060896" cy="4299379"/>
          </a:xfrm>
          <a:solidFill>
            <a:schemeClr val="bg1"/>
          </a:solidFill>
        </p:grpSpPr>
        <p:sp>
          <p:nvSpPr>
            <p:cNvPr id="13" name="Freeform 5">
              <a:extLst>
                <a:ext uri="{FF2B5EF4-FFF2-40B4-BE49-F238E27FC236}">
                  <a16:creationId xmlns:a16="http://schemas.microsoft.com/office/drawing/2014/main" id="{D3D801F0-95A2-EA49-9CCB-869E3F3546C6}"/>
                </a:ext>
              </a:extLst>
            </p:cNvPr>
            <p:cNvSpPr/>
            <p:nvPr/>
          </p:nvSpPr>
          <p:spPr>
            <a:xfrm>
              <a:off x="0" y="0"/>
              <a:ext cx="8060896" cy="4299379"/>
            </a:xfrm>
            <a:custGeom>
              <a:avLst/>
              <a:gdLst/>
              <a:ahLst/>
              <a:cxnLst/>
              <a:rect l="l" t="t" r="r" b="b"/>
              <a:pathLst>
                <a:path w="8060896" h="4299379">
                  <a:moveTo>
                    <a:pt x="0" y="0"/>
                  </a:moveTo>
                  <a:lnTo>
                    <a:pt x="0" y="4299379"/>
                  </a:lnTo>
                  <a:lnTo>
                    <a:pt x="8060896" y="4299379"/>
                  </a:lnTo>
                  <a:lnTo>
                    <a:pt x="8060896" y="0"/>
                  </a:lnTo>
                  <a:lnTo>
                    <a:pt x="0" y="0"/>
                  </a:lnTo>
                  <a:close/>
                  <a:moveTo>
                    <a:pt x="7999936" y="4238419"/>
                  </a:moveTo>
                  <a:lnTo>
                    <a:pt x="59690" y="4238419"/>
                  </a:lnTo>
                  <a:lnTo>
                    <a:pt x="59690" y="59690"/>
                  </a:lnTo>
                  <a:lnTo>
                    <a:pt x="7999936" y="59690"/>
                  </a:lnTo>
                  <a:lnTo>
                    <a:pt x="7999936" y="4238419"/>
                  </a:lnTo>
                  <a:close/>
                </a:path>
              </a:pathLst>
            </a:custGeom>
            <a:grpFill/>
            <a:ln>
              <a:solidFill>
                <a:schemeClr val="bg1"/>
              </a:solidFill>
            </a:ln>
          </p:spPr>
        </p:sp>
      </p:grpSp>
      <p:sp>
        <p:nvSpPr>
          <p:cNvPr id="15" name="Retângulo 14">
            <a:extLst>
              <a:ext uri="{FF2B5EF4-FFF2-40B4-BE49-F238E27FC236}">
                <a16:creationId xmlns:a16="http://schemas.microsoft.com/office/drawing/2014/main" id="{CC89A436-974A-C543-A7F6-A6438E070AF5}"/>
              </a:ext>
            </a:extLst>
          </p:cNvPr>
          <p:cNvSpPr/>
          <p:nvPr/>
        </p:nvSpPr>
        <p:spPr>
          <a:xfrm>
            <a:off x="85991" y="1828800"/>
            <a:ext cx="11388170" cy="47226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7">
            <a:extLst>
              <a:ext uri="{FF2B5EF4-FFF2-40B4-BE49-F238E27FC236}">
                <a16:creationId xmlns:a16="http://schemas.microsoft.com/office/drawing/2014/main" id="{9D9D187B-BF17-1248-8B0C-C05926C7E84E}"/>
              </a:ext>
            </a:extLst>
          </p:cNvPr>
          <p:cNvPicPr>
            <a:picLocks noChangeAspect="1"/>
          </p:cNvPicPr>
          <p:nvPr/>
        </p:nvPicPr>
        <p:blipFill>
          <a:blip r:embed="rId3"/>
          <a:stretch>
            <a:fillRect/>
          </a:stretch>
        </p:blipFill>
        <p:spPr>
          <a:xfrm>
            <a:off x="85991" y="1828800"/>
            <a:ext cx="11388170" cy="4722652"/>
          </a:xfrm>
          <a:prstGeom prst="rect">
            <a:avLst/>
          </a:prstGeom>
          <a:ln w="38100">
            <a:noFill/>
          </a:ln>
        </p:spPr>
      </p:pic>
    </p:spTree>
    <p:extLst>
      <p:ext uri="{BB962C8B-B14F-4D97-AF65-F5344CB8AC3E}">
        <p14:creationId xmlns:p14="http://schemas.microsoft.com/office/powerpoint/2010/main" val="186773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9">
            <a:extLst>
              <a:ext uri="{FF2B5EF4-FFF2-40B4-BE49-F238E27FC236}">
                <a16:creationId xmlns:a16="http://schemas.microsoft.com/office/drawing/2014/main" id="{75CC7D0C-A9DC-6743-83A6-832AA771B977}"/>
              </a:ext>
            </a:extLst>
          </p:cNvPr>
          <p:cNvSpPr/>
          <p:nvPr/>
        </p:nvSpPr>
        <p:spPr>
          <a:xfrm>
            <a:off x="0" y="0"/>
            <a:ext cx="12286034" cy="6858000"/>
          </a:xfrm>
          <a:prstGeom prst="rect">
            <a:avLst/>
          </a:prstGeom>
          <a:solidFill>
            <a:srgbClr val="338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grpSp>
        <p:nvGrpSpPr>
          <p:cNvPr id="7" name="Group 2">
            <a:extLst>
              <a:ext uri="{FF2B5EF4-FFF2-40B4-BE49-F238E27FC236}">
                <a16:creationId xmlns:a16="http://schemas.microsoft.com/office/drawing/2014/main" id="{A076C377-12DA-3C42-BF5A-2D58739B1E78}"/>
              </a:ext>
            </a:extLst>
          </p:cNvPr>
          <p:cNvGrpSpPr/>
          <p:nvPr/>
        </p:nvGrpSpPr>
        <p:grpSpPr>
          <a:xfrm>
            <a:off x="10158738" y="-1447800"/>
            <a:ext cx="4066523" cy="9082069"/>
            <a:chOff x="0" y="0"/>
            <a:chExt cx="8133045" cy="18164137"/>
          </a:xfrm>
        </p:grpSpPr>
        <p:sp>
          <p:nvSpPr>
            <p:cNvPr id="8" name="AutoShape 3">
              <a:extLst>
                <a:ext uri="{FF2B5EF4-FFF2-40B4-BE49-F238E27FC236}">
                  <a16:creationId xmlns:a16="http://schemas.microsoft.com/office/drawing/2014/main" id="{EBF7299D-BDC9-444B-AEFF-C0138107B36B}"/>
                </a:ext>
              </a:extLst>
            </p:cNvPr>
            <p:cNvSpPr/>
            <p:nvPr/>
          </p:nvSpPr>
          <p:spPr>
            <a:xfrm rot="4561478">
              <a:off x="-2977744" y="4733571"/>
              <a:ext cx="12746201" cy="3825688"/>
            </a:xfrm>
            <a:prstGeom prst="rect">
              <a:avLst/>
            </a:prstGeom>
            <a:solidFill>
              <a:srgbClr val="FAFEFF"/>
            </a:solidFill>
          </p:spPr>
        </p:sp>
        <p:sp>
          <p:nvSpPr>
            <p:cNvPr id="9" name="AutoShape 4">
              <a:extLst>
                <a:ext uri="{FF2B5EF4-FFF2-40B4-BE49-F238E27FC236}">
                  <a16:creationId xmlns:a16="http://schemas.microsoft.com/office/drawing/2014/main" id="{3366A608-4F49-154E-BE24-01C95B969FD0}"/>
                </a:ext>
              </a:extLst>
            </p:cNvPr>
            <p:cNvSpPr/>
            <p:nvPr/>
          </p:nvSpPr>
          <p:spPr>
            <a:xfrm rot="6311844">
              <a:off x="-2947967" y="8793027"/>
              <a:ext cx="14937967" cy="3428019"/>
            </a:xfrm>
            <a:prstGeom prst="rect">
              <a:avLst/>
            </a:prstGeom>
            <a:solidFill>
              <a:srgbClr val="C3EBE2"/>
            </a:solidFill>
          </p:spPr>
        </p:sp>
      </p:grpSp>
      <p:sp>
        <p:nvSpPr>
          <p:cNvPr id="16" name="Rectangle 6">
            <a:extLst>
              <a:ext uri="{FF2B5EF4-FFF2-40B4-BE49-F238E27FC236}">
                <a16:creationId xmlns:a16="http://schemas.microsoft.com/office/drawing/2014/main" id="{0DA63FFA-8268-2249-973E-1EB4340102EB}"/>
              </a:ext>
            </a:extLst>
          </p:cNvPr>
          <p:cNvSpPr/>
          <p:nvPr/>
        </p:nvSpPr>
        <p:spPr>
          <a:xfrm>
            <a:off x="764987" y="2611438"/>
            <a:ext cx="9210409"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a:extLst>
              <a:ext uri="{FF2B5EF4-FFF2-40B4-BE49-F238E27FC236}">
                <a16:creationId xmlns:a16="http://schemas.microsoft.com/office/drawing/2014/main" id="{8E112C82-E01E-7F40-BC7A-10A717DF4B14}"/>
              </a:ext>
            </a:extLst>
          </p:cNvPr>
          <p:cNvGrpSpPr/>
          <p:nvPr/>
        </p:nvGrpSpPr>
        <p:grpSpPr>
          <a:xfrm>
            <a:off x="-139998" y="328371"/>
            <a:ext cx="10515600" cy="914401"/>
            <a:chOff x="0" y="0"/>
            <a:chExt cx="8060896" cy="4299379"/>
          </a:xfrm>
          <a:solidFill>
            <a:schemeClr val="bg1"/>
          </a:solidFill>
        </p:grpSpPr>
        <p:sp>
          <p:nvSpPr>
            <p:cNvPr id="18" name="Freeform 5">
              <a:extLst>
                <a:ext uri="{FF2B5EF4-FFF2-40B4-BE49-F238E27FC236}">
                  <a16:creationId xmlns:a16="http://schemas.microsoft.com/office/drawing/2014/main" id="{F189129C-F44B-F842-9A5E-DAEA1EE4CFCA}"/>
                </a:ext>
              </a:extLst>
            </p:cNvPr>
            <p:cNvSpPr/>
            <p:nvPr/>
          </p:nvSpPr>
          <p:spPr>
            <a:xfrm>
              <a:off x="0" y="0"/>
              <a:ext cx="8060896" cy="4299379"/>
            </a:xfrm>
            <a:custGeom>
              <a:avLst/>
              <a:gdLst/>
              <a:ahLst/>
              <a:cxnLst/>
              <a:rect l="l" t="t" r="r" b="b"/>
              <a:pathLst>
                <a:path w="8060896" h="4299379">
                  <a:moveTo>
                    <a:pt x="0" y="0"/>
                  </a:moveTo>
                  <a:lnTo>
                    <a:pt x="0" y="4299379"/>
                  </a:lnTo>
                  <a:lnTo>
                    <a:pt x="8060896" y="4299379"/>
                  </a:lnTo>
                  <a:lnTo>
                    <a:pt x="8060896" y="0"/>
                  </a:lnTo>
                  <a:lnTo>
                    <a:pt x="0" y="0"/>
                  </a:lnTo>
                  <a:close/>
                  <a:moveTo>
                    <a:pt x="7999936" y="4238419"/>
                  </a:moveTo>
                  <a:lnTo>
                    <a:pt x="59690" y="4238419"/>
                  </a:lnTo>
                  <a:lnTo>
                    <a:pt x="59690" y="59690"/>
                  </a:lnTo>
                  <a:lnTo>
                    <a:pt x="7999936" y="59690"/>
                  </a:lnTo>
                  <a:lnTo>
                    <a:pt x="7999936" y="4238419"/>
                  </a:lnTo>
                  <a:close/>
                </a:path>
              </a:pathLst>
            </a:custGeom>
            <a:grpFill/>
            <a:ln>
              <a:solidFill>
                <a:schemeClr val="bg1"/>
              </a:solidFill>
            </a:ln>
          </p:spPr>
        </p:sp>
      </p:grpSp>
      <p:sp>
        <p:nvSpPr>
          <p:cNvPr id="19" name="Título 1">
            <a:extLst>
              <a:ext uri="{FF2B5EF4-FFF2-40B4-BE49-F238E27FC236}">
                <a16:creationId xmlns:a16="http://schemas.microsoft.com/office/drawing/2014/main" id="{3B523A9D-1403-3A40-B455-28BFC0E41A1E}"/>
              </a:ext>
            </a:extLst>
          </p:cNvPr>
          <p:cNvSpPr txBox="1">
            <a:spLocks/>
          </p:cNvSpPr>
          <p:nvPr/>
        </p:nvSpPr>
        <p:spPr>
          <a:xfrm>
            <a:off x="-901998" y="517807"/>
            <a:ext cx="12192000" cy="535531"/>
          </a:xfrm>
          <a:prstGeom prst="rect">
            <a:avLst/>
          </a:prstGeom>
          <a:noFill/>
        </p:spPr>
        <p:txBody>
          <a:bodyPr wrap="square" rtlCol="0">
            <a:sp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pt-BR" sz="3200" b="1" dirty="0">
                <a:solidFill>
                  <a:prstClr val="white"/>
                </a:solidFill>
                <a:latin typeface="Arial" charset="0"/>
                <a:ea typeface="+mn-ea"/>
                <a:cs typeface="Arial" charset="0"/>
              </a:rPr>
              <a:t>INVESTIMENTOS 2019 – RECURSO ARRECADADO</a:t>
            </a:r>
          </a:p>
        </p:txBody>
      </p:sp>
      <p:graphicFrame>
        <p:nvGraphicFramePr>
          <p:cNvPr id="20" name="Objeto 5">
            <a:extLst>
              <a:ext uri="{FF2B5EF4-FFF2-40B4-BE49-F238E27FC236}">
                <a16:creationId xmlns:a16="http://schemas.microsoft.com/office/drawing/2014/main" id="{825D20E2-47DE-1A44-B055-B76B6C474ACF}"/>
              </a:ext>
            </a:extLst>
          </p:cNvPr>
          <p:cNvGraphicFramePr>
            <a:graphicFrameLocks noChangeAspect="1"/>
          </p:cNvGraphicFramePr>
          <p:nvPr/>
        </p:nvGraphicFramePr>
        <p:xfrm>
          <a:off x="842508" y="2667000"/>
          <a:ext cx="9056688" cy="2230438"/>
        </p:xfrm>
        <a:graphic>
          <a:graphicData uri="http://schemas.openxmlformats.org/presentationml/2006/ole">
            <mc:AlternateContent xmlns:mc="http://schemas.openxmlformats.org/markup-compatibility/2006">
              <mc:Choice xmlns:v="urn:schemas-microsoft-com:vml" Requires="v">
                <p:oleObj spid="_x0000_s1050" name="Worksheet" r:id="rId4" imgW="7696377" imgH="1895671" progId="Excel.Sheet.12">
                  <p:embed/>
                </p:oleObj>
              </mc:Choice>
              <mc:Fallback>
                <p:oleObj name="Worksheet" r:id="rId4" imgW="7696377" imgH="1895671" progId="Excel.Sheet.12">
                  <p:embed/>
                  <p:pic>
                    <p:nvPicPr>
                      <p:cNvPr id="20" name="Objeto 5">
                        <a:extLst>
                          <a:ext uri="{FF2B5EF4-FFF2-40B4-BE49-F238E27FC236}">
                            <a16:creationId xmlns:a16="http://schemas.microsoft.com/office/drawing/2014/main" id="{825D20E2-47DE-1A44-B055-B76B6C474ACF}"/>
                          </a:ext>
                        </a:extLst>
                      </p:cNvPr>
                      <p:cNvPicPr/>
                      <p:nvPr/>
                    </p:nvPicPr>
                    <p:blipFill>
                      <a:blip r:embed="rId5"/>
                      <a:stretch>
                        <a:fillRect/>
                      </a:stretch>
                    </p:blipFill>
                    <p:spPr>
                      <a:xfrm>
                        <a:off x="842508" y="2667000"/>
                        <a:ext cx="9056688" cy="2230438"/>
                      </a:xfrm>
                      <a:prstGeom prst="rect">
                        <a:avLst/>
                      </a:prstGeom>
                      <a:ln w="28575">
                        <a:noFill/>
                      </a:ln>
                    </p:spPr>
                  </p:pic>
                </p:oleObj>
              </mc:Fallback>
            </mc:AlternateContent>
          </a:graphicData>
        </a:graphic>
      </p:graphicFrame>
    </p:spTree>
    <p:extLst>
      <p:ext uri="{BB962C8B-B14F-4D97-AF65-F5344CB8AC3E}">
        <p14:creationId xmlns:p14="http://schemas.microsoft.com/office/powerpoint/2010/main" val="408735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B5F02303-2637-E847-9729-C42A77657355}"/>
              </a:ext>
            </a:extLst>
          </p:cNvPr>
          <p:cNvSpPr/>
          <p:nvPr/>
        </p:nvSpPr>
        <p:spPr>
          <a:xfrm>
            <a:off x="4191000" y="0"/>
            <a:ext cx="8001000" cy="6858000"/>
          </a:xfrm>
          <a:prstGeom prst="rect">
            <a:avLst/>
          </a:prstGeom>
          <a:solidFill>
            <a:srgbClr val="2F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AutoShape 2">
            <a:extLst>
              <a:ext uri="{FF2B5EF4-FFF2-40B4-BE49-F238E27FC236}">
                <a16:creationId xmlns:a16="http://schemas.microsoft.com/office/drawing/2014/main" id="{209A5BC0-4786-A145-968A-E91CA52B1213}"/>
              </a:ext>
            </a:extLst>
          </p:cNvPr>
          <p:cNvSpPr/>
          <p:nvPr/>
        </p:nvSpPr>
        <p:spPr>
          <a:xfrm rot="-6162624">
            <a:off x="-2651313" y="296031"/>
            <a:ext cx="9237958" cy="7549387"/>
          </a:xfrm>
          <a:prstGeom prst="rect">
            <a:avLst/>
          </a:prstGeom>
          <a:solidFill>
            <a:srgbClr val="C3EBE2"/>
          </a:solidFill>
        </p:spPr>
      </p:sp>
      <p:grpSp>
        <p:nvGrpSpPr>
          <p:cNvPr id="7" name="Group 4">
            <a:extLst>
              <a:ext uri="{FF2B5EF4-FFF2-40B4-BE49-F238E27FC236}">
                <a16:creationId xmlns:a16="http://schemas.microsoft.com/office/drawing/2014/main" id="{CC01B72D-1320-DF4E-BCB8-3CD5918A55FE}"/>
              </a:ext>
            </a:extLst>
          </p:cNvPr>
          <p:cNvGrpSpPr/>
          <p:nvPr/>
        </p:nvGrpSpPr>
        <p:grpSpPr>
          <a:xfrm>
            <a:off x="5976573" y="533401"/>
            <a:ext cx="6520227" cy="1524000"/>
            <a:chOff x="9191941" y="-3943259"/>
            <a:chExt cx="8060896" cy="4299379"/>
          </a:xfrm>
          <a:solidFill>
            <a:schemeClr val="bg1"/>
          </a:solidFill>
        </p:grpSpPr>
        <p:sp>
          <p:nvSpPr>
            <p:cNvPr id="10" name="Freeform 5">
              <a:extLst>
                <a:ext uri="{FF2B5EF4-FFF2-40B4-BE49-F238E27FC236}">
                  <a16:creationId xmlns:a16="http://schemas.microsoft.com/office/drawing/2014/main" id="{BC161DC1-DEBD-2F4D-A7BC-9A610002034A}"/>
                </a:ext>
              </a:extLst>
            </p:cNvPr>
            <p:cNvSpPr/>
            <p:nvPr/>
          </p:nvSpPr>
          <p:spPr>
            <a:xfrm>
              <a:off x="9191941" y="-3943259"/>
              <a:ext cx="8060896" cy="4299379"/>
            </a:xfrm>
            <a:custGeom>
              <a:avLst/>
              <a:gdLst/>
              <a:ahLst/>
              <a:cxnLst/>
              <a:rect l="l" t="t" r="r" b="b"/>
              <a:pathLst>
                <a:path w="8060896" h="4299379">
                  <a:moveTo>
                    <a:pt x="0" y="0"/>
                  </a:moveTo>
                  <a:lnTo>
                    <a:pt x="0" y="4299379"/>
                  </a:lnTo>
                  <a:lnTo>
                    <a:pt x="8060896" y="4299379"/>
                  </a:lnTo>
                  <a:lnTo>
                    <a:pt x="8060896" y="0"/>
                  </a:lnTo>
                  <a:lnTo>
                    <a:pt x="0" y="0"/>
                  </a:lnTo>
                  <a:close/>
                  <a:moveTo>
                    <a:pt x="7999936" y="4238419"/>
                  </a:moveTo>
                  <a:lnTo>
                    <a:pt x="59690" y="4238419"/>
                  </a:lnTo>
                  <a:lnTo>
                    <a:pt x="59690" y="59690"/>
                  </a:lnTo>
                  <a:lnTo>
                    <a:pt x="7999936" y="59690"/>
                  </a:lnTo>
                  <a:lnTo>
                    <a:pt x="7999936" y="4238419"/>
                  </a:lnTo>
                  <a:close/>
                </a:path>
              </a:pathLst>
            </a:custGeom>
            <a:grpFill/>
            <a:ln>
              <a:noFill/>
            </a:ln>
          </p:spPr>
        </p:sp>
      </p:grpSp>
      <p:sp>
        <p:nvSpPr>
          <p:cNvPr id="18" name="Retângulo 17">
            <a:extLst>
              <a:ext uri="{FF2B5EF4-FFF2-40B4-BE49-F238E27FC236}">
                <a16:creationId xmlns:a16="http://schemas.microsoft.com/office/drawing/2014/main" id="{DE6E5CF5-C5B8-2B4E-9BAA-B464D0D3FDE3}"/>
              </a:ext>
            </a:extLst>
          </p:cNvPr>
          <p:cNvSpPr/>
          <p:nvPr/>
        </p:nvSpPr>
        <p:spPr>
          <a:xfrm>
            <a:off x="6071022" y="756920"/>
            <a:ext cx="4985532" cy="1076961"/>
          </a:xfrm>
          <a:prstGeom prst="rect">
            <a:avLst/>
          </a:prstGeom>
        </p:spPr>
        <p:txBody>
          <a:bodyPr wrap="none">
            <a:spAutoFit/>
          </a:bodyPr>
          <a:lstStyle/>
          <a:p>
            <a:r>
              <a:rPr lang="pt-BR" sz="3199" spc="239" dirty="0">
                <a:solidFill>
                  <a:schemeClr val="bg1"/>
                </a:solidFill>
                <a:latin typeface="Arial" panose="020B0604020202020204" pitchFamily="34" charset="0"/>
                <a:cs typeface="Arial" panose="020B0604020202020204" pitchFamily="34" charset="0"/>
              </a:rPr>
              <a:t>EVOLUÇÃO</a:t>
            </a:r>
            <a:br>
              <a:rPr lang="pt-BR" sz="3199" spc="239" dirty="0">
                <a:solidFill>
                  <a:schemeClr val="bg1"/>
                </a:solidFill>
                <a:latin typeface="Arial" panose="020B0604020202020204" pitchFamily="34" charset="0"/>
                <a:cs typeface="Arial" panose="020B0604020202020204" pitchFamily="34" charset="0"/>
              </a:rPr>
            </a:br>
            <a:r>
              <a:rPr lang="pt-BR" sz="3199" spc="239" dirty="0">
                <a:solidFill>
                  <a:schemeClr val="bg1"/>
                </a:solidFill>
                <a:latin typeface="Arial" panose="020B0604020202020204" pitchFamily="34" charset="0"/>
                <a:cs typeface="Arial" panose="020B0604020202020204" pitchFamily="34" charset="0"/>
              </a:rPr>
              <a:t>MEDALHAS PÓS-LAP</a:t>
            </a:r>
          </a:p>
        </p:txBody>
      </p:sp>
      <p:grpSp>
        <p:nvGrpSpPr>
          <p:cNvPr id="24" name="Agrupar 23">
            <a:extLst>
              <a:ext uri="{FF2B5EF4-FFF2-40B4-BE49-F238E27FC236}">
                <a16:creationId xmlns:a16="http://schemas.microsoft.com/office/drawing/2014/main" id="{79A0823F-F3D5-104B-8DD0-9B0A17028C57}"/>
              </a:ext>
            </a:extLst>
          </p:cNvPr>
          <p:cNvGrpSpPr/>
          <p:nvPr/>
        </p:nvGrpSpPr>
        <p:grpSpPr>
          <a:xfrm>
            <a:off x="322932" y="1721686"/>
            <a:ext cx="11943439" cy="4968673"/>
            <a:chOff x="-910276" y="1280025"/>
            <a:chExt cx="12968126" cy="5394960"/>
          </a:xfrm>
        </p:grpSpPr>
        <p:pic>
          <p:nvPicPr>
            <p:cNvPr id="19" name="Imagem 18">
              <a:extLst>
                <a:ext uri="{FF2B5EF4-FFF2-40B4-BE49-F238E27FC236}">
                  <a16:creationId xmlns:a16="http://schemas.microsoft.com/office/drawing/2014/main" id="{289E4A01-F42A-A84B-88EF-E882F42325DF}"/>
                </a:ext>
              </a:extLst>
            </p:cNvPr>
            <p:cNvPicPr>
              <a:picLocks noChangeAspect="1"/>
            </p:cNvPicPr>
            <p:nvPr/>
          </p:nvPicPr>
          <p:blipFill rotWithShape="1">
            <a:blip r:embed="rId3"/>
            <a:srcRect t="3022" b="5387"/>
            <a:stretch/>
          </p:blipFill>
          <p:spPr>
            <a:xfrm>
              <a:off x="-910276" y="1280025"/>
              <a:ext cx="5006733" cy="5394960"/>
            </a:xfrm>
            <a:prstGeom prst="rect">
              <a:avLst/>
            </a:prstGeom>
          </p:spPr>
        </p:pic>
        <p:pic>
          <p:nvPicPr>
            <p:cNvPr id="20" name="Imagem 19">
              <a:extLst>
                <a:ext uri="{FF2B5EF4-FFF2-40B4-BE49-F238E27FC236}">
                  <a16:creationId xmlns:a16="http://schemas.microsoft.com/office/drawing/2014/main" id="{7C64A545-5822-5242-8112-E0FD61511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089" y="3997690"/>
              <a:ext cx="4115371" cy="2665103"/>
            </a:xfrm>
            <a:prstGeom prst="rect">
              <a:avLst/>
            </a:prstGeom>
          </p:spPr>
        </p:pic>
        <p:pic>
          <p:nvPicPr>
            <p:cNvPr id="21" name="Imagem 20">
              <a:extLst>
                <a:ext uri="{FF2B5EF4-FFF2-40B4-BE49-F238E27FC236}">
                  <a16:creationId xmlns:a16="http://schemas.microsoft.com/office/drawing/2014/main" id="{C3EA9F44-8043-E642-8B77-2B940A749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3148884"/>
              <a:ext cx="3225546" cy="3513909"/>
            </a:xfrm>
            <a:prstGeom prst="rect">
              <a:avLst/>
            </a:prstGeom>
          </p:spPr>
        </p:pic>
        <p:sp>
          <p:nvSpPr>
            <p:cNvPr id="22" name="CaixaDeTexto 21">
              <a:extLst>
                <a:ext uri="{FF2B5EF4-FFF2-40B4-BE49-F238E27FC236}">
                  <a16:creationId xmlns:a16="http://schemas.microsoft.com/office/drawing/2014/main" id="{071DBCDF-4155-0046-A3D0-C078A66E9158}"/>
                </a:ext>
              </a:extLst>
            </p:cNvPr>
            <p:cNvSpPr txBox="1"/>
            <p:nvPr/>
          </p:nvSpPr>
          <p:spPr>
            <a:xfrm>
              <a:off x="5478506" y="2782505"/>
              <a:ext cx="2531229" cy="334183"/>
            </a:xfrm>
            <a:prstGeom prst="rect">
              <a:avLst/>
            </a:prstGeom>
            <a:noFill/>
          </p:spPr>
          <p:txBody>
            <a:bodyPr wrap="square" rtlCol="0">
              <a:spAutoFit/>
            </a:bodyPr>
            <a:lstStyle/>
            <a:p>
              <a:r>
                <a:rPr lang="pt-BR" sz="1400" i="1" dirty="0">
                  <a:solidFill>
                    <a:schemeClr val="bg1"/>
                  </a:solidFill>
                  <a:latin typeface="Arial" panose="020B0604020202020204" pitchFamily="34" charset="0"/>
                  <a:cs typeface="Arial" panose="020B0604020202020204" pitchFamily="34" charset="0"/>
                </a:rPr>
                <a:t>O Globo, 19/10/2019</a:t>
              </a:r>
            </a:p>
          </p:txBody>
        </p:sp>
        <p:sp>
          <p:nvSpPr>
            <p:cNvPr id="23" name="CaixaDeTexto 22">
              <a:extLst>
                <a:ext uri="{FF2B5EF4-FFF2-40B4-BE49-F238E27FC236}">
                  <a16:creationId xmlns:a16="http://schemas.microsoft.com/office/drawing/2014/main" id="{8CC8E389-9A9B-DF4F-B760-C393C912E71A}"/>
                </a:ext>
              </a:extLst>
            </p:cNvPr>
            <p:cNvSpPr txBox="1"/>
            <p:nvPr/>
          </p:nvSpPr>
          <p:spPr>
            <a:xfrm>
              <a:off x="9063825" y="3663508"/>
              <a:ext cx="2994025" cy="334183"/>
            </a:xfrm>
            <a:prstGeom prst="rect">
              <a:avLst/>
            </a:prstGeom>
            <a:noFill/>
          </p:spPr>
          <p:txBody>
            <a:bodyPr wrap="square" rtlCol="0">
              <a:spAutoFit/>
            </a:bodyPr>
            <a:lstStyle/>
            <a:p>
              <a:r>
                <a:rPr lang="pt-BR" sz="1400" i="1" dirty="0">
                  <a:solidFill>
                    <a:schemeClr val="bg1"/>
                  </a:solidFill>
                  <a:latin typeface="Arial" panose="020B0604020202020204" pitchFamily="34" charset="0"/>
                  <a:cs typeface="Arial" panose="020B0604020202020204" pitchFamily="34" charset="0"/>
                </a:rPr>
                <a:t>Jornal Nacional, 18/10/2019</a:t>
              </a:r>
            </a:p>
          </p:txBody>
        </p:sp>
      </p:grpSp>
      <p:sp>
        <p:nvSpPr>
          <p:cNvPr id="2" name="Rectangle 1">
            <a:extLst>
              <a:ext uri="{FF2B5EF4-FFF2-40B4-BE49-F238E27FC236}">
                <a16:creationId xmlns:a16="http://schemas.microsoft.com/office/drawing/2014/main" id="{12CA1E0A-CD25-F845-B235-83C2D9849FF0}"/>
              </a:ext>
            </a:extLst>
          </p:cNvPr>
          <p:cNvSpPr/>
          <p:nvPr/>
        </p:nvSpPr>
        <p:spPr>
          <a:xfrm>
            <a:off x="408562" y="1833881"/>
            <a:ext cx="2188723" cy="1823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67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4A52FD6E-24AB-8D4A-8F1B-2C46B723B5D6}"/>
              </a:ext>
            </a:extLst>
          </p:cNvPr>
          <p:cNvGrpSpPr/>
          <p:nvPr/>
        </p:nvGrpSpPr>
        <p:grpSpPr>
          <a:xfrm>
            <a:off x="1998469" y="2267339"/>
            <a:ext cx="5563619" cy="3630296"/>
            <a:chOff x="2905228" y="953700"/>
            <a:chExt cx="5563619" cy="3630296"/>
          </a:xfrm>
        </p:grpSpPr>
        <p:sp>
          <p:nvSpPr>
            <p:cNvPr id="4" name="Retângulo 7">
              <a:extLst>
                <a:ext uri="{FF2B5EF4-FFF2-40B4-BE49-F238E27FC236}">
                  <a16:creationId xmlns:a16="http://schemas.microsoft.com/office/drawing/2014/main" id="{85FC4B1A-32C4-104A-84F6-CEE8336005A5}"/>
                </a:ext>
              </a:extLst>
            </p:cNvPr>
            <p:cNvSpPr/>
            <p:nvPr/>
          </p:nvSpPr>
          <p:spPr>
            <a:xfrm>
              <a:off x="2905228" y="953700"/>
              <a:ext cx="2446420" cy="2520458"/>
            </a:xfrm>
            <a:prstGeom prst="rect">
              <a:avLst/>
            </a:prstGeom>
            <a:solidFill>
              <a:srgbClr val="C4E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414C"/>
                  </a:solidFill>
                  <a:latin typeface="Arial" panose="020B0604020202020204" pitchFamily="34" charset="0"/>
                  <a:cs typeface="Arial" panose="020B0604020202020204" pitchFamily="34" charset="0"/>
                </a:rPr>
                <a:t>ESPORTES – desenvolvimento e alto rendimento</a:t>
              </a:r>
            </a:p>
          </p:txBody>
        </p:sp>
        <p:sp>
          <p:nvSpPr>
            <p:cNvPr id="5" name="Retângulo 8">
              <a:extLst>
                <a:ext uri="{FF2B5EF4-FFF2-40B4-BE49-F238E27FC236}">
                  <a16:creationId xmlns:a16="http://schemas.microsoft.com/office/drawing/2014/main" id="{D1AA2499-0300-B741-87B4-6C49D6A7F294}"/>
                </a:ext>
              </a:extLst>
            </p:cNvPr>
            <p:cNvSpPr/>
            <p:nvPr/>
          </p:nvSpPr>
          <p:spPr>
            <a:xfrm>
              <a:off x="5532073" y="953700"/>
              <a:ext cx="2936774" cy="609867"/>
            </a:xfrm>
            <a:prstGeom prst="rect">
              <a:avLst/>
            </a:prstGeom>
            <a:solidFill>
              <a:srgbClr val="2F4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latin typeface="Arial" panose="020B0604020202020204" pitchFamily="34" charset="0"/>
                  <a:cs typeface="Arial" panose="020B0604020202020204" pitchFamily="34" charset="0"/>
                </a:rPr>
                <a:t>INSTITUTO OLÍMPICO BRASILEIRO– capacitação de gestores, treinadores e atletas; Congresso Olímpico</a:t>
              </a:r>
            </a:p>
          </p:txBody>
        </p:sp>
        <p:sp>
          <p:nvSpPr>
            <p:cNvPr id="6" name="Retângulo 9">
              <a:extLst>
                <a:ext uri="{FF2B5EF4-FFF2-40B4-BE49-F238E27FC236}">
                  <a16:creationId xmlns:a16="http://schemas.microsoft.com/office/drawing/2014/main" id="{62BB5C8C-64A2-A242-A81C-54296F3D8623}"/>
                </a:ext>
              </a:extLst>
            </p:cNvPr>
            <p:cNvSpPr/>
            <p:nvPr/>
          </p:nvSpPr>
          <p:spPr>
            <a:xfrm>
              <a:off x="2905228" y="3692054"/>
              <a:ext cx="2446420" cy="891942"/>
            </a:xfrm>
            <a:prstGeom prst="rect">
              <a:avLst/>
            </a:prstGeom>
            <a:solidFill>
              <a:srgbClr val="C4E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2F414C"/>
                  </a:solidFill>
                  <a:latin typeface="Arial" panose="020B0604020202020204" pitchFamily="34" charset="0"/>
                  <a:cs typeface="Arial" panose="020B0604020202020204" pitchFamily="34" charset="0"/>
                </a:rPr>
                <a:t>CULTURA E VALORES OLÍMPICOS – Memória Olímpica, Biblioteca e Transforma (Educação Olímpica) </a:t>
              </a:r>
            </a:p>
          </p:txBody>
        </p:sp>
        <p:sp>
          <p:nvSpPr>
            <p:cNvPr id="7" name="Retângulo 10">
              <a:extLst>
                <a:ext uri="{FF2B5EF4-FFF2-40B4-BE49-F238E27FC236}">
                  <a16:creationId xmlns:a16="http://schemas.microsoft.com/office/drawing/2014/main" id="{99E0D6E0-C7E6-0245-800F-E8D1BDE46F03}"/>
                </a:ext>
              </a:extLst>
            </p:cNvPr>
            <p:cNvSpPr/>
            <p:nvPr/>
          </p:nvSpPr>
          <p:spPr>
            <a:xfrm>
              <a:off x="5532073" y="2260126"/>
              <a:ext cx="2936773" cy="509094"/>
            </a:xfrm>
            <a:prstGeom prst="rect">
              <a:avLst/>
            </a:prstGeom>
            <a:solidFill>
              <a:srgbClr val="2F4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latin typeface="Arial" panose="020B0604020202020204" pitchFamily="34" charset="0"/>
                  <a:cs typeface="Arial" panose="020B0604020202020204" pitchFamily="34" charset="0"/>
                </a:rPr>
                <a:t>EDUCAÇÃO E PREVENÇÃO AO DOPING</a:t>
              </a:r>
            </a:p>
          </p:txBody>
        </p:sp>
        <p:sp>
          <p:nvSpPr>
            <p:cNvPr id="8" name="Retângulo 13">
              <a:extLst>
                <a:ext uri="{FF2B5EF4-FFF2-40B4-BE49-F238E27FC236}">
                  <a16:creationId xmlns:a16="http://schemas.microsoft.com/office/drawing/2014/main" id="{3B50704D-24FC-D640-ADEB-255C51B519A2}"/>
                </a:ext>
              </a:extLst>
            </p:cNvPr>
            <p:cNvSpPr/>
            <p:nvPr/>
          </p:nvSpPr>
          <p:spPr>
            <a:xfrm>
              <a:off x="5532073" y="1659382"/>
              <a:ext cx="2936773" cy="509094"/>
            </a:xfrm>
            <a:prstGeom prst="rect">
              <a:avLst/>
            </a:prstGeom>
            <a:solidFill>
              <a:srgbClr val="2F4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latin typeface="Arial" panose="020B0604020202020204" pitchFamily="34" charset="0"/>
                  <a:cs typeface="Arial" panose="020B0604020202020204" pitchFamily="34" charset="0"/>
                </a:rPr>
                <a:t>LABORATÓRIO OLÍMPICO</a:t>
              </a:r>
            </a:p>
          </p:txBody>
        </p:sp>
        <p:sp>
          <p:nvSpPr>
            <p:cNvPr id="9" name="Retângulo 14">
              <a:extLst>
                <a:ext uri="{FF2B5EF4-FFF2-40B4-BE49-F238E27FC236}">
                  <a16:creationId xmlns:a16="http://schemas.microsoft.com/office/drawing/2014/main" id="{450CCD0A-4474-2741-9B85-250969784532}"/>
                </a:ext>
              </a:extLst>
            </p:cNvPr>
            <p:cNvSpPr/>
            <p:nvPr/>
          </p:nvSpPr>
          <p:spPr>
            <a:xfrm>
              <a:off x="5532074" y="2860870"/>
              <a:ext cx="2936772" cy="509094"/>
            </a:xfrm>
            <a:prstGeom prst="rect">
              <a:avLst/>
            </a:prstGeom>
            <a:solidFill>
              <a:srgbClr val="2F4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latin typeface="Arial" panose="020B0604020202020204" pitchFamily="34" charset="0"/>
                  <a:cs typeface="Arial" panose="020B0604020202020204" pitchFamily="34" charset="0"/>
                </a:rPr>
                <a:t>GET – Gestão, Ética e Transparência</a:t>
              </a:r>
            </a:p>
          </p:txBody>
        </p:sp>
        <p:sp>
          <p:nvSpPr>
            <p:cNvPr id="10" name="Retângulo 15">
              <a:extLst>
                <a:ext uri="{FF2B5EF4-FFF2-40B4-BE49-F238E27FC236}">
                  <a16:creationId xmlns:a16="http://schemas.microsoft.com/office/drawing/2014/main" id="{511B98B9-FC17-8A4E-AAF0-5A43FF3DA726}"/>
                </a:ext>
              </a:extLst>
            </p:cNvPr>
            <p:cNvSpPr/>
            <p:nvPr/>
          </p:nvSpPr>
          <p:spPr>
            <a:xfrm>
              <a:off x="5520849" y="3474158"/>
              <a:ext cx="2947997" cy="509094"/>
            </a:xfrm>
            <a:prstGeom prst="rect">
              <a:avLst/>
            </a:prstGeom>
            <a:solidFill>
              <a:srgbClr val="2F4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latin typeface="Arial" panose="020B0604020202020204" pitchFamily="34" charset="0"/>
                  <a:cs typeface="Arial" panose="020B0604020202020204" pitchFamily="34" charset="0"/>
                </a:rPr>
                <a:t>JOGOS ESCOLARES DA JUVENTUDE</a:t>
              </a:r>
            </a:p>
          </p:txBody>
        </p:sp>
      </p:grpSp>
      <p:sp>
        <p:nvSpPr>
          <p:cNvPr id="11" name="Retângulo 18">
            <a:extLst>
              <a:ext uri="{FF2B5EF4-FFF2-40B4-BE49-F238E27FC236}">
                <a16:creationId xmlns:a16="http://schemas.microsoft.com/office/drawing/2014/main" id="{78513886-9250-5E44-9166-603C0E59E070}"/>
              </a:ext>
            </a:extLst>
          </p:cNvPr>
          <p:cNvSpPr/>
          <p:nvPr/>
        </p:nvSpPr>
        <p:spPr>
          <a:xfrm>
            <a:off x="7960017" y="2997054"/>
            <a:ext cx="2446420" cy="960766"/>
          </a:xfrm>
          <a:prstGeom prst="rect">
            <a:avLst/>
          </a:prstGeom>
          <a:solidFill>
            <a:srgbClr val="338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ONU MULHERES – Igualdade de gêneros, prevenção e enfrentamento ao abuso e ao assédio</a:t>
            </a:r>
          </a:p>
        </p:txBody>
      </p:sp>
      <p:sp>
        <p:nvSpPr>
          <p:cNvPr id="12" name="Retângulo 19">
            <a:extLst>
              <a:ext uri="{FF2B5EF4-FFF2-40B4-BE49-F238E27FC236}">
                <a16:creationId xmlns:a16="http://schemas.microsoft.com/office/drawing/2014/main" id="{16AD5DB8-E77C-8C41-8B5C-6909834FED5A}"/>
              </a:ext>
            </a:extLst>
          </p:cNvPr>
          <p:cNvSpPr/>
          <p:nvPr/>
        </p:nvSpPr>
        <p:spPr>
          <a:xfrm>
            <a:off x="7960017" y="4113928"/>
            <a:ext cx="2446420" cy="960766"/>
          </a:xfrm>
          <a:prstGeom prst="rect">
            <a:avLst/>
          </a:prstGeom>
          <a:solidFill>
            <a:srgbClr val="338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ONU MEIO AMBIENTE– Programa de sustentabilidade Jogos Escolares da Juventude</a:t>
            </a:r>
          </a:p>
        </p:txBody>
      </p:sp>
      <p:sp>
        <p:nvSpPr>
          <p:cNvPr id="14" name="Retângulo 22">
            <a:extLst>
              <a:ext uri="{FF2B5EF4-FFF2-40B4-BE49-F238E27FC236}">
                <a16:creationId xmlns:a16="http://schemas.microsoft.com/office/drawing/2014/main" id="{DC809019-39C7-DE4C-ADD2-3047FA56511C}"/>
              </a:ext>
            </a:extLst>
          </p:cNvPr>
          <p:cNvSpPr/>
          <p:nvPr/>
        </p:nvSpPr>
        <p:spPr>
          <a:xfrm>
            <a:off x="4614091" y="5388541"/>
            <a:ext cx="2947996" cy="509094"/>
          </a:xfrm>
          <a:prstGeom prst="rect">
            <a:avLst/>
          </a:prstGeom>
          <a:solidFill>
            <a:srgbClr val="2F4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latin typeface="Arial" panose="020B0604020202020204" pitchFamily="34" charset="0"/>
                <a:cs typeface="Arial" panose="020B0604020202020204" pitchFamily="34" charset="0"/>
              </a:rPr>
              <a:t>CENTRO DE TREINAMENTO </a:t>
            </a:r>
            <a:br>
              <a:rPr lang="pt-BR" sz="1200" dirty="0">
                <a:latin typeface="Arial" panose="020B0604020202020204" pitchFamily="34" charset="0"/>
                <a:cs typeface="Arial" panose="020B0604020202020204" pitchFamily="34" charset="0"/>
              </a:rPr>
            </a:br>
            <a:r>
              <a:rPr lang="pt-BR" sz="1200" dirty="0">
                <a:latin typeface="Arial" panose="020B0604020202020204" pitchFamily="34" charset="0"/>
                <a:cs typeface="Arial" panose="020B0604020202020204" pitchFamily="34" charset="0"/>
              </a:rPr>
              <a:t>TIME BRASIL</a:t>
            </a:r>
          </a:p>
        </p:txBody>
      </p:sp>
      <p:pic>
        <p:nvPicPr>
          <p:cNvPr id="15" name="Imagem 25">
            <a:extLst>
              <a:ext uri="{FF2B5EF4-FFF2-40B4-BE49-F238E27FC236}">
                <a16:creationId xmlns:a16="http://schemas.microsoft.com/office/drawing/2014/main" id="{58BCBBA3-83B6-924B-91C4-06C682EB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27" y="2870665"/>
            <a:ext cx="1999044" cy="2524819"/>
          </a:xfrm>
          <a:prstGeom prst="rect">
            <a:avLst/>
          </a:prstGeom>
        </p:spPr>
      </p:pic>
      <p:sp>
        <p:nvSpPr>
          <p:cNvPr id="16" name="AutoShape 3">
            <a:extLst>
              <a:ext uri="{FF2B5EF4-FFF2-40B4-BE49-F238E27FC236}">
                <a16:creationId xmlns:a16="http://schemas.microsoft.com/office/drawing/2014/main" id="{E90BFD0A-96E1-314D-91EA-43692CA91CE1}"/>
              </a:ext>
            </a:extLst>
          </p:cNvPr>
          <p:cNvSpPr/>
          <p:nvPr/>
        </p:nvSpPr>
        <p:spPr>
          <a:xfrm rot="4566667">
            <a:off x="9067404" y="1661842"/>
            <a:ext cx="6620489" cy="2193004"/>
          </a:xfrm>
          <a:prstGeom prst="rect">
            <a:avLst/>
          </a:prstGeom>
          <a:solidFill>
            <a:srgbClr val="C4EBE2"/>
          </a:solidFill>
        </p:spPr>
      </p:sp>
      <p:sp>
        <p:nvSpPr>
          <p:cNvPr id="17" name="AutoShape 4">
            <a:extLst>
              <a:ext uri="{FF2B5EF4-FFF2-40B4-BE49-F238E27FC236}">
                <a16:creationId xmlns:a16="http://schemas.microsoft.com/office/drawing/2014/main" id="{F3DCE413-2C67-BF47-AF56-06E9CC693AC5}"/>
              </a:ext>
            </a:extLst>
          </p:cNvPr>
          <p:cNvSpPr/>
          <p:nvPr/>
        </p:nvSpPr>
        <p:spPr>
          <a:xfrm rot="6689647">
            <a:off x="8578206" y="4391046"/>
            <a:ext cx="6583637" cy="2013150"/>
          </a:xfrm>
          <a:prstGeom prst="rect">
            <a:avLst/>
          </a:prstGeom>
          <a:solidFill>
            <a:srgbClr val="2E414D"/>
          </a:solidFill>
        </p:spPr>
        <p:txBody>
          <a:bodyPr/>
          <a:lstStyle/>
          <a:p>
            <a:endParaRPr lang="pt-BR"/>
          </a:p>
        </p:txBody>
      </p:sp>
      <p:sp>
        <p:nvSpPr>
          <p:cNvPr id="18" name="CaixaDeTexto 16">
            <a:extLst>
              <a:ext uri="{FF2B5EF4-FFF2-40B4-BE49-F238E27FC236}">
                <a16:creationId xmlns:a16="http://schemas.microsoft.com/office/drawing/2014/main" id="{6E8ABCEB-04F4-7A41-8042-88423D703499}"/>
              </a:ext>
            </a:extLst>
          </p:cNvPr>
          <p:cNvSpPr txBox="1"/>
          <p:nvPr/>
        </p:nvSpPr>
        <p:spPr>
          <a:xfrm>
            <a:off x="110927" y="699469"/>
            <a:ext cx="10320052" cy="584775"/>
          </a:xfrm>
          <a:prstGeom prst="rect">
            <a:avLst/>
          </a:prstGeom>
          <a:noFill/>
        </p:spPr>
        <p:txBody>
          <a:bodyPr wrap="square" rtlCol="0">
            <a:spAutoFit/>
          </a:bodyPr>
          <a:lstStyle/>
          <a:p>
            <a:r>
              <a:rPr lang="pt-BR" sz="3200" b="1" dirty="0">
                <a:solidFill>
                  <a:srgbClr val="2F414C"/>
                </a:solidFill>
                <a:latin typeface="Arial" charset="0"/>
                <a:cs typeface="Arial" charset="0"/>
              </a:rPr>
              <a:t>PAPEL DO COB TRANSCENDE O ESPORTE</a:t>
            </a:r>
            <a:endParaRPr lang="en-US" sz="3200" b="1" dirty="0">
              <a:solidFill>
                <a:srgbClr val="2F414C"/>
              </a:solidFill>
              <a:latin typeface="Arial" charset="0"/>
              <a:cs typeface="Arial" charset="0"/>
            </a:endParaRPr>
          </a:p>
        </p:txBody>
      </p:sp>
      <p:grpSp>
        <p:nvGrpSpPr>
          <p:cNvPr id="19" name="Group 4">
            <a:extLst>
              <a:ext uri="{FF2B5EF4-FFF2-40B4-BE49-F238E27FC236}">
                <a16:creationId xmlns:a16="http://schemas.microsoft.com/office/drawing/2014/main" id="{ED226809-7BE8-9B4C-83AE-B86159759659}"/>
              </a:ext>
            </a:extLst>
          </p:cNvPr>
          <p:cNvGrpSpPr/>
          <p:nvPr/>
        </p:nvGrpSpPr>
        <p:grpSpPr>
          <a:xfrm>
            <a:off x="-126706" y="542218"/>
            <a:ext cx="9080968" cy="914401"/>
            <a:chOff x="0" y="0"/>
            <a:chExt cx="8060896" cy="4299379"/>
          </a:xfrm>
        </p:grpSpPr>
        <p:sp>
          <p:nvSpPr>
            <p:cNvPr id="20" name="Freeform 5">
              <a:extLst>
                <a:ext uri="{FF2B5EF4-FFF2-40B4-BE49-F238E27FC236}">
                  <a16:creationId xmlns:a16="http://schemas.microsoft.com/office/drawing/2014/main" id="{1765A025-0EEB-EC48-853D-413E51DCF691}"/>
                </a:ext>
              </a:extLst>
            </p:cNvPr>
            <p:cNvSpPr/>
            <p:nvPr/>
          </p:nvSpPr>
          <p:spPr>
            <a:xfrm>
              <a:off x="0" y="0"/>
              <a:ext cx="8060896" cy="4299379"/>
            </a:xfrm>
            <a:custGeom>
              <a:avLst/>
              <a:gdLst/>
              <a:ahLst/>
              <a:cxnLst/>
              <a:rect l="l" t="t" r="r" b="b"/>
              <a:pathLst>
                <a:path w="8060896" h="4299379">
                  <a:moveTo>
                    <a:pt x="0" y="0"/>
                  </a:moveTo>
                  <a:lnTo>
                    <a:pt x="0" y="4299379"/>
                  </a:lnTo>
                  <a:lnTo>
                    <a:pt x="8060896" y="4299379"/>
                  </a:lnTo>
                  <a:lnTo>
                    <a:pt x="8060896" y="0"/>
                  </a:lnTo>
                  <a:lnTo>
                    <a:pt x="0" y="0"/>
                  </a:lnTo>
                  <a:close/>
                  <a:moveTo>
                    <a:pt x="7999936" y="4238419"/>
                  </a:moveTo>
                  <a:lnTo>
                    <a:pt x="59690" y="4238419"/>
                  </a:lnTo>
                  <a:lnTo>
                    <a:pt x="59690" y="59690"/>
                  </a:lnTo>
                  <a:lnTo>
                    <a:pt x="7999936" y="59690"/>
                  </a:lnTo>
                  <a:lnTo>
                    <a:pt x="7999936" y="4238419"/>
                  </a:lnTo>
                  <a:close/>
                </a:path>
              </a:pathLst>
            </a:custGeom>
            <a:solidFill>
              <a:srgbClr val="2E414D"/>
            </a:solidFill>
          </p:spPr>
        </p:sp>
      </p:grpSp>
    </p:spTree>
    <p:extLst>
      <p:ext uri="{BB962C8B-B14F-4D97-AF65-F5344CB8AC3E}">
        <p14:creationId xmlns:p14="http://schemas.microsoft.com/office/powerpoint/2010/main" val="84899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64164" y="-1635335"/>
            <a:ext cx="5986899" cy="10066674"/>
            <a:chOff x="0" y="0"/>
            <a:chExt cx="11973797" cy="20133348"/>
          </a:xfrm>
        </p:grpSpPr>
        <p:sp>
          <p:nvSpPr>
            <p:cNvPr id="3" name="AutoShape 3"/>
            <p:cNvSpPr/>
            <p:nvPr/>
          </p:nvSpPr>
          <p:spPr>
            <a:xfrm rot="4388310">
              <a:off x="-1616649" y="4113567"/>
              <a:ext cx="12746201" cy="5593553"/>
            </a:xfrm>
            <a:prstGeom prst="rect">
              <a:avLst/>
            </a:prstGeom>
            <a:solidFill>
              <a:srgbClr val="FAFEFF"/>
            </a:solidFill>
          </p:spPr>
        </p:sp>
        <p:sp>
          <p:nvSpPr>
            <p:cNvPr id="4" name="AutoShape 4"/>
            <p:cNvSpPr/>
            <p:nvPr/>
          </p:nvSpPr>
          <p:spPr>
            <a:xfrm rot="6645069">
              <a:off x="-1482085" y="8310881"/>
              <a:ext cx="14937967" cy="7144614"/>
            </a:xfrm>
            <a:prstGeom prst="rect">
              <a:avLst/>
            </a:prstGeom>
            <a:solidFill>
              <a:srgbClr val="2E414D"/>
            </a:solidFill>
          </p:spPr>
        </p:sp>
      </p:grpSp>
      <p:sp>
        <p:nvSpPr>
          <p:cNvPr id="25" name="AutoShape 3">
            <a:extLst>
              <a:ext uri="{FF2B5EF4-FFF2-40B4-BE49-F238E27FC236}">
                <a16:creationId xmlns:a16="http://schemas.microsoft.com/office/drawing/2014/main" id="{E978E809-2688-DE4A-A7C1-23DDAD4E637F}"/>
              </a:ext>
            </a:extLst>
          </p:cNvPr>
          <p:cNvSpPr/>
          <p:nvPr/>
        </p:nvSpPr>
        <p:spPr>
          <a:xfrm rot="4566667">
            <a:off x="9445185" y="-934142"/>
            <a:ext cx="6620489" cy="4984619"/>
          </a:xfrm>
          <a:prstGeom prst="rect">
            <a:avLst/>
          </a:prstGeom>
          <a:solidFill>
            <a:srgbClr val="C4EBE2"/>
          </a:solidFill>
        </p:spPr>
      </p:sp>
      <p:sp>
        <p:nvSpPr>
          <p:cNvPr id="17" name="Retângulo 16">
            <a:extLst>
              <a:ext uri="{FF2B5EF4-FFF2-40B4-BE49-F238E27FC236}">
                <a16:creationId xmlns:a16="http://schemas.microsoft.com/office/drawing/2014/main" id="{A7EBC069-6E97-B042-A829-21C7A8870B56}"/>
              </a:ext>
            </a:extLst>
          </p:cNvPr>
          <p:cNvSpPr/>
          <p:nvPr/>
        </p:nvSpPr>
        <p:spPr>
          <a:xfrm>
            <a:off x="342296" y="1326869"/>
            <a:ext cx="4431021" cy="482120"/>
          </a:xfrm>
          <a:prstGeom prst="rect">
            <a:avLst/>
          </a:prstGeom>
        </p:spPr>
        <p:txBody>
          <a:bodyPr wrap="none">
            <a:spAutoFit/>
          </a:bodyPr>
          <a:lstStyle/>
          <a:p>
            <a:r>
              <a:rPr lang="pt-BR" sz="2533" b="1" spc="25" dirty="0">
                <a:solidFill>
                  <a:srgbClr val="2E414D"/>
                </a:solidFill>
                <a:latin typeface="Arial" panose="020B0604020202020204" pitchFamily="34" charset="0"/>
                <a:cs typeface="Arial" panose="020B0604020202020204" pitchFamily="34" charset="0"/>
              </a:rPr>
              <a:t>IGUALDADE DE GÊNEROS</a:t>
            </a:r>
          </a:p>
        </p:txBody>
      </p:sp>
      <p:grpSp>
        <p:nvGrpSpPr>
          <p:cNvPr id="19" name="Group 4">
            <a:extLst>
              <a:ext uri="{FF2B5EF4-FFF2-40B4-BE49-F238E27FC236}">
                <a16:creationId xmlns:a16="http://schemas.microsoft.com/office/drawing/2014/main" id="{7153A4F7-8BFA-004D-AEA9-D3A857A236E2}"/>
              </a:ext>
            </a:extLst>
          </p:cNvPr>
          <p:cNvGrpSpPr/>
          <p:nvPr/>
        </p:nvGrpSpPr>
        <p:grpSpPr>
          <a:xfrm>
            <a:off x="-234311" y="1098477"/>
            <a:ext cx="5605807" cy="914401"/>
            <a:chOff x="0" y="0"/>
            <a:chExt cx="8060896" cy="4299379"/>
          </a:xfrm>
        </p:grpSpPr>
        <p:sp>
          <p:nvSpPr>
            <p:cNvPr id="20" name="Freeform 5">
              <a:extLst>
                <a:ext uri="{FF2B5EF4-FFF2-40B4-BE49-F238E27FC236}">
                  <a16:creationId xmlns:a16="http://schemas.microsoft.com/office/drawing/2014/main" id="{19FF50A3-83BE-DD43-9B45-B605FB03553D}"/>
                </a:ext>
              </a:extLst>
            </p:cNvPr>
            <p:cNvSpPr/>
            <p:nvPr/>
          </p:nvSpPr>
          <p:spPr>
            <a:xfrm>
              <a:off x="0" y="0"/>
              <a:ext cx="8060896" cy="4299379"/>
            </a:xfrm>
            <a:custGeom>
              <a:avLst/>
              <a:gdLst/>
              <a:ahLst/>
              <a:cxnLst/>
              <a:rect l="l" t="t" r="r" b="b"/>
              <a:pathLst>
                <a:path w="8060896" h="4299379">
                  <a:moveTo>
                    <a:pt x="0" y="0"/>
                  </a:moveTo>
                  <a:lnTo>
                    <a:pt x="0" y="4299379"/>
                  </a:lnTo>
                  <a:lnTo>
                    <a:pt x="8060896" y="4299379"/>
                  </a:lnTo>
                  <a:lnTo>
                    <a:pt x="8060896" y="0"/>
                  </a:lnTo>
                  <a:lnTo>
                    <a:pt x="0" y="0"/>
                  </a:lnTo>
                  <a:close/>
                  <a:moveTo>
                    <a:pt x="7999936" y="4238419"/>
                  </a:moveTo>
                  <a:lnTo>
                    <a:pt x="59690" y="4238419"/>
                  </a:lnTo>
                  <a:lnTo>
                    <a:pt x="59690" y="59690"/>
                  </a:lnTo>
                  <a:lnTo>
                    <a:pt x="7999936" y="59690"/>
                  </a:lnTo>
                  <a:lnTo>
                    <a:pt x="7999936" y="4238419"/>
                  </a:lnTo>
                  <a:close/>
                </a:path>
              </a:pathLst>
            </a:custGeom>
            <a:solidFill>
              <a:srgbClr val="2E414D"/>
            </a:solidFill>
          </p:spPr>
        </p:sp>
      </p:grpSp>
      <p:sp>
        <p:nvSpPr>
          <p:cNvPr id="21" name="Retângulo 20">
            <a:extLst>
              <a:ext uri="{FF2B5EF4-FFF2-40B4-BE49-F238E27FC236}">
                <a16:creationId xmlns:a16="http://schemas.microsoft.com/office/drawing/2014/main" id="{49536BF8-5D05-324B-A5A5-FCB858D51B87}"/>
              </a:ext>
            </a:extLst>
          </p:cNvPr>
          <p:cNvSpPr/>
          <p:nvPr/>
        </p:nvSpPr>
        <p:spPr>
          <a:xfrm rot="788399">
            <a:off x="8734503" y="250321"/>
            <a:ext cx="3465273" cy="3326481"/>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3" name="Imagem 22" descr="Grupo de pessoas posando para uma foto na areia da praia&#10;&#10;Descrição gerada automaticamente">
            <a:extLst>
              <a:ext uri="{FF2B5EF4-FFF2-40B4-BE49-F238E27FC236}">
                <a16:creationId xmlns:a16="http://schemas.microsoft.com/office/drawing/2014/main" id="{CBF6DF9F-8661-AC47-A943-E96D2C63C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8399">
            <a:off x="9012458" y="448733"/>
            <a:ext cx="3143868" cy="2110725"/>
          </a:xfrm>
          <a:prstGeom prst="rect">
            <a:avLst/>
          </a:prstGeom>
        </p:spPr>
      </p:pic>
      <p:sp>
        <p:nvSpPr>
          <p:cNvPr id="24" name="CaixaDeTexto 23">
            <a:extLst>
              <a:ext uri="{FF2B5EF4-FFF2-40B4-BE49-F238E27FC236}">
                <a16:creationId xmlns:a16="http://schemas.microsoft.com/office/drawing/2014/main" id="{72C9A319-8616-B643-B1F6-C879CF7D9D95}"/>
              </a:ext>
            </a:extLst>
          </p:cNvPr>
          <p:cNvSpPr txBox="1"/>
          <p:nvPr/>
        </p:nvSpPr>
        <p:spPr>
          <a:xfrm>
            <a:off x="-833093" y="3530373"/>
            <a:ext cx="184731" cy="276999"/>
          </a:xfrm>
          <a:prstGeom prst="rect">
            <a:avLst/>
          </a:prstGeom>
          <a:noFill/>
        </p:spPr>
        <p:txBody>
          <a:bodyPr wrap="none" rtlCol="0">
            <a:spAutoFit/>
          </a:bodyPr>
          <a:lstStyle/>
          <a:p>
            <a:endParaRPr lang="pt-BR" dirty="0"/>
          </a:p>
        </p:txBody>
      </p:sp>
      <p:sp>
        <p:nvSpPr>
          <p:cNvPr id="22" name="CaixaDeTexto 21">
            <a:extLst>
              <a:ext uri="{FF2B5EF4-FFF2-40B4-BE49-F238E27FC236}">
                <a16:creationId xmlns:a16="http://schemas.microsoft.com/office/drawing/2014/main" id="{A72837DA-F136-A644-ACAF-7127217BCFAD}"/>
              </a:ext>
            </a:extLst>
          </p:cNvPr>
          <p:cNvSpPr txBox="1"/>
          <p:nvPr/>
        </p:nvSpPr>
        <p:spPr>
          <a:xfrm rot="835427">
            <a:off x="7916219" y="2771860"/>
            <a:ext cx="4628758" cy="461665"/>
          </a:xfrm>
          <a:prstGeom prst="rect">
            <a:avLst/>
          </a:prstGeom>
          <a:noFill/>
        </p:spPr>
        <p:txBody>
          <a:bodyPr wrap="square" rtlCol="0">
            <a:spAutoFit/>
          </a:bodyPr>
          <a:lstStyle/>
          <a:p>
            <a:pPr algn="ctr"/>
            <a:r>
              <a:rPr lang="pt-BR" sz="1200" b="1" dirty="0">
                <a:solidFill>
                  <a:schemeClr val="tx1">
                    <a:lumMod val="75000"/>
                    <a:lumOff val="25000"/>
                  </a:schemeClr>
                </a:solidFill>
                <a:latin typeface="Arial" panose="020B0604020202020204" pitchFamily="34" charset="0"/>
                <a:cs typeface="Arial" panose="020B0604020202020204" pitchFamily="34" charset="0"/>
              </a:rPr>
              <a:t>Jogos Sul-Americanos de Praia Rosário 2019</a:t>
            </a:r>
            <a:br>
              <a:rPr lang="pt-BR" sz="1200" b="1" dirty="0">
                <a:solidFill>
                  <a:schemeClr val="tx1">
                    <a:lumMod val="75000"/>
                    <a:lumOff val="25000"/>
                  </a:schemeClr>
                </a:solidFill>
                <a:latin typeface="Arial" panose="020B0604020202020204" pitchFamily="34" charset="0"/>
                <a:cs typeface="Arial" panose="020B0604020202020204" pitchFamily="34" charset="0"/>
              </a:rPr>
            </a:br>
            <a:r>
              <a:rPr lang="pt-BR" sz="1200" b="1" dirty="0">
                <a:solidFill>
                  <a:schemeClr val="tx1">
                    <a:lumMod val="75000"/>
                    <a:lumOff val="25000"/>
                  </a:schemeClr>
                </a:solidFill>
                <a:latin typeface="Arial" panose="020B0604020202020204" pitchFamily="34" charset="0"/>
                <a:cs typeface="Arial" panose="020B0604020202020204" pitchFamily="34" charset="0"/>
              </a:rPr>
              <a:t>Primeira Missão com gestão 100% Feminina do Mundo</a:t>
            </a:r>
          </a:p>
        </p:txBody>
      </p:sp>
      <p:grpSp>
        <p:nvGrpSpPr>
          <p:cNvPr id="6" name="Group 5">
            <a:extLst>
              <a:ext uri="{FF2B5EF4-FFF2-40B4-BE49-F238E27FC236}">
                <a16:creationId xmlns:a16="http://schemas.microsoft.com/office/drawing/2014/main" id="{E979FDE3-33DC-444D-9A52-BCAEE244542B}"/>
              </a:ext>
            </a:extLst>
          </p:cNvPr>
          <p:cNvGrpSpPr/>
          <p:nvPr/>
        </p:nvGrpSpPr>
        <p:grpSpPr>
          <a:xfrm>
            <a:off x="-381000" y="3592470"/>
            <a:ext cx="10878928" cy="2919067"/>
            <a:chOff x="-381000" y="3592470"/>
            <a:chExt cx="10878928" cy="2919067"/>
          </a:xfrm>
        </p:grpSpPr>
        <p:graphicFrame>
          <p:nvGraphicFramePr>
            <p:cNvPr id="9" name="Gráfico 8">
              <a:extLst>
                <a:ext uri="{FF2B5EF4-FFF2-40B4-BE49-F238E27FC236}">
                  <a16:creationId xmlns:a16="http://schemas.microsoft.com/office/drawing/2014/main" id="{9534D754-BC23-8B4C-8729-60D09F67DA3C}"/>
                </a:ext>
              </a:extLst>
            </p:cNvPr>
            <p:cNvGraphicFramePr/>
            <p:nvPr>
              <p:extLst>
                <p:ext uri="{D42A27DB-BD31-4B8C-83A1-F6EECF244321}">
                  <p14:modId xmlns:p14="http://schemas.microsoft.com/office/powerpoint/2010/main" val="2693927664"/>
                </p:ext>
              </p:extLst>
            </p:nvPr>
          </p:nvGraphicFramePr>
          <p:xfrm>
            <a:off x="-381000" y="4135871"/>
            <a:ext cx="3515414" cy="234361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8">
              <a:extLst>
                <a:ext uri="{FF2B5EF4-FFF2-40B4-BE49-F238E27FC236}">
                  <a16:creationId xmlns:a16="http://schemas.microsoft.com/office/drawing/2014/main" id="{C16DBDBC-4945-F442-B408-B139912E4164}"/>
                </a:ext>
              </a:extLst>
            </p:cNvPr>
            <p:cNvSpPr txBox="1"/>
            <p:nvPr/>
          </p:nvSpPr>
          <p:spPr>
            <a:xfrm>
              <a:off x="195607" y="3596132"/>
              <a:ext cx="2362200" cy="492443"/>
            </a:xfrm>
            <a:prstGeom prst="rect">
              <a:avLst/>
            </a:prstGeom>
          </p:spPr>
          <p:txBody>
            <a:bodyPr wrap="square" lIns="0" tIns="0" rIns="0" bIns="0" rtlCol="0" anchor="t">
              <a:spAutoFit/>
            </a:bodyPr>
            <a:lstStyle/>
            <a:p>
              <a:pPr algn="ctr"/>
              <a:r>
                <a:rPr lang="en-US" sz="1600" b="1" spc="159" dirty="0">
                  <a:solidFill>
                    <a:srgbClr val="2E414D"/>
                  </a:solidFill>
                  <a:latin typeface="Arial" panose="020B0604020202020204" pitchFamily="34" charset="0"/>
                  <a:cs typeface="Arial" panose="020B0604020202020204" pitchFamily="34" charset="0"/>
                </a:rPr>
                <a:t>Rio 2016</a:t>
              </a:r>
            </a:p>
            <a:p>
              <a:pPr algn="ctr"/>
              <a:r>
                <a:rPr lang="en-US" sz="1600" spc="159" dirty="0">
                  <a:solidFill>
                    <a:srgbClr val="2E414D"/>
                  </a:solidFill>
                  <a:latin typeface="Arial" panose="020B0604020202020204" pitchFamily="34" charset="0"/>
                  <a:cs typeface="Arial" panose="020B0604020202020204" pitchFamily="34" charset="0"/>
                </a:rPr>
                <a:t>465 </a:t>
              </a:r>
              <a:r>
                <a:rPr lang="en-US" sz="1600" spc="159" dirty="0" err="1">
                  <a:solidFill>
                    <a:srgbClr val="2E414D"/>
                  </a:solidFill>
                  <a:latin typeface="Arial" panose="020B0604020202020204" pitchFamily="34" charset="0"/>
                  <a:cs typeface="Arial" panose="020B0604020202020204" pitchFamily="34" charset="0"/>
                </a:rPr>
                <a:t>atletas</a:t>
              </a:r>
              <a:endParaRPr lang="en-US" sz="1600" spc="159" dirty="0">
                <a:solidFill>
                  <a:srgbClr val="2E414D"/>
                </a:solidFill>
                <a:latin typeface="Arial" panose="020B0604020202020204" pitchFamily="34" charset="0"/>
                <a:cs typeface="Arial" panose="020B0604020202020204" pitchFamily="34" charset="0"/>
              </a:endParaRPr>
            </a:p>
          </p:txBody>
        </p:sp>
        <p:graphicFrame>
          <p:nvGraphicFramePr>
            <p:cNvPr id="11" name="Gráfico 10">
              <a:extLst>
                <a:ext uri="{FF2B5EF4-FFF2-40B4-BE49-F238E27FC236}">
                  <a16:creationId xmlns:a16="http://schemas.microsoft.com/office/drawing/2014/main" id="{CA256450-D2A5-4D4F-961B-21C879EDCFF5}"/>
                </a:ext>
              </a:extLst>
            </p:cNvPr>
            <p:cNvGraphicFramePr/>
            <p:nvPr>
              <p:extLst>
                <p:ext uri="{D42A27DB-BD31-4B8C-83A1-F6EECF244321}">
                  <p14:modId xmlns:p14="http://schemas.microsoft.com/office/powerpoint/2010/main" val="1866217249"/>
                </p:ext>
              </p:extLst>
            </p:nvPr>
          </p:nvGraphicFramePr>
          <p:xfrm>
            <a:off x="4622803" y="4109435"/>
            <a:ext cx="3515414" cy="234361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8">
              <a:extLst>
                <a:ext uri="{FF2B5EF4-FFF2-40B4-BE49-F238E27FC236}">
                  <a16:creationId xmlns:a16="http://schemas.microsoft.com/office/drawing/2014/main" id="{E7EF1C4A-AE9A-654F-A319-8FECFC586282}"/>
                </a:ext>
              </a:extLst>
            </p:cNvPr>
            <p:cNvSpPr txBox="1"/>
            <p:nvPr/>
          </p:nvSpPr>
          <p:spPr>
            <a:xfrm>
              <a:off x="4960996" y="3592470"/>
              <a:ext cx="2514600" cy="492443"/>
            </a:xfrm>
            <a:prstGeom prst="rect">
              <a:avLst/>
            </a:prstGeom>
          </p:spPr>
          <p:txBody>
            <a:bodyPr wrap="square" lIns="0" tIns="0" rIns="0" bIns="0" rtlCol="0" anchor="t">
              <a:spAutoFit/>
            </a:bodyPr>
            <a:lstStyle/>
            <a:p>
              <a:pPr algn="ctr"/>
              <a:r>
                <a:rPr lang="en-US" sz="1600" b="1" spc="159" dirty="0">
                  <a:solidFill>
                    <a:srgbClr val="2E414D"/>
                  </a:solidFill>
                  <a:latin typeface="Arial" panose="020B0604020202020204" pitchFamily="34" charset="0"/>
                  <a:cs typeface="Arial" panose="020B0604020202020204" pitchFamily="34" charset="0"/>
                </a:rPr>
                <a:t>Cargos de </a:t>
              </a:r>
              <a:r>
                <a:rPr lang="en-US" sz="1600" b="1" spc="159" dirty="0" err="1">
                  <a:solidFill>
                    <a:srgbClr val="2E414D"/>
                  </a:solidFill>
                  <a:latin typeface="Arial" panose="020B0604020202020204" pitchFamily="34" charset="0"/>
                  <a:cs typeface="Arial" panose="020B0604020202020204" pitchFamily="34" charset="0"/>
                </a:rPr>
                <a:t>Liderança</a:t>
              </a:r>
              <a:endParaRPr lang="en-US" sz="1600" b="1" spc="159" dirty="0">
                <a:solidFill>
                  <a:srgbClr val="2E414D"/>
                </a:solidFill>
                <a:latin typeface="Arial" panose="020B0604020202020204" pitchFamily="34" charset="0"/>
                <a:cs typeface="Arial" panose="020B0604020202020204" pitchFamily="34" charset="0"/>
              </a:endParaRPr>
            </a:p>
            <a:p>
              <a:pPr algn="ctr"/>
              <a:r>
                <a:rPr lang="en-US" sz="1600" spc="159" dirty="0">
                  <a:solidFill>
                    <a:srgbClr val="2E414D"/>
                  </a:solidFill>
                  <a:latin typeface="Arial" panose="020B0604020202020204" pitchFamily="34" charset="0"/>
                  <a:cs typeface="Arial" panose="020B0604020202020204" pitchFamily="34" charset="0"/>
                </a:rPr>
                <a:t>21 </a:t>
              </a:r>
              <a:r>
                <a:rPr lang="en-US" sz="1600" spc="159" dirty="0" err="1">
                  <a:solidFill>
                    <a:srgbClr val="2E414D"/>
                  </a:solidFill>
                  <a:latin typeface="Arial" panose="020B0604020202020204" pitchFamily="34" charset="0"/>
                  <a:cs typeface="Arial" panose="020B0604020202020204" pitchFamily="34" charset="0"/>
                </a:rPr>
                <a:t>diretores</a:t>
              </a:r>
              <a:r>
                <a:rPr lang="en-US" sz="1600" spc="159" dirty="0">
                  <a:solidFill>
                    <a:srgbClr val="2E414D"/>
                  </a:solidFill>
                  <a:latin typeface="Arial" panose="020B0604020202020204" pitchFamily="34" charset="0"/>
                  <a:cs typeface="Arial" panose="020B0604020202020204" pitchFamily="34" charset="0"/>
                </a:rPr>
                <a:t>/</a:t>
              </a:r>
              <a:r>
                <a:rPr lang="en-US" sz="1600" spc="159" dirty="0" err="1">
                  <a:solidFill>
                    <a:srgbClr val="2E414D"/>
                  </a:solidFill>
                  <a:latin typeface="Arial" panose="020B0604020202020204" pitchFamily="34" charset="0"/>
                  <a:cs typeface="Arial" panose="020B0604020202020204" pitchFamily="34" charset="0"/>
                </a:rPr>
                <a:t>gerentes</a:t>
              </a:r>
              <a:endParaRPr lang="en-US" sz="1600" spc="159" dirty="0">
                <a:solidFill>
                  <a:srgbClr val="2E414D"/>
                </a:solidFill>
                <a:latin typeface="Arial" panose="020B0604020202020204" pitchFamily="34" charset="0"/>
                <a:cs typeface="Arial" panose="020B0604020202020204" pitchFamily="34" charset="0"/>
              </a:endParaRPr>
            </a:p>
          </p:txBody>
        </p:sp>
        <p:graphicFrame>
          <p:nvGraphicFramePr>
            <p:cNvPr id="13" name="Gráfico 12">
              <a:extLst>
                <a:ext uri="{FF2B5EF4-FFF2-40B4-BE49-F238E27FC236}">
                  <a16:creationId xmlns:a16="http://schemas.microsoft.com/office/drawing/2014/main" id="{1C5930BA-F422-724A-B013-5DB0D3842285}"/>
                </a:ext>
              </a:extLst>
            </p:cNvPr>
            <p:cNvGraphicFramePr/>
            <p:nvPr>
              <p:extLst>
                <p:ext uri="{D42A27DB-BD31-4B8C-83A1-F6EECF244321}">
                  <p14:modId xmlns:p14="http://schemas.microsoft.com/office/powerpoint/2010/main" val="4158532911"/>
                </p:ext>
              </p:extLst>
            </p:nvPr>
          </p:nvGraphicFramePr>
          <p:xfrm>
            <a:off x="2177883" y="4103204"/>
            <a:ext cx="3515414" cy="2343610"/>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8">
              <a:extLst>
                <a:ext uri="{FF2B5EF4-FFF2-40B4-BE49-F238E27FC236}">
                  <a16:creationId xmlns:a16="http://schemas.microsoft.com/office/drawing/2014/main" id="{288EC7D3-6D61-7345-B05A-B08D343612CD}"/>
                </a:ext>
              </a:extLst>
            </p:cNvPr>
            <p:cNvSpPr txBox="1"/>
            <p:nvPr/>
          </p:nvSpPr>
          <p:spPr>
            <a:xfrm>
              <a:off x="2698319" y="3592470"/>
              <a:ext cx="2362200" cy="492443"/>
            </a:xfrm>
            <a:prstGeom prst="rect">
              <a:avLst/>
            </a:prstGeom>
          </p:spPr>
          <p:txBody>
            <a:bodyPr wrap="square" lIns="0" tIns="0" rIns="0" bIns="0" rtlCol="0" anchor="t">
              <a:spAutoFit/>
            </a:bodyPr>
            <a:lstStyle/>
            <a:p>
              <a:pPr algn="ctr"/>
              <a:r>
                <a:rPr lang="en-US" sz="1600" b="1" spc="159" dirty="0">
                  <a:solidFill>
                    <a:srgbClr val="2E414D"/>
                  </a:solidFill>
                  <a:latin typeface="Arial" panose="020B0604020202020204" pitchFamily="34" charset="0"/>
                  <a:cs typeface="Arial" panose="020B0604020202020204" pitchFamily="34" charset="0"/>
                </a:rPr>
                <a:t>Lima 2019</a:t>
              </a:r>
            </a:p>
            <a:p>
              <a:pPr algn="ctr"/>
              <a:r>
                <a:rPr lang="en-US" sz="1600" spc="159" dirty="0">
                  <a:solidFill>
                    <a:srgbClr val="2E414D"/>
                  </a:solidFill>
                  <a:latin typeface="Arial" panose="020B0604020202020204" pitchFamily="34" charset="0"/>
                  <a:cs typeface="Arial" panose="020B0604020202020204" pitchFamily="34" charset="0"/>
                </a:rPr>
                <a:t>481 </a:t>
              </a:r>
              <a:r>
                <a:rPr lang="en-US" sz="1600" spc="159" dirty="0" err="1">
                  <a:solidFill>
                    <a:srgbClr val="2E414D"/>
                  </a:solidFill>
                  <a:latin typeface="Arial" panose="020B0604020202020204" pitchFamily="34" charset="0"/>
                  <a:cs typeface="Arial" panose="020B0604020202020204" pitchFamily="34" charset="0"/>
                </a:rPr>
                <a:t>atletas</a:t>
              </a:r>
              <a:endParaRPr lang="en-US" sz="1600" spc="159" dirty="0">
                <a:solidFill>
                  <a:srgbClr val="2E414D"/>
                </a:solidFill>
                <a:latin typeface="Arial" panose="020B0604020202020204" pitchFamily="34" charset="0"/>
                <a:cs typeface="Arial" panose="020B0604020202020204" pitchFamily="34" charset="0"/>
              </a:endParaRPr>
            </a:p>
          </p:txBody>
        </p:sp>
        <p:graphicFrame>
          <p:nvGraphicFramePr>
            <p:cNvPr id="15" name="Gráfico 14">
              <a:extLst>
                <a:ext uri="{FF2B5EF4-FFF2-40B4-BE49-F238E27FC236}">
                  <a16:creationId xmlns:a16="http://schemas.microsoft.com/office/drawing/2014/main" id="{199BFB5C-3DDB-5D49-9811-DD1565277E49}"/>
                </a:ext>
              </a:extLst>
            </p:cNvPr>
            <p:cNvGraphicFramePr/>
            <p:nvPr>
              <p:extLst>
                <p:ext uri="{D42A27DB-BD31-4B8C-83A1-F6EECF244321}">
                  <p14:modId xmlns:p14="http://schemas.microsoft.com/office/powerpoint/2010/main" val="3437154008"/>
                </p:ext>
              </p:extLst>
            </p:nvPr>
          </p:nvGraphicFramePr>
          <p:xfrm>
            <a:off x="6982514" y="4167927"/>
            <a:ext cx="3515414" cy="2343610"/>
          </p:xfrm>
          <a:graphic>
            <a:graphicData uri="http://schemas.openxmlformats.org/drawingml/2006/chart">
              <c:chart xmlns:c="http://schemas.openxmlformats.org/drawingml/2006/chart" xmlns:r="http://schemas.openxmlformats.org/officeDocument/2006/relationships" r:id="rId7"/>
            </a:graphicData>
          </a:graphic>
        </p:graphicFrame>
        <p:sp>
          <p:nvSpPr>
            <p:cNvPr id="16" name="TextBox 8">
              <a:extLst>
                <a:ext uri="{FF2B5EF4-FFF2-40B4-BE49-F238E27FC236}">
                  <a16:creationId xmlns:a16="http://schemas.microsoft.com/office/drawing/2014/main" id="{F56C84E9-619B-754B-BBCF-144D366DDFAC}"/>
                </a:ext>
              </a:extLst>
            </p:cNvPr>
            <p:cNvSpPr txBox="1"/>
            <p:nvPr/>
          </p:nvSpPr>
          <p:spPr>
            <a:xfrm>
              <a:off x="7673284" y="3609174"/>
              <a:ext cx="2362200" cy="492443"/>
            </a:xfrm>
            <a:prstGeom prst="rect">
              <a:avLst/>
            </a:prstGeom>
          </p:spPr>
          <p:txBody>
            <a:bodyPr wrap="square" lIns="0" tIns="0" rIns="0" bIns="0" rtlCol="0" anchor="t">
              <a:spAutoFit/>
            </a:bodyPr>
            <a:lstStyle/>
            <a:p>
              <a:pPr algn="ctr"/>
              <a:r>
                <a:rPr lang="en-US" sz="1600" b="1" spc="159" dirty="0" err="1">
                  <a:solidFill>
                    <a:srgbClr val="2E414D"/>
                  </a:solidFill>
                  <a:latin typeface="Arial" panose="020B0604020202020204" pitchFamily="34" charset="0"/>
                  <a:cs typeface="Arial" panose="020B0604020202020204" pitchFamily="34" charset="0"/>
                </a:rPr>
                <a:t>Colaboradores</a:t>
              </a:r>
              <a:r>
                <a:rPr lang="en-US" sz="1600" b="1" spc="159" dirty="0">
                  <a:solidFill>
                    <a:srgbClr val="2E414D"/>
                  </a:solidFill>
                  <a:latin typeface="Arial" panose="020B0604020202020204" pitchFamily="34" charset="0"/>
                  <a:cs typeface="Arial" panose="020B0604020202020204" pitchFamily="34" charset="0"/>
                </a:rPr>
                <a:t>/COB</a:t>
              </a:r>
            </a:p>
            <a:p>
              <a:pPr algn="ctr"/>
              <a:r>
                <a:rPr lang="en-US" sz="1600" spc="159" dirty="0">
                  <a:solidFill>
                    <a:srgbClr val="2E414D"/>
                  </a:solidFill>
                  <a:latin typeface="Arial" panose="020B0604020202020204" pitchFamily="34" charset="0"/>
                  <a:cs typeface="Arial" panose="020B0604020202020204" pitchFamily="34" charset="0"/>
                </a:rPr>
                <a:t>263 </a:t>
              </a:r>
              <a:r>
                <a:rPr lang="en-US" sz="1600" spc="159" dirty="0" err="1">
                  <a:solidFill>
                    <a:srgbClr val="2E414D"/>
                  </a:solidFill>
                  <a:latin typeface="Arial" panose="020B0604020202020204" pitchFamily="34" charset="0"/>
                  <a:cs typeface="Arial" panose="020B0604020202020204" pitchFamily="34" charset="0"/>
                </a:rPr>
                <a:t>colaboradores</a:t>
              </a:r>
              <a:endParaRPr lang="en-US" sz="1600" spc="159" dirty="0">
                <a:solidFill>
                  <a:srgbClr val="2E414D"/>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94DFA0D-217F-7E48-9458-0BD949B3AD28}"/>
                </a:ext>
              </a:extLst>
            </p:cNvPr>
            <p:cNvSpPr/>
            <p:nvPr/>
          </p:nvSpPr>
          <p:spPr>
            <a:xfrm>
              <a:off x="2123872" y="6138153"/>
              <a:ext cx="152400" cy="3413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5A8C62-24ED-5841-AE8B-638BDD9CA717}"/>
                </a:ext>
              </a:extLst>
            </p:cNvPr>
            <p:cNvSpPr/>
            <p:nvPr/>
          </p:nvSpPr>
          <p:spPr>
            <a:xfrm>
              <a:off x="4620917" y="6038433"/>
              <a:ext cx="152400" cy="3413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CDE27E-9EE6-274D-B86C-9729545D1006}"/>
                </a:ext>
              </a:extLst>
            </p:cNvPr>
            <p:cNvSpPr/>
            <p:nvPr/>
          </p:nvSpPr>
          <p:spPr>
            <a:xfrm>
              <a:off x="7121285" y="6044948"/>
              <a:ext cx="152400" cy="3413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CE4258-BCA0-344D-8A2C-16AF9DBCEBA0}"/>
                </a:ext>
              </a:extLst>
            </p:cNvPr>
            <p:cNvSpPr/>
            <p:nvPr/>
          </p:nvSpPr>
          <p:spPr>
            <a:xfrm>
              <a:off x="9465197" y="6062299"/>
              <a:ext cx="152400" cy="3413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4364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45778FD0-3456-424F-A01E-93BEA4D9FC18}"/>
              </a:ext>
            </a:extLst>
          </p:cNvPr>
          <p:cNvSpPr/>
          <p:nvPr/>
        </p:nvSpPr>
        <p:spPr>
          <a:xfrm>
            <a:off x="-35960" y="-22832"/>
            <a:ext cx="12913760" cy="7033232"/>
          </a:xfrm>
          <a:prstGeom prst="rect">
            <a:avLst/>
          </a:prstGeom>
          <a:solidFill>
            <a:srgbClr val="2F4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AutoShape 2">
            <a:extLst>
              <a:ext uri="{FF2B5EF4-FFF2-40B4-BE49-F238E27FC236}">
                <a16:creationId xmlns:a16="http://schemas.microsoft.com/office/drawing/2014/main" id="{AA2698E5-14A9-F145-9359-6135429C7EDD}"/>
              </a:ext>
            </a:extLst>
          </p:cNvPr>
          <p:cNvSpPr/>
          <p:nvPr/>
        </p:nvSpPr>
        <p:spPr>
          <a:xfrm rot="-9326448">
            <a:off x="4280526" y="-1789339"/>
            <a:ext cx="9207612" cy="3749858"/>
          </a:xfrm>
          <a:prstGeom prst="rect">
            <a:avLst/>
          </a:prstGeom>
          <a:solidFill>
            <a:srgbClr val="FAFEFF"/>
          </a:solidFill>
        </p:spPr>
      </p:sp>
      <p:sp>
        <p:nvSpPr>
          <p:cNvPr id="30" name="AutoShape 3">
            <a:extLst>
              <a:ext uri="{FF2B5EF4-FFF2-40B4-BE49-F238E27FC236}">
                <a16:creationId xmlns:a16="http://schemas.microsoft.com/office/drawing/2014/main" id="{00040A89-AB58-F640-B727-F34C3C4D6DC3}"/>
              </a:ext>
            </a:extLst>
          </p:cNvPr>
          <p:cNvSpPr/>
          <p:nvPr/>
        </p:nvSpPr>
        <p:spPr>
          <a:xfrm rot="10600917">
            <a:off x="-600571" y="3581441"/>
            <a:ext cx="13622268" cy="4966499"/>
          </a:xfrm>
          <a:prstGeom prst="rect">
            <a:avLst/>
          </a:prstGeom>
          <a:solidFill>
            <a:srgbClr val="C3EBE2"/>
          </a:solidFill>
        </p:spPr>
      </p:sp>
      <p:sp>
        <p:nvSpPr>
          <p:cNvPr id="31" name="TextBox 20">
            <a:extLst>
              <a:ext uri="{FF2B5EF4-FFF2-40B4-BE49-F238E27FC236}">
                <a16:creationId xmlns:a16="http://schemas.microsoft.com/office/drawing/2014/main" id="{2C0BC284-B172-0C4D-AC54-71928023034B}"/>
              </a:ext>
            </a:extLst>
          </p:cNvPr>
          <p:cNvSpPr txBox="1"/>
          <p:nvPr/>
        </p:nvSpPr>
        <p:spPr>
          <a:xfrm>
            <a:off x="1364757" y="5073911"/>
            <a:ext cx="9462486" cy="849079"/>
          </a:xfrm>
          <a:prstGeom prst="rect">
            <a:avLst/>
          </a:prstGeom>
        </p:spPr>
        <p:txBody>
          <a:bodyPr wrap="square" lIns="0" tIns="0" rIns="0" bIns="0" rtlCol="0" anchor="t">
            <a:spAutoFit/>
          </a:bodyPr>
          <a:lstStyle/>
          <a:p>
            <a:pPr algn="ctr">
              <a:lnSpc>
                <a:spcPts val="6400"/>
              </a:lnSpc>
            </a:pPr>
            <a:r>
              <a:rPr lang="en-US" sz="8000" b="1" dirty="0">
                <a:solidFill>
                  <a:srgbClr val="2F414D"/>
                </a:solidFill>
                <a:latin typeface="Arial" panose="020B0604020202020204" pitchFamily="34" charset="0"/>
                <a:cs typeface="Arial" panose="020B0604020202020204" pitchFamily="34" charset="0"/>
              </a:rPr>
              <a:t>QUE VENHA 2020!</a:t>
            </a:r>
          </a:p>
        </p:txBody>
      </p:sp>
      <p:pic>
        <p:nvPicPr>
          <p:cNvPr id="32" name="Imagem 31">
            <a:extLst>
              <a:ext uri="{FF2B5EF4-FFF2-40B4-BE49-F238E27FC236}">
                <a16:creationId xmlns:a16="http://schemas.microsoft.com/office/drawing/2014/main" id="{C2DA17C7-A162-1A4E-AF0F-B23CE7D22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28537"/>
            <a:ext cx="2302754" cy="2900463"/>
          </a:xfrm>
          <a:prstGeom prst="rect">
            <a:avLst/>
          </a:prstGeom>
        </p:spPr>
      </p:pic>
    </p:spTree>
    <p:extLst>
      <p:ext uri="{BB962C8B-B14F-4D97-AF65-F5344CB8AC3E}">
        <p14:creationId xmlns:p14="http://schemas.microsoft.com/office/powerpoint/2010/main" val="43994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97B6CF3-4DE7-0F4D-BB02-32DD803C62CA}"/>
              </a:ext>
            </a:extLst>
          </p:cNvPr>
          <p:cNvSpPr/>
          <p:nvPr/>
        </p:nvSpPr>
        <p:spPr>
          <a:xfrm>
            <a:off x="-279400" y="-177800"/>
            <a:ext cx="12471400" cy="7264400"/>
          </a:xfrm>
          <a:prstGeom prst="rect">
            <a:avLst/>
          </a:prstGeom>
          <a:solidFill>
            <a:srgbClr val="224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m 12" descr="Multidão de pessoas&#10;&#10;Descrição gerada automaticamente">
            <a:extLst>
              <a:ext uri="{FF2B5EF4-FFF2-40B4-BE49-F238E27FC236}">
                <a16:creationId xmlns:a16="http://schemas.microsoft.com/office/drawing/2014/main" id="{E61E7C9A-A74F-064B-B2F5-3F5FFE1E05BF}"/>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t="9311" b="6577"/>
          <a:stretch/>
        </p:blipFill>
        <p:spPr>
          <a:xfrm>
            <a:off x="-20986" y="-1"/>
            <a:ext cx="12212986" cy="6858001"/>
          </a:xfrm>
          <a:prstGeom prst="rect">
            <a:avLst/>
          </a:prstGeom>
        </p:spPr>
      </p:pic>
      <p:grpSp>
        <p:nvGrpSpPr>
          <p:cNvPr id="2" name="Group 2"/>
          <p:cNvGrpSpPr/>
          <p:nvPr/>
        </p:nvGrpSpPr>
        <p:grpSpPr>
          <a:xfrm>
            <a:off x="-1246846" y="3553936"/>
            <a:ext cx="4491817" cy="4822773"/>
            <a:chOff x="0" y="0"/>
            <a:chExt cx="8983635" cy="9645547"/>
          </a:xfrm>
        </p:grpSpPr>
        <p:sp>
          <p:nvSpPr>
            <p:cNvPr id="3" name="AutoShape 3"/>
            <p:cNvSpPr/>
            <p:nvPr/>
          </p:nvSpPr>
          <p:spPr>
            <a:xfrm rot="3790950">
              <a:off x="-917586" y="2706702"/>
              <a:ext cx="7721600" cy="2692400"/>
            </a:xfrm>
            <a:prstGeom prst="rect">
              <a:avLst/>
            </a:prstGeom>
            <a:solidFill>
              <a:srgbClr val="FAFEFF"/>
            </a:solidFill>
          </p:spPr>
        </p:sp>
        <p:sp>
          <p:nvSpPr>
            <p:cNvPr id="4" name="AutoShape 4"/>
            <p:cNvSpPr/>
            <p:nvPr/>
          </p:nvSpPr>
          <p:spPr>
            <a:xfrm rot="1687673">
              <a:off x="1083351" y="5291996"/>
              <a:ext cx="7721600" cy="2692400"/>
            </a:xfrm>
            <a:prstGeom prst="rect">
              <a:avLst/>
            </a:prstGeom>
            <a:solidFill>
              <a:srgbClr val="C3EBE2"/>
            </a:solidFill>
          </p:spPr>
        </p:sp>
      </p:grpSp>
      <p:grpSp>
        <p:nvGrpSpPr>
          <p:cNvPr id="5" name="Group 5"/>
          <p:cNvGrpSpPr/>
          <p:nvPr/>
        </p:nvGrpSpPr>
        <p:grpSpPr>
          <a:xfrm>
            <a:off x="9040289" y="-1354062"/>
            <a:ext cx="4661852" cy="4774481"/>
            <a:chOff x="0" y="0"/>
            <a:chExt cx="9323704" cy="9548961"/>
          </a:xfrm>
        </p:grpSpPr>
        <p:sp>
          <p:nvSpPr>
            <p:cNvPr id="6" name="AutoShape 6"/>
            <p:cNvSpPr/>
            <p:nvPr/>
          </p:nvSpPr>
          <p:spPr>
            <a:xfrm rot="2212923">
              <a:off x="35297" y="2047724"/>
              <a:ext cx="7721600" cy="2692400"/>
            </a:xfrm>
            <a:prstGeom prst="rect">
              <a:avLst/>
            </a:prstGeom>
            <a:solidFill>
              <a:srgbClr val="FAFEFF"/>
            </a:solidFill>
          </p:spPr>
        </p:sp>
        <p:sp>
          <p:nvSpPr>
            <p:cNvPr id="7" name="AutoShape 7"/>
            <p:cNvSpPr/>
            <p:nvPr/>
          </p:nvSpPr>
          <p:spPr>
            <a:xfrm rot="3696239">
              <a:off x="2442623" y="4166283"/>
              <a:ext cx="7721600" cy="2692400"/>
            </a:xfrm>
            <a:prstGeom prst="rect">
              <a:avLst/>
            </a:prstGeom>
            <a:solidFill>
              <a:srgbClr val="C3EBE2"/>
            </a:solidFill>
          </p:spPr>
        </p:sp>
      </p:grpSp>
      <p:grpSp>
        <p:nvGrpSpPr>
          <p:cNvPr id="9" name="Group 9"/>
          <p:cNvGrpSpPr/>
          <p:nvPr/>
        </p:nvGrpSpPr>
        <p:grpSpPr>
          <a:xfrm>
            <a:off x="919692" y="1872920"/>
            <a:ext cx="10352617" cy="3112161"/>
            <a:chOff x="0" y="0"/>
            <a:chExt cx="17239109" cy="5182351"/>
          </a:xfrm>
        </p:grpSpPr>
        <p:sp>
          <p:nvSpPr>
            <p:cNvPr id="10" name="Freeform 10"/>
            <p:cNvSpPr/>
            <p:nvPr/>
          </p:nvSpPr>
          <p:spPr>
            <a:xfrm>
              <a:off x="0" y="0"/>
              <a:ext cx="17239109" cy="5182351"/>
            </a:xfrm>
            <a:custGeom>
              <a:avLst/>
              <a:gdLst/>
              <a:ahLst/>
              <a:cxnLst/>
              <a:rect l="l" t="t" r="r" b="b"/>
              <a:pathLst>
                <a:path w="17239109" h="5182351">
                  <a:moveTo>
                    <a:pt x="0" y="0"/>
                  </a:moveTo>
                  <a:lnTo>
                    <a:pt x="0" y="5182351"/>
                  </a:lnTo>
                  <a:lnTo>
                    <a:pt x="17239109" y="5182351"/>
                  </a:lnTo>
                  <a:lnTo>
                    <a:pt x="17239109" y="0"/>
                  </a:lnTo>
                  <a:lnTo>
                    <a:pt x="0" y="0"/>
                  </a:lnTo>
                  <a:close/>
                  <a:moveTo>
                    <a:pt x="17178148" y="5121390"/>
                  </a:moveTo>
                  <a:lnTo>
                    <a:pt x="59690" y="5121390"/>
                  </a:lnTo>
                  <a:lnTo>
                    <a:pt x="59690" y="59690"/>
                  </a:lnTo>
                  <a:lnTo>
                    <a:pt x="17178148" y="59690"/>
                  </a:lnTo>
                  <a:lnTo>
                    <a:pt x="17178148" y="5121390"/>
                  </a:lnTo>
                  <a:close/>
                </a:path>
              </a:pathLst>
            </a:custGeom>
            <a:solidFill>
              <a:srgbClr val="C3EBE2"/>
            </a:solidFill>
          </p:spPr>
        </p:sp>
      </p:grpSp>
      <p:sp>
        <p:nvSpPr>
          <p:cNvPr id="11" name="TextBox 11"/>
          <p:cNvSpPr txBox="1"/>
          <p:nvPr/>
        </p:nvSpPr>
        <p:spPr>
          <a:xfrm>
            <a:off x="1225229" y="2460964"/>
            <a:ext cx="9937883" cy="2147511"/>
          </a:xfrm>
          <a:prstGeom prst="rect">
            <a:avLst/>
          </a:prstGeom>
        </p:spPr>
        <p:txBody>
          <a:bodyPr wrap="square" lIns="0" tIns="0" rIns="0" bIns="0" rtlCol="0" anchor="t">
            <a:spAutoFit/>
          </a:bodyPr>
          <a:lstStyle/>
          <a:p>
            <a:pPr algn="ctr">
              <a:lnSpc>
                <a:spcPct val="150000"/>
              </a:lnSpc>
            </a:pPr>
            <a:r>
              <a:rPr lang="pt-BR" sz="2400" b="1" dirty="0">
                <a:solidFill>
                  <a:schemeClr val="bg1"/>
                </a:solidFill>
                <a:latin typeface="Arial" panose="020B0604020202020204" pitchFamily="34" charset="0"/>
                <a:cs typeface="Arial" panose="020B0604020202020204" pitchFamily="34" charset="0"/>
              </a:rPr>
              <a:t>2020 já começa especial</a:t>
            </a:r>
            <a:r>
              <a:rPr lang="pt-BR" sz="2400" dirty="0">
                <a:solidFill>
                  <a:schemeClr val="bg1"/>
                </a:solidFill>
                <a:latin typeface="Arial" panose="020B0604020202020204" pitchFamily="34" charset="0"/>
                <a:cs typeface="Arial" panose="020B0604020202020204" pitchFamily="34" charset="0"/>
              </a:rPr>
              <a:t> para o Esporte Olímpico brasileiro.</a:t>
            </a:r>
          </a:p>
          <a:p>
            <a:pPr algn="ctr">
              <a:lnSpc>
                <a:spcPct val="150000"/>
              </a:lnSpc>
            </a:pPr>
            <a:endParaRPr lang="pt-BR" sz="2400" dirty="0">
              <a:solidFill>
                <a:schemeClr val="bg1"/>
              </a:solidFill>
              <a:latin typeface="Arial" panose="020B0604020202020204" pitchFamily="34" charset="0"/>
              <a:cs typeface="Arial" panose="020B0604020202020204" pitchFamily="34" charset="0"/>
            </a:endParaRPr>
          </a:p>
          <a:p>
            <a:pPr algn="ctr">
              <a:lnSpc>
                <a:spcPct val="150000"/>
              </a:lnSpc>
            </a:pPr>
            <a:r>
              <a:rPr lang="pt-BR" sz="2400" b="1" dirty="0">
                <a:solidFill>
                  <a:schemeClr val="bg1"/>
                </a:solidFill>
                <a:latin typeface="Arial" panose="020B0604020202020204" pitchFamily="34" charset="0"/>
                <a:cs typeface="Arial" panose="020B0604020202020204" pitchFamily="34" charset="0"/>
              </a:rPr>
              <a:t>Comemoramos 100 anos da nossa primeira participação</a:t>
            </a:r>
            <a:r>
              <a:rPr lang="pt-BR" sz="2400" dirty="0">
                <a:solidFill>
                  <a:schemeClr val="bg1"/>
                </a:solidFill>
                <a:latin typeface="Arial" panose="020B0604020202020204" pitchFamily="34" charset="0"/>
                <a:cs typeface="Arial" panose="020B0604020202020204" pitchFamily="34" charset="0"/>
              </a:rPr>
              <a:t> </a:t>
            </a:r>
          </a:p>
          <a:p>
            <a:pPr algn="ctr">
              <a:lnSpc>
                <a:spcPct val="150000"/>
              </a:lnSpc>
            </a:pPr>
            <a:r>
              <a:rPr lang="pt-BR" sz="2400" dirty="0">
                <a:solidFill>
                  <a:schemeClr val="bg1"/>
                </a:solidFill>
                <a:latin typeface="Arial" panose="020B0604020202020204" pitchFamily="34" charset="0"/>
                <a:cs typeface="Arial" panose="020B0604020202020204" pitchFamily="34" charset="0"/>
              </a:rPr>
              <a:t>em Jogos Olímpicos!</a:t>
            </a:r>
          </a:p>
        </p:txBody>
      </p:sp>
    </p:spTree>
    <p:extLst>
      <p:ext uri="{BB962C8B-B14F-4D97-AF65-F5344CB8AC3E}">
        <p14:creationId xmlns:p14="http://schemas.microsoft.com/office/powerpoint/2010/main" val="71697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E98F4A-2F7A-D54B-9198-DBBB0C53BA47}"/>
              </a:ext>
            </a:extLst>
          </p:cNvPr>
          <p:cNvPicPr>
            <a:picLocks noChangeAspect="1"/>
          </p:cNvPicPr>
          <p:nvPr/>
        </p:nvPicPr>
        <p:blipFill>
          <a:blip r:embed="rId3"/>
          <a:stretch>
            <a:fillRect/>
          </a:stretch>
        </p:blipFill>
        <p:spPr>
          <a:xfrm>
            <a:off x="-176560" y="-11987"/>
            <a:ext cx="5078029" cy="7127058"/>
          </a:xfrm>
          <a:prstGeom prst="rect">
            <a:avLst/>
          </a:prstGeom>
        </p:spPr>
      </p:pic>
      <p:pic>
        <p:nvPicPr>
          <p:cNvPr id="6" name="Picture 5">
            <a:extLst>
              <a:ext uri="{FF2B5EF4-FFF2-40B4-BE49-F238E27FC236}">
                <a16:creationId xmlns:a16="http://schemas.microsoft.com/office/drawing/2014/main" id="{B9E5038D-2F11-604E-BB27-013FC74E7CD1}"/>
              </a:ext>
            </a:extLst>
          </p:cNvPr>
          <p:cNvPicPr>
            <a:picLocks noChangeAspect="1"/>
          </p:cNvPicPr>
          <p:nvPr/>
        </p:nvPicPr>
        <p:blipFill>
          <a:blip r:embed="rId4"/>
          <a:stretch>
            <a:fillRect/>
          </a:stretch>
        </p:blipFill>
        <p:spPr>
          <a:xfrm>
            <a:off x="6786348" y="1297457"/>
            <a:ext cx="4133157" cy="1559682"/>
          </a:xfrm>
          <a:prstGeom prst="rect">
            <a:avLst/>
          </a:prstGeom>
        </p:spPr>
      </p:pic>
      <p:pic>
        <p:nvPicPr>
          <p:cNvPr id="7" name="Picture 6">
            <a:extLst>
              <a:ext uri="{FF2B5EF4-FFF2-40B4-BE49-F238E27FC236}">
                <a16:creationId xmlns:a16="http://schemas.microsoft.com/office/drawing/2014/main" id="{CDC1C7F8-2B74-1F44-A10E-D88C392DF558}"/>
              </a:ext>
            </a:extLst>
          </p:cNvPr>
          <p:cNvPicPr>
            <a:picLocks noChangeAspect="1"/>
          </p:cNvPicPr>
          <p:nvPr/>
        </p:nvPicPr>
        <p:blipFill>
          <a:blip r:embed="rId5"/>
          <a:stretch>
            <a:fillRect/>
          </a:stretch>
        </p:blipFill>
        <p:spPr>
          <a:xfrm>
            <a:off x="6866013" y="3503469"/>
            <a:ext cx="4918697" cy="1956995"/>
          </a:xfrm>
          <a:prstGeom prst="rect">
            <a:avLst/>
          </a:prstGeom>
        </p:spPr>
      </p:pic>
      <p:sp>
        <p:nvSpPr>
          <p:cNvPr id="13" name="Rectangle 12">
            <a:extLst>
              <a:ext uri="{FF2B5EF4-FFF2-40B4-BE49-F238E27FC236}">
                <a16:creationId xmlns:a16="http://schemas.microsoft.com/office/drawing/2014/main" id="{DC047CD6-FB2A-9A45-815A-B7A96E213AD9}"/>
              </a:ext>
            </a:extLst>
          </p:cNvPr>
          <p:cNvSpPr/>
          <p:nvPr/>
        </p:nvSpPr>
        <p:spPr>
          <a:xfrm>
            <a:off x="6786348" y="2995638"/>
            <a:ext cx="5078029" cy="369332"/>
          </a:xfrm>
          <a:prstGeom prst="rect">
            <a:avLst/>
          </a:prstGeom>
        </p:spPr>
        <p:txBody>
          <a:bodyPr wrap="square">
            <a:spAutoFit/>
          </a:bodyPr>
          <a:lstStyle/>
          <a:p>
            <a:r>
              <a:rPr lang="en-US" b="1" dirty="0">
                <a:solidFill>
                  <a:srgbClr val="224A50"/>
                </a:solidFill>
                <a:latin typeface="Arial" charset="0"/>
                <a:cs typeface="Arial" charset="0"/>
              </a:rPr>
              <a:t>10 DE DEZEMBRO/ RIO DE JANEIRO</a:t>
            </a:r>
          </a:p>
        </p:txBody>
      </p:sp>
      <p:grpSp>
        <p:nvGrpSpPr>
          <p:cNvPr id="14" name="Group 2">
            <a:extLst>
              <a:ext uri="{FF2B5EF4-FFF2-40B4-BE49-F238E27FC236}">
                <a16:creationId xmlns:a16="http://schemas.microsoft.com/office/drawing/2014/main" id="{DC499F56-E3C9-404B-8930-174A06C53D7D}"/>
              </a:ext>
            </a:extLst>
          </p:cNvPr>
          <p:cNvGrpSpPr/>
          <p:nvPr/>
        </p:nvGrpSpPr>
        <p:grpSpPr>
          <a:xfrm>
            <a:off x="2144899" y="-836324"/>
            <a:ext cx="4641449" cy="8878911"/>
            <a:chOff x="0" y="0"/>
            <a:chExt cx="9282898" cy="17757822"/>
          </a:xfrm>
        </p:grpSpPr>
        <p:sp>
          <p:nvSpPr>
            <p:cNvPr id="15" name="AutoShape 3">
              <a:extLst>
                <a:ext uri="{FF2B5EF4-FFF2-40B4-BE49-F238E27FC236}">
                  <a16:creationId xmlns:a16="http://schemas.microsoft.com/office/drawing/2014/main" id="{53628A51-0413-E647-A29D-23A7A9E60711}"/>
                </a:ext>
              </a:extLst>
            </p:cNvPr>
            <p:cNvSpPr/>
            <p:nvPr/>
          </p:nvSpPr>
          <p:spPr>
            <a:xfrm rot="-6180966">
              <a:off x="1772765" y="10890080"/>
              <a:ext cx="7221608" cy="3822484"/>
            </a:xfrm>
            <a:prstGeom prst="rect">
              <a:avLst/>
            </a:prstGeom>
            <a:solidFill>
              <a:srgbClr val="224A50"/>
            </a:solidFill>
          </p:spPr>
          <p:txBody>
            <a:bodyPr/>
            <a:lstStyle/>
            <a:p>
              <a:endParaRPr lang="en-US" dirty="0"/>
            </a:p>
          </p:txBody>
        </p:sp>
        <p:sp>
          <p:nvSpPr>
            <p:cNvPr id="16" name="AutoShape 4">
              <a:extLst>
                <a:ext uri="{FF2B5EF4-FFF2-40B4-BE49-F238E27FC236}">
                  <a16:creationId xmlns:a16="http://schemas.microsoft.com/office/drawing/2014/main" id="{E5EF766B-D802-3647-8E94-209342AC5BDF}"/>
                </a:ext>
              </a:extLst>
            </p:cNvPr>
            <p:cNvSpPr/>
            <p:nvPr/>
          </p:nvSpPr>
          <p:spPr>
            <a:xfrm rot="-4227458">
              <a:off x="-4138151" y="7070070"/>
              <a:ext cx="17559201" cy="3617682"/>
            </a:xfrm>
            <a:prstGeom prst="rect">
              <a:avLst/>
            </a:prstGeom>
            <a:solidFill>
              <a:srgbClr val="C3EBE2"/>
            </a:solidFill>
          </p:spPr>
        </p:sp>
      </p:grpSp>
      <p:sp>
        <p:nvSpPr>
          <p:cNvPr id="18" name="Rectangle 17">
            <a:extLst>
              <a:ext uri="{FF2B5EF4-FFF2-40B4-BE49-F238E27FC236}">
                <a16:creationId xmlns:a16="http://schemas.microsoft.com/office/drawing/2014/main" id="{2CB71F88-61A1-9D4E-80B3-3C318B78B056}"/>
              </a:ext>
            </a:extLst>
          </p:cNvPr>
          <p:cNvSpPr/>
          <p:nvPr/>
        </p:nvSpPr>
        <p:spPr>
          <a:xfrm>
            <a:off x="21266" y="148853"/>
            <a:ext cx="2413591" cy="369332"/>
          </a:xfrm>
          <a:prstGeom prst="rect">
            <a:avLst/>
          </a:prstGeom>
          <a:effectLst>
            <a:outerShdw blurRad="50800" dist="38100" dir="2700000" algn="tl" rotWithShape="0">
              <a:prstClr val="black">
                <a:alpha val="40000"/>
              </a:prstClr>
            </a:outerShdw>
          </a:effectLst>
        </p:spPr>
        <p:txBody>
          <a:bodyPr wrap="square">
            <a:spAutoFit/>
          </a:bodyPr>
          <a:lstStyle/>
          <a:p>
            <a:r>
              <a:rPr lang="en-US" dirty="0">
                <a:solidFill>
                  <a:schemeClr val="bg1"/>
                </a:solidFill>
                <a:latin typeface="Arial" charset="0"/>
                <a:cs typeface="Arial" charset="0"/>
              </a:rPr>
              <a:t>Guilherme </a:t>
            </a:r>
            <a:r>
              <a:rPr lang="en-US" dirty="0" err="1">
                <a:solidFill>
                  <a:schemeClr val="bg1"/>
                </a:solidFill>
                <a:latin typeface="Arial" charset="0"/>
                <a:cs typeface="Arial" charset="0"/>
              </a:rPr>
              <a:t>Paraense</a:t>
            </a:r>
            <a:endParaRPr lang="en-US" dirty="0">
              <a:solidFill>
                <a:schemeClr val="bg1"/>
              </a:solidFill>
              <a:latin typeface="Arial" charset="0"/>
              <a:cs typeface="Arial" charset="0"/>
            </a:endParaRPr>
          </a:p>
        </p:txBody>
      </p:sp>
    </p:spTree>
    <p:extLst>
      <p:ext uri="{BB962C8B-B14F-4D97-AF65-F5344CB8AC3E}">
        <p14:creationId xmlns:p14="http://schemas.microsoft.com/office/powerpoint/2010/main" val="120144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F70BA6-14FD-1249-AF53-9592C6C3FC33}"/>
              </a:ext>
            </a:extLst>
          </p:cNvPr>
          <p:cNvSpPr/>
          <p:nvPr/>
        </p:nvSpPr>
        <p:spPr>
          <a:xfrm>
            <a:off x="-279400" y="-177800"/>
            <a:ext cx="12471400" cy="7264400"/>
          </a:xfrm>
          <a:prstGeom prst="rect">
            <a:avLst/>
          </a:prstGeom>
          <a:solidFill>
            <a:srgbClr val="224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p:cNvSpPr/>
          <p:nvPr/>
        </p:nvSpPr>
        <p:spPr>
          <a:xfrm rot="-6457073">
            <a:off x="-4107037" y="3136278"/>
            <a:ext cx="7099619" cy="4029197"/>
          </a:xfrm>
          <a:prstGeom prst="rect">
            <a:avLst/>
          </a:prstGeom>
          <a:solidFill>
            <a:srgbClr val="224A51"/>
          </a:solidFill>
        </p:spPr>
      </p:sp>
      <p:sp>
        <p:nvSpPr>
          <p:cNvPr id="3" name="AutoShape 3"/>
          <p:cNvSpPr/>
          <p:nvPr/>
        </p:nvSpPr>
        <p:spPr>
          <a:xfrm rot="-4353831">
            <a:off x="-5727494" y="383127"/>
            <a:ext cx="9432062" cy="4075695"/>
          </a:xfrm>
          <a:prstGeom prst="rect">
            <a:avLst/>
          </a:prstGeom>
          <a:solidFill>
            <a:srgbClr val="C3EBE2"/>
          </a:solidFill>
        </p:spPr>
      </p:sp>
      <p:sp>
        <p:nvSpPr>
          <p:cNvPr id="6" name="Freeform 6"/>
          <p:cNvSpPr/>
          <p:nvPr/>
        </p:nvSpPr>
        <p:spPr>
          <a:xfrm>
            <a:off x="1016000" y="377250"/>
            <a:ext cx="8999009" cy="1375350"/>
          </a:xfrm>
          <a:custGeom>
            <a:avLst/>
            <a:gdLst/>
            <a:ahLst/>
            <a:cxnLst/>
            <a:rect l="l" t="t" r="r" b="b"/>
            <a:pathLst>
              <a:path w="13220998" h="5257183">
                <a:moveTo>
                  <a:pt x="0" y="0"/>
                </a:moveTo>
                <a:lnTo>
                  <a:pt x="0" y="5257183"/>
                </a:lnTo>
                <a:lnTo>
                  <a:pt x="13220998" y="5257183"/>
                </a:lnTo>
                <a:lnTo>
                  <a:pt x="13220998" y="0"/>
                </a:lnTo>
                <a:lnTo>
                  <a:pt x="0" y="0"/>
                </a:lnTo>
                <a:close/>
                <a:moveTo>
                  <a:pt x="13160037" y="5196224"/>
                </a:moveTo>
                <a:lnTo>
                  <a:pt x="59690" y="5196224"/>
                </a:lnTo>
                <a:lnTo>
                  <a:pt x="59690" y="59690"/>
                </a:lnTo>
                <a:lnTo>
                  <a:pt x="13160037" y="59690"/>
                </a:lnTo>
                <a:lnTo>
                  <a:pt x="13160037" y="5196224"/>
                </a:lnTo>
                <a:close/>
              </a:path>
            </a:pathLst>
          </a:custGeom>
          <a:solidFill>
            <a:srgbClr val="C3EBE2"/>
          </a:solidFill>
        </p:spPr>
      </p:sp>
      <p:sp>
        <p:nvSpPr>
          <p:cNvPr id="7" name="TextBox 7"/>
          <p:cNvSpPr txBox="1"/>
          <p:nvPr/>
        </p:nvSpPr>
        <p:spPr>
          <a:xfrm>
            <a:off x="1847126" y="635000"/>
            <a:ext cx="7550874" cy="820866"/>
          </a:xfrm>
          <a:prstGeom prst="rect">
            <a:avLst/>
          </a:prstGeom>
        </p:spPr>
        <p:txBody>
          <a:bodyPr wrap="square" lIns="0" tIns="0" rIns="0" bIns="0" rtlCol="0" anchor="t">
            <a:spAutoFit/>
          </a:bodyPr>
          <a:lstStyle/>
          <a:p>
            <a:r>
              <a:rPr lang="en-US" sz="2667" b="1" dirty="0">
                <a:solidFill>
                  <a:schemeClr val="bg1"/>
                </a:solidFill>
                <a:latin typeface="Arial" charset="0"/>
                <a:cs typeface="Arial" charset="0"/>
              </a:rPr>
              <a:t>ANTUÉRPIA 1920 – </a:t>
            </a:r>
            <a:br>
              <a:rPr lang="en-US" sz="2667" b="1" dirty="0">
                <a:solidFill>
                  <a:schemeClr val="bg1"/>
                </a:solidFill>
                <a:latin typeface="Arial" charset="0"/>
                <a:cs typeface="Arial" charset="0"/>
              </a:rPr>
            </a:br>
            <a:r>
              <a:rPr lang="en-US" sz="2667" b="1" dirty="0">
                <a:solidFill>
                  <a:schemeClr val="bg1"/>
                </a:solidFill>
                <a:latin typeface="Arial" charset="0"/>
                <a:cs typeface="Arial" charset="0"/>
              </a:rPr>
              <a:t>ESTREIA DO BRASIL NOS JOGOS OLÍMPICOS</a:t>
            </a:r>
          </a:p>
        </p:txBody>
      </p:sp>
      <p:grpSp>
        <p:nvGrpSpPr>
          <p:cNvPr id="11" name="Agrupar 10">
            <a:extLst>
              <a:ext uri="{FF2B5EF4-FFF2-40B4-BE49-F238E27FC236}">
                <a16:creationId xmlns:a16="http://schemas.microsoft.com/office/drawing/2014/main" id="{ACE41862-8F67-8746-8F24-D02CAE99CD38}"/>
              </a:ext>
            </a:extLst>
          </p:cNvPr>
          <p:cNvGrpSpPr/>
          <p:nvPr/>
        </p:nvGrpSpPr>
        <p:grpSpPr>
          <a:xfrm>
            <a:off x="3454400" y="2368821"/>
            <a:ext cx="7738442" cy="3742460"/>
            <a:chOff x="2372494" y="2176555"/>
            <a:chExt cx="8272823" cy="4000897"/>
          </a:xfrm>
        </p:grpSpPr>
        <p:grpSp>
          <p:nvGrpSpPr>
            <p:cNvPr id="12" name="Agrupar 11">
              <a:extLst>
                <a:ext uri="{FF2B5EF4-FFF2-40B4-BE49-F238E27FC236}">
                  <a16:creationId xmlns:a16="http://schemas.microsoft.com/office/drawing/2014/main" id="{E3C17786-21C0-EB42-B67A-D583A96E0BEB}"/>
                </a:ext>
              </a:extLst>
            </p:cNvPr>
            <p:cNvGrpSpPr/>
            <p:nvPr/>
          </p:nvGrpSpPr>
          <p:grpSpPr>
            <a:xfrm>
              <a:off x="2372494" y="2176555"/>
              <a:ext cx="8272823" cy="4000897"/>
              <a:chOff x="2363618" y="388396"/>
              <a:chExt cx="9589838" cy="4930665"/>
            </a:xfrm>
          </p:grpSpPr>
          <p:pic>
            <p:nvPicPr>
              <p:cNvPr id="14" name="Imagem 13">
                <a:extLst>
                  <a:ext uri="{FF2B5EF4-FFF2-40B4-BE49-F238E27FC236}">
                    <a16:creationId xmlns:a16="http://schemas.microsoft.com/office/drawing/2014/main" id="{198EDC31-6DA7-AA43-AAE3-EF1A4D2D70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363618" y="388396"/>
                <a:ext cx="9589838" cy="4930665"/>
              </a:xfrm>
              <a:prstGeom prst="rect">
                <a:avLst/>
              </a:prstGeom>
              <a:ln>
                <a:noFill/>
              </a:ln>
              <a:effectLst>
                <a:outerShdw blurRad="292100" dist="139700" dir="2700000" algn="tl" rotWithShape="0">
                  <a:srgbClr val="333333">
                    <a:alpha val="65000"/>
                  </a:srgbClr>
                </a:outerShdw>
              </a:effectLst>
            </p:spPr>
          </p:pic>
          <p:pic>
            <p:nvPicPr>
              <p:cNvPr id="15" name="Imagem 14" descr="Uma imagem contendo gráficos vetoriais, texto&#10;&#10;Descrição gerada com alta confiança">
                <a:extLst>
                  <a:ext uri="{FF2B5EF4-FFF2-40B4-BE49-F238E27FC236}">
                    <a16:creationId xmlns:a16="http://schemas.microsoft.com/office/drawing/2014/main" id="{0C67C43E-5244-CF46-B601-EE8B533BA8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7381" y="3429000"/>
                <a:ext cx="502557" cy="502557"/>
              </a:xfrm>
              <a:prstGeom prst="rect">
                <a:avLst/>
              </a:prstGeom>
            </p:spPr>
          </p:pic>
          <p:pic>
            <p:nvPicPr>
              <p:cNvPr id="16" name="Imagem 15">
                <a:extLst>
                  <a:ext uri="{FF2B5EF4-FFF2-40B4-BE49-F238E27FC236}">
                    <a16:creationId xmlns:a16="http://schemas.microsoft.com/office/drawing/2014/main" id="{1D2C5D52-E339-7D47-9C57-E85A2FE84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5980" y="817980"/>
                <a:ext cx="502557" cy="502557"/>
              </a:xfrm>
              <a:prstGeom prst="rect">
                <a:avLst/>
              </a:prstGeom>
            </p:spPr>
          </p:pic>
        </p:grpSp>
        <p:sp>
          <p:nvSpPr>
            <p:cNvPr id="13" name="Seta: Curva para Cima 16">
              <a:extLst>
                <a:ext uri="{FF2B5EF4-FFF2-40B4-BE49-F238E27FC236}">
                  <a16:creationId xmlns:a16="http://schemas.microsoft.com/office/drawing/2014/main" id="{05933E4D-42FD-7E4B-8951-1C36C9D23A78}"/>
                </a:ext>
              </a:extLst>
            </p:cNvPr>
            <p:cNvSpPr/>
            <p:nvPr/>
          </p:nvSpPr>
          <p:spPr>
            <a:xfrm rot="17919051" flipV="1">
              <a:off x="4485377" y="3608281"/>
              <a:ext cx="2117691" cy="191901"/>
            </a:xfrm>
            <a:prstGeom prst="curvedUpArrow">
              <a:avLst/>
            </a:prstGeom>
            <a:solidFill>
              <a:schemeClr val="bg1"/>
            </a:solidFill>
            <a:ln>
              <a:solidFill>
                <a:srgbClr val="33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grpSp>
      <p:sp>
        <p:nvSpPr>
          <p:cNvPr id="17" name="CaixaDeTexto 16">
            <a:extLst>
              <a:ext uri="{FF2B5EF4-FFF2-40B4-BE49-F238E27FC236}">
                <a16:creationId xmlns:a16="http://schemas.microsoft.com/office/drawing/2014/main" id="{A8DCB145-358C-1449-9D08-3DE7BE46AFCA}"/>
              </a:ext>
            </a:extLst>
          </p:cNvPr>
          <p:cNvSpPr txBox="1"/>
          <p:nvPr/>
        </p:nvSpPr>
        <p:spPr>
          <a:xfrm>
            <a:off x="9218645" y="-485192"/>
            <a:ext cx="184731" cy="215444"/>
          </a:xfrm>
          <a:prstGeom prst="rect">
            <a:avLst/>
          </a:prstGeom>
          <a:noFill/>
        </p:spPr>
        <p:txBody>
          <a:bodyPr wrap="none" rtlCol="0">
            <a:spAutoFit/>
          </a:bodyPr>
          <a:lstStyle/>
          <a:p>
            <a:endParaRPr lang="pt-BR" sz="800" dirty="0"/>
          </a:p>
        </p:txBody>
      </p:sp>
      <p:pic>
        <p:nvPicPr>
          <p:cNvPr id="18" name="Imagem 17">
            <a:extLst>
              <a:ext uri="{FF2B5EF4-FFF2-40B4-BE49-F238E27FC236}">
                <a16:creationId xmlns:a16="http://schemas.microsoft.com/office/drawing/2014/main" id="{E32249F9-DBBF-834B-8FF6-116443A2FF3A}"/>
              </a:ext>
            </a:extLst>
          </p:cNvPr>
          <p:cNvPicPr>
            <a:picLocks noChangeAspect="1"/>
          </p:cNvPicPr>
          <p:nvPr/>
        </p:nvPicPr>
        <p:blipFill rotWithShape="1">
          <a:blip r:embed="rId7"/>
          <a:srcRect l="20176" t="7631" r="20175" b="6052"/>
          <a:stretch/>
        </p:blipFill>
        <p:spPr>
          <a:xfrm>
            <a:off x="1681656" y="2727489"/>
            <a:ext cx="1363889" cy="1973627"/>
          </a:xfrm>
          <a:prstGeom prst="rect">
            <a:avLst/>
          </a:prstGeom>
          <a:ln>
            <a:noFill/>
          </a:ln>
          <a:effectLst>
            <a:outerShdw blurRad="50800" dist="38100" dir="8100000" algn="tr" rotWithShape="0">
              <a:prstClr val="black">
                <a:alpha val="40000"/>
              </a:prstClr>
            </a:outerShdw>
          </a:effectLst>
        </p:spPr>
      </p:pic>
      <p:pic>
        <p:nvPicPr>
          <p:cNvPr id="19" name="Imagem 18" descr="Uma imagem contendo gráficos vetoriais&#10;&#10;Descrição gerada com muito alta confiança">
            <a:extLst>
              <a:ext uri="{FF2B5EF4-FFF2-40B4-BE49-F238E27FC236}">
                <a16:creationId xmlns:a16="http://schemas.microsoft.com/office/drawing/2014/main" id="{2152493E-1E1C-7E49-BC3D-7EDBC612D6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6452" y="4997978"/>
            <a:ext cx="1494298" cy="1494298"/>
          </a:xfrm>
          <a:prstGeom prst="rect">
            <a:avLst/>
          </a:prstGeom>
          <a:ln>
            <a:noFill/>
          </a:ln>
          <a:effectLst>
            <a:outerShdw blurRad="50800" dist="38100" dir="8100000" algn="tr" rotWithShape="0">
              <a:prstClr val="black">
                <a:alpha val="40000"/>
              </a:prstClr>
            </a:outerShdw>
          </a:effectLst>
        </p:spPr>
      </p:pic>
      <p:pic>
        <p:nvPicPr>
          <p:cNvPr id="22" name="Imagem 21" descr="Uma imagem contendo água, barco&#10;&#10;Descrição gerada com alta confiança">
            <a:extLst>
              <a:ext uri="{FF2B5EF4-FFF2-40B4-BE49-F238E27FC236}">
                <a16:creationId xmlns:a16="http://schemas.microsoft.com/office/drawing/2014/main" id="{0FA141DC-8CED-1A40-83B1-2F253C1EF114}"/>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333" t="10684" r="10445" b="20393"/>
          <a:stretch/>
        </p:blipFill>
        <p:spPr>
          <a:xfrm>
            <a:off x="9595853" y="4964957"/>
            <a:ext cx="2176883" cy="1220103"/>
          </a:xfrm>
          <a:prstGeom prst="rect">
            <a:avLst/>
          </a:prstGeom>
          <a:ln>
            <a:noFill/>
          </a:ln>
          <a:effectLst>
            <a:outerShdw blurRad="292100" dist="139700" dir="2700000" algn="tl" rotWithShape="0">
              <a:srgbClr val="333333">
                <a:alpha val="65000"/>
              </a:srgbClr>
            </a:outerShdw>
          </a:effectLst>
        </p:spPr>
      </p:pic>
      <p:sp>
        <p:nvSpPr>
          <p:cNvPr id="23" name="Retângulo 22">
            <a:extLst>
              <a:ext uri="{FF2B5EF4-FFF2-40B4-BE49-F238E27FC236}">
                <a16:creationId xmlns:a16="http://schemas.microsoft.com/office/drawing/2014/main" id="{DD531A10-CB64-7D47-A655-90083619ACB7}"/>
              </a:ext>
            </a:extLst>
          </p:cNvPr>
          <p:cNvSpPr/>
          <p:nvPr/>
        </p:nvSpPr>
        <p:spPr>
          <a:xfrm>
            <a:off x="9601200" y="6258839"/>
            <a:ext cx="1316170" cy="297454"/>
          </a:xfrm>
          <a:prstGeom prst="rect">
            <a:avLst/>
          </a:prstGeom>
        </p:spPr>
        <p:txBody>
          <a:bodyPr wrap="square">
            <a:spAutoFit/>
          </a:bodyPr>
          <a:lstStyle/>
          <a:p>
            <a:r>
              <a:rPr lang="pt-BR" sz="1333" b="1" dirty="0" err="1">
                <a:solidFill>
                  <a:schemeClr val="bg1"/>
                </a:solidFill>
                <a:latin typeface="Arial" panose="020B0604020202020204" pitchFamily="34" charset="0"/>
                <a:cs typeface="Arial" panose="020B0604020202020204" pitchFamily="34" charset="0"/>
              </a:rPr>
              <a:t>Curvello</a:t>
            </a:r>
            <a:endParaRPr lang="en-US" sz="1333"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81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685950-7DF1-984C-9B0F-D9CDA97D9CBB}"/>
              </a:ext>
            </a:extLst>
          </p:cNvPr>
          <p:cNvSpPr/>
          <p:nvPr/>
        </p:nvSpPr>
        <p:spPr>
          <a:xfrm>
            <a:off x="-279400" y="-177800"/>
            <a:ext cx="12471400" cy="7264400"/>
          </a:xfrm>
          <a:prstGeom prst="rect">
            <a:avLst/>
          </a:prstGeom>
          <a:solidFill>
            <a:srgbClr val="224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m 16" descr="Uma imagem contendo grama, ao ar livre, céu, campo&#10;&#10;Descrição gerada com muito alta confiança">
            <a:extLst>
              <a:ext uri="{FF2B5EF4-FFF2-40B4-BE49-F238E27FC236}">
                <a16:creationId xmlns:a16="http://schemas.microsoft.com/office/drawing/2014/main" id="{1ACA7FB7-1D35-A846-B3D2-7382A5F4AA45}"/>
              </a:ext>
            </a:extLst>
          </p:cNvPr>
          <p:cNvPicPr>
            <a:picLocks noChangeAspect="1"/>
          </p:cNvPicPr>
          <p:nvPr/>
        </p:nvPicPr>
        <p:blipFill rotWithShape="1">
          <a:blip r:embed="rId3">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621" t="15906" r="24034" b="16959"/>
          <a:stretch/>
        </p:blipFill>
        <p:spPr>
          <a:xfrm>
            <a:off x="-47117" y="-1750969"/>
            <a:ext cx="17525999" cy="10515963"/>
          </a:xfrm>
          <a:prstGeom prst="rect">
            <a:avLst/>
          </a:prstGeom>
          <a:ln>
            <a:noFill/>
          </a:ln>
          <a:effectLst>
            <a:outerShdw blurRad="50800" dist="38100" dir="13500000" algn="br" rotWithShape="0">
              <a:prstClr val="black">
                <a:alpha val="40000"/>
              </a:prstClr>
            </a:outerShdw>
          </a:effectLst>
        </p:spPr>
      </p:pic>
      <p:grpSp>
        <p:nvGrpSpPr>
          <p:cNvPr id="2" name="Group 2"/>
          <p:cNvGrpSpPr/>
          <p:nvPr/>
        </p:nvGrpSpPr>
        <p:grpSpPr>
          <a:xfrm>
            <a:off x="-1835897" y="-1117243"/>
            <a:ext cx="4545159" cy="9884492"/>
            <a:chOff x="2845750" y="675784"/>
            <a:chExt cx="9090316" cy="19768982"/>
          </a:xfrm>
        </p:grpSpPr>
        <p:sp>
          <p:nvSpPr>
            <p:cNvPr id="3" name="AutoShape 3"/>
            <p:cNvSpPr/>
            <p:nvPr/>
          </p:nvSpPr>
          <p:spPr>
            <a:xfrm rot="-4688599">
              <a:off x="-63667" y="4458542"/>
              <a:ext cx="15782491" cy="8216975"/>
            </a:xfrm>
            <a:prstGeom prst="rect">
              <a:avLst/>
            </a:prstGeom>
            <a:solidFill>
              <a:srgbClr val="C3EBE2"/>
            </a:solidFill>
          </p:spPr>
        </p:sp>
        <p:sp>
          <p:nvSpPr>
            <p:cNvPr id="4" name="AutoShape 4"/>
            <p:cNvSpPr/>
            <p:nvPr/>
          </p:nvSpPr>
          <p:spPr>
            <a:xfrm rot="14942836">
              <a:off x="-1942217" y="7878516"/>
              <a:ext cx="17354217" cy="7778283"/>
            </a:xfrm>
            <a:prstGeom prst="rect">
              <a:avLst/>
            </a:prstGeom>
            <a:solidFill>
              <a:srgbClr val="FAFEFF"/>
            </a:solidFill>
          </p:spPr>
        </p:sp>
      </p:grpSp>
      <p:grpSp>
        <p:nvGrpSpPr>
          <p:cNvPr id="6" name="Group 6"/>
          <p:cNvGrpSpPr/>
          <p:nvPr/>
        </p:nvGrpSpPr>
        <p:grpSpPr>
          <a:xfrm>
            <a:off x="2438400" y="2036859"/>
            <a:ext cx="8765117" cy="4006059"/>
            <a:chOff x="0" y="0"/>
            <a:chExt cx="14595614" cy="8705358"/>
          </a:xfrm>
        </p:grpSpPr>
        <p:sp>
          <p:nvSpPr>
            <p:cNvPr id="7" name="Freeform 7"/>
            <p:cNvSpPr/>
            <p:nvPr/>
          </p:nvSpPr>
          <p:spPr>
            <a:xfrm>
              <a:off x="0" y="0"/>
              <a:ext cx="14595615" cy="8705358"/>
            </a:xfrm>
            <a:custGeom>
              <a:avLst/>
              <a:gdLst/>
              <a:ahLst/>
              <a:cxnLst/>
              <a:rect l="l" t="t" r="r" b="b"/>
              <a:pathLst>
                <a:path w="14595615" h="8705358">
                  <a:moveTo>
                    <a:pt x="0" y="0"/>
                  </a:moveTo>
                  <a:lnTo>
                    <a:pt x="0" y="8705358"/>
                  </a:lnTo>
                  <a:lnTo>
                    <a:pt x="14595615" y="8705358"/>
                  </a:lnTo>
                  <a:lnTo>
                    <a:pt x="14595615" y="0"/>
                  </a:lnTo>
                  <a:lnTo>
                    <a:pt x="0" y="0"/>
                  </a:lnTo>
                  <a:close/>
                  <a:moveTo>
                    <a:pt x="14534654" y="8644398"/>
                  </a:moveTo>
                  <a:lnTo>
                    <a:pt x="59690" y="8644398"/>
                  </a:lnTo>
                  <a:lnTo>
                    <a:pt x="59690" y="59690"/>
                  </a:lnTo>
                  <a:lnTo>
                    <a:pt x="14534654" y="59690"/>
                  </a:lnTo>
                  <a:lnTo>
                    <a:pt x="14534654" y="8644398"/>
                  </a:lnTo>
                  <a:close/>
                </a:path>
              </a:pathLst>
            </a:custGeom>
            <a:solidFill>
              <a:srgbClr val="C3EBE2"/>
            </a:solidFill>
          </p:spPr>
        </p:sp>
      </p:grpSp>
      <p:sp>
        <p:nvSpPr>
          <p:cNvPr id="8" name="TextBox 8"/>
          <p:cNvSpPr txBox="1"/>
          <p:nvPr/>
        </p:nvSpPr>
        <p:spPr>
          <a:xfrm>
            <a:off x="3674908" y="2456120"/>
            <a:ext cx="6667767" cy="331566"/>
          </a:xfrm>
          <a:prstGeom prst="rect">
            <a:avLst/>
          </a:prstGeom>
        </p:spPr>
        <p:txBody>
          <a:bodyPr lIns="0" tIns="0" rIns="0" bIns="0" rtlCol="0" anchor="t">
            <a:spAutoFit/>
          </a:bodyPr>
          <a:lstStyle/>
          <a:p>
            <a:pPr indent="-190510">
              <a:lnSpc>
                <a:spcPts val="2773"/>
              </a:lnSpc>
              <a:buFont typeface="Wingdings" pitchFamily="2" charset="2"/>
              <a:buChar char="§"/>
            </a:pPr>
            <a:r>
              <a:rPr lang="pt-BR" sz="2133" spc="159" dirty="0">
                <a:solidFill>
                  <a:srgbClr val="FAFEFF"/>
                </a:solidFill>
                <a:latin typeface="Arial" panose="020B0604020202020204" pitchFamily="34" charset="0"/>
                <a:cs typeface="Arial" panose="020B0604020202020204" pitchFamily="34" charset="0"/>
              </a:rPr>
              <a:t>Guilherme Paraense</a:t>
            </a:r>
            <a:endParaRPr lang="en-US" sz="2133" spc="159" dirty="0">
              <a:solidFill>
                <a:srgbClr val="FAFEFF"/>
              </a:solidFill>
              <a:latin typeface="Arial" panose="020B0604020202020204" pitchFamily="34" charset="0"/>
              <a:cs typeface="Arial" panose="020B0604020202020204" pitchFamily="34" charset="0"/>
            </a:endParaRPr>
          </a:p>
        </p:txBody>
      </p:sp>
      <p:sp>
        <p:nvSpPr>
          <p:cNvPr id="10" name="TextBox 10"/>
          <p:cNvSpPr txBox="1"/>
          <p:nvPr/>
        </p:nvSpPr>
        <p:spPr>
          <a:xfrm>
            <a:off x="3674908" y="2804984"/>
            <a:ext cx="6667767" cy="370038"/>
          </a:xfrm>
          <a:prstGeom prst="rect">
            <a:avLst/>
          </a:prstGeom>
        </p:spPr>
        <p:txBody>
          <a:bodyPr lIns="0" tIns="0" rIns="0" bIns="0" rtlCol="0" anchor="t">
            <a:spAutoFit/>
          </a:bodyPr>
          <a:lstStyle/>
          <a:p>
            <a:pPr>
              <a:lnSpc>
                <a:spcPts val="3199"/>
              </a:lnSpc>
            </a:pPr>
            <a:r>
              <a:rPr lang="pt-BR" sz="2133" spc="21" dirty="0">
                <a:solidFill>
                  <a:srgbClr val="C3EBE2"/>
                </a:solidFill>
                <a:latin typeface="Arial" panose="020B0604020202020204" pitchFamily="34" charset="0"/>
                <a:cs typeface="Arial" panose="020B0604020202020204" pitchFamily="34" charset="0"/>
              </a:rPr>
              <a:t>Ouro - Tiro rápido individual</a:t>
            </a:r>
            <a:endParaRPr lang="en-US" sz="2133" spc="21" dirty="0">
              <a:solidFill>
                <a:srgbClr val="C3EBE2"/>
              </a:solidFill>
              <a:latin typeface="Arial" panose="020B0604020202020204" pitchFamily="34" charset="0"/>
              <a:cs typeface="Arial" panose="020B0604020202020204" pitchFamily="34" charset="0"/>
            </a:endParaRPr>
          </a:p>
        </p:txBody>
      </p:sp>
      <p:pic>
        <p:nvPicPr>
          <p:cNvPr id="18" name="Picture 6" descr="jornal o paiz (Foto: Reprodução)">
            <a:extLst>
              <a:ext uri="{FF2B5EF4-FFF2-40B4-BE49-F238E27FC236}">
                <a16:creationId xmlns:a16="http://schemas.microsoft.com/office/drawing/2014/main" id="{7C3003EF-6348-2B48-BB1E-598007CDF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4325">
            <a:off x="57705" y="3346571"/>
            <a:ext cx="2528041" cy="1868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9" name="Agrupar 18">
            <a:extLst>
              <a:ext uri="{FF2B5EF4-FFF2-40B4-BE49-F238E27FC236}">
                <a16:creationId xmlns:a16="http://schemas.microsoft.com/office/drawing/2014/main" id="{8DD5DD0D-C66B-4542-B2F2-3390B8231256}"/>
              </a:ext>
            </a:extLst>
          </p:cNvPr>
          <p:cNvGrpSpPr/>
          <p:nvPr/>
        </p:nvGrpSpPr>
        <p:grpSpPr>
          <a:xfrm>
            <a:off x="320162" y="5452735"/>
            <a:ext cx="2629875" cy="1348186"/>
            <a:chOff x="6464175" y="2160247"/>
            <a:chExt cx="4887812" cy="2625927"/>
          </a:xfrm>
        </p:grpSpPr>
        <p:pic>
          <p:nvPicPr>
            <p:cNvPr id="20" name="Imagem 19">
              <a:extLst>
                <a:ext uri="{FF2B5EF4-FFF2-40B4-BE49-F238E27FC236}">
                  <a16:creationId xmlns:a16="http://schemas.microsoft.com/office/drawing/2014/main" id="{2D552F72-C2E8-F441-B660-39320F7E2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94287">
              <a:off x="8894342" y="2328529"/>
              <a:ext cx="2457645" cy="2457645"/>
            </a:xfrm>
            <a:prstGeom prst="rect">
              <a:avLst/>
            </a:prstGeom>
          </p:spPr>
        </p:pic>
        <p:pic>
          <p:nvPicPr>
            <p:cNvPr id="21" name="Imagem 20" descr="Uma imagem contendo cartão de negócios, texto&#10;&#10;Descrição gerada com muito alta confiança">
              <a:extLst>
                <a:ext uri="{FF2B5EF4-FFF2-40B4-BE49-F238E27FC236}">
                  <a16:creationId xmlns:a16="http://schemas.microsoft.com/office/drawing/2014/main" id="{30DD497C-2CD6-D343-B8B7-B7876EDCD1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05392" flipH="1">
              <a:off x="6464175" y="2160247"/>
              <a:ext cx="2376962" cy="2537506"/>
            </a:xfrm>
            <a:prstGeom prst="rect">
              <a:avLst/>
            </a:prstGeom>
          </p:spPr>
        </p:pic>
      </p:grpSp>
      <p:sp>
        <p:nvSpPr>
          <p:cNvPr id="28" name="TextBox 8">
            <a:extLst>
              <a:ext uri="{FF2B5EF4-FFF2-40B4-BE49-F238E27FC236}">
                <a16:creationId xmlns:a16="http://schemas.microsoft.com/office/drawing/2014/main" id="{7B213011-2B2C-0A40-BFA3-17B87B96431A}"/>
              </a:ext>
            </a:extLst>
          </p:cNvPr>
          <p:cNvSpPr txBox="1"/>
          <p:nvPr/>
        </p:nvSpPr>
        <p:spPr>
          <a:xfrm>
            <a:off x="3674908" y="3507013"/>
            <a:ext cx="6667767" cy="331566"/>
          </a:xfrm>
          <a:prstGeom prst="rect">
            <a:avLst/>
          </a:prstGeom>
        </p:spPr>
        <p:txBody>
          <a:bodyPr lIns="0" tIns="0" rIns="0" bIns="0" rtlCol="0" anchor="t">
            <a:spAutoFit/>
          </a:bodyPr>
          <a:lstStyle/>
          <a:p>
            <a:pPr indent="-190510">
              <a:lnSpc>
                <a:spcPts val="2773"/>
              </a:lnSpc>
              <a:buFont typeface="Wingdings" pitchFamily="2" charset="2"/>
              <a:buChar char="§"/>
            </a:pPr>
            <a:r>
              <a:rPr lang="pt-BR" sz="2133" spc="159" dirty="0">
                <a:solidFill>
                  <a:srgbClr val="FAFEFF"/>
                </a:solidFill>
                <a:latin typeface="Arial" panose="020B0604020202020204" pitchFamily="34" charset="0"/>
                <a:cs typeface="Arial" panose="020B0604020202020204" pitchFamily="34" charset="0"/>
              </a:rPr>
              <a:t>Afrânio Costa</a:t>
            </a:r>
            <a:endParaRPr lang="en-US" sz="2133" spc="159" dirty="0">
              <a:solidFill>
                <a:srgbClr val="FAFEFF"/>
              </a:solidFill>
              <a:latin typeface="Arial" panose="020B0604020202020204" pitchFamily="34" charset="0"/>
              <a:cs typeface="Arial" panose="020B0604020202020204" pitchFamily="34" charset="0"/>
            </a:endParaRPr>
          </a:p>
        </p:txBody>
      </p:sp>
      <p:sp>
        <p:nvSpPr>
          <p:cNvPr id="29" name="TextBox 10">
            <a:extLst>
              <a:ext uri="{FF2B5EF4-FFF2-40B4-BE49-F238E27FC236}">
                <a16:creationId xmlns:a16="http://schemas.microsoft.com/office/drawing/2014/main" id="{30A7B3CF-F759-7C40-B1EE-4244627C1448}"/>
              </a:ext>
            </a:extLst>
          </p:cNvPr>
          <p:cNvSpPr txBox="1"/>
          <p:nvPr/>
        </p:nvSpPr>
        <p:spPr>
          <a:xfrm>
            <a:off x="3674908" y="3926603"/>
            <a:ext cx="6667767" cy="328231"/>
          </a:xfrm>
          <a:prstGeom prst="rect">
            <a:avLst/>
          </a:prstGeom>
        </p:spPr>
        <p:txBody>
          <a:bodyPr lIns="0" tIns="0" rIns="0" bIns="0" rtlCol="0" anchor="t">
            <a:spAutoFit/>
          </a:bodyPr>
          <a:lstStyle/>
          <a:p>
            <a:r>
              <a:rPr lang="pt-BR" sz="2133" spc="21" dirty="0">
                <a:solidFill>
                  <a:srgbClr val="C3EBE2"/>
                </a:solidFill>
                <a:latin typeface="Arial" panose="020B0604020202020204" pitchFamily="34" charset="0"/>
                <a:cs typeface="Arial" panose="020B0604020202020204" pitchFamily="34" charset="0"/>
              </a:rPr>
              <a:t>Prata - Pistola livre individual</a:t>
            </a:r>
            <a:endParaRPr lang="en-US" sz="2133" spc="21" dirty="0">
              <a:solidFill>
                <a:srgbClr val="C3EBE2"/>
              </a:solidFill>
              <a:latin typeface="Arial" panose="020B0604020202020204" pitchFamily="34" charset="0"/>
              <a:cs typeface="Arial" panose="020B0604020202020204" pitchFamily="34" charset="0"/>
            </a:endParaRPr>
          </a:p>
        </p:txBody>
      </p:sp>
      <p:sp>
        <p:nvSpPr>
          <p:cNvPr id="30" name="TextBox 8">
            <a:extLst>
              <a:ext uri="{FF2B5EF4-FFF2-40B4-BE49-F238E27FC236}">
                <a16:creationId xmlns:a16="http://schemas.microsoft.com/office/drawing/2014/main" id="{A1AD7475-8DB6-9E4C-8991-10FCF9D07A21}"/>
              </a:ext>
            </a:extLst>
          </p:cNvPr>
          <p:cNvSpPr txBox="1"/>
          <p:nvPr/>
        </p:nvSpPr>
        <p:spPr>
          <a:xfrm>
            <a:off x="3674909" y="4512008"/>
            <a:ext cx="7051171" cy="690638"/>
          </a:xfrm>
          <a:prstGeom prst="rect">
            <a:avLst/>
          </a:prstGeom>
        </p:spPr>
        <p:txBody>
          <a:bodyPr wrap="square" lIns="0" tIns="0" rIns="0" bIns="0" rtlCol="0" anchor="t">
            <a:spAutoFit/>
          </a:bodyPr>
          <a:lstStyle/>
          <a:p>
            <a:pPr indent="-190510">
              <a:lnSpc>
                <a:spcPts val="2773"/>
              </a:lnSpc>
              <a:buFont typeface="Wingdings" pitchFamily="2" charset="2"/>
              <a:buChar char="§"/>
            </a:pPr>
            <a:r>
              <a:rPr lang="pt-BR" sz="2133" spc="159" dirty="0">
                <a:solidFill>
                  <a:srgbClr val="FAFEFF"/>
                </a:solidFill>
                <a:latin typeface="Arial" panose="020B0604020202020204" pitchFamily="34" charset="0"/>
                <a:cs typeface="Arial" panose="020B0604020202020204" pitchFamily="34" charset="0"/>
              </a:rPr>
              <a:t>Afrânio Costa, Dario Barbosa, Fernando Soledade, Guilherme Paraense e Sebastião Wolf.</a:t>
            </a:r>
            <a:endParaRPr lang="en-US" sz="2133" spc="159" dirty="0">
              <a:solidFill>
                <a:srgbClr val="FAFEFF"/>
              </a:solidFill>
              <a:latin typeface="Arial" panose="020B060402020202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D2FE0087-8632-6441-AAF6-B842ECB02700}"/>
              </a:ext>
            </a:extLst>
          </p:cNvPr>
          <p:cNvSpPr txBox="1"/>
          <p:nvPr/>
        </p:nvSpPr>
        <p:spPr>
          <a:xfrm>
            <a:off x="3674908" y="5285105"/>
            <a:ext cx="6667767" cy="328231"/>
          </a:xfrm>
          <a:prstGeom prst="rect">
            <a:avLst/>
          </a:prstGeom>
        </p:spPr>
        <p:txBody>
          <a:bodyPr lIns="0" tIns="0" rIns="0" bIns="0" rtlCol="0" anchor="t">
            <a:spAutoFit/>
          </a:bodyPr>
          <a:lstStyle/>
          <a:p>
            <a:r>
              <a:rPr lang="pt-BR" sz="2133" spc="21" dirty="0">
                <a:solidFill>
                  <a:srgbClr val="C3EBE2"/>
                </a:solidFill>
                <a:latin typeface="Arial" panose="020B0604020202020204" pitchFamily="34" charset="0"/>
                <a:cs typeface="Arial" panose="020B0604020202020204" pitchFamily="34" charset="0"/>
              </a:rPr>
              <a:t>Bronze - Pistola livre equipe</a:t>
            </a:r>
            <a:endParaRPr lang="en-US" sz="2133" spc="21" dirty="0">
              <a:solidFill>
                <a:srgbClr val="C3EBE2"/>
              </a:solidFill>
              <a:latin typeface="Arial" panose="020B0604020202020204" pitchFamily="34" charset="0"/>
              <a:cs typeface="Arial" panose="020B0604020202020204" pitchFamily="34" charset="0"/>
            </a:endParaRPr>
          </a:p>
        </p:txBody>
      </p:sp>
      <p:sp>
        <p:nvSpPr>
          <p:cNvPr id="32" name="Retângulo 31">
            <a:extLst>
              <a:ext uri="{FF2B5EF4-FFF2-40B4-BE49-F238E27FC236}">
                <a16:creationId xmlns:a16="http://schemas.microsoft.com/office/drawing/2014/main" id="{63462FEF-A11A-5248-8F8F-E09BF140533B}"/>
              </a:ext>
            </a:extLst>
          </p:cNvPr>
          <p:cNvSpPr/>
          <p:nvPr/>
        </p:nvSpPr>
        <p:spPr>
          <a:xfrm>
            <a:off x="3607583" y="1194194"/>
            <a:ext cx="7272119" cy="423899"/>
          </a:xfrm>
          <a:prstGeom prst="rect">
            <a:avLst/>
          </a:prstGeom>
        </p:spPr>
        <p:txBody>
          <a:bodyPr wrap="none">
            <a:spAutoFit/>
          </a:bodyPr>
          <a:lstStyle/>
          <a:p>
            <a:pPr>
              <a:lnSpc>
                <a:spcPts val="2773"/>
              </a:lnSpc>
            </a:pPr>
            <a:r>
              <a:rPr lang="pt-BR" sz="2133" b="1" spc="159" dirty="0">
                <a:solidFill>
                  <a:srgbClr val="FAFEFF"/>
                </a:solidFill>
                <a:latin typeface="Arial" panose="020B0604020202020204" pitchFamily="34" charset="0"/>
                <a:cs typeface="Arial" panose="020B0604020202020204" pitchFamily="34" charset="0"/>
              </a:rPr>
              <a:t>PRIMEIRAS MEDALHAS OLÍMPICAS DO BRASIL</a:t>
            </a:r>
            <a:endParaRPr lang="en-US" sz="2133" b="1" spc="159" dirty="0">
              <a:solidFill>
                <a:srgbClr val="FAFEFF"/>
              </a:solidFill>
              <a:latin typeface="Arial" panose="020B0604020202020204" pitchFamily="34" charset="0"/>
              <a:cs typeface="Arial" panose="020B0604020202020204" pitchFamily="34" charset="0"/>
            </a:endParaRPr>
          </a:p>
        </p:txBody>
      </p:sp>
      <p:sp>
        <p:nvSpPr>
          <p:cNvPr id="34" name="TextBox 8">
            <a:extLst>
              <a:ext uri="{FF2B5EF4-FFF2-40B4-BE49-F238E27FC236}">
                <a16:creationId xmlns:a16="http://schemas.microsoft.com/office/drawing/2014/main" id="{3FE823E5-C5E8-F241-A51C-4BCE4611B942}"/>
              </a:ext>
            </a:extLst>
          </p:cNvPr>
          <p:cNvSpPr txBox="1"/>
          <p:nvPr/>
        </p:nvSpPr>
        <p:spPr>
          <a:xfrm>
            <a:off x="3674908" y="1573413"/>
            <a:ext cx="6667767" cy="331566"/>
          </a:xfrm>
          <a:prstGeom prst="rect">
            <a:avLst/>
          </a:prstGeom>
        </p:spPr>
        <p:txBody>
          <a:bodyPr lIns="0" tIns="0" rIns="0" bIns="0" rtlCol="0" anchor="t">
            <a:spAutoFit/>
          </a:bodyPr>
          <a:lstStyle/>
          <a:p>
            <a:pPr>
              <a:lnSpc>
                <a:spcPts val="2773"/>
              </a:lnSpc>
            </a:pPr>
            <a:r>
              <a:rPr lang="pt-BR" sz="2133" spc="159" dirty="0">
                <a:solidFill>
                  <a:srgbClr val="FAFEFF"/>
                </a:solidFill>
                <a:latin typeface="Arial" panose="020B0604020202020204" pitchFamily="34" charset="0"/>
                <a:cs typeface="Arial" panose="020B0604020202020204" pitchFamily="34" charset="0"/>
              </a:rPr>
              <a:t>Fair play e Amadorismo</a:t>
            </a:r>
            <a:endParaRPr lang="en-US" sz="2133" spc="159" dirty="0">
              <a:solidFill>
                <a:srgbClr val="FAFE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28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a:extLst>
              <a:ext uri="{FF2B5EF4-FFF2-40B4-BE49-F238E27FC236}">
                <a16:creationId xmlns:a16="http://schemas.microsoft.com/office/drawing/2014/main" id="{44F5EED1-EBC0-684B-B08A-3C89FA178B56}"/>
              </a:ext>
            </a:extLst>
          </p:cNvPr>
          <p:cNvSpPr/>
          <p:nvPr/>
        </p:nvSpPr>
        <p:spPr>
          <a:xfrm>
            <a:off x="0" y="0"/>
            <a:ext cx="127254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bg1"/>
                </a:solidFill>
              </a:ln>
            </a:endParaRPr>
          </a:p>
        </p:txBody>
      </p:sp>
      <p:sp>
        <p:nvSpPr>
          <p:cNvPr id="3" name="AutoShape 3"/>
          <p:cNvSpPr/>
          <p:nvPr/>
        </p:nvSpPr>
        <p:spPr>
          <a:xfrm rot="4566667">
            <a:off x="9597789" y="1551694"/>
            <a:ext cx="6620489" cy="2193004"/>
          </a:xfrm>
          <a:prstGeom prst="rect">
            <a:avLst/>
          </a:prstGeom>
          <a:solidFill>
            <a:srgbClr val="C4EBE2"/>
          </a:solidFill>
        </p:spPr>
      </p:sp>
      <p:sp>
        <p:nvSpPr>
          <p:cNvPr id="4" name="AutoShape 4"/>
          <p:cNvSpPr/>
          <p:nvPr/>
        </p:nvSpPr>
        <p:spPr>
          <a:xfrm rot="6689647">
            <a:off x="9111606" y="4248375"/>
            <a:ext cx="6583637" cy="2013150"/>
          </a:xfrm>
          <a:prstGeom prst="rect">
            <a:avLst/>
          </a:prstGeom>
          <a:solidFill>
            <a:srgbClr val="2E414D"/>
          </a:solidFill>
        </p:spPr>
        <p:txBody>
          <a:bodyPr/>
          <a:lstStyle/>
          <a:p>
            <a:endParaRPr lang="pt-BR"/>
          </a:p>
        </p:txBody>
      </p:sp>
      <p:sp>
        <p:nvSpPr>
          <p:cNvPr id="10" name="Retângulo 9">
            <a:extLst>
              <a:ext uri="{FF2B5EF4-FFF2-40B4-BE49-F238E27FC236}">
                <a16:creationId xmlns:a16="http://schemas.microsoft.com/office/drawing/2014/main" id="{3569AEEF-1960-AF48-8067-06B15218B5EA}"/>
              </a:ext>
            </a:extLst>
          </p:cNvPr>
          <p:cNvSpPr/>
          <p:nvPr/>
        </p:nvSpPr>
        <p:spPr>
          <a:xfrm>
            <a:off x="304800" y="496669"/>
            <a:ext cx="6200928" cy="646331"/>
          </a:xfrm>
          <a:prstGeom prst="rect">
            <a:avLst/>
          </a:prstGeom>
        </p:spPr>
        <p:txBody>
          <a:bodyPr wrap="none">
            <a:spAutoFit/>
          </a:bodyPr>
          <a:lstStyle/>
          <a:p>
            <a:pPr lvl="0" defTabSz="914400">
              <a:defRPr/>
            </a:pPr>
            <a:r>
              <a:rPr lang="en-US" sz="3600" spc="-53" dirty="0">
                <a:solidFill>
                  <a:srgbClr val="2E414D"/>
                </a:solidFill>
                <a:latin typeface="Arial" panose="020B0604020202020204" pitchFamily="34" charset="0"/>
                <a:cs typeface="Arial" panose="020B0604020202020204" pitchFamily="34" charset="0"/>
              </a:rPr>
              <a:t>MISSÃO, VISÃO E VALORES</a:t>
            </a:r>
          </a:p>
        </p:txBody>
      </p:sp>
      <p:pic>
        <p:nvPicPr>
          <p:cNvPr id="12" name="Imagem 11">
            <a:extLst>
              <a:ext uri="{FF2B5EF4-FFF2-40B4-BE49-F238E27FC236}">
                <a16:creationId xmlns:a16="http://schemas.microsoft.com/office/drawing/2014/main" id="{4C081F25-9F4D-BE41-8159-C70ED77788D3}"/>
              </a:ext>
            </a:extLst>
          </p:cNvPr>
          <p:cNvPicPr>
            <a:picLocks noChangeAspect="1"/>
          </p:cNvPicPr>
          <p:nvPr/>
        </p:nvPicPr>
        <p:blipFill>
          <a:blip r:embed="rId3"/>
          <a:stretch>
            <a:fillRect/>
          </a:stretch>
        </p:blipFill>
        <p:spPr>
          <a:xfrm>
            <a:off x="0" y="1981200"/>
            <a:ext cx="10881660" cy="4876800"/>
          </a:xfrm>
          <a:prstGeom prst="rect">
            <a:avLst/>
          </a:prstGeom>
        </p:spPr>
      </p:pic>
      <p:sp>
        <p:nvSpPr>
          <p:cNvPr id="13" name="Retângulo 12">
            <a:extLst>
              <a:ext uri="{FF2B5EF4-FFF2-40B4-BE49-F238E27FC236}">
                <a16:creationId xmlns:a16="http://schemas.microsoft.com/office/drawing/2014/main" id="{DE1D74E3-BAED-E148-81AA-2B401E1BBA1F}"/>
              </a:ext>
            </a:extLst>
          </p:cNvPr>
          <p:cNvSpPr/>
          <p:nvPr/>
        </p:nvSpPr>
        <p:spPr>
          <a:xfrm>
            <a:off x="-533400" y="414413"/>
            <a:ext cx="8001000" cy="774711"/>
          </a:xfrm>
          <a:prstGeom prst="rect">
            <a:avLst/>
          </a:prstGeom>
          <a:noFill/>
          <a:ln>
            <a:solidFill>
              <a:srgbClr val="2F4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4091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780A7-82D7-9149-BFA3-A6D77EE26C51}"/>
              </a:ext>
            </a:extLst>
          </p:cNvPr>
          <p:cNvSpPr/>
          <p:nvPr/>
        </p:nvSpPr>
        <p:spPr>
          <a:xfrm>
            <a:off x="-279400" y="-177800"/>
            <a:ext cx="12471400" cy="7264400"/>
          </a:xfrm>
          <a:prstGeom prst="rect">
            <a:avLst/>
          </a:prstGeom>
          <a:solidFill>
            <a:srgbClr val="224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5090584" y="1995108"/>
            <a:ext cx="6796616" cy="3948492"/>
            <a:chOff x="0" y="0"/>
            <a:chExt cx="10683242" cy="5122696"/>
          </a:xfrm>
        </p:grpSpPr>
        <p:sp>
          <p:nvSpPr>
            <p:cNvPr id="7" name="Freeform 7"/>
            <p:cNvSpPr/>
            <p:nvPr/>
          </p:nvSpPr>
          <p:spPr>
            <a:xfrm>
              <a:off x="0" y="0"/>
              <a:ext cx="10683242" cy="5122696"/>
            </a:xfrm>
            <a:custGeom>
              <a:avLst/>
              <a:gdLst/>
              <a:ahLst/>
              <a:cxnLst/>
              <a:rect l="l" t="t" r="r" b="b"/>
              <a:pathLst>
                <a:path w="10683242" h="5122696">
                  <a:moveTo>
                    <a:pt x="0" y="0"/>
                  </a:moveTo>
                  <a:lnTo>
                    <a:pt x="0" y="5122696"/>
                  </a:lnTo>
                  <a:lnTo>
                    <a:pt x="10683242" y="5122696"/>
                  </a:lnTo>
                  <a:lnTo>
                    <a:pt x="10683242" y="0"/>
                  </a:lnTo>
                  <a:lnTo>
                    <a:pt x="0" y="0"/>
                  </a:lnTo>
                  <a:close/>
                  <a:moveTo>
                    <a:pt x="10622283" y="5061736"/>
                  </a:moveTo>
                  <a:lnTo>
                    <a:pt x="59690" y="5061736"/>
                  </a:lnTo>
                  <a:lnTo>
                    <a:pt x="59690" y="59690"/>
                  </a:lnTo>
                  <a:lnTo>
                    <a:pt x="10622283" y="59690"/>
                  </a:lnTo>
                  <a:lnTo>
                    <a:pt x="10622283" y="5061736"/>
                  </a:lnTo>
                  <a:close/>
                </a:path>
              </a:pathLst>
            </a:custGeom>
            <a:solidFill>
              <a:srgbClr val="C3EBE2"/>
            </a:solidFill>
          </p:spPr>
        </p:sp>
      </p:grpSp>
      <p:sp>
        <p:nvSpPr>
          <p:cNvPr id="8" name="TextBox 8"/>
          <p:cNvSpPr txBox="1"/>
          <p:nvPr/>
        </p:nvSpPr>
        <p:spPr>
          <a:xfrm>
            <a:off x="5755256" y="2279532"/>
            <a:ext cx="5245367" cy="779572"/>
          </a:xfrm>
          <a:prstGeom prst="rect">
            <a:avLst/>
          </a:prstGeom>
        </p:spPr>
        <p:txBody>
          <a:bodyPr lIns="0" tIns="0" rIns="0" bIns="0" rtlCol="0" anchor="t">
            <a:spAutoFit/>
          </a:bodyPr>
          <a:lstStyle/>
          <a:p>
            <a:pPr>
              <a:defRPr/>
            </a:pPr>
            <a:r>
              <a:rPr lang="pt-BR" sz="2533" b="1" spc="25" dirty="0">
                <a:solidFill>
                  <a:srgbClr val="C3EBE2"/>
                </a:solidFill>
                <a:latin typeface="Arial" panose="020B0604020202020204" pitchFamily="34" charset="0"/>
                <a:cs typeface="Arial" panose="020B0604020202020204" pitchFamily="34" charset="0"/>
              </a:rPr>
              <a:t>O NOVO COB: Austeridade, meritocracia e transparência</a:t>
            </a:r>
            <a:endParaRPr lang="en-US" sz="2533" b="1" spc="25" dirty="0">
              <a:solidFill>
                <a:srgbClr val="C3EBE2"/>
              </a:solidFill>
              <a:latin typeface="Arial" panose="020B0604020202020204" pitchFamily="34" charset="0"/>
              <a:cs typeface="Arial" panose="020B0604020202020204" pitchFamily="34" charset="0"/>
            </a:endParaRPr>
          </a:p>
        </p:txBody>
      </p:sp>
      <p:grpSp>
        <p:nvGrpSpPr>
          <p:cNvPr id="2" name="Group 2"/>
          <p:cNvGrpSpPr/>
          <p:nvPr/>
        </p:nvGrpSpPr>
        <p:grpSpPr>
          <a:xfrm>
            <a:off x="1899179" y="-929565"/>
            <a:ext cx="4641449" cy="8878911"/>
            <a:chOff x="0" y="0"/>
            <a:chExt cx="9282898" cy="17757822"/>
          </a:xfrm>
        </p:grpSpPr>
        <p:sp>
          <p:nvSpPr>
            <p:cNvPr id="3" name="AutoShape 3"/>
            <p:cNvSpPr/>
            <p:nvPr/>
          </p:nvSpPr>
          <p:spPr>
            <a:xfrm rot="-6180966">
              <a:off x="1772765" y="10890080"/>
              <a:ext cx="7221608" cy="3822484"/>
            </a:xfrm>
            <a:prstGeom prst="rect">
              <a:avLst/>
            </a:prstGeom>
            <a:solidFill>
              <a:srgbClr val="FAFEFF"/>
            </a:solidFill>
          </p:spPr>
        </p:sp>
        <p:sp>
          <p:nvSpPr>
            <p:cNvPr id="4" name="AutoShape 4"/>
            <p:cNvSpPr/>
            <p:nvPr/>
          </p:nvSpPr>
          <p:spPr>
            <a:xfrm rot="-4227458">
              <a:off x="-4138151" y="7070070"/>
              <a:ext cx="17559201" cy="3617682"/>
            </a:xfrm>
            <a:prstGeom prst="rect">
              <a:avLst/>
            </a:prstGeom>
            <a:solidFill>
              <a:srgbClr val="C3EBE2"/>
            </a:solidFill>
          </p:spPr>
        </p:sp>
      </p:grpSp>
      <p:sp>
        <p:nvSpPr>
          <p:cNvPr id="15" name="Retângulo 14">
            <a:extLst>
              <a:ext uri="{FF2B5EF4-FFF2-40B4-BE49-F238E27FC236}">
                <a16:creationId xmlns:a16="http://schemas.microsoft.com/office/drawing/2014/main" id="{3F8CE4E2-4856-9641-824B-8B31FBAF55CA}"/>
              </a:ext>
            </a:extLst>
          </p:cNvPr>
          <p:cNvSpPr/>
          <p:nvPr/>
        </p:nvSpPr>
        <p:spPr>
          <a:xfrm>
            <a:off x="5638800" y="3077190"/>
            <a:ext cx="5941242" cy="2493440"/>
          </a:xfrm>
          <a:prstGeom prst="rect">
            <a:avLst/>
          </a:prstGeom>
        </p:spPr>
        <p:txBody>
          <a:bodyPr wrap="none">
            <a:spAutoFit/>
          </a:bodyPr>
          <a:lstStyle/>
          <a:p>
            <a:pPr indent="-571500">
              <a:lnSpc>
                <a:spcPct val="150000"/>
              </a:lnSpc>
              <a:buFont typeface="Arial" panose="020B0604020202020204" pitchFamily="34" charset="0"/>
              <a:buChar char="•"/>
            </a:pPr>
            <a:r>
              <a:rPr lang="pt-BR" sz="2133" spc="21" dirty="0">
                <a:solidFill>
                  <a:srgbClr val="FAFEFF"/>
                </a:solidFill>
                <a:latin typeface="Arial" panose="020B0604020202020204" pitchFamily="34" charset="0"/>
                <a:cs typeface="Arial" panose="020B0604020202020204" pitchFamily="34" charset="0"/>
              </a:rPr>
              <a:t>Corte de custos e orçamento;</a:t>
            </a:r>
          </a:p>
          <a:p>
            <a:pPr indent="-571500">
              <a:lnSpc>
                <a:spcPct val="150000"/>
              </a:lnSpc>
              <a:buFont typeface="Arial" panose="020B0604020202020204" pitchFamily="34" charset="0"/>
              <a:buChar char="•"/>
            </a:pPr>
            <a:r>
              <a:rPr lang="pt-BR" sz="2133" spc="21" dirty="0">
                <a:solidFill>
                  <a:srgbClr val="FAFEFF"/>
                </a:solidFill>
                <a:latin typeface="Arial" panose="020B0604020202020204" pitchFamily="34" charset="0"/>
                <a:cs typeface="Arial" panose="020B0604020202020204" pitchFamily="34" charset="0"/>
              </a:rPr>
              <a:t>Novo estatuto;</a:t>
            </a:r>
          </a:p>
          <a:p>
            <a:pPr indent="-571500">
              <a:lnSpc>
                <a:spcPct val="150000"/>
              </a:lnSpc>
              <a:buFont typeface="Arial" panose="020B0604020202020204" pitchFamily="34" charset="0"/>
              <a:buChar char="•"/>
            </a:pPr>
            <a:r>
              <a:rPr lang="pt-BR" sz="2133" spc="21" dirty="0">
                <a:solidFill>
                  <a:srgbClr val="FAFEFF"/>
                </a:solidFill>
                <a:latin typeface="Arial" panose="020B0604020202020204" pitchFamily="34" charset="0"/>
                <a:cs typeface="Arial" panose="020B0604020202020204" pitchFamily="34" charset="0"/>
              </a:rPr>
              <a:t>Maior representatividade dos atletas;</a:t>
            </a:r>
          </a:p>
          <a:p>
            <a:pPr indent="-571500">
              <a:lnSpc>
                <a:spcPct val="150000"/>
              </a:lnSpc>
              <a:buFont typeface="Arial" panose="020B0604020202020204" pitchFamily="34" charset="0"/>
              <a:buChar char="•"/>
            </a:pPr>
            <a:r>
              <a:rPr lang="pt-BR" sz="2133" spc="21" dirty="0">
                <a:solidFill>
                  <a:srgbClr val="FAFEFF"/>
                </a:solidFill>
                <a:latin typeface="Arial" panose="020B0604020202020204" pitchFamily="34" charset="0"/>
                <a:cs typeface="Arial" panose="020B0604020202020204" pitchFamily="34" charset="0"/>
              </a:rPr>
              <a:t>Criação dos Conselhos de Administração </a:t>
            </a:r>
            <a:br>
              <a:rPr lang="pt-BR" sz="2133" spc="21" dirty="0">
                <a:solidFill>
                  <a:srgbClr val="FAFEFF"/>
                </a:solidFill>
                <a:latin typeface="Arial" panose="020B0604020202020204" pitchFamily="34" charset="0"/>
                <a:cs typeface="Arial" panose="020B0604020202020204" pitchFamily="34" charset="0"/>
              </a:rPr>
            </a:br>
            <a:r>
              <a:rPr lang="pt-BR" sz="2133" spc="21" dirty="0">
                <a:solidFill>
                  <a:srgbClr val="FAFEFF"/>
                </a:solidFill>
                <a:latin typeface="Arial" panose="020B0604020202020204" pitchFamily="34" charset="0"/>
                <a:cs typeface="Arial" panose="020B0604020202020204" pitchFamily="34" charset="0"/>
              </a:rPr>
              <a:t>        e de Ética.</a:t>
            </a:r>
            <a:endParaRPr lang="en-US" sz="2133" spc="21" dirty="0">
              <a:solidFill>
                <a:srgbClr val="FAFEFF"/>
              </a:solidFill>
              <a:latin typeface="Arial" panose="020B0604020202020204" pitchFamily="34" charset="0"/>
              <a:cs typeface="Arial" panose="020B0604020202020204" pitchFamily="34" charset="0"/>
            </a:endParaRPr>
          </a:p>
        </p:txBody>
      </p:sp>
      <p:pic>
        <p:nvPicPr>
          <p:cNvPr id="13" name="Imagem 12">
            <a:extLst>
              <a:ext uri="{FF2B5EF4-FFF2-40B4-BE49-F238E27FC236}">
                <a16:creationId xmlns:a16="http://schemas.microsoft.com/office/drawing/2014/main" id="{E0801479-6F8E-AC45-BF2B-9E6697E50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46" y="442585"/>
            <a:ext cx="3056668" cy="3850065"/>
          </a:xfrm>
          <a:prstGeom prst="rect">
            <a:avLst/>
          </a:prstGeom>
        </p:spPr>
      </p:pic>
    </p:spTree>
    <p:extLst>
      <p:ext uri="{BB962C8B-B14F-4D97-AF65-F5344CB8AC3E}">
        <p14:creationId xmlns:p14="http://schemas.microsoft.com/office/powerpoint/2010/main" val="38292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FB72D5-7571-A745-8FA8-8789417094E1}"/>
              </a:ext>
            </a:extLst>
          </p:cNvPr>
          <p:cNvSpPr/>
          <p:nvPr/>
        </p:nvSpPr>
        <p:spPr>
          <a:xfrm>
            <a:off x="-279400" y="-177800"/>
            <a:ext cx="12471400" cy="7264400"/>
          </a:xfrm>
          <a:prstGeom prst="rect">
            <a:avLst/>
          </a:prstGeom>
          <a:solidFill>
            <a:srgbClr val="224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p:cNvSpPr/>
          <p:nvPr/>
        </p:nvSpPr>
        <p:spPr>
          <a:xfrm rot="-9326448">
            <a:off x="4225231" y="-1745632"/>
            <a:ext cx="9207612" cy="3749858"/>
          </a:xfrm>
          <a:prstGeom prst="rect">
            <a:avLst/>
          </a:prstGeom>
          <a:solidFill>
            <a:srgbClr val="FAFEFF"/>
          </a:solidFill>
        </p:spPr>
      </p:sp>
      <p:sp>
        <p:nvSpPr>
          <p:cNvPr id="3" name="AutoShape 3"/>
          <p:cNvSpPr/>
          <p:nvPr/>
        </p:nvSpPr>
        <p:spPr>
          <a:xfrm rot="10600917">
            <a:off x="-637317" y="3630984"/>
            <a:ext cx="13622268" cy="4966499"/>
          </a:xfrm>
          <a:prstGeom prst="rect">
            <a:avLst/>
          </a:prstGeom>
          <a:solidFill>
            <a:srgbClr val="C3EBE2"/>
          </a:solidFill>
        </p:spPr>
      </p:sp>
      <p:sp>
        <p:nvSpPr>
          <p:cNvPr id="4" name="AutoShape 4"/>
          <p:cNvSpPr/>
          <p:nvPr/>
        </p:nvSpPr>
        <p:spPr>
          <a:xfrm>
            <a:off x="10140817" y="3176599"/>
            <a:ext cx="381000" cy="381000"/>
          </a:xfrm>
          <a:prstGeom prst="rect">
            <a:avLst/>
          </a:prstGeom>
          <a:solidFill>
            <a:srgbClr val="FAFEFF"/>
          </a:solidFill>
        </p:spPr>
      </p:sp>
      <p:sp>
        <p:nvSpPr>
          <p:cNvPr id="5" name="AutoShape 5"/>
          <p:cNvSpPr/>
          <p:nvPr/>
        </p:nvSpPr>
        <p:spPr>
          <a:xfrm>
            <a:off x="7317272" y="3367099"/>
            <a:ext cx="381000" cy="381000"/>
          </a:xfrm>
          <a:prstGeom prst="rect">
            <a:avLst/>
          </a:prstGeom>
          <a:solidFill>
            <a:srgbClr val="FAFEFF"/>
          </a:solidFill>
        </p:spPr>
      </p:sp>
      <p:grpSp>
        <p:nvGrpSpPr>
          <p:cNvPr id="17" name="Group 17"/>
          <p:cNvGrpSpPr/>
          <p:nvPr/>
        </p:nvGrpSpPr>
        <p:grpSpPr>
          <a:xfrm>
            <a:off x="9156433" y="4400312"/>
            <a:ext cx="2349767" cy="1123792"/>
            <a:chOff x="0" y="-114300"/>
            <a:chExt cx="4699533" cy="2247583"/>
          </a:xfrm>
        </p:grpSpPr>
        <p:sp>
          <p:nvSpPr>
            <p:cNvPr id="18" name="TextBox 18"/>
            <p:cNvSpPr txBox="1"/>
            <p:nvPr/>
          </p:nvSpPr>
          <p:spPr>
            <a:xfrm>
              <a:off x="0" y="743930"/>
              <a:ext cx="4699533" cy="1389353"/>
            </a:xfrm>
            <a:prstGeom prst="rect">
              <a:avLst/>
            </a:prstGeom>
          </p:spPr>
          <p:txBody>
            <a:bodyPr lIns="0" tIns="0" rIns="0" bIns="0" rtlCol="0" anchor="t">
              <a:spAutoFit/>
            </a:bodyPr>
            <a:lstStyle/>
            <a:p>
              <a:pPr algn="ctr">
                <a:lnSpc>
                  <a:spcPts val="2800"/>
                </a:lnSpc>
              </a:pPr>
              <a:r>
                <a:rPr lang="en-US" sz="1867">
                  <a:solidFill>
                    <a:srgbClr val="2E414D"/>
                  </a:solidFill>
                  <a:latin typeface="Cooper Hewitt"/>
                </a:rPr>
                <a:t>Presentations are communication tools.</a:t>
              </a:r>
            </a:p>
          </p:txBody>
        </p:sp>
        <p:sp>
          <p:nvSpPr>
            <p:cNvPr id="19" name="TextBox 19"/>
            <p:cNvSpPr txBox="1"/>
            <p:nvPr/>
          </p:nvSpPr>
          <p:spPr>
            <a:xfrm>
              <a:off x="0" y="-114300"/>
              <a:ext cx="4699533" cy="690062"/>
            </a:xfrm>
            <a:prstGeom prst="rect">
              <a:avLst/>
            </a:prstGeom>
          </p:spPr>
          <p:txBody>
            <a:bodyPr lIns="0" tIns="0" rIns="0" bIns="0" rtlCol="0" anchor="t">
              <a:spAutoFit/>
            </a:bodyPr>
            <a:lstStyle/>
            <a:p>
              <a:pPr algn="ctr">
                <a:lnSpc>
                  <a:spcPts val="2773"/>
                </a:lnSpc>
              </a:pPr>
              <a:r>
                <a:rPr lang="en-US" sz="2133" spc="159">
                  <a:solidFill>
                    <a:srgbClr val="2E414D"/>
                  </a:solidFill>
                  <a:latin typeface="Cooper Hewitt"/>
                </a:rPr>
                <a:t>PHASE 4</a:t>
              </a:r>
            </a:p>
          </p:txBody>
        </p:sp>
      </p:grpSp>
      <p:sp>
        <p:nvSpPr>
          <p:cNvPr id="20" name="TextBox 20"/>
          <p:cNvSpPr txBox="1"/>
          <p:nvPr/>
        </p:nvSpPr>
        <p:spPr>
          <a:xfrm>
            <a:off x="546047" y="759759"/>
            <a:ext cx="5524764" cy="1582228"/>
          </a:xfrm>
          <a:prstGeom prst="rect">
            <a:avLst/>
          </a:prstGeom>
        </p:spPr>
        <p:txBody>
          <a:bodyPr lIns="0" tIns="0" rIns="0" bIns="0" rtlCol="0" anchor="t">
            <a:spAutoFit/>
          </a:bodyPr>
          <a:lstStyle/>
          <a:p>
            <a:pPr>
              <a:lnSpc>
                <a:spcPts val="6400"/>
              </a:lnSpc>
            </a:pPr>
            <a:r>
              <a:rPr lang="en-US" sz="5334" dirty="0">
                <a:solidFill>
                  <a:srgbClr val="C3EBE2"/>
                </a:solidFill>
                <a:latin typeface="Arial" panose="020B0604020202020204" pitchFamily="34" charset="0"/>
                <a:cs typeface="Arial" panose="020B0604020202020204" pitchFamily="34" charset="0"/>
              </a:rPr>
              <a:t>GET: </a:t>
            </a:r>
            <a:r>
              <a:rPr lang="en-US" sz="4400" dirty="0" err="1">
                <a:solidFill>
                  <a:srgbClr val="C3EBE2"/>
                </a:solidFill>
                <a:latin typeface="Arial" panose="020B0604020202020204" pitchFamily="34" charset="0"/>
                <a:cs typeface="Arial" panose="020B0604020202020204" pitchFamily="34" charset="0"/>
              </a:rPr>
              <a:t>Gestão</a:t>
            </a:r>
            <a:r>
              <a:rPr lang="en-US" sz="4400" dirty="0">
                <a:solidFill>
                  <a:srgbClr val="C3EBE2"/>
                </a:solidFill>
                <a:latin typeface="Arial" panose="020B0604020202020204" pitchFamily="34" charset="0"/>
                <a:cs typeface="Arial" panose="020B0604020202020204" pitchFamily="34" charset="0"/>
              </a:rPr>
              <a:t>, </a:t>
            </a:r>
            <a:r>
              <a:rPr lang="en-US" sz="4400" dirty="0" err="1">
                <a:solidFill>
                  <a:srgbClr val="C3EBE2"/>
                </a:solidFill>
                <a:latin typeface="Arial" panose="020B0604020202020204" pitchFamily="34" charset="0"/>
                <a:cs typeface="Arial" panose="020B0604020202020204" pitchFamily="34" charset="0"/>
              </a:rPr>
              <a:t>Ética</a:t>
            </a:r>
            <a:r>
              <a:rPr lang="en-US" sz="4400" dirty="0">
                <a:solidFill>
                  <a:srgbClr val="C3EBE2"/>
                </a:solidFill>
                <a:latin typeface="Arial" panose="020B0604020202020204" pitchFamily="34" charset="0"/>
                <a:cs typeface="Arial" panose="020B0604020202020204" pitchFamily="34" charset="0"/>
              </a:rPr>
              <a:t> </a:t>
            </a:r>
          </a:p>
          <a:p>
            <a:pPr>
              <a:lnSpc>
                <a:spcPts val="6400"/>
              </a:lnSpc>
            </a:pPr>
            <a:r>
              <a:rPr lang="en-US" sz="4400" dirty="0">
                <a:solidFill>
                  <a:srgbClr val="C3EBE2"/>
                </a:solidFill>
                <a:latin typeface="Arial" panose="020B0604020202020204" pitchFamily="34" charset="0"/>
                <a:cs typeface="Arial" panose="020B0604020202020204" pitchFamily="34" charset="0"/>
              </a:rPr>
              <a:t>e </a:t>
            </a:r>
            <a:r>
              <a:rPr lang="en-US" sz="4400" dirty="0" err="1">
                <a:solidFill>
                  <a:srgbClr val="C3EBE2"/>
                </a:solidFill>
                <a:latin typeface="Arial" panose="020B0604020202020204" pitchFamily="34" charset="0"/>
                <a:cs typeface="Arial" panose="020B0604020202020204" pitchFamily="34" charset="0"/>
              </a:rPr>
              <a:t>Transparência</a:t>
            </a:r>
            <a:endParaRPr lang="en-US" sz="4400" dirty="0">
              <a:solidFill>
                <a:srgbClr val="C3EBE2"/>
              </a:solidFill>
              <a:latin typeface="Arial" panose="020B0604020202020204" pitchFamily="34" charset="0"/>
              <a:cs typeface="Arial" panose="020B0604020202020204" pitchFamily="34" charset="0"/>
            </a:endParaRPr>
          </a:p>
        </p:txBody>
      </p:sp>
      <p:pic>
        <p:nvPicPr>
          <p:cNvPr id="21" name="Imagem 20">
            <a:hlinkClick r:id="rId3"/>
            <a:extLst>
              <a:ext uri="{FF2B5EF4-FFF2-40B4-BE49-F238E27FC236}">
                <a16:creationId xmlns:a16="http://schemas.microsoft.com/office/drawing/2014/main" id="{36130998-5169-A24A-BC03-F1072A10B853}"/>
              </a:ext>
            </a:extLst>
          </p:cNvPr>
          <p:cNvPicPr>
            <a:picLocks noChangeAspect="1"/>
          </p:cNvPicPr>
          <p:nvPr/>
        </p:nvPicPr>
        <p:blipFill>
          <a:blip r:embed="rId4"/>
          <a:stretch>
            <a:fillRect/>
          </a:stretch>
        </p:blipFill>
        <p:spPr>
          <a:xfrm>
            <a:off x="5892719" y="220556"/>
            <a:ext cx="4842820" cy="3775961"/>
          </a:xfrm>
          <a:prstGeom prst="rect">
            <a:avLst/>
          </a:prstGeom>
          <a:effectLst>
            <a:outerShdw blurRad="50800" dist="38100" dir="8100000" algn="tr" rotWithShape="0">
              <a:prstClr val="black">
                <a:alpha val="40000"/>
              </a:prstClr>
            </a:outerShdw>
          </a:effectLst>
        </p:spPr>
      </p:pic>
      <p:pic>
        <p:nvPicPr>
          <p:cNvPr id="22" name="Imagem 21">
            <a:hlinkClick r:id="rId5"/>
            <a:extLst>
              <a:ext uri="{FF2B5EF4-FFF2-40B4-BE49-F238E27FC236}">
                <a16:creationId xmlns:a16="http://schemas.microsoft.com/office/drawing/2014/main" id="{2344609B-76CB-3844-A279-824F18E4933C}"/>
              </a:ext>
            </a:extLst>
          </p:cNvPr>
          <p:cNvPicPr>
            <a:picLocks noChangeAspect="1"/>
          </p:cNvPicPr>
          <p:nvPr/>
        </p:nvPicPr>
        <p:blipFill>
          <a:blip r:embed="rId6"/>
          <a:stretch>
            <a:fillRect/>
          </a:stretch>
        </p:blipFill>
        <p:spPr>
          <a:xfrm>
            <a:off x="9156433" y="2076706"/>
            <a:ext cx="3526701" cy="4081046"/>
          </a:xfrm>
          <a:prstGeom prst="rect">
            <a:avLst/>
          </a:prstGeom>
          <a:effectLst>
            <a:outerShdw blurRad="50800" dist="38100" dir="8100000" algn="tr" rotWithShape="0">
              <a:prstClr val="black">
                <a:alpha val="40000"/>
              </a:prstClr>
            </a:outerShdw>
          </a:effectLst>
        </p:spPr>
      </p:pic>
      <p:sp>
        <p:nvSpPr>
          <p:cNvPr id="23" name="Retângulo 22">
            <a:extLst>
              <a:ext uri="{FF2B5EF4-FFF2-40B4-BE49-F238E27FC236}">
                <a16:creationId xmlns:a16="http://schemas.microsoft.com/office/drawing/2014/main" id="{FEE4D045-7154-474B-AC5F-641237AC9B8B}"/>
              </a:ext>
            </a:extLst>
          </p:cNvPr>
          <p:cNvSpPr/>
          <p:nvPr/>
        </p:nvSpPr>
        <p:spPr>
          <a:xfrm>
            <a:off x="492192" y="2476927"/>
            <a:ext cx="6096000" cy="1134285"/>
          </a:xfrm>
          <a:prstGeom prst="rect">
            <a:avLst/>
          </a:prstGeom>
        </p:spPr>
        <p:txBody>
          <a:bodyPr>
            <a:spAutoFit/>
          </a:bodyPr>
          <a:lstStyle/>
          <a:p>
            <a:pPr>
              <a:lnSpc>
                <a:spcPts val="2800"/>
              </a:lnSpc>
            </a:pPr>
            <a:r>
              <a:rPr lang="pt-BR" sz="1867" dirty="0">
                <a:solidFill>
                  <a:schemeClr val="bg1"/>
                </a:solidFill>
                <a:latin typeface="Arial" panose="020B0604020202020204" pitchFamily="34" charset="0"/>
                <a:cs typeface="Arial" panose="020B0604020202020204" pitchFamily="34" charset="0"/>
              </a:rPr>
              <a:t>Elevar a maturidade do modelo de Gestão das organizações, com foco na governança, ética </a:t>
            </a:r>
            <a:br>
              <a:rPr lang="pt-BR" sz="1867" dirty="0">
                <a:solidFill>
                  <a:schemeClr val="bg1"/>
                </a:solidFill>
                <a:latin typeface="Arial" panose="020B0604020202020204" pitchFamily="34" charset="0"/>
                <a:cs typeface="Arial" panose="020B0604020202020204" pitchFamily="34" charset="0"/>
              </a:rPr>
            </a:br>
            <a:r>
              <a:rPr lang="pt-BR" sz="1867" dirty="0">
                <a:solidFill>
                  <a:schemeClr val="bg1"/>
                </a:solidFill>
                <a:latin typeface="Arial" panose="020B0604020202020204" pitchFamily="34" charset="0"/>
                <a:cs typeface="Arial" panose="020B0604020202020204" pitchFamily="34" charset="0"/>
              </a:rPr>
              <a:t>e na transparência.</a:t>
            </a:r>
            <a:endParaRPr lang="en-US" sz="1867" dirty="0">
              <a:solidFill>
                <a:schemeClr val="bg1"/>
              </a:solidFill>
              <a:latin typeface="Arial" panose="020B0604020202020204" pitchFamily="34" charset="0"/>
              <a:cs typeface="Arial" panose="020B0604020202020204" pitchFamily="34" charset="0"/>
            </a:endParaRPr>
          </a:p>
        </p:txBody>
      </p:sp>
      <p:sp>
        <p:nvSpPr>
          <p:cNvPr id="24" name="Retângulo 23">
            <a:extLst>
              <a:ext uri="{FF2B5EF4-FFF2-40B4-BE49-F238E27FC236}">
                <a16:creationId xmlns:a16="http://schemas.microsoft.com/office/drawing/2014/main" id="{D6456EFE-8391-2C46-A4D1-324A4234D51F}"/>
              </a:ext>
            </a:extLst>
          </p:cNvPr>
          <p:cNvSpPr/>
          <p:nvPr/>
        </p:nvSpPr>
        <p:spPr>
          <a:xfrm>
            <a:off x="546047" y="4371749"/>
            <a:ext cx="8521753" cy="1824538"/>
          </a:xfrm>
          <a:prstGeom prst="rect">
            <a:avLst/>
          </a:prstGeom>
        </p:spPr>
        <p:txBody>
          <a:bodyPr wrap="square">
            <a:spAutoFit/>
          </a:bodyPr>
          <a:lstStyle/>
          <a:p>
            <a:pPr>
              <a:lnSpc>
                <a:spcPct val="150000"/>
              </a:lnSpc>
            </a:pPr>
            <a:r>
              <a:rPr lang="pt-BR" sz="2133" spc="159" dirty="0">
                <a:solidFill>
                  <a:srgbClr val="2E414D"/>
                </a:solidFill>
                <a:latin typeface="Arial" panose="020B0604020202020204" pitchFamily="34" charset="0"/>
                <a:cs typeface="Arial" panose="020B0604020202020204" pitchFamily="34" charset="0"/>
              </a:rPr>
              <a:t>Benefícios:</a:t>
            </a:r>
          </a:p>
          <a:p>
            <a:pPr marL="571500" indent="-571500">
              <a:lnSpc>
                <a:spcPct val="150000"/>
              </a:lnSpc>
              <a:buFont typeface="Arial" panose="020B0604020202020204" pitchFamily="34" charset="0"/>
              <a:buChar char="•"/>
            </a:pPr>
            <a:r>
              <a:rPr lang="pt-BR" sz="1867" dirty="0">
                <a:solidFill>
                  <a:srgbClr val="2E414D"/>
                </a:solidFill>
                <a:latin typeface="Arial" panose="020B0604020202020204" pitchFamily="34" charset="0"/>
                <a:cs typeface="Arial" panose="020B0604020202020204" pitchFamily="34" charset="0"/>
              </a:rPr>
              <a:t>Evolução organizacional</a:t>
            </a:r>
          </a:p>
          <a:p>
            <a:pPr marL="571500" indent="-571500">
              <a:lnSpc>
                <a:spcPct val="150000"/>
              </a:lnSpc>
              <a:buFont typeface="Arial" panose="020B0604020202020204" pitchFamily="34" charset="0"/>
              <a:buChar char="•"/>
            </a:pPr>
            <a:r>
              <a:rPr lang="pt-BR" sz="1867" dirty="0">
                <a:solidFill>
                  <a:srgbClr val="2E414D"/>
                </a:solidFill>
                <a:latin typeface="Arial" panose="020B0604020202020204" pitchFamily="34" charset="0"/>
                <a:cs typeface="Arial" panose="020B0604020202020204" pitchFamily="34" charset="0"/>
              </a:rPr>
              <a:t>Maximização da utilização dos recursos disponíveis</a:t>
            </a:r>
          </a:p>
          <a:p>
            <a:pPr marL="571500" indent="-571500">
              <a:lnSpc>
                <a:spcPct val="150000"/>
              </a:lnSpc>
              <a:buFont typeface="Arial" panose="020B0604020202020204" pitchFamily="34" charset="0"/>
              <a:buChar char="•"/>
            </a:pPr>
            <a:r>
              <a:rPr lang="pt-BR" sz="1867" dirty="0">
                <a:solidFill>
                  <a:srgbClr val="2E414D"/>
                </a:solidFill>
                <a:latin typeface="Arial" panose="020B0604020202020204" pitchFamily="34" charset="0"/>
                <a:cs typeface="Arial" panose="020B0604020202020204" pitchFamily="34" charset="0"/>
              </a:rPr>
              <a:t>Possibilidade de aumento de recursos repassados pelo COB</a:t>
            </a:r>
            <a:endParaRPr lang="en-US" sz="1867" dirty="0">
              <a:solidFill>
                <a:srgbClr val="2E41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117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64164" y="-1635335"/>
            <a:ext cx="5986899" cy="10066674"/>
            <a:chOff x="0" y="0"/>
            <a:chExt cx="11973797" cy="20133348"/>
          </a:xfrm>
        </p:grpSpPr>
        <p:sp>
          <p:nvSpPr>
            <p:cNvPr id="3" name="AutoShape 3"/>
            <p:cNvSpPr/>
            <p:nvPr/>
          </p:nvSpPr>
          <p:spPr>
            <a:xfrm rot="4388310">
              <a:off x="-1616649" y="4113567"/>
              <a:ext cx="12746201" cy="5593553"/>
            </a:xfrm>
            <a:prstGeom prst="rect">
              <a:avLst/>
            </a:prstGeom>
            <a:solidFill>
              <a:srgbClr val="FAFEFF"/>
            </a:solidFill>
          </p:spPr>
        </p:sp>
        <p:sp>
          <p:nvSpPr>
            <p:cNvPr id="4" name="AutoShape 4"/>
            <p:cNvSpPr/>
            <p:nvPr/>
          </p:nvSpPr>
          <p:spPr>
            <a:xfrm rot="6645069">
              <a:off x="-1482085" y="8310881"/>
              <a:ext cx="14937967" cy="7144614"/>
            </a:xfrm>
            <a:prstGeom prst="rect">
              <a:avLst/>
            </a:prstGeom>
            <a:solidFill>
              <a:srgbClr val="2E414D"/>
            </a:solidFill>
          </p:spPr>
        </p:sp>
      </p:grpSp>
      <p:sp>
        <p:nvSpPr>
          <p:cNvPr id="10" name="CaixaDeTexto 9">
            <a:extLst>
              <a:ext uri="{FF2B5EF4-FFF2-40B4-BE49-F238E27FC236}">
                <a16:creationId xmlns:a16="http://schemas.microsoft.com/office/drawing/2014/main" id="{7D20CD75-7535-9B4D-A258-ED5832E38FBC}"/>
              </a:ext>
            </a:extLst>
          </p:cNvPr>
          <p:cNvSpPr txBox="1"/>
          <p:nvPr/>
        </p:nvSpPr>
        <p:spPr>
          <a:xfrm>
            <a:off x="1219200" y="1121326"/>
            <a:ext cx="7795159" cy="400110"/>
          </a:xfrm>
          <a:prstGeom prst="rect">
            <a:avLst/>
          </a:prstGeom>
          <a:noFill/>
        </p:spPr>
        <p:txBody>
          <a:bodyPr wrap="square" rtlCol="0">
            <a:spAutoFit/>
          </a:bodyPr>
          <a:lstStyle/>
          <a:p>
            <a:pPr algn="ctr"/>
            <a:r>
              <a:rPr lang="pt-BR" sz="2000" spc="25" dirty="0">
                <a:solidFill>
                  <a:srgbClr val="2E414D"/>
                </a:solidFill>
                <a:latin typeface="Arial" panose="020B0604020202020204" pitchFamily="34" charset="0"/>
                <a:cs typeface="Arial" panose="020B0604020202020204" pitchFamily="34" charset="0"/>
              </a:rPr>
              <a:t>A ENGRENAGEM DO ESPORTE BRASILEIRO</a:t>
            </a:r>
            <a:endParaRPr lang="en-US" sz="2000" spc="25" dirty="0">
              <a:solidFill>
                <a:srgbClr val="2E414D"/>
              </a:solidFill>
              <a:latin typeface="Arial" panose="020B060402020202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932B8623-0C98-3E40-A59A-2CA2D64857AF}"/>
              </a:ext>
            </a:extLst>
          </p:cNvPr>
          <p:cNvSpPr txBox="1"/>
          <p:nvPr/>
        </p:nvSpPr>
        <p:spPr>
          <a:xfrm>
            <a:off x="-979221" y="5847991"/>
            <a:ext cx="12192000" cy="584775"/>
          </a:xfrm>
          <a:prstGeom prst="rect">
            <a:avLst/>
          </a:prstGeom>
          <a:noFill/>
        </p:spPr>
        <p:txBody>
          <a:bodyPr wrap="square" rtlCol="0">
            <a:spAutoFit/>
          </a:bodyPr>
          <a:lstStyle/>
          <a:p>
            <a:pPr algn="ctr"/>
            <a:r>
              <a:rPr lang="pt-BR" sz="2533" spc="25" dirty="0">
                <a:solidFill>
                  <a:srgbClr val="2E414D"/>
                </a:solidFill>
                <a:latin typeface="Arial" panose="020B0604020202020204" pitchFamily="34" charset="0"/>
                <a:cs typeface="Arial" panose="020B0604020202020204" pitchFamily="34" charset="0"/>
              </a:rPr>
              <a:t>Queremos ser uma nação (</a:t>
            </a:r>
            <a:r>
              <a:rPr lang="pt-BR" sz="2533" spc="25" dirty="0" err="1">
                <a:solidFill>
                  <a:srgbClr val="2E414D"/>
                </a:solidFill>
                <a:latin typeface="Arial" panose="020B0604020202020204" pitchFamily="34" charset="0"/>
                <a:cs typeface="Arial" panose="020B0604020202020204" pitchFamily="34" charset="0"/>
              </a:rPr>
              <a:t>multi</a:t>
            </a:r>
            <a:r>
              <a:rPr lang="pt-BR" sz="2533" spc="25" dirty="0">
                <a:solidFill>
                  <a:srgbClr val="2E414D"/>
                </a:solidFill>
                <a:latin typeface="Arial" panose="020B0604020202020204" pitchFamily="34" charset="0"/>
                <a:cs typeface="Arial" panose="020B0604020202020204" pitchFamily="34" charset="0"/>
              </a:rPr>
              <a:t>)esportiva</a:t>
            </a:r>
            <a:r>
              <a:rPr lang="pt-BR" sz="3200" b="1" dirty="0">
                <a:solidFill>
                  <a:schemeClr val="tx1">
                    <a:lumMod val="75000"/>
                    <a:lumOff val="25000"/>
                  </a:schemeClr>
                </a:solidFill>
                <a:latin typeface="Arial" panose="020B0604020202020204" pitchFamily="34" charset="0"/>
                <a:cs typeface="Arial" panose="020B0604020202020204" pitchFamily="34" charset="0"/>
              </a:rPr>
              <a:t>.</a:t>
            </a:r>
            <a:endParaRPr lang="en-US" sz="3200"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2" name="Agrupar 11">
            <a:extLst>
              <a:ext uri="{FF2B5EF4-FFF2-40B4-BE49-F238E27FC236}">
                <a16:creationId xmlns:a16="http://schemas.microsoft.com/office/drawing/2014/main" id="{8040EC9C-B59B-6345-A381-472738BCE60A}"/>
              </a:ext>
            </a:extLst>
          </p:cNvPr>
          <p:cNvGrpSpPr/>
          <p:nvPr/>
        </p:nvGrpSpPr>
        <p:grpSpPr>
          <a:xfrm>
            <a:off x="2432914" y="1669572"/>
            <a:ext cx="5854071" cy="4012656"/>
            <a:chOff x="4587477" y="-425934"/>
            <a:chExt cx="9748896" cy="6682352"/>
          </a:xfrm>
        </p:grpSpPr>
        <p:grpSp>
          <p:nvGrpSpPr>
            <p:cNvPr id="13" name="Agrupar 12">
              <a:extLst>
                <a:ext uri="{FF2B5EF4-FFF2-40B4-BE49-F238E27FC236}">
                  <a16:creationId xmlns:a16="http://schemas.microsoft.com/office/drawing/2014/main" id="{2FD2E76F-8F0F-0240-89FD-8003F499161E}"/>
                </a:ext>
              </a:extLst>
            </p:cNvPr>
            <p:cNvGrpSpPr/>
            <p:nvPr/>
          </p:nvGrpSpPr>
          <p:grpSpPr>
            <a:xfrm>
              <a:off x="4587477" y="-425934"/>
              <a:ext cx="9748896" cy="6682352"/>
              <a:chOff x="4991534" y="1157425"/>
              <a:chExt cx="6792684" cy="4988572"/>
            </a:xfrm>
          </p:grpSpPr>
          <p:sp>
            <p:nvSpPr>
              <p:cNvPr id="15" name="Oval 10">
                <a:extLst>
                  <a:ext uri="{FF2B5EF4-FFF2-40B4-BE49-F238E27FC236}">
                    <a16:creationId xmlns:a16="http://schemas.microsoft.com/office/drawing/2014/main" id="{B38925BE-A026-4840-942A-A17340863342}"/>
                  </a:ext>
                </a:extLst>
              </p:cNvPr>
              <p:cNvSpPr/>
              <p:nvPr/>
            </p:nvSpPr>
            <p:spPr>
              <a:xfrm>
                <a:off x="6815956" y="2526683"/>
                <a:ext cx="1862161" cy="1862161"/>
              </a:xfrm>
              <a:prstGeom prst="ellipse">
                <a:avLst/>
              </a:prstGeom>
              <a:solidFill>
                <a:srgbClr val="2F414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pt-BR"/>
              </a:p>
            </p:txBody>
          </p:sp>
          <p:sp>
            <p:nvSpPr>
              <p:cNvPr id="16" name="Oval 4">
                <a:extLst>
                  <a:ext uri="{FF2B5EF4-FFF2-40B4-BE49-F238E27FC236}">
                    <a16:creationId xmlns:a16="http://schemas.microsoft.com/office/drawing/2014/main" id="{E4C5C7A3-E7F8-2340-A5B9-DBBA92CEC3B0}"/>
                  </a:ext>
                </a:extLst>
              </p:cNvPr>
              <p:cNvSpPr/>
              <p:nvPr/>
            </p:nvSpPr>
            <p:spPr>
              <a:xfrm>
                <a:off x="5998842" y="2335363"/>
                <a:ext cx="569407" cy="569407"/>
              </a:xfrm>
              <a:prstGeom prst="ellipse">
                <a:avLst/>
              </a:prstGeom>
              <a:solidFill>
                <a:srgbClr val="2593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pt-BR"/>
              </a:p>
            </p:txBody>
          </p:sp>
          <p:cxnSp>
            <p:nvCxnSpPr>
              <p:cNvPr id="17" name="Conector de Seta Reta 16">
                <a:extLst>
                  <a:ext uri="{FF2B5EF4-FFF2-40B4-BE49-F238E27FC236}">
                    <a16:creationId xmlns:a16="http://schemas.microsoft.com/office/drawing/2014/main" id="{DD22AB7A-34A7-084A-BF9B-C9173B0AB125}"/>
                  </a:ext>
                </a:extLst>
              </p:cNvPr>
              <p:cNvCxnSpPr>
                <a:cxnSpLocks/>
              </p:cNvCxnSpPr>
              <p:nvPr/>
            </p:nvCxnSpPr>
            <p:spPr>
              <a:xfrm>
                <a:off x="6584007" y="2777980"/>
                <a:ext cx="354262" cy="244412"/>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Oval 6">
                <a:extLst>
                  <a:ext uri="{FF2B5EF4-FFF2-40B4-BE49-F238E27FC236}">
                    <a16:creationId xmlns:a16="http://schemas.microsoft.com/office/drawing/2014/main" id="{F4D23DCB-1690-A64F-AA8C-4C1D48BFB5EF}"/>
                  </a:ext>
                </a:extLst>
              </p:cNvPr>
              <p:cNvSpPr/>
              <p:nvPr/>
            </p:nvSpPr>
            <p:spPr>
              <a:xfrm>
                <a:off x="7460929" y="1509408"/>
                <a:ext cx="569407" cy="569407"/>
              </a:xfrm>
              <a:prstGeom prst="ellipse">
                <a:avLst/>
              </a:prstGeom>
              <a:solidFill>
                <a:srgbClr val="2593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pt-BR" dirty="0"/>
              </a:p>
            </p:txBody>
          </p:sp>
          <p:cxnSp>
            <p:nvCxnSpPr>
              <p:cNvPr id="19" name="Conector de Seta Reta 18">
                <a:extLst>
                  <a:ext uri="{FF2B5EF4-FFF2-40B4-BE49-F238E27FC236}">
                    <a16:creationId xmlns:a16="http://schemas.microsoft.com/office/drawing/2014/main" id="{7A7193A5-3147-6447-BBA2-D4956CC3FBA0}"/>
                  </a:ext>
                </a:extLst>
              </p:cNvPr>
              <p:cNvCxnSpPr>
                <a:cxnSpLocks/>
              </p:cNvCxnSpPr>
              <p:nvPr/>
            </p:nvCxnSpPr>
            <p:spPr>
              <a:xfrm>
                <a:off x="7745631" y="2142826"/>
                <a:ext cx="0" cy="419433"/>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Oval 8">
                <a:extLst>
                  <a:ext uri="{FF2B5EF4-FFF2-40B4-BE49-F238E27FC236}">
                    <a16:creationId xmlns:a16="http://schemas.microsoft.com/office/drawing/2014/main" id="{C1C1ECAD-1AC5-2E4A-AE19-AA4C9263E684}"/>
                  </a:ext>
                </a:extLst>
              </p:cNvPr>
              <p:cNvSpPr/>
              <p:nvPr/>
            </p:nvSpPr>
            <p:spPr>
              <a:xfrm>
                <a:off x="8932664" y="2181988"/>
                <a:ext cx="569407" cy="569407"/>
              </a:xfrm>
              <a:prstGeom prst="ellipse">
                <a:avLst/>
              </a:prstGeom>
              <a:solidFill>
                <a:srgbClr val="2593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pt-BR" dirty="0"/>
              </a:p>
            </p:txBody>
          </p:sp>
          <p:cxnSp>
            <p:nvCxnSpPr>
              <p:cNvPr id="21" name="Conector de Seta Reta 20">
                <a:extLst>
                  <a:ext uri="{FF2B5EF4-FFF2-40B4-BE49-F238E27FC236}">
                    <a16:creationId xmlns:a16="http://schemas.microsoft.com/office/drawing/2014/main" id="{21B1E787-1AFC-6345-804C-452B0FC15FB3}"/>
                  </a:ext>
                </a:extLst>
              </p:cNvPr>
              <p:cNvCxnSpPr>
                <a:cxnSpLocks/>
              </p:cNvCxnSpPr>
              <p:nvPr/>
            </p:nvCxnSpPr>
            <p:spPr>
              <a:xfrm flipV="1">
                <a:off x="8549114" y="2691995"/>
                <a:ext cx="325327" cy="285624"/>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ector de Seta Reta 21">
                <a:extLst>
                  <a:ext uri="{FF2B5EF4-FFF2-40B4-BE49-F238E27FC236}">
                    <a16:creationId xmlns:a16="http://schemas.microsoft.com/office/drawing/2014/main" id="{8E59F353-0887-0942-AD6D-72B1443B20CF}"/>
                  </a:ext>
                </a:extLst>
              </p:cNvPr>
              <p:cNvCxnSpPr>
                <a:cxnSpLocks/>
              </p:cNvCxnSpPr>
              <p:nvPr/>
            </p:nvCxnSpPr>
            <p:spPr>
              <a:xfrm>
                <a:off x="8549114" y="3897824"/>
                <a:ext cx="325327" cy="191865"/>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Oval 12">
                <a:extLst>
                  <a:ext uri="{FF2B5EF4-FFF2-40B4-BE49-F238E27FC236}">
                    <a16:creationId xmlns:a16="http://schemas.microsoft.com/office/drawing/2014/main" id="{AFF61DF4-858D-6B4B-BE64-841CD57932AA}"/>
                  </a:ext>
                </a:extLst>
              </p:cNvPr>
              <p:cNvSpPr/>
              <p:nvPr/>
            </p:nvSpPr>
            <p:spPr>
              <a:xfrm>
                <a:off x="8923017" y="4033087"/>
                <a:ext cx="569407" cy="569407"/>
              </a:xfrm>
              <a:prstGeom prst="ellipse">
                <a:avLst/>
              </a:prstGeom>
              <a:solidFill>
                <a:srgbClr val="2593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pt-BR"/>
              </a:p>
            </p:txBody>
          </p:sp>
          <p:cxnSp>
            <p:nvCxnSpPr>
              <p:cNvPr id="24" name="Conector de Seta Reta 23">
                <a:extLst>
                  <a:ext uri="{FF2B5EF4-FFF2-40B4-BE49-F238E27FC236}">
                    <a16:creationId xmlns:a16="http://schemas.microsoft.com/office/drawing/2014/main" id="{99032D0E-6220-704E-95BB-8266375BAFCA}"/>
                  </a:ext>
                </a:extLst>
              </p:cNvPr>
              <p:cNvCxnSpPr>
                <a:cxnSpLocks/>
              </p:cNvCxnSpPr>
              <p:nvPr/>
            </p:nvCxnSpPr>
            <p:spPr>
              <a:xfrm>
                <a:off x="7745631" y="4374392"/>
                <a:ext cx="0" cy="407131"/>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Oval 14">
                <a:extLst>
                  <a:ext uri="{FF2B5EF4-FFF2-40B4-BE49-F238E27FC236}">
                    <a16:creationId xmlns:a16="http://schemas.microsoft.com/office/drawing/2014/main" id="{3EF1103D-F1C2-9043-8BD2-63F0BA8E47FA}"/>
                  </a:ext>
                </a:extLst>
              </p:cNvPr>
              <p:cNvSpPr/>
              <p:nvPr/>
            </p:nvSpPr>
            <p:spPr>
              <a:xfrm>
                <a:off x="7460928" y="4856098"/>
                <a:ext cx="569407" cy="569407"/>
              </a:xfrm>
              <a:prstGeom prst="ellipse">
                <a:avLst/>
              </a:prstGeom>
              <a:solidFill>
                <a:srgbClr val="2593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pt-BR"/>
              </a:p>
            </p:txBody>
          </p:sp>
          <p:sp>
            <p:nvSpPr>
              <p:cNvPr id="26" name="Oval 16">
                <a:extLst>
                  <a:ext uri="{FF2B5EF4-FFF2-40B4-BE49-F238E27FC236}">
                    <a16:creationId xmlns:a16="http://schemas.microsoft.com/office/drawing/2014/main" id="{49D83BAE-9772-FE4D-86D3-9C7365BC3252}"/>
                  </a:ext>
                </a:extLst>
              </p:cNvPr>
              <p:cNvSpPr/>
              <p:nvPr/>
            </p:nvSpPr>
            <p:spPr>
              <a:xfrm>
                <a:off x="5922554" y="4102972"/>
                <a:ext cx="569407" cy="569407"/>
              </a:xfrm>
              <a:prstGeom prst="ellipse">
                <a:avLst/>
              </a:prstGeom>
              <a:solidFill>
                <a:srgbClr val="2593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pt-BR"/>
              </a:p>
            </p:txBody>
          </p:sp>
          <p:cxnSp>
            <p:nvCxnSpPr>
              <p:cNvPr id="27" name="Conector de Seta Reta 26">
                <a:extLst>
                  <a:ext uri="{FF2B5EF4-FFF2-40B4-BE49-F238E27FC236}">
                    <a16:creationId xmlns:a16="http://schemas.microsoft.com/office/drawing/2014/main" id="{2A100C9C-AB54-EF4A-94C2-B2EF47C7D6CD}"/>
                  </a:ext>
                </a:extLst>
              </p:cNvPr>
              <p:cNvCxnSpPr>
                <a:cxnSpLocks/>
              </p:cNvCxnSpPr>
              <p:nvPr/>
            </p:nvCxnSpPr>
            <p:spPr>
              <a:xfrm flipH="1">
                <a:off x="6568249" y="3955630"/>
                <a:ext cx="330601" cy="225002"/>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CaixaDeTexto 15">
                <a:extLst>
                  <a:ext uri="{FF2B5EF4-FFF2-40B4-BE49-F238E27FC236}">
                    <a16:creationId xmlns:a16="http://schemas.microsoft.com/office/drawing/2014/main" id="{91667B75-ED36-E243-BE2D-66C572709D12}"/>
                  </a:ext>
                </a:extLst>
              </p:cNvPr>
              <p:cNvSpPr txBox="1"/>
              <p:nvPr/>
            </p:nvSpPr>
            <p:spPr>
              <a:xfrm>
                <a:off x="9607049" y="4483978"/>
                <a:ext cx="1576714" cy="91831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pt-BR" sz="1400" dirty="0">
                    <a:solidFill>
                      <a:srgbClr val="2F414D"/>
                    </a:solidFill>
                    <a:latin typeface="Arial" panose="020B0604020202020204" pitchFamily="34" charset="0"/>
                    <a:cs typeface="Arial" panose="020B0604020202020204" pitchFamily="34" charset="0"/>
                  </a:rPr>
                  <a:t>CLUBES / LOCAIS DE PRÁTICA</a:t>
                </a:r>
              </a:p>
            </p:txBody>
          </p:sp>
          <p:sp>
            <p:nvSpPr>
              <p:cNvPr id="29" name="CaixaDeTexto 15">
                <a:extLst>
                  <a:ext uri="{FF2B5EF4-FFF2-40B4-BE49-F238E27FC236}">
                    <a16:creationId xmlns:a16="http://schemas.microsoft.com/office/drawing/2014/main" id="{F16AA692-AAB8-8B44-AE0B-D4AC7CF56671}"/>
                  </a:ext>
                </a:extLst>
              </p:cNvPr>
              <p:cNvSpPr txBox="1"/>
              <p:nvPr/>
            </p:nvSpPr>
            <p:spPr>
              <a:xfrm>
                <a:off x="5038684" y="4598089"/>
                <a:ext cx="1576714" cy="65047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pt-BR" sz="1400" dirty="0">
                    <a:solidFill>
                      <a:srgbClr val="2F414D"/>
                    </a:solidFill>
                    <a:latin typeface="Arial" panose="020B0604020202020204" pitchFamily="34" charset="0"/>
                    <a:cs typeface="Arial" panose="020B0604020202020204" pitchFamily="34" charset="0"/>
                  </a:rPr>
                  <a:t>FORÇAS ARMADAS</a:t>
                </a:r>
              </a:p>
            </p:txBody>
          </p:sp>
          <p:sp>
            <p:nvSpPr>
              <p:cNvPr id="30" name="CaixaDeTexto 15">
                <a:extLst>
                  <a:ext uri="{FF2B5EF4-FFF2-40B4-BE49-F238E27FC236}">
                    <a16:creationId xmlns:a16="http://schemas.microsoft.com/office/drawing/2014/main" id="{A876A9A9-72BB-9849-84E3-731C4E599F20}"/>
                  </a:ext>
                </a:extLst>
              </p:cNvPr>
              <p:cNvSpPr txBox="1"/>
              <p:nvPr/>
            </p:nvSpPr>
            <p:spPr>
              <a:xfrm>
                <a:off x="4991534" y="1967166"/>
                <a:ext cx="1576714" cy="65047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pt-BR" sz="1400" dirty="0">
                    <a:solidFill>
                      <a:srgbClr val="2F414D"/>
                    </a:solidFill>
                    <a:latin typeface="Arial" panose="020B0604020202020204" pitchFamily="34" charset="0"/>
                    <a:cs typeface="Arial" panose="020B0604020202020204" pitchFamily="34" charset="0"/>
                  </a:rPr>
                  <a:t>INICIATIVA PRIVADA</a:t>
                </a:r>
              </a:p>
            </p:txBody>
          </p:sp>
          <p:sp>
            <p:nvSpPr>
              <p:cNvPr id="31" name="CaixaDeTexto 15">
                <a:extLst>
                  <a:ext uri="{FF2B5EF4-FFF2-40B4-BE49-F238E27FC236}">
                    <a16:creationId xmlns:a16="http://schemas.microsoft.com/office/drawing/2014/main" id="{B7C68141-D8EA-C744-BA09-ABABEC3A452B}"/>
                  </a:ext>
                </a:extLst>
              </p:cNvPr>
              <p:cNvSpPr txBox="1"/>
              <p:nvPr/>
            </p:nvSpPr>
            <p:spPr>
              <a:xfrm>
                <a:off x="8030335" y="1157425"/>
                <a:ext cx="1576714" cy="91831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defPPr>
                  <a:defRPr lang="en-US"/>
                </a:defPPr>
                <a:lvl1pPr>
                  <a:defRPr sz="1400">
                    <a:solidFill>
                      <a:srgbClr val="2F414D"/>
                    </a:solidFill>
                    <a:latin typeface="Arial" panose="020B0604020202020204" pitchFamily="34" charset="0"/>
                    <a:cs typeface="Arial" panose="020B0604020202020204" pitchFamily="34" charset="0"/>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pt-BR" dirty="0"/>
                  <a:t>COMITÊ OLÍMPICO DO BRASIL</a:t>
                </a:r>
              </a:p>
            </p:txBody>
          </p:sp>
          <p:sp>
            <p:nvSpPr>
              <p:cNvPr id="32" name="CaixaDeTexto 15">
                <a:extLst>
                  <a:ext uri="{FF2B5EF4-FFF2-40B4-BE49-F238E27FC236}">
                    <a16:creationId xmlns:a16="http://schemas.microsoft.com/office/drawing/2014/main" id="{0F9D36A4-8473-5548-90E2-FDAB97B51540}"/>
                  </a:ext>
                </a:extLst>
              </p:cNvPr>
              <p:cNvSpPr txBox="1"/>
              <p:nvPr/>
            </p:nvSpPr>
            <p:spPr>
              <a:xfrm>
                <a:off x="9478789" y="2429314"/>
                <a:ext cx="2305429" cy="65047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pt-BR" sz="1400" dirty="0">
                    <a:solidFill>
                      <a:srgbClr val="2F414D"/>
                    </a:solidFill>
                    <a:latin typeface="Arial" panose="020B0604020202020204" pitchFamily="34" charset="0"/>
                    <a:cs typeface="Arial" panose="020B0604020202020204" pitchFamily="34" charset="0"/>
                  </a:rPr>
                  <a:t>CONFEDERAÇÕES </a:t>
                </a:r>
                <a:br>
                  <a:rPr lang="pt-BR" sz="1400" dirty="0">
                    <a:solidFill>
                      <a:srgbClr val="2F414D"/>
                    </a:solidFill>
                    <a:latin typeface="Arial" panose="020B0604020202020204" pitchFamily="34" charset="0"/>
                    <a:cs typeface="Arial" panose="020B0604020202020204" pitchFamily="34" charset="0"/>
                  </a:rPr>
                </a:br>
                <a:r>
                  <a:rPr lang="pt-BR" sz="1400" dirty="0">
                    <a:solidFill>
                      <a:srgbClr val="2F414D"/>
                    </a:solidFill>
                    <a:latin typeface="Arial" panose="020B0604020202020204" pitchFamily="34" charset="0"/>
                    <a:cs typeface="Arial" panose="020B0604020202020204" pitchFamily="34" charset="0"/>
                  </a:rPr>
                  <a:t>E FEDERAÇÕES</a:t>
                </a:r>
              </a:p>
            </p:txBody>
          </p:sp>
          <p:sp>
            <p:nvSpPr>
              <p:cNvPr id="33" name="CaixaDeTexto 15">
                <a:extLst>
                  <a:ext uri="{FF2B5EF4-FFF2-40B4-BE49-F238E27FC236}">
                    <a16:creationId xmlns:a16="http://schemas.microsoft.com/office/drawing/2014/main" id="{EAB890E7-87F6-5449-B589-F38D23C6954B}"/>
                  </a:ext>
                </a:extLst>
              </p:cNvPr>
              <p:cNvSpPr txBox="1"/>
              <p:nvPr/>
            </p:nvSpPr>
            <p:spPr>
              <a:xfrm>
                <a:off x="7460927" y="5495525"/>
                <a:ext cx="2305429" cy="65047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pt-BR" sz="1400" dirty="0">
                    <a:solidFill>
                      <a:srgbClr val="2F414D"/>
                    </a:solidFill>
                    <a:latin typeface="Arial" panose="020B0604020202020204" pitchFamily="34" charset="0"/>
                    <a:cs typeface="Arial" panose="020B0604020202020204" pitchFamily="34" charset="0"/>
                  </a:rPr>
                  <a:t>ENTES GOVERNAMENTAIS</a:t>
                </a:r>
              </a:p>
            </p:txBody>
          </p:sp>
        </p:grpSp>
        <p:sp>
          <p:nvSpPr>
            <p:cNvPr id="14" name="CaixaDeTexto 15">
              <a:extLst>
                <a:ext uri="{FF2B5EF4-FFF2-40B4-BE49-F238E27FC236}">
                  <a16:creationId xmlns:a16="http://schemas.microsoft.com/office/drawing/2014/main" id="{36807FAF-92A0-2348-AB5B-8B91E8DAA8C4}"/>
                </a:ext>
              </a:extLst>
            </p:cNvPr>
            <p:cNvSpPr txBox="1"/>
            <p:nvPr/>
          </p:nvSpPr>
          <p:spPr>
            <a:xfrm>
              <a:off x="7163621" y="2058129"/>
              <a:ext cx="2816895" cy="123011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pt-BR" sz="1400" b="1" dirty="0">
                  <a:solidFill>
                    <a:schemeClr val="bg1"/>
                  </a:solidFill>
                  <a:latin typeface="Arial" panose="020B0604020202020204" pitchFamily="34" charset="0"/>
                  <a:cs typeface="Arial" panose="020B0604020202020204" pitchFamily="34" charset="0"/>
                </a:rPr>
                <a:t>ATLETA – PERFORMANCE ESPORTIVA</a:t>
              </a:r>
            </a:p>
          </p:txBody>
        </p:sp>
      </p:grpSp>
      <p:sp>
        <p:nvSpPr>
          <p:cNvPr id="35" name="CaixaDeTexto 34">
            <a:extLst>
              <a:ext uri="{FF2B5EF4-FFF2-40B4-BE49-F238E27FC236}">
                <a16:creationId xmlns:a16="http://schemas.microsoft.com/office/drawing/2014/main" id="{621E7B38-16CC-C64A-B4F2-2B6A749A93AA}"/>
              </a:ext>
            </a:extLst>
          </p:cNvPr>
          <p:cNvSpPr txBox="1"/>
          <p:nvPr/>
        </p:nvSpPr>
        <p:spPr>
          <a:xfrm>
            <a:off x="217181" y="365285"/>
            <a:ext cx="10320052" cy="482120"/>
          </a:xfrm>
          <a:prstGeom prst="rect">
            <a:avLst/>
          </a:prstGeom>
          <a:noFill/>
        </p:spPr>
        <p:txBody>
          <a:bodyPr wrap="square" rtlCol="0">
            <a:spAutoFit/>
          </a:bodyPr>
          <a:lstStyle/>
          <a:p>
            <a:pPr>
              <a:defRPr/>
            </a:pPr>
            <a:r>
              <a:rPr lang="pt-BR" sz="2533" b="1" spc="25" dirty="0">
                <a:solidFill>
                  <a:srgbClr val="2E414D"/>
                </a:solidFill>
                <a:latin typeface="Arial" panose="020B0604020202020204" pitchFamily="34" charset="0"/>
                <a:cs typeface="Arial" panose="020B0604020202020204" pitchFamily="34" charset="0"/>
              </a:rPr>
              <a:t>O COB HOJE</a:t>
            </a:r>
            <a:endParaRPr lang="en-US" sz="2533" b="1" spc="25" dirty="0">
              <a:solidFill>
                <a:srgbClr val="2E414D"/>
              </a:solidFill>
              <a:latin typeface="Arial" panose="020B0604020202020204" pitchFamily="34" charset="0"/>
              <a:cs typeface="Arial" panose="020B0604020202020204" pitchFamily="34" charset="0"/>
            </a:endParaRPr>
          </a:p>
        </p:txBody>
      </p:sp>
      <p:grpSp>
        <p:nvGrpSpPr>
          <p:cNvPr id="37" name="Group 4">
            <a:extLst>
              <a:ext uri="{FF2B5EF4-FFF2-40B4-BE49-F238E27FC236}">
                <a16:creationId xmlns:a16="http://schemas.microsoft.com/office/drawing/2014/main" id="{354DB7D3-00FF-294F-8450-FC04C1249780}"/>
              </a:ext>
            </a:extLst>
          </p:cNvPr>
          <p:cNvGrpSpPr/>
          <p:nvPr/>
        </p:nvGrpSpPr>
        <p:grpSpPr>
          <a:xfrm>
            <a:off x="-228600" y="227251"/>
            <a:ext cx="5605807" cy="726595"/>
            <a:chOff x="0" y="0"/>
            <a:chExt cx="8060896" cy="4299379"/>
          </a:xfrm>
        </p:grpSpPr>
        <p:sp>
          <p:nvSpPr>
            <p:cNvPr id="38" name="Freeform 5">
              <a:extLst>
                <a:ext uri="{FF2B5EF4-FFF2-40B4-BE49-F238E27FC236}">
                  <a16:creationId xmlns:a16="http://schemas.microsoft.com/office/drawing/2014/main" id="{5A056CDB-E69A-FA48-AC2C-F2576124F76C}"/>
                </a:ext>
              </a:extLst>
            </p:cNvPr>
            <p:cNvSpPr/>
            <p:nvPr/>
          </p:nvSpPr>
          <p:spPr>
            <a:xfrm>
              <a:off x="0" y="0"/>
              <a:ext cx="8060896" cy="4299379"/>
            </a:xfrm>
            <a:custGeom>
              <a:avLst/>
              <a:gdLst/>
              <a:ahLst/>
              <a:cxnLst/>
              <a:rect l="l" t="t" r="r" b="b"/>
              <a:pathLst>
                <a:path w="8060896" h="4299379">
                  <a:moveTo>
                    <a:pt x="0" y="0"/>
                  </a:moveTo>
                  <a:lnTo>
                    <a:pt x="0" y="4299379"/>
                  </a:lnTo>
                  <a:lnTo>
                    <a:pt x="8060896" y="4299379"/>
                  </a:lnTo>
                  <a:lnTo>
                    <a:pt x="8060896" y="0"/>
                  </a:lnTo>
                  <a:lnTo>
                    <a:pt x="0" y="0"/>
                  </a:lnTo>
                  <a:close/>
                  <a:moveTo>
                    <a:pt x="7999936" y="4238419"/>
                  </a:moveTo>
                  <a:lnTo>
                    <a:pt x="59690" y="4238419"/>
                  </a:lnTo>
                  <a:lnTo>
                    <a:pt x="59690" y="59690"/>
                  </a:lnTo>
                  <a:lnTo>
                    <a:pt x="7999936" y="59690"/>
                  </a:lnTo>
                  <a:lnTo>
                    <a:pt x="7999936" y="4238419"/>
                  </a:lnTo>
                  <a:close/>
                </a:path>
              </a:pathLst>
            </a:custGeom>
            <a:solidFill>
              <a:srgbClr val="2E414D"/>
            </a:solidFill>
          </p:spPr>
        </p:sp>
      </p:grpSp>
      <p:cxnSp>
        <p:nvCxnSpPr>
          <p:cNvPr id="34" name="Conector de Seta Reta 33">
            <a:extLst>
              <a:ext uri="{FF2B5EF4-FFF2-40B4-BE49-F238E27FC236}">
                <a16:creationId xmlns:a16="http://schemas.microsoft.com/office/drawing/2014/main" id="{EA18254B-9F53-4D21-9894-CFF697200271}"/>
              </a:ext>
            </a:extLst>
          </p:cNvPr>
          <p:cNvCxnSpPr>
            <a:cxnSpLocks/>
          </p:cNvCxnSpPr>
          <p:nvPr/>
        </p:nvCxnSpPr>
        <p:spPr>
          <a:xfrm>
            <a:off x="3486041" y="3342434"/>
            <a:ext cx="1" cy="376228"/>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ector de Seta Reta 35">
            <a:extLst>
              <a:ext uri="{FF2B5EF4-FFF2-40B4-BE49-F238E27FC236}">
                <a16:creationId xmlns:a16="http://schemas.microsoft.com/office/drawing/2014/main" id="{AA01C912-E371-419D-8629-405DCB31274E}"/>
              </a:ext>
            </a:extLst>
          </p:cNvPr>
          <p:cNvCxnSpPr>
            <a:cxnSpLocks/>
          </p:cNvCxnSpPr>
          <p:nvPr/>
        </p:nvCxnSpPr>
        <p:spPr>
          <a:xfrm flipH="1">
            <a:off x="3957342" y="2361156"/>
            <a:ext cx="337604" cy="257984"/>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de Seta Reta 38">
            <a:extLst>
              <a:ext uri="{FF2B5EF4-FFF2-40B4-BE49-F238E27FC236}">
                <a16:creationId xmlns:a16="http://schemas.microsoft.com/office/drawing/2014/main" id="{EB22E5BD-87DD-4242-B2C4-1658E7E088C6}"/>
              </a:ext>
            </a:extLst>
          </p:cNvPr>
          <p:cNvCxnSpPr>
            <a:cxnSpLocks/>
          </p:cNvCxnSpPr>
          <p:nvPr/>
        </p:nvCxnSpPr>
        <p:spPr>
          <a:xfrm>
            <a:off x="3957342" y="4545296"/>
            <a:ext cx="329834" cy="224837"/>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ector de Seta Reta 40">
            <a:extLst>
              <a:ext uri="{FF2B5EF4-FFF2-40B4-BE49-F238E27FC236}">
                <a16:creationId xmlns:a16="http://schemas.microsoft.com/office/drawing/2014/main" id="{38043678-6744-4B94-95F3-692FDE176D1E}"/>
              </a:ext>
            </a:extLst>
          </p:cNvPr>
          <p:cNvCxnSpPr>
            <a:cxnSpLocks/>
          </p:cNvCxnSpPr>
          <p:nvPr/>
        </p:nvCxnSpPr>
        <p:spPr>
          <a:xfrm>
            <a:off x="5208267" y="2434173"/>
            <a:ext cx="346251" cy="224603"/>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Conector de Seta Reta 43">
            <a:extLst>
              <a:ext uri="{FF2B5EF4-FFF2-40B4-BE49-F238E27FC236}">
                <a16:creationId xmlns:a16="http://schemas.microsoft.com/office/drawing/2014/main" id="{CCAAC4EC-8C8A-4B9E-8C59-37371546E76F}"/>
              </a:ext>
            </a:extLst>
          </p:cNvPr>
          <p:cNvCxnSpPr>
            <a:cxnSpLocks/>
          </p:cNvCxnSpPr>
          <p:nvPr/>
        </p:nvCxnSpPr>
        <p:spPr>
          <a:xfrm>
            <a:off x="6096000" y="3299004"/>
            <a:ext cx="1" cy="376228"/>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ector de Seta Reta 44">
            <a:extLst>
              <a:ext uri="{FF2B5EF4-FFF2-40B4-BE49-F238E27FC236}">
                <a16:creationId xmlns:a16="http://schemas.microsoft.com/office/drawing/2014/main" id="{D56986A3-645F-4695-9A06-C4671FA9DD98}"/>
              </a:ext>
            </a:extLst>
          </p:cNvPr>
          <p:cNvCxnSpPr>
            <a:cxnSpLocks/>
          </p:cNvCxnSpPr>
          <p:nvPr/>
        </p:nvCxnSpPr>
        <p:spPr>
          <a:xfrm flipH="1">
            <a:off x="5411797" y="4552099"/>
            <a:ext cx="318580" cy="247746"/>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48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1107</Words>
  <Application>Microsoft Office PowerPoint</Application>
  <PresentationFormat>Widescreen</PresentationFormat>
  <Paragraphs>98</Paragraphs>
  <Slides>15</Slides>
  <Notes>15</Notes>
  <HiddenSlides>0</HiddenSlides>
  <MMClips>0</MMClips>
  <ScaleCrop>false</ScaleCrop>
  <HeadingPairs>
    <vt:vector size="8" baseType="variant">
      <vt:variant>
        <vt:lpstr>Fontes usadas</vt:lpstr>
      </vt:variant>
      <vt:variant>
        <vt:i4>5</vt:i4>
      </vt:variant>
      <vt:variant>
        <vt:lpstr>Tema</vt:lpstr>
      </vt:variant>
      <vt:variant>
        <vt:i4>1</vt:i4>
      </vt:variant>
      <vt:variant>
        <vt:lpstr>Servidores OLE inseridos</vt:lpstr>
      </vt:variant>
      <vt:variant>
        <vt:i4>1</vt:i4>
      </vt:variant>
      <vt:variant>
        <vt:lpstr>Títulos de slides</vt:lpstr>
      </vt:variant>
      <vt:variant>
        <vt:i4>15</vt:i4>
      </vt:variant>
    </vt:vector>
  </HeadingPairs>
  <TitlesOfParts>
    <vt:vector size="22" baseType="lpstr">
      <vt:lpstr>Arial</vt:lpstr>
      <vt:lpstr>Calibri</vt:lpstr>
      <vt:lpstr>Calibri Light</vt:lpstr>
      <vt:lpstr>Cooper Hewitt</vt:lpstr>
      <vt:lpstr>Wingdings</vt:lpstr>
      <vt:lpstr>Tema do Office</vt:lpstr>
      <vt:lpstr>Worksheet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Elisa Murad Curi</dc:creator>
  <cp:lastModifiedBy>Manoela Penna</cp:lastModifiedBy>
  <cp:revision>17</cp:revision>
  <cp:lastPrinted>2019-10-22T18:33:50Z</cp:lastPrinted>
  <dcterms:created xsi:type="dcterms:W3CDTF">2019-10-22T15:56:11Z</dcterms:created>
  <dcterms:modified xsi:type="dcterms:W3CDTF">2019-10-22T18:33:55Z</dcterms:modified>
</cp:coreProperties>
</file>