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90" r:id="rId5"/>
    <p:sldId id="256" r:id="rId6"/>
    <p:sldId id="302" r:id="rId7"/>
    <p:sldId id="296" r:id="rId8"/>
    <p:sldId id="298" r:id="rId9"/>
    <p:sldId id="297" r:id="rId10"/>
    <p:sldId id="260" r:id="rId11"/>
    <p:sldId id="261" r:id="rId12"/>
    <p:sldId id="299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7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01" r:id="rId37"/>
    <p:sldId id="286" r:id="rId38"/>
    <p:sldId id="288" r:id="rId39"/>
    <p:sldId id="293" r:id="rId40"/>
    <p:sldId id="300" r:id="rId41"/>
    <p:sldId id="295" r:id="rId42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7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01/08/16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2F8A166-B3FA-4A04-9836-988A7CDDF96B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  <p:pic>
        <p:nvPicPr>
          <p:cNvPr id="5" name="Picture 4"/>
          <p:cNvPicPr/>
          <p:nvPr/>
        </p:nvPicPr>
        <p:blipFill>
          <a:blip r:embed="rId14"/>
          <a:stretch/>
        </p:blipFill>
        <p:spPr>
          <a:xfrm>
            <a:off x="64800" y="0"/>
            <a:ext cx="9134280" cy="6857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01/08/16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0EA1A00-8BC7-4A2F-9A19-954EB5965EA6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14"/>
          <a:stretch/>
        </p:blipFill>
        <p:spPr>
          <a:xfrm>
            <a:off x="41760" y="22680"/>
            <a:ext cx="9134280" cy="6857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01/08/16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399DAC-CDFB-4D9A-A173-13F765FE87F8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01/08/16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AAFA02E-2B48-4EFC-A068-F03A50050152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lanalto.gov.br/ccivil_03/Constituicao/Constituicao.htm%23capituloiv" TargetMode="External"/><Relationship Id="rId3" Type="http://schemas.openxmlformats.org/officeDocument/2006/relationships/hyperlink" Target="http://www.planalto.gov.br/ccivil_03/Constituicao/Constituicao.htm%23art218.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lanalto.gov.br/ccivil_03/Constituicao/Constituicao.htm%23art167%C2%A7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lanalto.gov.br/ccivil_03/_Ato2004-2006/2004/Lei/L10.973.htm" TargetMode="External"/><Relationship Id="rId3" Type="http://schemas.openxmlformats.org/officeDocument/2006/relationships/hyperlink" Target="http://www.planalto.gov.br/ccivil_03/_Ato2004-2006/2004/Lei/L10.973.htm%23art1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60600" y="535320"/>
            <a:ext cx="59821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Seminário </a:t>
            </a:r>
            <a:endParaRPr lang="pt-BR" sz="3600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Marco Legal da Ciência, Tecnologia e Inovação: Instrumentação de ambientes menos propenso a crises”</a:t>
            </a:r>
            <a:endParaRPr lang="pt-BR" sz="3200" b="0" strike="noStrike" spc="-1" dirty="0" smtClean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3698077" y="5277537"/>
            <a:ext cx="1938769" cy="316923"/>
          </a:xfrm>
          <a:prstGeom prst="rect">
            <a:avLst/>
          </a:prstGeom>
          <a:ln>
            <a:noFill/>
          </a:ln>
        </p:spPr>
      </p:pic>
      <p:sp>
        <p:nvSpPr>
          <p:cNvPr id="161" name="TextShape 3"/>
          <p:cNvSpPr txBox="1"/>
          <p:nvPr/>
        </p:nvSpPr>
        <p:spPr>
          <a:xfrm>
            <a:off x="2064240" y="4087169"/>
            <a:ext cx="5015520" cy="3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Senado Federal</a:t>
            </a:r>
            <a:endParaRPr lang="pt-BR" sz="1800" b="0" strike="noStrike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3"/>
          <a:stretch/>
        </p:blipFill>
        <p:spPr>
          <a:xfrm>
            <a:off x="4081680" y="5920920"/>
            <a:ext cx="1268640" cy="559080"/>
          </a:xfrm>
          <a:prstGeom prst="rect">
            <a:avLst/>
          </a:prstGeom>
          <a:ln>
            <a:noFill/>
          </a:ln>
        </p:spPr>
      </p:pic>
      <p:sp>
        <p:nvSpPr>
          <p:cNvPr id="7" name="TextShape 3"/>
          <p:cNvSpPr txBox="1"/>
          <p:nvPr/>
        </p:nvSpPr>
        <p:spPr>
          <a:xfrm>
            <a:off x="2064240" y="3384720"/>
            <a:ext cx="5015520" cy="3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 2 de Agosto de 2016</a:t>
            </a:r>
            <a:endParaRPr lang="pt-BR" sz="1800" b="0" strike="noStrike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29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a </a:t>
            </a:r>
            <a:r>
              <a:rPr lang="en-US" sz="44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lang="en-US" sz="4400" b="0" strike="noStrike" spc="-1" dirty="0" err="1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ficácia</a:t>
            </a:r>
            <a:r>
              <a:rPr lang="en-US" sz="4400" b="0" strike="noStrike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Norma </a:t>
            </a:r>
            <a:r>
              <a:rPr lang="en-US" sz="4400" b="0" strike="noStrike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n-US" sz="1800" b="0" strike="noStrike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457200" y="1963616"/>
            <a:ext cx="8229240" cy="10746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Efetua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que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se </a:t>
            </a:r>
            <a:r>
              <a:rPr lang="en-US" sz="32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espera</a:t>
            </a:r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produz</a:t>
            </a:r>
            <a:r>
              <a:rPr lang="en-US" sz="32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n-US" sz="32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resultado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inicialmente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pretendido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;  </a:t>
            </a:r>
          </a:p>
        </p:txBody>
      </p:sp>
      <p:sp>
        <p:nvSpPr>
          <p:cNvPr id="177" name="TextShape 4"/>
          <p:cNvSpPr txBox="1"/>
          <p:nvPr/>
        </p:nvSpPr>
        <p:spPr>
          <a:xfrm>
            <a:off x="457200" y="5771520"/>
            <a:ext cx="1924200" cy="27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Fonte: Dicionário do Aurélio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976077"/>
            <a:ext cx="8229240" cy="1077218"/>
          </a:xfrm>
          <a:prstGeom prst="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S</a:t>
            </a:r>
            <a:r>
              <a:rPr lang="en-US" sz="3200" dirty="0" err="1" smtClean="0">
                <a:solidFill>
                  <a:schemeClr val="tx2"/>
                </a:solidFill>
              </a:rPr>
              <a:t>er</a:t>
            </a:r>
            <a:r>
              <a:rPr lang="en-US" sz="3200" dirty="0" err="1" smtClean="0">
                <a:solidFill>
                  <a:schemeClr val="tx2"/>
                </a:solidFill>
              </a:rPr>
              <a:t>á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apenas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 Norma </a:t>
            </a:r>
            <a:r>
              <a:rPr lang="en-US" sz="3200" dirty="0" err="1" smtClean="0">
                <a:solidFill>
                  <a:schemeClr val="tx2"/>
                </a:solidFill>
              </a:rPr>
              <a:t>eficaz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para</a:t>
            </a:r>
            <a:r>
              <a:rPr lang="en-US" sz="3200" dirty="0" smtClean="0">
                <a:solidFill>
                  <a:schemeClr val="tx2"/>
                </a:solidFill>
              </a:rPr>
              <a:t> o </a:t>
            </a:r>
            <a:r>
              <a:rPr lang="en-US" sz="3200" dirty="0" err="1" smtClean="0">
                <a:solidFill>
                  <a:schemeClr val="tx2"/>
                </a:solidFill>
              </a:rPr>
              <a:t>que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pretendemos</a:t>
            </a:r>
            <a:r>
              <a:rPr lang="en-US" sz="3200" dirty="0" smtClean="0">
                <a:solidFill>
                  <a:schemeClr val="tx2"/>
                </a:solidFill>
              </a:rPr>
              <a:t>? </a:t>
            </a:r>
            <a:r>
              <a:rPr lang="en-US" sz="3200" dirty="0" err="1" smtClean="0">
                <a:solidFill>
                  <a:schemeClr val="tx2"/>
                </a:solidFill>
              </a:rPr>
              <a:t>Ou</a:t>
            </a:r>
            <a:r>
              <a:rPr lang="en-US" sz="3200" dirty="0" smtClean="0">
                <a:solidFill>
                  <a:schemeClr val="tx2"/>
                </a:solidFill>
              </a:rPr>
              <a:t> um </a:t>
            </a:r>
            <a:r>
              <a:rPr lang="en-US" sz="3200" dirty="0" err="1" smtClean="0">
                <a:solidFill>
                  <a:schemeClr val="tx2"/>
                </a:solidFill>
              </a:rPr>
              <a:t>ponto</a:t>
            </a:r>
            <a:r>
              <a:rPr lang="en-US" sz="3200" dirty="0" smtClean="0">
                <a:solidFill>
                  <a:schemeClr val="tx2"/>
                </a:solidFill>
              </a:rPr>
              <a:t> de </a:t>
            </a:r>
            <a:r>
              <a:rPr lang="en-US" sz="3200" dirty="0" err="1" smtClean="0">
                <a:solidFill>
                  <a:schemeClr val="tx2"/>
                </a:solidFill>
              </a:rPr>
              <a:t>partida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560" y="2264400"/>
            <a:ext cx="8229240" cy="663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Procedimentos redundantes e formais</a:t>
            </a:r>
          </a:p>
        </p:txBody>
      </p:sp>
      <p:sp>
        <p:nvSpPr>
          <p:cNvPr id="183" name="TextShape 2"/>
          <p:cNvSpPr txBox="1"/>
          <p:nvPr/>
        </p:nvSpPr>
        <p:spPr>
          <a:xfrm>
            <a:off x="4575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1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41960" y="1651680"/>
            <a:ext cx="766008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Parcela Retida: R$1.736.362,38</a:t>
            </a:r>
            <a:endParaRPr lang="pt-BR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 tramitação da PC: 91 dias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030680" y="2681640"/>
            <a:ext cx="70826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Exigências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Recibo de Pagamento de Bolsas;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Atesto de </a:t>
            </a:r>
            <a:r>
              <a:rPr lang="pt-BR" sz="24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Nota Fiscal;</a:t>
            </a:r>
            <a:endParaRPr lang="pt-BR" sz="24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Aquisição de </a:t>
            </a:r>
            <a:r>
              <a:rPr lang="pt-BR" sz="24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 formulário não </a:t>
            </a:r>
            <a:r>
              <a:rPr lang="pt-BR" sz="24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prevista no valor de R$844,46 implicando em ressarcimento e correção monetária;</a:t>
            </a:r>
          </a:p>
          <a:p>
            <a:pPr>
              <a:lnSpc>
                <a:spcPct val="100000"/>
              </a:lnSpc>
            </a:pPr>
            <a:endParaRPr lang="pt-BR" sz="24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45792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1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964440" y="1851120"/>
            <a:ext cx="1375560" cy="36468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725640" y="6033240"/>
            <a:ext cx="1693080" cy="516960"/>
          </a:xfrm>
          <a:prstGeom prst="rect">
            <a:avLst/>
          </a:prstGeom>
          <a:noFill/>
          <a:ln>
            <a:solidFill>
              <a:srgbClr val="0066CC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91 dias</a:t>
            </a:r>
            <a:endParaRPr lang="pt-BR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2944440" y="1851120"/>
            <a:ext cx="1375560" cy="36468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4816440" y="1851120"/>
            <a:ext cx="1375560" cy="36468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6724440" y="1851120"/>
            <a:ext cx="1375560" cy="36468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964440" y="4623120"/>
            <a:ext cx="1375560" cy="63828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Pública </a:t>
            </a: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Conveniado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2944440" y="4623120"/>
            <a:ext cx="1375560" cy="63828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Pública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4816440" y="4623120"/>
            <a:ext cx="1375560" cy="63828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Pública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6724440" y="4623120"/>
            <a:ext cx="1375560" cy="63828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Pública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Line 10"/>
          <p:cNvSpPr/>
          <p:nvPr/>
        </p:nvSpPr>
        <p:spPr>
          <a:xfrm>
            <a:off x="1584000" y="2304000"/>
            <a:ext cx="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11"/>
          <p:cNvSpPr/>
          <p:nvPr/>
        </p:nvSpPr>
        <p:spPr>
          <a:xfrm flipV="1">
            <a:off x="1584000" y="2304000"/>
            <a:ext cx="201600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12"/>
          <p:cNvSpPr/>
          <p:nvPr/>
        </p:nvSpPr>
        <p:spPr>
          <a:xfrm>
            <a:off x="3600000" y="2304000"/>
            <a:ext cx="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13"/>
          <p:cNvSpPr/>
          <p:nvPr/>
        </p:nvSpPr>
        <p:spPr>
          <a:xfrm flipV="1">
            <a:off x="3600000" y="2304000"/>
            <a:ext cx="194400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Line 14"/>
          <p:cNvSpPr/>
          <p:nvPr/>
        </p:nvSpPr>
        <p:spPr>
          <a:xfrm>
            <a:off x="5544000" y="2304000"/>
            <a:ext cx="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Line 15"/>
          <p:cNvSpPr/>
          <p:nvPr/>
        </p:nvSpPr>
        <p:spPr>
          <a:xfrm flipV="1">
            <a:off x="5544000" y="2304000"/>
            <a:ext cx="187200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16"/>
          <p:cNvSpPr/>
          <p:nvPr/>
        </p:nvSpPr>
        <p:spPr>
          <a:xfrm>
            <a:off x="7416000" y="2304000"/>
            <a:ext cx="0" cy="2232000"/>
          </a:xfrm>
          <a:prstGeom prst="line">
            <a:avLst/>
          </a:prstGeom>
          <a:ln>
            <a:solidFill>
              <a:srgbClr val="6666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7"/>
          <p:cNvSpPr/>
          <p:nvPr/>
        </p:nvSpPr>
        <p:spPr>
          <a:xfrm rot="16200000">
            <a:off x="4212000" y="1908000"/>
            <a:ext cx="648000" cy="7344000"/>
          </a:xfrm>
          <a:custGeom>
            <a:avLst/>
            <a:gdLst/>
            <a:ahLst/>
            <a:cxnLst/>
            <a:rect l="0" t="0" r="r" b="b"/>
            <a:pathLst>
              <a:path w="1801" h="20402">
                <a:moveTo>
                  <a:pt x="1800" y="0"/>
                </a:moveTo>
                <a:cubicBezTo>
                  <a:pt x="1350" y="0"/>
                  <a:pt x="900" y="850"/>
                  <a:pt x="900" y="1700"/>
                </a:cubicBezTo>
                <a:lnTo>
                  <a:pt x="900" y="8500"/>
                </a:lnTo>
                <a:cubicBezTo>
                  <a:pt x="900" y="9350"/>
                  <a:pt x="450" y="10200"/>
                  <a:pt x="0" y="10200"/>
                </a:cubicBezTo>
                <a:cubicBezTo>
                  <a:pt x="450" y="10200"/>
                  <a:pt x="900" y="11050"/>
                  <a:pt x="900" y="11900"/>
                </a:cubicBezTo>
                <a:lnTo>
                  <a:pt x="900" y="18700"/>
                </a:lnTo>
                <a:cubicBezTo>
                  <a:pt x="900" y="19550"/>
                  <a:pt x="1350" y="20401"/>
                  <a:pt x="1800" y="20401"/>
                </a:cubicBezTo>
              </a:path>
            </a:pathLst>
          </a:custGeom>
          <a:noFill/>
          <a:ln>
            <a:solidFill>
              <a:srgbClr val="6666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8"/>
          <p:cNvSpPr/>
          <p:nvPr/>
        </p:nvSpPr>
        <p:spPr>
          <a:xfrm>
            <a:off x="2416680" y="3159000"/>
            <a:ext cx="528840" cy="36468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9"/>
          <p:cNvSpPr/>
          <p:nvPr/>
        </p:nvSpPr>
        <p:spPr>
          <a:xfrm>
            <a:off x="4504680" y="3159000"/>
            <a:ext cx="528840" cy="36468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6376680" y="3159000"/>
            <a:ext cx="528840" cy="36468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TextShape 21"/>
          <p:cNvSpPr txBox="1"/>
          <p:nvPr/>
        </p:nvSpPr>
        <p:spPr>
          <a:xfrm>
            <a:off x="45828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1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560" y="2043720"/>
            <a:ext cx="8229240" cy="1214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Excesso</a:t>
            </a:r>
            <a:r>
              <a:rPr lang="en-US" sz="32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detalhamento</a:t>
            </a:r>
            <a:r>
              <a:rPr lang="en-US" sz="32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dos </a:t>
            </a:r>
            <a:r>
              <a:rPr lang="en-US" sz="3200" b="0" strike="noStrike" spc="-1" dirty="0" err="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itens</a:t>
            </a:r>
            <a:r>
              <a:rPr lang="en-US" sz="32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orçamentários</a:t>
            </a:r>
            <a:r>
              <a:rPr lang="en-US" sz="32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</a:t>
            </a:r>
            <a:endParaRPr lang="en-US" sz="32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 </a:t>
            </a:r>
            <a:r>
              <a:rPr lang="en-US" sz="3200" b="0" strike="noStrike" spc="-1" dirty="0" err="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</a:t>
            </a:r>
            <a:r>
              <a:rPr lang="en-US" sz="32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endParaRPr lang="en-US" sz="32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5792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2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Content Placeholder 3"/>
          <p:cNvPicPr/>
          <p:nvPr/>
        </p:nvPicPr>
        <p:blipFill>
          <a:blip r:embed="rId2"/>
          <a:srcRect t="10528" b="10528"/>
          <a:stretch/>
        </p:blipFill>
        <p:spPr>
          <a:xfrm>
            <a:off x="648000" y="1600200"/>
            <a:ext cx="7488000" cy="430380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 flipH="1">
            <a:off x="5163840" y="3369600"/>
            <a:ext cx="2251800" cy="91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6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2" name="CustomShape 2"/>
          <p:cNvSpPr/>
          <p:nvPr/>
        </p:nvSpPr>
        <p:spPr>
          <a:xfrm flipH="1">
            <a:off x="5163840" y="4638960"/>
            <a:ext cx="2251800" cy="91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6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3" name="TextShape 3"/>
          <p:cNvSpPr txBox="1"/>
          <p:nvPr/>
        </p:nvSpPr>
        <p:spPr>
          <a:xfrm>
            <a:off x="45828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2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4338360" y="4002840"/>
            <a:ext cx="645840" cy="649440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4338720" y="5155200"/>
            <a:ext cx="645840" cy="649440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7" name="Content Placeholder 3"/>
          <p:cNvPicPr/>
          <p:nvPr/>
        </p:nvPicPr>
        <p:blipFill>
          <a:blip r:embed="rId2"/>
          <a:srcRect t="12728" b="12728"/>
          <a:stretch/>
        </p:blipFill>
        <p:spPr>
          <a:xfrm>
            <a:off x="457200" y="1600200"/>
            <a:ext cx="7894800" cy="4231800"/>
          </a:xfrm>
          <a:prstGeom prst="rect">
            <a:avLst/>
          </a:prstGeom>
          <a:ln>
            <a:noFill/>
          </a:ln>
        </p:spPr>
      </p:pic>
      <p:sp>
        <p:nvSpPr>
          <p:cNvPr id="218" name="TextShape 2"/>
          <p:cNvSpPr txBox="1"/>
          <p:nvPr/>
        </p:nvSpPr>
        <p:spPr>
          <a:xfrm>
            <a:off x="45828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2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582615" y="1846385"/>
            <a:ext cx="723514" cy="565975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Content Placeholder 3"/>
          <p:cNvPicPr/>
          <p:nvPr/>
        </p:nvPicPr>
        <p:blipFill>
          <a:blip r:embed="rId2"/>
          <a:srcRect t="14534" b="14534"/>
          <a:stretch/>
        </p:blipFill>
        <p:spPr>
          <a:xfrm>
            <a:off x="118440" y="1600200"/>
            <a:ext cx="8872560" cy="4343040"/>
          </a:xfrm>
          <a:prstGeom prst="rect">
            <a:avLst/>
          </a:prstGeom>
          <a:ln>
            <a:noFill/>
          </a:ln>
        </p:spPr>
      </p:pic>
      <p:pic>
        <p:nvPicPr>
          <p:cNvPr id="221" name="Picture 5"/>
          <p:cNvPicPr/>
          <p:nvPr/>
        </p:nvPicPr>
        <p:blipFill>
          <a:blip r:embed="rId3"/>
          <a:stretch/>
        </p:blipFill>
        <p:spPr>
          <a:xfrm>
            <a:off x="82440" y="1203480"/>
            <a:ext cx="9025200" cy="158868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625975" y="4203268"/>
            <a:ext cx="771025" cy="425520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3" name="TextShape 2"/>
          <p:cNvSpPr txBox="1"/>
          <p:nvPr/>
        </p:nvSpPr>
        <p:spPr>
          <a:xfrm>
            <a:off x="45828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2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618744" y="1825911"/>
            <a:ext cx="658206" cy="425520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3"/>
          <p:cNvSpPr/>
          <p:nvPr/>
        </p:nvSpPr>
        <p:spPr>
          <a:xfrm>
            <a:off x="2148605" y="4274080"/>
            <a:ext cx="658206" cy="425520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3"/>
          <p:cNvSpPr/>
          <p:nvPr/>
        </p:nvSpPr>
        <p:spPr>
          <a:xfrm>
            <a:off x="2037237" y="1825911"/>
            <a:ext cx="658206" cy="425520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310120"/>
            <a:ext cx="8229240" cy="70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Prazo de 5 anos da Lei impediu a renovação</a:t>
            </a:r>
          </a:p>
        </p:txBody>
      </p:sp>
      <p:sp>
        <p:nvSpPr>
          <p:cNvPr id="226" name="TextShape 2"/>
          <p:cNvSpPr txBox="1"/>
          <p:nvPr/>
        </p:nvSpPr>
        <p:spPr>
          <a:xfrm>
            <a:off x="45828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3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552240" y="926613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PROCAT - </a:t>
            </a:r>
            <a:r>
              <a:rPr lang="en-US" sz="32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escala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piloto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novos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catalizadores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Petrobras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2010);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Inaugurado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2012;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Equipe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16 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32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demitidos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32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 do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Laboratório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Planta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Piloto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lado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FCC (Santa </a:t>
            </a:r>
            <a:r>
              <a:rPr lang="en-US" sz="32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Cruz, Rio de Janeiro)</a:t>
            </a:r>
            <a:endParaRPr lang="en-US" sz="32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Área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2.500 m2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406400" y="92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60600" y="535320"/>
            <a:ext cx="59821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6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Mesa</a:t>
            </a:r>
            <a:endParaRPr lang="pt-BR" sz="66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576000" y="2235240"/>
            <a:ext cx="7992000" cy="172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200" b="0" i="1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Aspectos relacionados com a Base Constitucional e a </a:t>
            </a:r>
            <a:r>
              <a:rPr lang="pt-BR" sz="36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Eficácia</a:t>
            </a:r>
            <a:r>
              <a:rPr lang="pt-BR" sz="3200" b="0" i="1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Legislação</a:t>
            </a:r>
          </a:p>
        </p:txBody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3024000" y="4694760"/>
            <a:ext cx="3096000" cy="741240"/>
          </a:xfrm>
          <a:prstGeom prst="rect">
            <a:avLst/>
          </a:prstGeom>
          <a:ln>
            <a:noFill/>
          </a:ln>
        </p:spPr>
      </p:pic>
      <p:sp>
        <p:nvSpPr>
          <p:cNvPr id="161" name="TextShape 3"/>
          <p:cNvSpPr txBox="1"/>
          <p:nvPr/>
        </p:nvSpPr>
        <p:spPr>
          <a:xfrm>
            <a:off x="2064240" y="3569400"/>
            <a:ext cx="5015520" cy="3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8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Fernando Peregrino | Coppe/UFRJ | CONFIES</a:t>
            </a:r>
          </a:p>
        </p:txBody>
      </p:sp>
      <p:pic>
        <p:nvPicPr>
          <p:cNvPr id="162" name="Picture 161"/>
          <p:cNvPicPr/>
          <p:nvPr/>
        </p:nvPicPr>
        <p:blipFill>
          <a:blip r:embed="rId3"/>
          <a:stretch/>
        </p:blipFill>
        <p:spPr>
          <a:xfrm>
            <a:off x="4081680" y="5920920"/>
            <a:ext cx="1268640" cy="55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552240" y="926613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Investimento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R$33,0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milhões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(20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milhões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equipamentos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2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catalizadores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duas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patentes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prêmio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inventor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Petrobras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(2015)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Situação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Parado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desde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demitida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equipe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Devolvidos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R$3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milhões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devido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prazo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esgotado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 </a:t>
            </a:r>
            <a:r>
              <a:rPr lang="en-US" sz="2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5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catalizador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gasolina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diesel. Na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guerra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Malvinas,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EUA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interromperam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fornecimento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Argentina;</a:t>
            </a:r>
          </a:p>
          <a:p>
            <a:pPr marL="343260" indent="-342900">
              <a:lnSpc>
                <a:spcPct val="100000"/>
              </a:lnSpc>
              <a:buClr>
                <a:srgbClr val="000000"/>
              </a:buClr>
              <a:buSzPct val="45000"/>
              <a:buFont typeface="+mj-lt"/>
              <a:buAutoNum type="arabicPeriod"/>
            </a:pPr>
            <a:endParaRPr lang="en-US" sz="2400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4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  <p:sp>
        <p:nvSpPr>
          <p:cNvPr id="228" name="TextShape 2"/>
          <p:cNvSpPr txBox="1"/>
          <p:nvPr/>
        </p:nvSpPr>
        <p:spPr>
          <a:xfrm>
            <a:off x="406400" y="92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2233896" y="3038883"/>
            <a:ext cx="946827" cy="549693"/>
          </a:xfrm>
          <a:prstGeom prst="ellipse">
            <a:avLst/>
          </a:prstGeom>
          <a:noFill/>
          <a:ln w="38160">
            <a:solidFill>
              <a:srgbClr val="FF00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4276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3"/>
          <p:cNvPicPr/>
          <p:nvPr/>
        </p:nvPicPr>
        <p:blipFill>
          <a:blip r:embed="rId2"/>
          <a:stretch/>
        </p:blipFill>
        <p:spPr>
          <a:xfrm>
            <a:off x="-78480" y="-144000"/>
            <a:ext cx="9834480" cy="70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1"/>
          <p:cNvPicPr/>
          <p:nvPr/>
        </p:nvPicPr>
        <p:blipFill>
          <a:blip r:embed="rId2"/>
          <a:stretch/>
        </p:blipFill>
        <p:spPr>
          <a:xfrm>
            <a:off x="-1172880" y="-3429000"/>
            <a:ext cx="7416720" cy="13715640"/>
          </a:xfrm>
          <a:prstGeom prst="rect">
            <a:avLst/>
          </a:prstGeom>
          <a:ln>
            <a:noFill/>
          </a:ln>
        </p:spPr>
      </p:pic>
      <p:pic>
        <p:nvPicPr>
          <p:cNvPr id="232" name="Picture 2"/>
          <p:cNvPicPr/>
          <p:nvPr/>
        </p:nvPicPr>
        <p:blipFill>
          <a:blip r:embed="rId3"/>
          <a:stretch/>
        </p:blipFill>
        <p:spPr>
          <a:xfrm rot="5400000">
            <a:off x="3629520" y="490320"/>
            <a:ext cx="7356600" cy="55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/>
          <p:cNvPicPr/>
          <p:nvPr/>
        </p:nvPicPr>
        <p:blipFill>
          <a:blip r:embed="rId2"/>
          <a:stretch/>
        </p:blipFill>
        <p:spPr>
          <a:xfrm>
            <a:off x="-1788840" y="-2511000"/>
            <a:ext cx="13812840" cy="1035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"/>
          <p:cNvPicPr/>
          <p:nvPr/>
        </p:nvPicPr>
        <p:blipFill>
          <a:blip r:embed="rId2"/>
          <a:stretch/>
        </p:blipFill>
        <p:spPr>
          <a:xfrm rot="5400000">
            <a:off x="-2146680" y="-1714320"/>
            <a:ext cx="13715640" cy="1028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864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4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457560" y="2310480"/>
            <a:ext cx="8229240" cy="70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Correção monetária de publicação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Diário Oficial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552600" y="1935450"/>
            <a:ext cx="8042040" cy="14056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Criação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Centro de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Excelência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Polímeros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Aplicação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</a:t>
            </a:r>
            <a:r>
              <a:rPr lang="en-US" sz="32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Petróleo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59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4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55640" y="1412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Parcela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interditada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: 
</a:t>
            </a:r>
            <a:r>
              <a:rPr lang="en-US" sz="3200" b="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R$2.300.000,00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907920" y="314100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Motivo: Correção de Juros referente a despesa glosada</a:t>
            </a:r>
            <a:endParaRPr lang="pt-BR" sz="24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(publicação em diário oficial) no valor de R$121,48</a:t>
            </a:r>
            <a:endParaRPr lang="pt-BR" sz="24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 corrigido: R$6,17, ou seja, 0,00026826% em relação a </a:t>
            </a:r>
            <a:r>
              <a:rPr lang="pt-BR" sz="24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parcela</a:t>
            </a:r>
          </a:p>
          <a:p>
            <a:pPr>
              <a:lnSpc>
                <a:spcPct val="100000"/>
              </a:lnSpc>
            </a:pPr>
            <a:endParaRPr lang="pt-BR" sz="2400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 parado: 3 meses</a:t>
            </a:r>
            <a:endParaRPr lang="pt-BR" sz="24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459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4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/>
          <p:cNvPicPr/>
          <p:nvPr/>
        </p:nvPicPr>
        <p:blipFill>
          <a:blip r:embed="rId2"/>
          <a:srcRect t="8587" b="6775"/>
          <a:stretch/>
        </p:blipFill>
        <p:spPr>
          <a:xfrm>
            <a:off x="539640" y="1584000"/>
            <a:ext cx="8460360" cy="3815640"/>
          </a:xfrm>
          <a:prstGeom prst="rect">
            <a:avLst/>
          </a:prstGeom>
          <a:ln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459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4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0538" y="3673231"/>
            <a:ext cx="11625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R$6,17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9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57920" y="2478960"/>
            <a:ext cx="8229240" cy="70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Devolução de quantia insignficante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2440" y="6356350"/>
            <a:ext cx="611560" cy="365125"/>
          </a:xfrm>
          <a:prstGeom prst="rect">
            <a:avLst/>
          </a:prstGeom>
        </p:spPr>
        <p:txBody>
          <a:bodyPr/>
          <a:lstStyle/>
          <a:p>
            <a:pPr algn="ctr"/>
            <a:fld id="{7995302F-3EA0-4508-9D71-0805123E7B5C}" type="slidenum">
              <a:rPr lang="pt-BR" smtClean="0">
                <a:solidFill>
                  <a:schemeClr val="bg1">
                    <a:lumMod val="95000"/>
                  </a:schemeClr>
                </a:solidFill>
              </a:rPr>
              <a:pPr algn="ctr"/>
              <a:t>3</a:t>
            </a:fld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88640"/>
            <a:ext cx="6984776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Corbel" pitchFamily="34" charset="0"/>
              </a:rPr>
              <a:t>Velocidade</a:t>
            </a:r>
            <a:r>
              <a:rPr lang="en-US" sz="4400" b="1" dirty="0" smtClean="0">
                <a:latin typeface="Corbel" pitchFamily="34" charset="0"/>
              </a:rPr>
              <a:t> </a:t>
            </a:r>
            <a:r>
              <a:rPr lang="en-US" sz="4400" b="1" dirty="0" smtClean="0">
                <a:latin typeface="Corbel" pitchFamily="34" charset="0"/>
              </a:rPr>
              <a:t>da </a:t>
            </a:r>
            <a:r>
              <a:rPr lang="en-US" sz="4400" b="1" dirty="0" err="1" smtClean="0">
                <a:latin typeface="Corbel" pitchFamily="34" charset="0"/>
              </a:rPr>
              <a:t>Inovação</a:t>
            </a:r>
            <a:endParaRPr lang="pt-BR" sz="4400" b="1" dirty="0">
              <a:latin typeface="Corbel" pitchFamily="34" charset="0"/>
            </a:endParaRPr>
          </a:p>
        </p:txBody>
      </p:sp>
      <p:pic>
        <p:nvPicPr>
          <p:cNvPr id="7" name="Picture 4" descr="curva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5966"/>
            <a:ext cx="5976664" cy="44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457238" y="4473105"/>
            <a:ext cx="263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http:</a:t>
            </a:r>
            <a:r>
              <a:rPr lang="en-US" sz="1100" i="1" dirty="0" smtClean="0"/>
              <a:t>//</a:t>
            </a:r>
            <a:r>
              <a:rPr lang="en-US" sz="1100" i="1" dirty="0" err="1" smtClean="0"/>
              <a:t>asgard.vc</a:t>
            </a:r>
            <a:r>
              <a:rPr lang="en-US" sz="1100" i="1" dirty="0"/>
              <a:t>/tag/acceleration-growth/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52960" y="1417680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1800" b="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CATALISADORES </a:t>
            </a:r>
            <a:r>
              <a:rPr lang="en-US" sz="1800" b="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HIDROCRAQUEAMENTO DE GASÓLEOS
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800" b="1" strike="noStrike" spc="-1" dirty="0" err="1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</a:t>
            </a:r>
            <a:r>
              <a:rPr lang="en-US" sz="28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</a:t>
            </a:r>
            <a:r>
              <a:rPr lang="en-US" sz="2800" b="0" strike="noStrike" spc="-1" dirty="0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desenvolver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catalisadores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hidrocraqueamento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gasóleos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voltados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maximização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8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óleo</a:t>
            </a:r>
            <a:r>
              <a:rPr lang="en-US" sz="28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diesel. 
</a:t>
            </a:r>
            <a:endParaRPr lang="en-US" sz="4400" b="0" strike="noStrike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9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5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6160" y="119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Parcela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interditada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: 
</a:t>
            </a:r>
            <a:r>
              <a:rPr lang="en-US" sz="3200" b="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R$358.340,00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686160" y="278100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Motivo: Correção de Juros referente a pagamento de multa INSS no valor de R$20,13</a:t>
            </a:r>
          </a:p>
          <a:p>
            <a:pPr>
              <a:lnSpc>
                <a:spcPct val="100000"/>
              </a:lnSpc>
            </a:pPr>
            <a:endParaRPr lang="pt-BR" sz="2400" b="0" strike="noStrike" spc="-1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 corrigido: R$0,83, ou seja, 0,00023262% com relação a parcela </a:t>
            </a:r>
          </a:p>
        </p:txBody>
      </p:sp>
      <p:sp>
        <p:nvSpPr>
          <p:cNvPr id="250" name="TextShape 3"/>
          <p:cNvSpPr txBox="1"/>
          <p:nvPr/>
        </p:nvSpPr>
        <p:spPr>
          <a:xfrm>
            <a:off x="4593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5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m 1"/>
          <p:cNvPicPr/>
          <p:nvPr/>
        </p:nvPicPr>
        <p:blipFill>
          <a:blip r:embed="rId2"/>
          <a:stretch/>
        </p:blipFill>
        <p:spPr>
          <a:xfrm>
            <a:off x="0" y="1395000"/>
            <a:ext cx="9143640" cy="4067280"/>
          </a:xfrm>
          <a:prstGeom prst="rect">
            <a:avLst/>
          </a:prstGeom>
          <a:ln>
            <a:noFill/>
          </a:ln>
        </p:spPr>
      </p:pic>
      <p:sp>
        <p:nvSpPr>
          <p:cNvPr id="252" name="TextShape 1"/>
          <p:cNvSpPr txBox="1"/>
          <p:nvPr/>
        </p:nvSpPr>
        <p:spPr>
          <a:xfrm>
            <a:off x="4593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5</a:t>
            </a:r>
            <a:endParaRPr lang="en-US" sz="1800" b="0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52600" y="1759603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Esteriza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criatividade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pesquisador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gestor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Perda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o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cumprimento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Norma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importante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Inflexível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incapaz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adaptar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-se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processo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criação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Paraliza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gestor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r>
              <a:rPr lang="en-US" sz="28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Desacelera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Inova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ção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endParaRPr lang="en-US" sz="2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593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Consequencias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Burocracia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sobre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</a:t>
            </a: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ência</a:t>
            </a:r>
            <a:endParaRPr lang="en-US" sz="4400" b="0" strike="noStrike" spc="-1" dirty="0" smtClean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84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52600" y="1759603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Orçamento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macro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rubricas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(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Decreto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Marco Legal);</a:t>
            </a:r>
            <a:endParaRPr lang="en-US" sz="20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interditar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parcelas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intermediárias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pendencias</a:t>
            </a:r>
            <a:r>
              <a:rPr lang="en-US" sz="20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Decreto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Marco Legal)</a:t>
            </a:r>
            <a:endParaRPr lang="en-US" sz="20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Aumentar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margem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despesas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importações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Decreto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Marco Legal);</a:t>
            </a:r>
            <a:endParaRPr lang="en-US" sz="20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Prazo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5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credenciamento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Fundações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 MP 741);</a:t>
            </a:r>
            <a:endParaRPr lang="en-US" sz="20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Exclusão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 do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Artigo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 da 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Lei 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13.019 ( PLS 559  </a:t>
            </a:r>
            <a:r>
              <a:rPr lang="en-US" sz="20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</a:t>
            </a:r>
            <a:r>
              <a:rPr lang="en-US" sz="20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PL);</a:t>
            </a: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Adequação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do PLS 559,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artigo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70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hoje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omite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dispensa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licitação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Fundações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Apoio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0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artigo</a:t>
            </a:r>
            <a:r>
              <a:rPr lang="en-US" sz="20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da Lei 8958/94 (PLS 559)</a:t>
            </a:r>
            <a:endParaRPr lang="en-US" sz="20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593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Sugestões</a:t>
            </a:r>
            <a:endParaRPr lang="en-US" sz="4400" b="0" strike="noStrike" spc="-1" dirty="0" smtClean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560" y="2199219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obrigada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discriminar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despesas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operacionais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(DOAs) com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mas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recebe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apenas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5%,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embora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lei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autorize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até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15%; </a:t>
            </a:r>
            <a:r>
              <a:rPr lang="en-US" sz="1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tem de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manter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equipes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enquanto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recebe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parcelas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hoje</a:t>
            </a:r>
            <a:r>
              <a:rPr lang="en-US" sz="1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está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asfixiada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</a:t>
            </a:r>
            <a:r>
              <a:rPr lang="en-US" sz="1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absorve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financeiro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despesas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glosadas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falha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fluxo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caixa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devolução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dos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rendimento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financeiro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bancárias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custos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 ),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tenha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seus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custos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ressarcidos</a:t>
            </a:r>
            <a:r>
              <a:rPr lang="en-US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 </a:t>
            </a:r>
            <a:r>
              <a:rPr lang="en-US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n-US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n-US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previsão</a:t>
            </a:r>
            <a:r>
              <a:rPr lang="en-US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seguro</a:t>
            </a:r>
            <a:r>
              <a:rPr lang="en-US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4575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Consequência</a:t>
            </a:r>
            <a:r>
              <a:rPr lang="en-US" sz="4400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um dos </a:t>
            </a:r>
            <a:r>
              <a:rPr lang="en-US" sz="4400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Vetos</a:t>
            </a:r>
            <a:endParaRPr lang="en-US" sz="4400" b="0" strike="noStrike" spc="-1" dirty="0" smtClean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06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52600" y="1417680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focar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simplificaçao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aperfeiçoamento</a:t>
            </a:r>
            <a:r>
              <a:rPr lang="en-US" sz="2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n-US" sz="2800" b="0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Legislação</a:t>
            </a:r>
            <a:r>
              <a:rPr lang="en-US" sz="28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(ex. PLS 559,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Decreto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Marco, Lei 13.019, MP dos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Vetos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etc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mpliar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conscientização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dos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Órgãos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interferem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Executivo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Judiciário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MPF, AGU, CGU, TCU...) de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incompatível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com a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burocracia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excessiva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Conscientizar</a:t>
            </a:r>
            <a:r>
              <a:rPr lang="en-US" sz="28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atuam</a:t>
            </a:r>
            <a:r>
              <a:rPr lang="en-US" sz="28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28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ponta</a:t>
            </a:r>
            <a:r>
              <a:rPr lang="en-US" sz="28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sistema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torná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-los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implementadores</a:t>
            </a:r>
            <a:r>
              <a:rPr lang="en-US" sz="2800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das </a:t>
            </a:r>
            <a:r>
              <a:rPr lang="en-US" sz="2800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Normas</a:t>
            </a:r>
            <a:r>
              <a:rPr lang="en-US" sz="2800" spc="-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2800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lang="en-US" sz="2800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lang="en-US" sz="2800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endParaRPr lang="en-US" sz="2800" b="0" strike="noStrike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5936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Próximas</a:t>
            </a:r>
            <a:r>
              <a:rPr lang="en-US" sz="4400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etapas</a:t>
            </a: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35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3308" y="1836616"/>
            <a:ext cx="6408615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“</a:t>
            </a:r>
            <a:r>
              <a:rPr lang="en-US" i="1" dirty="0" smtClean="0"/>
              <a:t>O </a:t>
            </a:r>
            <a:r>
              <a:rPr lang="en-US" i="1" dirty="0" err="1" smtClean="0"/>
              <a:t>direito</a:t>
            </a:r>
            <a:r>
              <a:rPr lang="en-US" i="1" dirty="0" smtClean="0"/>
              <a:t> </a:t>
            </a:r>
            <a:r>
              <a:rPr lang="en-US" i="1" dirty="0" err="1" smtClean="0"/>
              <a:t>não</a:t>
            </a:r>
            <a:r>
              <a:rPr lang="en-US" i="1" dirty="0" smtClean="0"/>
              <a:t> vive </a:t>
            </a:r>
            <a:r>
              <a:rPr lang="en-US" i="1" dirty="0" err="1" smtClean="0"/>
              <a:t>perdido</a:t>
            </a:r>
            <a:r>
              <a:rPr lang="en-US" i="1" dirty="0" smtClean="0"/>
              <a:t> no </a:t>
            </a:r>
            <a:r>
              <a:rPr lang="en-US" i="1" dirty="0" err="1" smtClean="0"/>
              <a:t>espaço</a:t>
            </a:r>
            <a:r>
              <a:rPr lang="en-US" i="1" dirty="0" smtClean="0"/>
              <a:t> social, </a:t>
            </a:r>
            <a:r>
              <a:rPr lang="en-US" i="1" dirty="0" err="1" smtClean="0"/>
              <a:t>ele</a:t>
            </a:r>
            <a:r>
              <a:rPr lang="en-US" i="1" dirty="0" smtClean="0"/>
              <a:t> </a:t>
            </a:r>
            <a:r>
              <a:rPr lang="en-US" i="1" dirty="0" err="1" smtClean="0"/>
              <a:t>regula</a:t>
            </a:r>
            <a:r>
              <a:rPr lang="en-US" i="1" dirty="0" smtClean="0"/>
              <a:t> o </a:t>
            </a:r>
            <a:r>
              <a:rPr lang="en-US" i="1" dirty="0" err="1" smtClean="0"/>
              <a:t>espaço</a:t>
            </a:r>
            <a:r>
              <a:rPr lang="en-US" i="1" dirty="0" smtClean="0"/>
              <a:t> social e </a:t>
            </a:r>
            <a:r>
              <a:rPr lang="en-US" i="1" dirty="0" err="1" smtClean="0"/>
              <a:t>está</a:t>
            </a:r>
            <a:r>
              <a:rPr lang="en-US" i="1" dirty="0" smtClean="0"/>
              <a:t> no </a:t>
            </a:r>
            <a:r>
              <a:rPr lang="en-US" i="1" dirty="0" err="1" smtClean="0"/>
              <a:t>meio</a:t>
            </a:r>
            <a:r>
              <a:rPr lang="en-US" i="1" dirty="0" smtClean="0"/>
              <a:t> de </a:t>
            </a:r>
            <a:r>
              <a:rPr lang="en-US" i="1" dirty="0" err="1" smtClean="0"/>
              <a:t>todos</a:t>
            </a:r>
            <a:r>
              <a:rPr lang="en-US" i="1" dirty="0" smtClean="0"/>
              <a:t> </a:t>
            </a:r>
            <a:r>
              <a:rPr lang="en-US" i="1" dirty="0" err="1" smtClean="0"/>
              <a:t>os</a:t>
            </a:r>
            <a:r>
              <a:rPr lang="en-US" i="1" dirty="0" smtClean="0"/>
              <a:t> </a:t>
            </a:r>
            <a:r>
              <a:rPr lang="en-US" i="1" dirty="0" err="1" smtClean="0"/>
              <a:t>fenomenos</a:t>
            </a:r>
            <a:r>
              <a:rPr lang="en-US" i="1" dirty="0" smtClean="0"/>
              <a:t> </a:t>
            </a:r>
            <a:r>
              <a:rPr lang="en-US" i="1" dirty="0" err="1" smtClean="0"/>
              <a:t>sociais</a:t>
            </a:r>
            <a:r>
              <a:rPr lang="en-US" i="1" dirty="0" smtClean="0"/>
              <a:t>, da </a:t>
            </a:r>
            <a:r>
              <a:rPr lang="en-US" i="1" dirty="0" err="1" smtClean="0"/>
              <a:t>economia</a:t>
            </a:r>
            <a:r>
              <a:rPr lang="en-US" i="1" dirty="0" smtClean="0"/>
              <a:t>..... </a:t>
            </a:r>
            <a:r>
              <a:rPr lang="en-US" i="1" dirty="0" err="1" smtClean="0"/>
              <a:t>Quem</a:t>
            </a:r>
            <a:r>
              <a:rPr lang="en-US" i="1" dirty="0" smtClean="0"/>
              <a:t> </a:t>
            </a:r>
            <a:r>
              <a:rPr lang="en-US" i="1" dirty="0" err="1" smtClean="0"/>
              <a:t>nao</a:t>
            </a:r>
            <a:r>
              <a:rPr lang="en-US" i="1" dirty="0" smtClean="0"/>
              <a:t> tem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visão</a:t>
            </a:r>
            <a:r>
              <a:rPr lang="en-US" i="1" dirty="0" smtClean="0"/>
              <a:t> de </a:t>
            </a:r>
            <a:r>
              <a:rPr lang="en-US" i="1" dirty="0" err="1" smtClean="0"/>
              <a:t>conjunto</a:t>
            </a:r>
            <a:r>
              <a:rPr lang="en-US" i="1" dirty="0" smtClean="0"/>
              <a:t> da </a:t>
            </a:r>
            <a:r>
              <a:rPr lang="en-US" i="1" dirty="0" err="1" smtClean="0"/>
              <a:t>vida</a:t>
            </a:r>
            <a:r>
              <a:rPr lang="en-US" i="1" dirty="0" smtClean="0"/>
              <a:t> social, de </a:t>
            </a:r>
            <a:r>
              <a:rPr lang="en-US" i="1" dirty="0" err="1" smtClean="0"/>
              <a:t>modo</a:t>
            </a:r>
            <a:r>
              <a:rPr lang="en-US" i="1" dirty="0" smtClean="0"/>
              <a:t> global, </a:t>
            </a:r>
            <a:r>
              <a:rPr lang="en-US" i="1" dirty="0" err="1" smtClean="0"/>
              <a:t>torna</a:t>
            </a:r>
            <a:r>
              <a:rPr lang="en-US" i="1" dirty="0" smtClean="0"/>
              <a:t>-se um </a:t>
            </a:r>
            <a:r>
              <a:rPr lang="en-US" i="1" dirty="0" err="1" smtClean="0"/>
              <a:t>formalista</a:t>
            </a:r>
            <a:r>
              <a:rPr lang="en-US" i="1" dirty="0" smtClean="0"/>
              <a:t>, um </a:t>
            </a:r>
            <a:r>
              <a:rPr lang="en-US" i="1" dirty="0" err="1" smtClean="0"/>
              <a:t>positivista</a:t>
            </a:r>
            <a:r>
              <a:rPr lang="en-US" i="1" dirty="0" smtClean="0"/>
              <a:t>, no </a:t>
            </a:r>
            <a:r>
              <a:rPr lang="en-US" i="1" dirty="0" err="1" smtClean="0"/>
              <a:t>sentido</a:t>
            </a:r>
            <a:r>
              <a:rPr lang="en-US" i="1" dirty="0" smtClean="0"/>
              <a:t> de </a:t>
            </a:r>
            <a:r>
              <a:rPr lang="en-US" i="1" dirty="0" err="1" smtClean="0"/>
              <a:t>reduzir</a:t>
            </a:r>
            <a:r>
              <a:rPr lang="en-US" i="1" dirty="0" smtClean="0"/>
              <a:t> </a:t>
            </a:r>
            <a:r>
              <a:rPr lang="en-US" i="1" dirty="0" err="1" smtClean="0"/>
              <a:t>todo</a:t>
            </a:r>
            <a:r>
              <a:rPr lang="en-US" i="1" dirty="0" smtClean="0"/>
              <a:t> o </a:t>
            </a:r>
            <a:r>
              <a:rPr lang="en-US" i="1" dirty="0" err="1" smtClean="0"/>
              <a:t>direito</a:t>
            </a:r>
            <a:r>
              <a:rPr lang="en-US" i="1" dirty="0" smtClean="0"/>
              <a:t> a </a:t>
            </a:r>
            <a:r>
              <a:rPr lang="en-US" i="1" dirty="0" err="1" smtClean="0"/>
              <a:t>normas</a:t>
            </a:r>
            <a:r>
              <a:rPr lang="en-US" i="1" dirty="0" smtClean="0"/>
              <a:t> </a:t>
            </a:r>
            <a:r>
              <a:rPr lang="en-US" i="1" dirty="0" err="1" smtClean="0"/>
              <a:t>jurídicas</a:t>
            </a:r>
            <a:r>
              <a:rPr lang="en-US" i="1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Jurista</a:t>
            </a:r>
            <a:r>
              <a:rPr lang="en-US" dirty="0" smtClean="0"/>
              <a:t> </a:t>
            </a:r>
            <a:r>
              <a:rPr lang="en-US" dirty="0" err="1" smtClean="0"/>
              <a:t>Evaristo</a:t>
            </a:r>
            <a:r>
              <a:rPr lang="en-US" dirty="0" smtClean="0"/>
              <a:t> de </a:t>
            </a:r>
            <a:r>
              <a:rPr lang="en-US" dirty="0" err="1" smtClean="0"/>
              <a:t>Moraes</a:t>
            </a:r>
            <a:r>
              <a:rPr lang="en-US" dirty="0" smtClean="0"/>
              <a:t> </a:t>
            </a:r>
            <a:r>
              <a:rPr lang="en-US" dirty="0" err="1" smtClean="0"/>
              <a:t>Filho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0" y="2530230"/>
            <a:ext cx="413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obrigado!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592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6309" y="535320"/>
            <a:ext cx="8802076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Quem são as Fundações de Apoio?</a:t>
            </a:r>
            <a:endParaRPr lang="pt-BR" sz="48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68539" y="1307163"/>
            <a:ext cx="7992000" cy="172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98 Fundações de Apoio;</a:t>
            </a:r>
          </a:p>
          <a:p>
            <a:pPr marL="457200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Regidas pela lei 8958/94;</a:t>
            </a:r>
          </a:p>
          <a:p>
            <a:pPr marL="457200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74% das importações pela Lei 8010;</a:t>
            </a:r>
          </a:p>
          <a:p>
            <a:pPr marL="457200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 parcial com 16 Fundações :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Força de trabalho: 28.000;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CLT: 41% (11.000)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Bolsistas: 42%; (12.000)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bilhões de reais em execução - 2015 (FNDCT 3,8 bilhões pagos);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mil projetos em execução (dez 2015);</a:t>
            </a:r>
          </a:p>
          <a:p>
            <a:pPr lvl="1"/>
            <a:endParaRPr lang="pt-BR" sz="3200" i="1" spc="-1" dirty="0" smtClean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endParaRPr lang="pt-BR" sz="3200" i="1" spc="-1" dirty="0" smtClean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endParaRPr lang="pt-BR" sz="3200" b="0" i="1" strike="noStrike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8018680" y="6181689"/>
            <a:ext cx="1268640" cy="55908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156309" y="6374999"/>
            <a:ext cx="1870385" cy="3364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6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60600" y="219825"/>
            <a:ext cx="59821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Premissas das Normas</a:t>
            </a:r>
            <a:endParaRPr lang="pt-BR" sz="4800" b="0" strike="noStrike" spc="-1" dirty="0">
              <a:solidFill>
                <a:srgbClr val="0066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68539" y="2039855"/>
            <a:ext cx="7992000" cy="271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914400" lvl="1" indent="-457200">
              <a:buFont typeface="Arial"/>
              <a:buChar char="•"/>
            </a:pPr>
            <a:r>
              <a:rPr lang="pt-BR" sz="32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Integração; 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Flexibilidade; 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Desburocratização;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Avaliação por resultado;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Incentivo aos que se ocupam de CTI;</a:t>
            </a:r>
          </a:p>
          <a:p>
            <a:pPr marL="914400" lvl="1" indent="-457200">
              <a:buFont typeface="Arial"/>
              <a:buChar char="•"/>
            </a:pPr>
            <a:endParaRPr lang="pt-BR" sz="3200" spc="-1" dirty="0" smtClean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endParaRPr lang="pt-BR" sz="3200" spc="-1" dirty="0" smtClean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endParaRPr lang="pt-BR" sz="3200" b="0" i="1" strike="noStrike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8018680" y="6181689"/>
            <a:ext cx="1268640" cy="5590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210461" y="6171919"/>
            <a:ext cx="2261154" cy="4439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13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20000" y="936000"/>
            <a:ext cx="8136000" cy="455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5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realidade </a:t>
            </a:r>
            <a:r>
              <a:rPr lang="pt-BR" sz="5400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burocr</a:t>
            </a:r>
            <a:r>
              <a:rPr lang="pt-BR" sz="5400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ática </a:t>
            </a:r>
            <a:r>
              <a:rPr lang="pt-BR" sz="5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</a:t>
            </a:r>
            <a:r>
              <a:rPr lang="pt-BR" sz="5400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lang="pt-BR" sz="5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estão </a:t>
            </a:r>
            <a:r>
              <a:rPr lang="pt-BR" sz="5400" b="0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 Projetos de Pesquisa e Inovação</a:t>
            </a:r>
          </a:p>
          <a:p>
            <a:endParaRPr lang="pt-BR" sz="54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pt-BR" sz="4400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pt-BR" sz="4400" b="0" i="1" strike="noStrike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olhar </a:t>
            </a:r>
            <a:r>
              <a:rPr lang="pt-BR" sz="4400" b="0" i="1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das Fundações de Apoio</a:t>
            </a:r>
            <a:endParaRPr lang="pt-BR" sz="54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01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51520" y="1417680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0" u="sng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CAPÍTULO IV</a:t>
            </a:r>
            <a:endParaRPr lang="en-US" sz="1800" b="0" u="sng" strike="noStrike" spc="-1" dirty="0" smtClean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u="sng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CIÊNCIA, TECNOLOGIA E </a:t>
            </a:r>
            <a:r>
              <a:rPr lang="en-US" sz="1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INOVAÇÃO</a:t>
            </a:r>
            <a:r>
              <a:rPr lang="en-US" sz="1800" b="0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”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Art</a:t>
            </a:r>
            <a:r>
              <a:rPr lang="en-US" sz="1800" b="0" u="sng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. 218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O Estado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promoverá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incentivará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desenvolvimento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científico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capacitação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científica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tecnológica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20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0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inovação</a:t>
            </a:r>
            <a:r>
              <a:rPr lang="en-US" sz="20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§ 1º 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científica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básica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tecnológica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u="sng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receberá</a:t>
            </a:r>
            <a:r>
              <a:rPr lang="en-US" sz="1800" b="0" u="sng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u="sng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</a:t>
            </a:r>
            <a:r>
              <a:rPr lang="en-US" sz="1800" b="0" u="sng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u="sng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prioritário</a:t>
            </a:r>
            <a:r>
              <a:rPr lang="en-US" sz="1800" b="0" u="sng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Estado,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tendo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vista o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bem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público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o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ciência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z="1800" b="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inovação</a:t>
            </a: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 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 </a:t>
            </a: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Constitucional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EC-85/2015</a:t>
            </a: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 </a:t>
            </a:r>
            <a:r>
              <a:rPr lang="en-US" sz="4400" b="0" strike="noStrike" spc="-1" dirty="0" err="1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Constitucional</a:t>
            </a:r>
            <a:r>
              <a:rPr lang="en-US" sz="4400" b="0" strike="noStrike" spc="-1" dirty="0" smtClean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EC-85/2015</a:t>
            </a:r>
            <a:endParaRPr lang="en-US" sz="1800" b="0" strike="noStrike" spc="-1" dirty="0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51880" y="1417680"/>
            <a:ext cx="80420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"Art. 167. .................................................................................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..........................................................................................................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  <a:hlinkClick r:id="rId2"/>
              </a:rPr>
              <a:t>§ 5º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A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transposição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o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remanejamento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ou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a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transferência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recursos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uma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categoria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programação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para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outra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1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poderão</a:t>
            </a:r>
            <a:r>
              <a:rPr lang="en-US" sz="1800" b="1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1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ser</a:t>
            </a:r>
            <a:r>
              <a:rPr lang="en-US" sz="1800" b="1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1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admitidos</a:t>
            </a:r>
            <a:r>
              <a:rPr lang="en-US" sz="1800" b="1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no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âmbito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das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atividades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ciência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tecnologia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inovação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com o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objetivo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viabilizar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resultados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projetos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restritos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a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essas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funções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mediante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ato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do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Poder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Executivo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sem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necessidade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da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prévia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autorização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legislativa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prevista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no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inciso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VI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deste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1800" b="0" strike="noStrike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artigo</a:t>
            </a:r>
            <a:r>
              <a:rPr lang="en-US" sz="1800" b="0" strike="noStrike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." (NR)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1172308"/>
            <a:ext cx="78056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2</a:t>
            </a:r>
            <a:r>
              <a:rPr lang="en-US" u="sng" spc="-1" baseline="300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 A 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Lei n</a:t>
            </a:r>
            <a:r>
              <a:rPr lang="en-US" u="sng" spc="-1" baseline="300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o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 10.973, de 2 de dezembro de 2004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vigorar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com as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seguintes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alterações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Art. 1</a:t>
            </a:r>
            <a:r>
              <a:rPr lang="en-US" u="sng" spc="-1" baseline="300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o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 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Lei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estabelece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medidas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incentivo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inovação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pesquisa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científica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tecnológica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ambiente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produtivo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com vistas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capacitação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tecnológica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Parágrafo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único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  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medidas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às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refere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b="1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caput</a:t>
            </a:r>
            <a:r>
              <a:rPr lang="en-US" i="1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deverão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observar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seguintes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u="sng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princípios</a:t>
            </a:r>
            <a:r>
              <a:rPr lang="en-US" u="sng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en-US" spc="-1" dirty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VIII -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incentivo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à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constituição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ambientes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favoráveis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à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inovação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às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atividades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transferência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tecnologia</a:t>
            </a:r>
            <a:r>
              <a:rPr lang="en-US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; </a:t>
            </a:r>
            <a:endParaRPr lang="en-US" spc="-1" dirty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404040"/>
              </a:buClr>
            </a:pP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XII -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simplificação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procedimentos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para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gestão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projetos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ciência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tecnologia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e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inovação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e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adoção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controle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por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resultados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em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sua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u="sng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avaliação</a:t>
            </a:r>
            <a:r>
              <a:rPr lang="en-US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;</a:t>
            </a:r>
            <a:endParaRPr lang="en-US" spc="-1" dirty="0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69277" y="16721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Marco Legal</a:t>
            </a:r>
            <a:endParaRPr lang="en-US" sz="1800" b="0" strike="noStrike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1308</Words>
  <Application>Microsoft Macintosh PowerPoint</Application>
  <PresentationFormat>On-screen Show (4:3)</PresentationFormat>
  <Paragraphs>147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COPPETEC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relacionados com a Base Constitucional e a Eficácia da Legislação</dc:title>
  <dc:subject/>
  <dc:creator>FERNANDO PEREGRINO</dc:creator>
  <dc:description/>
  <cp:lastModifiedBy>FERNANDO PEREGRINO</cp:lastModifiedBy>
  <cp:revision>71</cp:revision>
  <dcterms:created xsi:type="dcterms:W3CDTF">2016-08-01T01:53:18Z</dcterms:created>
  <dcterms:modified xsi:type="dcterms:W3CDTF">2016-08-02T10:48:23Z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COPPETEC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