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89" r:id="rId3"/>
    <p:sldId id="295" r:id="rId4"/>
    <p:sldId id="296" r:id="rId5"/>
    <p:sldId id="274" r:id="rId6"/>
    <p:sldId id="261" r:id="rId7"/>
    <p:sldId id="262" r:id="rId8"/>
    <p:sldId id="263" r:id="rId9"/>
    <p:sldId id="264" r:id="rId10"/>
    <p:sldId id="259" r:id="rId11"/>
    <p:sldId id="290" r:id="rId12"/>
    <p:sldId id="298" r:id="rId13"/>
    <p:sldId id="286" r:id="rId14"/>
    <p:sldId id="300" r:id="rId15"/>
    <p:sldId id="297" r:id="rId16"/>
    <p:sldId id="281" r:id="rId17"/>
    <p:sldId id="299" r:id="rId18"/>
    <p:sldId id="268" r:id="rId19"/>
    <p:sldId id="272" r:id="rId20"/>
    <p:sldId id="273" r:id="rId21"/>
    <p:sldId id="260" r:id="rId22"/>
    <p:sldId id="258" r:id="rId23"/>
    <p:sldId id="276" r:id="rId24"/>
    <p:sldId id="277" r:id="rId25"/>
    <p:sldId id="302" r:id="rId26"/>
    <p:sldId id="301" r:id="rId27"/>
  </p:sldIdLst>
  <p:sldSz cx="12192000" cy="6858000"/>
  <p:notesSz cx="6858000" cy="9144000"/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59"/>
    <p:restoredTop sz="96104"/>
  </p:normalViewPr>
  <p:slideViewPr>
    <p:cSldViewPr snapToGrid="0">
      <p:cViewPr varScale="1">
        <p:scale>
          <a:sx n="84" d="100"/>
          <a:sy n="84" d="100"/>
        </p:scale>
        <p:origin x="208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B6C3A-B78C-4B49-AF2F-74D6986EED2F}" type="datetimeFigureOut">
              <a:rPr lang="en-BR" smtClean="0"/>
              <a:t>25/10/24</a:t>
            </a:fld>
            <a:endParaRPr lang="en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6FB90-5173-C447-82F7-3A1F284047A2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614406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B26B8-409D-3BB1-F3EC-5F9B4D902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85D47C-4255-86D8-1BBD-4D6A8FF0A6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77309-96D0-1822-91BE-22B516909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2F77-636F-D348-8BFB-31E65266836A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885A2-BC08-B72E-7DAB-89036D089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6C00A-CE37-C6A4-C191-EFB9D13A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471611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561FE-B252-FD0F-B9D8-9F7FCAB36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F1CC21-5C4F-85BE-294A-8466A5C1B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F8CFB-350B-C6AD-CDFF-310172DAE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948F-859D-7F4A-A77E-49E71C76FD5D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D364D-E478-D1FC-2961-3DC310775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14ADA-ADE2-7A32-7275-1B9398958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282695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251F35-7F56-5510-7CD5-A7D488CD03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6E4AB-985C-93A2-3C88-E52EDC440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1A092-E860-D258-41C7-3680667BD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09C7-72BD-754C-92E9-103C464B50CA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C916C-2288-9972-E570-8E2CC80BA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BD216-5721-4FC6-FD05-562ABE960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461225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D354E-2ADC-99A4-337E-82CCCC7B1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7E6EA-C3AE-E123-BEC5-E0BDBE55D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16176-E703-4673-62AE-1FA72E951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0CF98-2A3D-C145-9737-AFEE64D6954C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6B8E3-FE16-A33D-27E2-C828E399C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D6521-2374-A1A0-8D44-6CC8D672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670853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DDB98-F08F-A720-02FD-08F02FB04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5FF80-4D28-A3E5-3D5C-173D03E37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3931F-119E-E003-887B-6662A94CC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D3B9-257E-F34F-ABAB-30FBD24DD938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A7B23-1FA4-1175-B57F-C50828697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99D30-18D5-4F1C-1A71-3D0A55118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39314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1B018-D8E7-2106-EAF3-A68D7B59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B1E20-6CF1-5988-3C42-F2214FD5C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24055-C04D-720B-8A8D-8F202AB62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2BCB6-098B-1394-0151-22E131DC7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244E-CBB3-9540-805A-41254E7B1AFA}" type="datetime1">
              <a:rPr lang="en-US" smtClean="0"/>
              <a:t>10/25/24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21650-9173-35D5-5D67-C13F49C50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D3C82-9F32-ED44-35DA-5F19B9676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21666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5E922-D59F-7DD6-2AEA-4F0B591D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2C2529-03F4-1750-ED1A-69006063A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AA39EF-8B03-C5A2-1C04-8704E5F4C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9A0557-13E4-2AAD-0921-68B812265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B10A38-76D9-1B27-FAF3-23FC61F56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B77DC8-98CD-6298-17EA-ED04F799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534B-CFBA-8442-8D53-FBFEB9F19712}" type="datetime1">
              <a:rPr lang="en-US" smtClean="0"/>
              <a:t>10/25/24</a:t>
            </a:fld>
            <a:endParaRPr lang="en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A14050-3541-E8C6-BB93-D891EBD6E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E5B343-E1B7-E1E7-B179-AEAF33B27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516564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F2556-FA9E-8FA8-C2CE-7FB1D9A25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61A4F9-A15B-117B-C2BD-0499BC06D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6428-52F4-4145-AE38-4CA39AC0DA7E}" type="datetime1">
              <a:rPr lang="en-US" smtClean="0"/>
              <a:t>10/25/24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BD75DE-C43A-AC9F-CC26-E0AC97F45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02F72-D81D-9099-99C2-F2BD7A5C6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643804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A24901-1703-AAF0-4359-CC8F8C618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10/25/24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5C5064-3D78-C9EC-4650-C71F9E102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32F75-D750-796D-D7D7-FF257F23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22496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C6172-28A9-A6F4-B5F8-0AF251C6F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A2569-C738-18B9-28F1-51B126E46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11A24-10FC-15C7-8B5A-751CB8CED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34CBE-221B-3EB9-58E3-2452C4506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2876-B897-934E-800D-0E355806BDC3}" type="datetime1">
              <a:rPr lang="en-US" smtClean="0"/>
              <a:t>10/25/24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A3E0A6-52F3-E4B2-E80E-602BA67DA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79BEE4-BB05-0FC5-C8C8-A46FE75E3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51677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A515E-494A-EDAC-48F5-66FCAA83F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E138BF-92E9-5A31-B821-62956AE10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1A67A-C5F7-98FA-C420-91599CAD1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CADD4F-FE2B-7BC3-AC53-FCD42B4C6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231BD-EAE6-894B-91D9-762AF19E2851}" type="datetime1">
              <a:rPr lang="en-US" smtClean="0"/>
              <a:t>10/25/24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C47D4-D9F8-4869-CA33-0A8B26151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1E6DD9-9E03-B856-2B7D-10FD5F10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86383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A567B6-4121-7C0A-02A2-7301A3ACC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BCC6F-2833-A021-6E77-0FFAA1F1B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0B285-3AE8-64F7-DAB7-24F048A752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DD326-7BC4-CB44-A811-99DE5DA47816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50889-DBA4-D53E-93E4-2889B168A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1AB67-6142-A954-E6E9-8721CAA0A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56059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../../Constituicao.htm#art145&#167;3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constituicao/Constituicao.htm#art153%C2%A76" TargetMode="External"/><Relationship Id="rId2" Type="http://schemas.openxmlformats.org/officeDocument/2006/relationships/hyperlink" Target="https://www.planalto.gov.br/ccivil_03/constituicao/Constituicao.htm#art153-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leis/L5172.htm#art18a" TargetMode="External"/><Relationship Id="rId2" Type="http://schemas.openxmlformats.org/officeDocument/2006/relationships/hyperlink" Target="https://www.planalto.gov.br/ccivil_03/leis/L5172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lanalto.gov.br/ccivil_03/leis/lcp/Lcp87.htm#art32a" TargetMode="External"/><Relationship Id="rId4" Type="http://schemas.openxmlformats.org/officeDocument/2006/relationships/hyperlink" Target="https://www.planalto.gov.br/ccivil_03/Constituicao/Constituicao.htm#art155ii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5C237-1BE9-B055-7585-F99CE0982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151" y="406266"/>
            <a:ext cx="12008385" cy="1863209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r>
              <a:rPr lang="en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Reforma Tributária do Consumo – PLP68/24</a:t>
            </a:r>
            <a:br>
              <a:rPr lang="en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</a:t>
            </a:r>
            <a:endParaRPr lang="en-B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9BC733-93F0-CBA4-5A62-E91FA807A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151" y="2570205"/>
            <a:ext cx="12008385" cy="417211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en-BR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Cristiane Alkmin Junqueira Schmidt</a:t>
            </a:r>
          </a:p>
          <a:p>
            <a:r>
              <a:rPr lang="en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Doutora em Economia pela EPGE/FGV-Rio</a:t>
            </a:r>
          </a:p>
          <a:p>
            <a:endParaRPr lang="en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Presidente da MSGás</a:t>
            </a:r>
          </a:p>
          <a:p>
            <a:r>
              <a:rPr lang="en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Diretora Acadêmica da Associação Brasileira de Direito e Economia</a:t>
            </a:r>
          </a:p>
          <a:p>
            <a:r>
              <a:rPr lang="en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Professora de Economia FGV/Rio</a:t>
            </a:r>
          </a:p>
          <a:p>
            <a:endParaRPr lang="en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Ex-Secretária de Economia de Goiás – fazenda, orçamento e planejamento (2019-2023)</a:t>
            </a:r>
          </a:p>
          <a:p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Ex-Conselheira do CADE (2015-2018)</a:t>
            </a:r>
          </a:p>
          <a:p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Ex-Secretária-Adjunta da Secretaria de Acompanhamento Econômico do MF (1999-2003) </a:t>
            </a:r>
          </a:p>
          <a:p>
            <a:endParaRPr lang="en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CCJ - 25/11/24</a:t>
            </a:r>
          </a:p>
          <a:p>
            <a:endParaRPr lang="en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D7D8E-F7A5-D0EB-B267-B29EE1749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5243-DE43-7F42-B725-23BA51045B91}" type="datetime1">
              <a:rPr lang="en-US" smtClean="0"/>
              <a:t>10/25/24</a:t>
            </a:fld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D581-CC25-B3C2-0F2E-33A74015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19085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20CD5EA-FDB2-A1C3-A50D-7C522E65A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3" y="39744"/>
            <a:ext cx="4530887" cy="11465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F1122C-2C23-2B6C-0751-3B9EC88EB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64" y="2661079"/>
            <a:ext cx="3383755" cy="37655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56E9688-CD50-4826-268A-5E32EFD8A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18" y="1094691"/>
            <a:ext cx="1676400" cy="1320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3AA7EC9-FE88-3DD8-B09D-2D03283E696A}"/>
              </a:ext>
            </a:extLst>
          </p:cNvPr>
          <p:cNvSpPr/>
          <p:nvPr/>
        </p:nvSpPr>
        <p:spPr>
          <a:xfrm>
            <a:off x="0" y="63500"/>
            <a:ext cx="4667250" cy="241300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578768-0EC9-DD9F-3C98-BF64E54198E8}"/>
              </a:ext>
            </a:extLst>
          </p:cNvPr>
          <p:cNvCxnSpPr/>
          <p:nvPr/>
        </p:nvCxnSpPr>
        <p:spPr>
          <a:xfrm>
            <a:off x="436880" y="2153920"/>
            <a:ext cx="143256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CFE5546-0D97-2D30-ADBB-FA4163DF07A1}"/>
              </a:ext>
            </a:extLst>
          </p:cNvPr>
          <p:cNvCxnSpPr>
            <a:cxnSpLocks/>
          </p:cNvCxnSpPr>
          <p:nvPr/>
        </p:nvCxnSpPr>
        <p:spPr>
          <a:xfrm>
            <a:off x="426720" y="2380203"/>
            <a:ext cx="1016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478DDF4C-0959-6071-BE24-306BCB825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17" y="4043738"/>
            <a:ext cx="2944087" cy="477105"/>
          </a:xfrm>
          <a:prstGeom prst="rect">
            <a:avLst/>
          </a:prstGeom>
        </p:spPr>
      </p:pic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1A2F5766-F244-183F-6D9B-927847823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10</a:t>
            </a:fld>
            <a:endParaRPr lang="en-BR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9782796-0B83-7790-E7F6-328CA35486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9315" y="160223"/>
            <a:ext cx="5038374" cy="28214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1F1EAA4-4017-5E1C-DDA0-97AD72DE9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9798" y="3157218"/>
            <a:ext cx="5038374" cy="334665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ABD773F-E053-0F66-E555-B7C385A9DDC8}"/>
              </a:ext>
            </a:extLst>
          </p:cNvPr>
          <p:cNvSpPr txBox="1"/>
          <p:nvPr/>
        </p:nvSpPr>
        <p:spPr>
          <a:xfrm>
            <a:off x="7079315" y="3161214"/>
            <a:ext cx="5018856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Menos </a:t>
            </a:r>
            <a:r>
              <a:rPr lang="en-BR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diesel</a:t>
            </a:r>
            <a:r>
              <a:rPr lang="en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mais GN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nibus com GNV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37DF194D-BDDB-B8A9-5422-D048E305E0D2}"/>
              </a:ext>
            </a:extLst>
          </p:cNvPr>
          <p:cNvSpPr txBox="1">
            <a:spLocks/>
          </p:cNvSpPr>
          <p:nvPr/>
        </p:nvSpPr>
        <p:spPr>
          <a:xfrm>
            <a:off x="3864837" y="6157209"/>
            <a:ext cx="8210981" cy="661035"/>
          </a:xfrm>
          <a:prstGeom prst="rect">
            <a:avLst/>
          </a:prstGeom>
          <a:solidFill>
            <a:srgbClr val="FFFF00"/>
          </a:solidFill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Brasil precisa se descarbonizar já!!</a:t>
            </a:r>
          </a:p>
        </p:txBody>
      </p:sp>
      <p:pic>
        <p:nvPicPr>
          <p:cNvPr id="1028" name="Picture 4" descr="Notícias Estudo sobre o Aproveitamento do Gás Natural do Pré Sal.">
            <a:extLst>
              <a:ext uri="{FF2B5EF4-FFF2-40B4-BE49-F238E27FC236}">
                <a16:creationId xmlns:a16="http://schemas.microsoft.com/office/drawing/2014/main" id="{3134C837-C308-6ECA-DB1C-01C83C8DB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321" y="2576859"/>
            <a:ext cx="3317225" cy="3190152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tícias EPE e MME disponibilizam Mapa Estratégico para desenvolvimento do  mercado de veículos médios e pesados movidos a gás natural e biometano">
            <a:extLst>
              <a:ext uri="{FF2B5EF4-FFF2-40B4-BE49-F238E27FC236}">
                <a16:creationId xmlns:a16="http://schemas.microsoft.com/office/drawing/2014/main" id="{75B393CD-552E-2BF2-33F1-77071A75A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559" y="129145"/>
            <a:ext cx="2857500" cy="2857500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ás Natural em Veículos Pesados em um Contexto de Transição Energética">
            <a:extLst>
              <a:ext uri="{FF2B5EF4-FFF2-40B4-BE49-F238E27FC236}">
                <a16:creationId xmlns:a16="http://schemas.microsoft.com/office/drawing/2014/main" id="{0A214CC3-295B-6AFB-C731-929CFC7AC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8" y="4630354"/>
            <a:ext cx="3842482" cy="215179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FB503E1-74A2-52F7-648C-8135A8D8DB0C}"/>
              </a:ext>
            </a:extLst>
          </p:cNvPr>
          <p:cNvSpPr txBox="1"/>
          <p:nvPr/>
        </p:nvSpPr>
        <p:spPr>
          <a:xfrm>
            <a:off x="2153115" y="1104223"/>
            <a:ext cx="2202446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P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Edge</a:t>
            </a:r>
            <a:endParaRPr lang="pt-P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Seguindo a tendência mundial: </a:t>
            </a:r>
            <a:r>
              <a:rPr lang="pt-PT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importação de GNL para os corredores sustentáveis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009D25CC-4FAE-E2F0-80FA-F1F2964072F1}"/>
              </a:ext>
            </a:extLst>
          </p:cNvPr>
          <p:cNvSpPr txBox="1">
            <a:spLocks/>
          </p:cNvSpPr>
          <p:nvPr/>
        </p:nvSpPr>
        <p:spPr>
          <a:xfrm>
            <a:off x="3877197" y="5517365"/>
            <a:ext cx="8210980" cy="661035"/>
          </a:xfrm>
          <a:prstGeom prst="rect">
            <a:avLst/>
          </a:prstGeom>
          <a:solidFill>
            <a:srgbClr val="FFFF00"/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Importamos 25% do diesel consumido!!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2E3EA3-7984-4CBB-D447-09A10210DD97}"/>
              </a:ext>
            </a:extLst>
          </p:cNvPr>
          <p:cNvSpPr txBox="1"/>
          <p:nvPr/>
        </p:nvSpPr>
        <p:spPr>
          <a:xfrm>
            <a:off x="4937413" y="1361706"/>
            <a:ext cx="21844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GNV – autonomia de 400 km</a:t>
            </a:r>
          </a:p>
        </p:txBody>
      </p:sp>
    </p:spTree>
    <p:extLst>
      <p:ext uri="{BB962C8B-B14F-4D97-AF65-F5344CB8AC3E}">
        <p14:creationId xmlns:p14="http://schemas.microsoft.com/office/powerpoint/2010/main" val="41288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0" grpId="0" animBg="1"/>
      <p:bldP spid="32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95365AE-B646-7BD3-915B-4C05A79F2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690" y="61785"/>
            <a:ext cx="6880949" cy="370512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0643A4D-F46D-A954-28C3-5C54BE9E2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448" y="3652429"/>
            <a:ext cx="5584352" cy="230109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F98D4F-B286-AFA9-8574-C70AE9211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10/25/24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827E9-10B7-281A-8838-801D1C4A6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EA988-79D8-DFB8-B4DB-68E950EC8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11</a:t>
            </a:fld>
            <a:endParaRPr lang="en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B0F462-C74C-F745-C436-DA442691A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501649"/>
            <a:ext cx="4872292" cy="24516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E2D412-9C58-AFBD-0949-2464E096C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52563"/>
            <a:ext cx="4876115" cy="413213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0482739-A675-A5FE-7A3D-78392799890B}"/>
              </a:ext>
            </a:extLst>
          </p:cNvPr>
          <p:cNvSpPr/>
          <p:nvPr/>
        </p:nvSpPr>
        <p:spPr>
          <a:xfrm>
            <a:off x="9156357" y="1210962"/>
            <a:ext cx="2916194" cy="4324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389D7A-CA58-5040-50AD-B503E4DF8E3E}"/>
              </a:ext>
            </a:extLst>
          </p:cNvPr>
          <p:cNvSpPr/>
          <p:nvPr/>
        </p:nvSpPr>
        <p:spPr>
          <a:xfrm>
            <a:off x="100914" y="2292651"/>
            <a:ext cx="3937686" cy="4752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2A6924-73C9-45FD-BE2E-98A5046C8A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962244"/>
            <a:ext cx="7772400" cy="117417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804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newspaper with a person on it&#10;&#10;Description automatically generated">
            <a:extLst>
              <a:ext uri="{FF2B5EF4-FFF2-40B4-BE49-F238E27FC236}">
                <a16:creationId xmlns:a16="http://schemas.microsoft.com/office/drawing/2014/main" id="{9270D14E-6606-FDDD-AC7D-944EAA195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772" y="-788"/>
            <a:ext cx="8430326" cy="765051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CEA112-21DA-2618-7C65-05ADD6653D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91600" y="6455664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BE68C874-704D-4C48-9570-1B5A411E0268}" type="datetime1">
              <a:rPr lang="en-US" sz="1100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11/24/24</a:t>
            </a:fld>
            <a:endParaRPr lang="en-BR" sz="110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92E3B-9F34-43B4-706B-472D840AA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5394EB4-DFB1-734D-A20F-7EC2F9840601}" type="slidenum">
              <a:rPr lang="en-BR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BR" sz="1100">
              <a:solidFill>
                <a:srgbClr val="FFFFFF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EC6E68-4D9A-A8DC-02B9-DA1099C3BC9A}"/>
              </a:ext>
            </a:extLst>
          </p:cNvPr>
          <p:cNvSpPr txBox="1">
            <a:spLocks/>
          </p:cNvSpPr>
          <p:nvPr/>
        </p:nvSpPr>
        <p:spPr>
          <a:xfrm>
            <a:off x="-2310" y="-4756"/>
            <a:ext cx="12194310" cy="6295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Globo, 23/11/24 – Petrobras: Inv de US$111bi (25-29)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D7696-33B1-CD3F-2A94-268DC47C650D}"/>
              </a:ext>
            </a:extLst>
          </p:cNvPr>
          <p:cNvSpPr/>
          <p:nvPr/>
        </p:nvSpPr>
        <p:spPr>
          <a:xfrm>
            <a:off x="1767841" y="5749073"/>
            <a:ext cx="2634658" cy="7065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AD7A6B-8169-062B-1232-6710819AEBF0}"/>
              </a:ext>
            </a:extLst>
          </p:cNvPr>
          <p:cNvSpPr/>
          <p:nvPr/>
        </p:nvSpPr>
        <p:spPr>
          <a:xfrm>
            <a:off x="1649179" y="4800600"/>
            <a:ext cx="2799039" cy="4544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AC899F-44B9-43D5-81C3-42B45CFD4C6F}"/>
              </a:ext>
            </a:extLst>
          </p:cNvPr>
          <p:cNvSpPr/>
          <p:nvPr/>
        </p:nvSpPr>
        <p:spPr>
          <a:xfrm>
            <a:off x="7159446" y="4027157"/>
            <a:ext cx="2743200" cy="8039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35173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FB6917-79D9-8AEF-0058-37F2F8903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10/25/24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7AC589-E99D-C773-1E56-D4B3FAA14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8AFB1-EBEC-1883-ACDB-361CB8460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13</a:t>
            </a:fld>
            <a:endParaRPr lang="en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B730B0-A3C9-8CA3-C46E-7B797675FDF4}"/>
              </a:ext>
            </a:extLst>
          </p:cNvPr>
          <p:cNvSpPr txBox="1"/>
          <p:nvPr/>
        </p:nvSpPr>
        <p:spPr>
          <a:xfrm>
            <a:off x="0" y="37670"/>
            <a:ext cx="6346856" cy="133392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Brasil</a:t>
            </a:r>
            <a:r>
              <a:rPr 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quer</a:t>
            </a:r>
            <a:r>
              <a:rPr 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ser um </a:t>
            </a: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país</a:t>
            </a:r>
            <a:r>
              <a:rPr 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relevante</a:t>
            </a:r>
            <a:r>
              <a:rPr 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</a:t>
            </a:r>
            <a:r>
              <a:rPr 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Transição</a:t>
            </a:r>
            <a:r>
              <a:rPr 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Energética</a:t>
            </a:r>
            <a:r>
              <a:rPr 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! </a:t>
            </a:r>
            <a:r>
              <a:rPr lang="en-US" sz="28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Então</a:t>
            </a:r>
            <a:r>
              <a:rPr 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não</a:t>
            </a:r>
            <a:r>
              <a:rPr 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faz</a:t>
            </a:r>
            <a:r>
              <a:rPr 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sentido</a:t>
            </a:r>
            <a:r>
              <a:rPr 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impor</a:t>
            </a:r>
            <a:r>
              <a:rPr 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IS </a:t>
            </a:r>
            <a:r>
              <a:rPr lang="en-US" sz="28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sobre</a:t>
            </a:r>
            <a:r>
              <a:rPr 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o GN!</a:t>
            </a:r>
            <a:endParaRPr lang="en-US" sz="28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408BA9-022F-4C50-5378-8DC2956E6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57" y="1428592"/>
            <a:ext cx="3873560" cy="29051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09EF16-6241-7510-91EB-87B908ABE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007" y="3960915"/>
            <a:ext cx="5019200" cy="27605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82D4E3-BB6D-1EF4-F99E-D5D98F4FB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6856" y="321733"/>
            <a:ext cx="5639772" cy="63997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403853-628B-EA97-47F1-ED628B186C1A}"/>
              </a:ext>
            </a:extLst>
          </p:cNvPr>
          <p:cNvSpPr txBox="1"/>
          <p:nvPr/>
        </p:nvSpPr>
        <p:spPr>
          <a:xfrm>
            <a:off x="9239221" y="37671"/>
            <a:ext cx="2910462" cy="151928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Dia</a:t>
            </a:r>
            <a:r>
              <a:rPr lang="en-US" sz="2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08/10/24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Sancionada</a:t>
            </a:r>
            <a:r>
              <a:rPr lang="en-US" sz="2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 Lei </a:t>
            </a:r>
            <a:r>
              <a:rPr lang="en-US" sz="2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Combustível</a:t>
            </a:r>
            <a:r>
              <a:rPr lang="en-US" sz="2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do </a:t>
            </a:r>
            <a:r>
              <a:rPr lang="en-US" sz="2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Futuro</a:t>
            </a:r>
            <a:endParaRPr lang="en-US" sz="25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EA9701-0E79-F7AE-E773-0BFAC9791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000" y="3960914"/>
            <a:ext cx="5019200" cy="276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51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1C3BE-2D2C-174C-7119-6AF84F27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0CF98-2A3D-C145-9737-AFEE64D6954C}" type="datetime1">
              <a:rPr lang="en-US" smtClean="0"/>
              <a:t>11/25/24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C3940-6CDE-9BF7-267F-E6D6A40CF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3F09C-2CCA-5794-12AC-7AC551EE0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14</a:t>
            </a:fld>
            <a:endParaRPr lang="en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7D9BB0B-3FB7-769A-2E51-59AA33659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756"/>
            <a:ext cx="121920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Outros marcos normativos para: aumentar a oferta de GN e diminuir o preço do GN. </a:t>
            </a:r>
            <a:r>
              <a:rPr lang="en-BR" sz="4000" b="1" u="sng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b="1" u="sng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BR" sz="4000" b="1" u="sng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vai na contramão!!!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8CE283-2697-9840-AC7B-E957AFAD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0807"/>
            <a:ext cx="5992879" cy="3511616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18C547-AFD4-F4DB-CEC6-8EEEBC1F8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22140"/>
            <a:ext cx="12144462" cy="8749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A6E61F-EB6F-D5BD-FFAF-7AE365085D58}"/>
              </a:ext>
            </a:extLst>
          </p:cNvPr>
          <p:cNvSpPr txBox="1"/>
          <p:nvPr/>
        </p:nvSpPr>
        <p:spPr>
          <a:xfrm>
            <a:off x="-15240" y="2225702"/>
            <a:ext cx="2819400" cy="101566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 do programa:</a:t>
            </a:r>
          </a:p>
          <a:p>
            <a:r>
              <a:rPr lang="en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Aumentar a oferta do GN</a:t>
            </a:r>
          </a:p>
          <a:p>
            <a:r>
              <a:rPr lang="en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Reduzir o preço do GN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238EB2-A2C8-F9A6-7456-F19F77E9B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803" y="1465644"/>
            <a:ext cx="5575007" cy="1325564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F37C52-2FC5-EE9C-FE10-B4173A78FD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409" y="3017647"/>
            <a:ext cx="4953794" cy="209829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444B471-AC7D-F6AD-96AE-92CE1991875A}"/>
              </a:ext>
            </a:extLst>
          </p:cNvPr>
          <p:cNvSpPr txBox="1"/>
          <p:nvPr/>
        </p:nvSpPr>
        <p:spPr>
          <a:xfrm>
            <a:off x="6486292" y="4732572"/>
            <a:ext cx="5394518" cy="101566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PATEN: Programa de Aceleração da Transição Energética, que inclui fomentar o aumento da Oferta e diminução do Preço do GN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3DF0A4-4D09-7CC2-3582-1ADE3D4807E2}"/>
              </a:ext>
            </a:extLst>
          </p:cNvPr>
          <p:cNvCxnSpPr>
            <a:cxnSpLocks/>
          </p:cNvCxnSpPr>
          <p:nvPr/>
        </p:nvCxnSpPr>
        <p:spPr>
          <a:xfrm>
            <a:off x="4638907" y="6556917"/>
            <a:ext cx="55421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0AEA8F2-380E-5A2C-BC94-8A3E49694CE7}"/>
              </a:ext>
            </a:extLst>
          </p:cNvPr>
          <p:cNvSpPr txBox="1"/>
          <p:nvPr/>
        </p:nvSpPr>
        <p:spPr>
          <a:xfrm>
            <a:off x="5604415" y="1982007"/>
            <a:ext cx="2819400" cy="101566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 do decreto:</a:t>
            </a:r>
          </a:p>
          <a:p>
            <a:r>
              <a:rPr lang="en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Aumentar a oferta do GN</a:t>
            </a:r>
          </a:p>
          <a:p>
            <a:r>
              <a:rPr lang="en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Reduzir o preço do GN</a:t>
            </a:r>
          </a:p>
        </p:txBody>
      </p:sp>
    </p:spTree>
    <p:extLst>
      <p:ext uri="{BB962C8B-B14F-4D97-AF65-F5344CB8AC3E}">
        <p14:creationId xmlns:p14="http://schemas.microsoft.com/office/powerpoint/2010/main" val="351623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D50F262-343C-4101-AB3C-9DA1072F7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D4EFB1-368A-938D-9324-3318434A84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07"/>
          <a:stretch/>
        </p:blipFill>
        <p:spPr>
          <a:xfrm>
            <a:off x="7816130" y="-2"/>
            <a:ext cx="4375870" cy="6858000"/>
          </a:xfrm>
          <a:custGeom>
            <a:avLst/>
            <a:gdLst/>
            <a:ahLst/>
            <a:cxnLst/>
            <a:rect l="l" t="t" r="r" b="b"/>
            <a:pathLst>
              <a:path w="4375870" h="6858000">
                <a:moveTo>
                  <a:pt x="4441" y="0"/>
                </a:moveTo>
                <a:lnTo>
                  <a:pt x="4375870" y="0"/>
                </a:lnTo>
                <a:lnTo>
                  <a:pt x="4375870" y="23"/>
                </a:lnTo>
                <a:lnTo>
                  <a:pt x="4375870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DEA27-4B6E-ADE8-8426-2BE4868E59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4" r="1977"/>
          <a:stretch/>
        </p:blipFill>
        <p:spPr>
          <a:xfrm>
            <a:off x="3595404" y="33"/>
            <a:ext cx="4942298" cy="6857999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</p:spPr>
      </p:pic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6A0924B3-0260-445E-AFD7-9533C0D1B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7C34E8CB-B972-4A94-8469-315C10C2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9200CB-F617-110D-A0D0-95979C6047E1}"/>
              </a:ext>
            </a:extLst>
          </p:cNvPr>
          <p:cNvSpPr txBox="1">
            <a:spLocks/>
          </p:cNvSpPr>
          <p:nvPr/>
        </p:nvSpPr>
        <p:spPr>
          <a:xfrm>
            <a:off x="202044" y="442803"/>
            <a:ext cx="3669149" cy="49064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Esforço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conjunto para </a:t>
            </a:r>
            <a:r>
              <a:rPr lang="en-US" sz="2800" b="1" u="sng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diminuir</a:t>
            </a:r>
            <a:r>
              <a:rPr lang="en-US" sz="2800" b="1" u="sng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800" b="1" u="sng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preço</a:t>
            </a:r>
            <a:r>
              <a:rPr lang="en-US" sz="2800" b="1" u="sng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GN no </a:t>
            </a:r>
            <a:r>
              <a:rPr lang="en-US" sz="2800" b="1" u="sng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Brasil</a:t>
            </a:r>
            <a:endParaRPr lang="en-US" sz="2800" b="1" u="sng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MME/MDIC/MF e ANP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tentam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destravar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800" b="1" u="sng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mercado livre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para que a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sociedade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tenha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preços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menores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MME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promove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seminários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4A821F-8663-46BA-8CC0-D4C44F639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DD510D-E2EE-98C8-D9A8-893CF9C52A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1" y="6356350"/>
            <a:ext cx="279338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E68C874-704D-4C48-9570-1B5A411E0268}" type="datetime1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11/25/24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1ED9B7-2185-ECF7-43B6-EFE0DDB46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09889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5394EB4-DFB1-734D-A20F-7EC2F9840601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A575FA-64BF-C739-500E-0955CCDCEDAA}"/>
              </a:ext>
            </a:extLst>
          </p:cNvPr>
          <p:cNvSpPr/>
          <p:nvPr/>
        </p:nvSpPr>
        <p:spPr>
          <a:xfrm>
            <a:off x="5006898" y="1438507"/>
            <a:ext cx="2185639" cy="20072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F48A75-4503-DFE4-1F62-DF8A8974098F}"/>
              </a:ext>
            </a:extLst>
          </p:cNvPr>
          <p:cNvSpPr/>
          <p:nvPr/>
        </p:nvSpPr>
        <p:spPr>
          <a:xfrm>
            <a:off x="8492279" y="1390184"/>
            <a:ext cx="2185639" cy="20072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F82F07A-F814-1866-FA72-4919D03FAA02}"/>
              </a:ext>
            </a:extLst>
          </p:cNvPr>
          <p:cNvSpPr txBox="1">
            <a:spLocks/>
          </p:cNvSpPr>
          <p:nvPr/>
        </p:nvSpPr>
        <p:spPr>
          <a:xfrm>
            <a:off x="145788" y="5419493"/>
            <a:ext cx="8296463" cy="9798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 desenvolvimento do biometano passa por desenvolver as redes de gás natural (mesma molécula)!</a:t>
            </a:r>
          </a:p>
        </p:txBody>
      </p:sp>
    </p:spTree>
    <p:extLst>
      <p:ext uri="{BB962C8B-B14F-4D97-AF65-F5344CB8AC3E}">
        <p14:creationId xmlns:p14="http://schemas.microsoft.com/office/powerpoint/2010/main" val="313395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967FD7-87D5-304F-B4EC-525D72062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10/25/24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9E514D-ACC5-6FF0-1155-0F7935325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8B355-E125-680B-0F0B-CF1705C14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16</a:t>
            </a:fld>
            <a:endParaRPr lang="en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391F22-C417-0F08-A3A9-20B82E12D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949289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75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newspaper with text on it&#10;&#10;Description automatically generated">
            <a:extLst>
              <a:ext uri="{FF2B5EF4-FFF2-40B4-BE49-F238E27FC236}">
                <a16:creationId xmlns:a16="http://schemas.microsoft.com/office/drawing/2014/main" id="{2A502AE2-49BD-0E27-A9DC-A4464FB84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35"/>
          <a:stretch/>
        </p:blipFill>
        <p:spPr>
          <a:xfrm>
            <a:off x="121919" y="1262992"/>
            <a:ext cx="8779305" cy="52273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92E3B-9F34-43B4-706B-472D840AA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5394EB4-DFB1-734D-A20F-7EC2F9840601}" type="slidenum">
              <a:rPr lang="en-B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BR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D6257B-EC44-7C3C-B73C-99C79979D428}"/>
              </a:ext>
            </a:extLst>
          </p:cNvPr>
          <p:cNvSpPr/>
          <p:nvPr/>
        </p:nvSpPr>
        <p:spPr>
          <a:xfrm>
            <a:off x="224952" y="3962400"/>
            <a:ext cx="1695288" cy="8972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9A17C5-444D-83E4-3111-1888C657E349}"/>
              </a:ext>
            </a:extLst>
          </p:cNvPr>
          <p:cNvSpPr/>
          <p:nvPr/>
        </p:nvSpPr>
        <p:spPr>
          <a:xfrm>
            <a:off x="1912867" y="4453031"/>
            <a:ext cx="1695288" cy="11419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2143A5-C4ED-48E4-CFFC-67835BBD6ACB}"/>
              </a:ext>
            </a:extLst>
          </p:cNvPr>
          <p:cNvSpPr/>
          <p:nvPr/>
        </p:nvSpPr>
        <p:spPr>
          <a:xfrm>
            <a:off x="253908" y="4970754"/>
            <a:ext cx="1695288" cy="10763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BDAD20C-DED0-826D-2908-590A782E0CDF}"/>
              </a:ext>
            </a:extLst>
          </p:cNvPr>
          <p:cNvSpPr txBox="1">
            <a:spLocks/>
          </p:cNvSpPr>
          <p:nvPr/>
        </p:nvSpPr>
        <p:spPr>
          <a:xfrm>
            <a:off x="0" y="75565"/>
            <a:ext cx="11932920" cy="12045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 30 anos buscamos desenvolver o mercado de GN e ter um </a:t>
            </a:r>
            <a:r>
              <a:rPr lang="en-B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preço menor do GN</a:t>
            </a: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Vamos aumentar o preço do GN com o IS? Brasil quer estar na contramão do mundo? </a:t>
            </a:r>
          </a:p>
          <a:p>
            <a:pPr algn="ctr"/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Faz sentido impor IS sobre um insumo que descarboniza (causa Ext Positiva)?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634B5F-6D8D-AFCA-84A5-A246A67C97FE}"/>
              </a:ext>
            </a:extLst>
          </p:cNvPr>
          <p:cNvSpPr/>
          <p:nvPr/>
        </p:nvSpPr>
        <p:spPr>
          <a:xfrm>
            <a:off x="7071360" y="1407330"/>
            <a:ext cx="1648376" cy="571729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FDF26A-DBA6-F178-468F-8C6C78FFB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8369" y="1135380"/>
            <a:ext cx="2923623" cy="560133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2AA5F00-2A4E-2EF4-8285-F4055C81E32B}"/>
              </a:ext>
            </a:extLst>
          </p:cNvPr>
          <p:cNvSpPr/>
          <p:nvPr/>
        </p:nvSpPr>
        <p:spPr>
          <a:xfrm>
            <a:off x="9312243" y="1161732"/>
            <a:ext cx="2315877" cy="5146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D77321-2854-78F8-BD84-F7155CD189DA}"/>
              </a:ext>
            </a:extLst>
          </p:cNvPr>
          <p:cNvSpPr/>
          <p:nvPr/>
        </p:nvSpPr>
        <p:spPr>
          <a:xfrm>
            <a:off x="9190323" y="3217386"/>
            <a:ext cx="2620677" cy="5146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02194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4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70080" cy="321691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Pela EC132 (art145), um dos 5 Princípios do </a:t>
            </a:r>
            <a:b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Tributário Nacional é justamente </a:t>
            </a:r>
            <a:b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defesa pelo meio ambiente… </a:t>
            </a:r>
            <a:b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o GN defende o meio ambiente, uma vez que ele (pelos próximos 10/15 anos) descarboniza a nossa matriz energética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18</a:t>
            </a:fld>
            <a:endParaRPr lang="en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77A5B0-A6B5-5A90-1A8E-F5EDB8020F04}"/>
              </a:ext>
            </a:extLst>
          </p:cNvPr>
          <p:cNvSpPr txBox="1"/>
          <p:nvPr/>
        </p:nvSpPr>
        <p:spPr>
          <a:xfrm>
            <a:off x="1272540" y="3509358"/>
            <a:ext cx="96469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pt-PT" sz="2000" b="1" i="0" u="none" strike="noStrike" dirty="0" err="1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2000" b="1" i="0" u="none" strike="noStrike" dirty="0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145. 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...........................................................................................................</a:t>
            </a:r>
          </a:p>
          <a:p>
            <a:pPr algn="just"/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......................................................................................................................................</a:t>
            </a:r>
          </a:p>
          <a:p>
            <a:pPr algn="just"/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§ 3º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 </a:t>
            </a:r>
            <a:r>
              <a:rPr lang="pt-PT" sz="2000" b="1" i="0" u="sng" strike="noStrike" dirty="0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Sistema Tributário Nacional 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 observar os </a:t>
            </a:r>
            <a:r>
              <a:rPr lang="pt-PT" sz="2000" b="1" i="0" u="sng" strike="noStrike" dirty="0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princípios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 simplicidade, da transparência, da justiça tributária, da cooperação e </a:t>
            </a:r>
            <a:r>
              <a:rPr lang="pt-PT" sz="2000" b="1" i="0" u="sng" strike="noStrike" dirty="0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da defesa do meio ambiente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PT" sz="2000" dirty="0">
              <a:solidFill>
                <a:srgbClr val="16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PT" sz="2000" b="0" i="0" u="none" strike="noStrike" dirty="0">
              <a:solidFill>
                <a:srgbClr val="16293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PT" sz="2000" dirty="0">
              <a:solidFill>
                <a:srgbClr val="16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Referência na EC132: Página 2</a:t>
            </a:r>
            <a:endParaRPr lang="pt-P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16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1948160" cy="175259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Logo, o </a:t>
            </a:r>
            <a:r>
              <a:rPr lang="en-B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 (</a:t>
            </a:r>
            <a:r>
              <a:rPr lang="en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inserido na CF88 pela EC132/23) deve recair sobre B&amp;S que prejudiquem à Saúde ou ao Meio Ambiente, não sobre B&amp;S que trazem benefícios à Saúde ou ao Meio Ambiente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19</a:t>
            </a:fld>
            <a:endParaRPr lang="en-B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27ADF4-CA88-706C-B491-CA7FB714147F}"/>
              </a:ext>
            </a:extLst>
          </p:cNvPr>
          <p:cNvSpPr txBox="1"/>
          <p:nvPr/>
        </p:nvSpPr>
        <p:spPr>
          <a:xfrm>
            <a:off x="838200" y="1877755"/>
            <a:ext cx="1016294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pt-PT" sz="1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153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pt-P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Refência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EC132: </a:t>
            </a:r>
            <a:r>
              <a:rPr lang="pt-P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5/6) … previsão do IS sobre: 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endParaRPr lang="pt-PT" sz="1600" u="sng" dirty="0">
              <a:solidFill>
                <a:srgbClr val="0563C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VIII - produção, extração, comercialização ou importação de </a:t>
            </a:r>
            <a:r>
              <a:rPr lang="pt-PT" sz="16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bens e serviços prejudiciais à saúde ou ao meio ambiente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nos termos de lei complementar</a:t>
            </a:r>
          </a:p>
          <a:p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………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6º O imposto previsto no inciso VIII do</a:t>
            </a:r>
            <a:r>
              <a:rPr lang="pt-PT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caput </a:t>
            </a:r>
            <a:r>
              <a:rPr lang="pt-PT" sz="16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deste artigo: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t-PT" sz="16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 - não incidirá sobre as exportações nem sobre as operações com energia elétrica e com telecomunicações;</a:t>
            </a:r>
          </a:p>
          <a:p>
            <a:r>
              <a:rPr lang="pt-PT" sz="16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II - incidirá uma única vez sobre o bem ou serviço;</a:t>
            </a:r>
          </a:p>
          <a:p>
            <a:r>
              <a:rPr lang="pt-PT" sz="16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III - não integrará sua própria base de cálculo;</a:t>
            </a:r>
          </a:p>
          <a:p>
            <a:r>
              <a:rPr lang="pt-PT" sz="16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IV - integrará a base de cálculo dos tributos previstos nos arts. 155, II, 156, III, 156-A e 195, V;</a:t>
            </a:r>
          </a:p>
          <a:p>
            <a:r>
              <a:rPr lang="pt-PT" sz="16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 - poderá ter o mesmo fato gerador e base de cálculo de outros tributos;</a:t>
            </a:r>
          </a:p>
          <a:p>
            <a:r>
              <a:rPr lang="pt-PT" sz="16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 - terá suas alíquotas fixadas em lei ordinária, podendo ser específicas, por unidade de medida adotada, ou</a:t>
            </a:r>
            <a:r>
              <a:rPr lang="pt-PT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ad valorem</a:t>
            </a:r>
            <a:r>
              <a:rPr lang="pt-PT" sz="16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;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t-PT" sz="1600" b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VII - na extração, o imposto será cobrado independentemente da destinação, caso em que a alíquota máxima corresponderá a </a:t>
            </a:r>
            <a:r>
              <a:rPr lang="pt-PT" sz="1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pt-PT" sz="1600" b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% (um por cento) do valor de mercado do produto." (NR)</a:t>
            </a:r>
            <a:endParaRPr lang="pt-PT" sz="16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37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724636-7863-B0A7-F41E-36BE3A85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E68C874-704D-4C48-9570-1B5A411E02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10/25/24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68FCE-988E-6B00-49A3-FF935A36B4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" r="-1" b="-1"/>
          <a:stretch/>
        </p:blipFill>
        <p:spPr>
          <a:xfrm>
            <a:off x="5547360" y="36576"/>
            <a:ext cx="658681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5D520E-2B5D-8E87-CEA2-9829B4961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05278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Dra. Cristiane Alkmin J. Schmidt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18ED9-DFF8-5BBE-FE35-3AE7E273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A5394EB4-DFB1-734D-A20F-7EC2F9840601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7CEE5-A39A-ABA0-F6F9-6B674A66B9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" r="-1" b="-1"/>
          <a:stretch/>
        </p:blipFill>
        <p:spPr>
          <a:xfrm>
            <a:off x="5605189" y="10"/>
            <a:ext cx="658681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7D74452-0DF8-50FF-0ED8-CA93D97048DC}"/>
              </a:ext>
            </a:extLst>
          </p:cNvPr>
          <p:cNvSpPr txBox="1">
            <a:spLocks/>
          </p:cNvSpPr>
          <p:nvPr/>
        </p:nvSpPr>
        <p:spPr>
          <a:xfrm>
            <a:off x="57829" y="356839"/>
            <a:ext cx="6242609" cy="56871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DIGA NÃO!!</a:t>
            </a:r>
          </a:p>
          <a:p>
            <a:pPr algn="ctr">
              <a:spcAft>
                <a:spcPts val="600"/>
              </a:spcAft>
            </a:pP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 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 SOBRE O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NATURAL</a:t>
            </a:r>
          </a:p>
        </p:txBody>
      </p:sp>
    </p:spTree>
    <p:extLst>
      <p:ext uri="{BB962C8B-B14F-4D97-AF65-F5344CB8AC3E}">
        <p14:creationId xmlns:p14="http://schemas.microsoft.com/office/powerpoint/2010/main" val="29245595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4925"/>
            <a:ext cx="11856720" cy="178371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ainda… pela LC194/2022, o GN é um bem essencial… se é essencial, é porque não é indesejável.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ogo não cabe falar em IS!! </a:t>
            </a:r>
            <a:br>
              <a:rPr lang="en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Até porque é “vedada a fixação de alíquota em patamar maior que a mediada”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20</a:t>
            </a:fld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978FE-9EA6-3779-E7DF-03C9B5A42292}"/>
              </a:ext>
            </a:extLst>
          </p:cNvPr>
          <p:cNvSpPr txBox="1">
            <a:spLocks/>
          </p:cNvSpPr>
          <p:nvPr/>
        </p:nvSpPr>
        <p:spPr>
          <a:xfrm>
            <a:off x="568960" y="1864360"/>
            <a:ext cx="10998200" cy="4872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400" b="1" i="0" u="sng" strike="noStrike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400" b="1" i="0" u="sng" strike="noStrike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1º  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Lei nº 5.172, de 25 de outubro de 1966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(Código Tributário Nacional), passa a vigorar acrescida do seguinte </a:t>
            </a:r>
            <a:r>
              <a:rPr lang="pt-PT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18-A:</a:t>
            </a:r>
          </a:p>
          <a:p>
            <a:pPr algn="just"/>
            <a:r>
              <a:rPr lang="pt-PT" sz="1400" b="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“Art. 18-A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Para fins da incidência do imposto de que trata o 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inciso II do </a:t>
            </a:r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caput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 do art. 155 da Constituição Federal,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os combustíveis,</a:t>
            </a:r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PT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gás natural</a:t>
            </a:r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energia elétrica, as comunicações e o transporte coletivo </a:t>
            </a:r>
            <a:r>
              <a:rPr lang="pt-PT" sz="1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são considerados </a:t>
            </a:r>
            <a:r>
              <a:rPr lang="pt-PT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bens e serviços essenciais e indispensáveis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que não podem ser tratados como supérfluos.</a:t>
            </a:r>
          </a:p>
          <a:p>
            <a:pPr algn="just"/>
            <a:r>
              <a:rPr lang="pt-PT" sz="1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Parágrafo único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Para efeito do disposto neste artigo: </a:t>
            </a:r>
            <a:r>
              <a:rPr lang="pt-PT" sz="1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PT" b="1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é vedada</a:t>
            </a:r>
            <a:r>
              <a:rPr lang="pt-PT" sz="1400" b="1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 fixação de alíquotas sobre as operações referidas no </a:t>
            </a:r>
            <a:r>
              <a:rPr lang="pt-PT" sz="1400" b="1" i="0" u="sng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PT" sz="1400" b="1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deste artigo em </a:t>
            </a:r>
            <a:r>
              <a:rPr lang="pt-PT" b="1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patamar superior ao das operações em geral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400" i="0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considerada a essencialidade dos bens e serviços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pt-PT" sz="14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PT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depois modifica o Artigo 32-A, repetindo a modificação do Artigo 18-A....</a:t>
            </a:r>
          </a:p>
          <a:p>
            <a:pPr marL="0" indent="0" algn="just">
              <a:buNone/>
            </a:pPr>
            <a:endParaRPr lang="pt-PT" sz="14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b="0" i="0" u="none" strike="noStrike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“Art. 32-A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As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operações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relativas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aos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combustíveis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gás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natural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energia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elétrica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às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comunicações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transporte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coletivo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para fins de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incidência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imposto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que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trata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LC,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são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consideradas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operações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de bens e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serviços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essenciais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indispensáveis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que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podem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ser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tratados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supérfluos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1º Para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efeito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disposto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neste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artigo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PT" sz="1400" b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t-PT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é vedada a fixação de alíquotas sobre as operações referidas no </a:t>
            </a:r>
            <a:r>
              <a:rPr lang="pt-PT" sz="1400" b="1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PT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deste artigo em patamar superior ao das operações em geral, </a:t>
            </a:r>
            <a:r>
              <a:rPr lang="pt-PT" sz="1400" b="1" u="sng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considerada a essencialidade dos bens e serviços;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0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F0C1F-CDCB-3772-B55B-D21DA2FB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405"/>
            <a:ext cx="10515600" cy="1446847"/>
          </a:xfrm>
          <a:solidFill>
            <a:schemeClr val="accent4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pPr algn="ctr"/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Brasil quer </a:t>
            </a:r>
            <a:r>
              <a:rPr lang="en-B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diminuir</a:t>
            </a:r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emissões de GEE nos centros urbanos, nas rodovias, nas indústrias, nas UTEs e nos lares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BC129D-E7B4-18F3-0D63-D1038BD3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139B9-9146-EE4B-A5AC-63C61024ADD2}" type="datetime1">
              <a:rPr lang="en-US" smtClean="0"/>
              <a:t>10/25/24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D5FB4F-1B11-522E-7243-0A279141E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F7A672-3BA6-3389-2132-AFA3B429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21</a:t>
            </a:fld>
            <a:endParaRPr lang="en-B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D076CE-1E06-85E1-C561-CCE927914527}"/>
              </a:ext>
            </a:extLst>
          </p:cNvPr>
          <p:cNvSpPr txBox="1">
            <a:spLocks/>
          </p:cNvSpPr>
          <p:nvPr/>
        </p:nvSpPr>
        <p:spPr>
          <a:xfrm>
            <a:off x="838200" y="3188685"/>
            <a:ext cx="10515600" cy="2123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sz="6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Gás Natural tem um papel fundamental neste contexto </a:t>
            </a:r>
            <a:endParaRPr lang="en-B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1699F44-A553-179F-C365-526361B33698}"/>
              </a:ext>
            </a:extLst>
          </p:cNvPr>
          <p:cNvSpPr txBox="1">
            <a:spLocks/>
          </p:cNvSpPr>
          <p:nvPr/>
        </p:nvSpPr>
        <p:spPr>
          <a:xfrm>
            <a:off x="838200" y="1617545"/>
            <a:ext cx="10515600" cy="14468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transição energética tem que ter soluções holísticas para os diversos problemas específicos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E38987-8F95-217E-96E2-F4C74EC0BF5F}"/>
              </a:ext>
            </a:extLst>
          </p:cNvPr>
          <p:cNvSpPr txBox="1">
            <a:spLocks/>
          </p:cNvSpPr>
          <p:nvPr/>
        </p:nvSpPr>
        <p:spPr>
          <a:xfrm>
            <a:off x="0" y="5274628"/>
            <a:ext cx="12192000" cy="14468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preciso combater a </a:t>
            </a:r>
            <a:r>
              <a:rPr lang="en-B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pobreza energética!</a:t>
            </a:r>
          </a:p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preciso combater o uso de carvão, diesel e lenha!</a:t>
            </a:r>
            <a:endParaRPr lang="en-B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52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198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ainda….faz sentido impor o Imposto Seletivo no GN e subsidiar o GLP?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66C79-302D-C57C-AA7D-64119B72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1" y="1741478"/>
            <a:ext cx="11825416" cy="4675831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GLP polui mais do que o GN;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PL 3335/24 – Gás para todos – aumenta o subsídio (de R$3,5 milhões para R$14 milhões) para a população vulnerável ter o Botijão 13kg, para freiar com a “pobreza energética” (eliminar lenha + carvão na cocção);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uma idéia correta, pois, ainda que o GLP polua, este polui menos do que lenha e carvão;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Mas e o GN???? </a:t>
            </a:r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BR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or que não considerá-lo???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Afinal, o GN é menos poluente do que o GLP e GN e GLP concorrem entre si!!!!!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Logo, o GN e o GLP não podem ter tratamentos diferenciados!! </a:t>
            </a:r>
            <a:r>
              <a:rPr lang="en-US" sz="24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BR" sz="24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istorce o mercado!!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CE8E4-AFF6-A5DB-EDB0-084EA68B0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4CC-ABF1-3B4E-A9CB-19D851B7984F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92F30-5698-A5C3-6BFB-DDEC2F5FE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B4E1-DE6E-3F44-E21E-A0502801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22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35670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8394"/>
            <a:ext cx="11934566" cy="143677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n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vidente contradição em impor IS no GN </a:t>
            </a:r>
            <a:br>
              <a:rPr lang="en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TEÓRICA E PRÁTICA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66C79-302D-C57C-AA7D-64119B72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234" y="1682465"/>
            <a:ext cx="9944100" cy="4793006"/>
          </a:xfrm>
        </p:spPr>
        <p:txBody>
          <a:bodyPr>
            <a:noAutofit/>
          </a:bodyPr>
          <a:lstStyle/>
          <a:p>
            <a:pPr marL="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BR" sz="1800" cap="small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 CF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UM DOS SEUS PRINCÍPIO A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DEFESA PELO MEIO AMBIENTE</a:t>
            </a:r>
          </a:p>
          <a:p>
            <a:pPr marL="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BR" sz="1800" b="1" u="sng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BR" sz="1800" cap="small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 CF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</a:t>
            </a:r>
            <a:r>
              <a:rPr lang="en-BR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 INCIDIR SOBRE OS BENS E SERVIÇOS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PREJUDICIAIS À SAÚDE E AO MEIO AMBIENTE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POIS CAUSAM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EXTERNALIDADES NEGATIVAS</a:t>
            </a:r>
          </a:p>
          <a:p>
            <a:pPr marL="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BR" sz="1800" b="1" u="sng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CONSENSO QUE O GN É UMA FONTE QUE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DESCARBONIZA A MATRIZ ENERGÉTICA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CAUSANDO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EXETERNALIDADE POSITIVA</a:t>
            </a:r>
            <a:r>
              <a:rPr lang="en-BR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À SAÚDE E AO MEIO AMBIENTE!</a:t>
            </a:r>
          </a:p>
          <a:p>
            <a:pPr marL="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BR" sz="1800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ENTÃO, NÃO FAZ SENTIDO IMPOR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 SOBRE O GN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(EPECIALMENTE HAVENDO SUBSÍDIO AO GLP!!!)</a:t>
            </a:r>
          </a:p>
          <a:p>
            <a:pPr marL="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BR" sz="1800" b="1" u="sng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AINDA, A PRÓPRIA LC194 GARANTE A </a:t>
            </a:r>
            <a:r>
              <a:rPr lang="en-BR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ESSENCIALIDADE DO GN 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AFIRMA QUE </a:t>
            </a:r>
            <a:r>
              <a:rPr lang="en-BR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VEDADA A FIXAÇÃO DE ALÍQUOTAS EM PATAMAR SUPERIOR AO GERAL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CE8E4-AFF6-A5DB-EDB0-084EA68B0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4CC-ABF1-3B4E-A9CB-19D851B7984F}" type="datetime1">
              <a:rPr lang="en-US" smtClean="0"/>
              <a:t>10/25/24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92F30-5698-A5C3-6BFB-DDEC2F5FE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B4E1-DE6E-3F44-E21E-A0502801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23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7629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51" y="5010872"/>
            <a:ext cx="12080789" cy="184712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PECADO É IMPOR O “IMPOSTO SLETIVO” </a:t>
            </a:r>
            <a:br>
              <a:rPr lang="en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SOBRE O GÁS NATURAL!!!</a:t>
            </a:r>
            <a:endParaRPr lang="en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66C79-302D-C57C-AA7D-64119B72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089" y="288925"/>
            <a:ext cx="10059911" cy="4496444"/>
          </a:xfrm>
        </p:spPr>
        <p:txBody>
          <a:bodyPr>
            <a:normAutofit fontScale="77500" lnSpcReduction="20000"/>
          </a:bodyPr>
          <a:lstStyle/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Brasil já tem a sua matriz energética e elétrica limpas, mas pode DESCARBONIZAR ainda mais, para alcançar os compromissos ambientais acordados internacionalmente;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Lenha, Carvão, Óleo Combustível, Óleo diesel e Gasolina e o GLP são mais poluentes do que o GN;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Biometano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 produção e comercialização incipientes e o Hidrogênio Verde mais ainda. Economicamente inviáveis ainda;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Assim: o uso do GN e outas fontes mens poluentes precisa </a:t>
            </a:r>
            <a:r>
              <a:rPr lang="pt-B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mser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consideradas como solução;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Brasil precisa de um mix inteligente de fontes de energia para garantir maior eficiência/competitividade para as empresas, menor carbonização do meio ambiente e maior bem-estar do cidadão.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 IS AO GN É PREJUDICAR A PAUTA DA DESCARBONIZAÇÃO DA MATRIZ ENERGÉTICA BRASILEIRA! ESSE NÃO É O MOMENTO! SERÁ UM GRAVE ERRO!!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endParaRPr lang="en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B4E1-DE6E-3F44-E21E-A0502801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24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96394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08750"/>
            <a:ext cx="2743200" cy="365125"/>
          </a:xfrm>
        </p:spPr>
        <p:txBody>
          <a:bodyPr/>
          <a:lstStyle/>
          <a:p>
            <a:fld id="{849674EE-A8AB-D648-9606-CD56FE6E65D4}" type="datetime1">
              <a:rPr lang="en-US" smtClean="0"/>
              <a:t>11/25/24</a:t>
            </a:fld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08750"/>
            <a:ext cx="2743200" cy="365125"/>
          </a:xfrm>
        </p:spPr>
        <p:txBody>
          <a:bodyPr/>
          <a:lstStyle/>
          <a:p>
            <a:fld id="{A5394EB4-DFB1-734D-A20F-7EC2F9840601}" type="slidenum">
              <a:rPr lang="en-BR" smtClean="0"/>
              <a:t>25</a:t>
            </a:fld>
            <a:endParaRPr lang="en-B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FA67B-01EF-4636-B8E8-010C6F440C63}"/>
              </a:ext>
            </a:extLst>
          </p:cNvPr>
          <p:cNvSpPr txBox="1"/>
          <p:nvPr/>
        </p:nvSpPr>
        <p:spPr>
          <a:xfrm>
            <a:off x="234778" y="1498102"/>
            <a:ext cx="6653893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LIVRO II - DO IMPOSTO SELETIVO (IS) </a:t>
            </a:r>
          </a:p>
          <a:p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TÍTULO I - DAS DISPOSIÇÕES PRELIMINARES –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406-409</a:t>
            </a:r>
          </a:p>
          <a:p>
            <a:endParaRPr lang="pt-PT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406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Fica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instituído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Imposto Seletivo 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IS, de que trata o inciso VIII do </a:t>
            </a:r>
            <a:r>
              <a:rPr lang="pt-P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153 da CF, 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incidente sobre a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produção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extração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comercialização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ou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importação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bens e </a:t>
            </a:r>
            <a:r>
              <a:rPr lang="pt-PT" sz="1600" b="1" u="sng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serviços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prejudiciais à </a:t>
            </a:r>
            <a:r>
              <a:rPr lang="pt-PT" sz="1600" b="1" u="sng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saúde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ou ao meio ambiente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1o Para fins de incidência do Imposto Seletivo, consideram-se 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prejudiciais à saúde ou ao meio ambiente 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 bens classificados nos códigos da NCM/SH e o 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carvão mineral,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6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 os serviços listados no Anexo XVII, referentes a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- veículos;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- embarcações e aeronaves;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 - produtos fumígenos;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 - bebidas alcoólicas;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- bebidas açucaradas;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 - </a:t>
            </a:r>
            <a:r>
              <a:rPr lang="pt-PT" sz="1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bens minerais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e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VII - concursos de prognósticos e </a:t>
            </a:r>
            <a:r>
              <a:rPr lang="pt-PT" sz="16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fantasy</a:t>
            </a:r>
            <a:r>
              <a:rPr lang="pt-PT" sz="1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sport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C60668-780E-2D6B-C4F9-93E4D7267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475" y="1325104"/>
            <a:ext cx="5009316" cy="425900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CEB343-05DE-7B47-461A-DC5E6FC6CA65}"/>
              </a:ext>
            </a:extLst>
          </p:cNvPr>
          <p:cNvSpPr txBox="1"/>
          <p:nvPr/>
        </p:nvSpPr>
        <p:spPr>
          <a:xfrm>
            <a:off x="8531297" y="4846320"/>
            <a:ext cx="1760783" cy="2251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B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112CF8-ED59-BBBB-BF2F-EEFC3A322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541" y="5652893"/>
            <a:ext cx="5746963" cy="1231492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5613ED-0FE3-9C13-25FD-6C19C9525C19}"/>
              </a:ext>
            </a:extLst>
          </p:cNvPr>
          <p:cNvCxnSpPr/>
          <p:nvPr/>
        </p:nvCxnSpPr>
        <p:spPr>
          <a:xfrm flipV="1">
            <a:off x="2032000" y="5071433"/>
            <a:ext cx="6217920" cy="689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88D8FD-9E4E-D384-A06B-4936F4D978D5}"/>
              </a:ext>
            </a:extLst>
          </p:cNvPr>
          <p:cNvCxnSpPr>
            <a:cxnSpLocks/>
          </p:cNvCxnSpPr>
          <p:nvPr/>
        </p:nvCxnSpPr>
        <p:spPr>
          <a:xfrm>
            <a:off x="8610600" y="4545980"/>
            <a:ext cx="1447800" cy="892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08AF0E-C722-A60F-646E-2F5C41357ABC}"/>
              </a:ext>
            </a:extLst>
          </p:cNvPr>
          <p:cNvCxnSpPr>
            <a:cxnSpLocks/>
          </p:cNvCxnSpPr>
          <p:nvPr/>
        </p:nvCxnSpPr>
        <p:spPr>
          <a:xfrm flipV="1">
            <a:off x="8809463" y="4545980"/>
            <a:ext cx="1350537" cy="892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59"/>
            <a:ext cx="121920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EVITAR este pecado?</a:t>
            </a:r>
            <a:b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Retirando as duas NCMs anexo XVII do PLP68/24, </a:t>
            </a:r>
            <a:b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referentes ao inciso VI (Bens Minerais)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112AC00-2113-A8D1-179F-BEFA3001DCC3}"/>
              </a:ext>
            </a:extLst>
          </p:cNvPr>
          <p:cNvSpPr/>
          <p:nvPr/>
        </p:nvSpPr>
        <p:spPr>
          <a:xfrm>
            <a:off x="7571678" y="1402080"/>
            <a:ext cx="3880624" cy="59027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393904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724636-7863-B0A7-F41E-36BE3A85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E68C874-704D-4C48-9570-1B5A411E02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11/24/24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68FCE-988E-6B00-49A3-FF935A36B4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" r="-1" b="-1"/>
          <a:stretch/>
        </p:blipFill>
        <p:spPr>
          <a:xfrm>
            <a:off x="5547360" y="36576"/>
            <a:ext cx="658681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5D520E-2B5D-8E87-CEA2-9829B4961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05278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Dra. Cristiane Alkmin J. Schmidt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18ED9-DFF8-5BBE-FE35-3AE7E273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A5394EB4-DFB1-734D-A20F-7EC2F9840601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26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7CEE5-A39A-ABA0-F6F9-6B674A66B9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" r="-1" b="-1"/>
          <a:stretch/>
        </p:blipFill>
        <p:spPr>
          <a:xfrm>
            <a:off x="5605189" y="10"/>
            <a:ext cx="658681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7D74452-0DF8-50FF-0ED8-CA93D97048DC}"/>
              </a:ext>
            </a:extLst>
          </p:cNvPr>
          <p:cNvSpPr txBox="1">
            <a:spLocks/>
          </p:cNvSpPr>
          <p:nvPr/>
        </p:nvSpPr>
        <p:spPr>
          <a:xfrm>
            <a:off x="57829" y="356839"/>
            <a:ext cx="6242609" cy="56871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DIGA NÃO!!</a:t>
            </a:r>
          </a:p>
          <a:p>
            <a:pPr algn="ctr">
              <a:spcAft>
                <a:spcPts val="600"/>
              </a:spcAft>
            </a:pP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 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 SOBRE O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NATURAL</a:t>
            </a:r>
          </a:p>
        </p:txBody>
      </p:sp>
    </p:spTree>
    <p:extLst>
      <p:ext uri="{BB962C8B-B14F-4D97-AF65-F5344CB8AC3E}">
        <p14:creationId xmlns:p14="http://schemas.microsoft.com/office/powerpoint/2010/main" val="946162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11/24/24</a:t>
            </a:fld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3</a:t>
            </a:fld>
            <a:endParaRPr lang="en-B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FA67B-01EF-4636-B8E8-010C6F440C63}"/>
              </a:ext>
            </a:extLst>
          </p:cNvPr>
          <p:cNvSpPr txBox="1"/>
          <p:nvPr/>
        </p:nvSpPr>
        <p:spPr>
          <a:xfrm>
            <a:off x="234778" y="1345702"/>
            <a:ext cx="6653893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LIVRO II - DO IMPOSTO SELETIVO (IS) </a:t>
            </a:r>
          </a:p>
          <a:p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TÍTULO I - DAS DISPOSIÇÕES PRELIMINARES –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406-409</a:t>
            </a:r>
          </a:p>
          <a:p>
            <a:endParaRPr lang="pt-PT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406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Fica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instituído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Imposto Seletivo 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IS, de que trata o inciso VIII do </a:t>
            </a:r>
            <a:r>
              <a:rPr lang="pt-P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153 da CF, 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incidente sobre a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produção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extração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comercialização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ou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importação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bens e </a:t>
            </a:r>
            <a:r>
              <a:rPr lang="pt-PT" sz="1600" b="1" u="sng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serviços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prejudiciais à </a:t>
            </a:r>
            <a:r>
              <a:rPr lang="pt-PT" sz="1600" b="1" u="sng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saúde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ou ao meio ambiente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1o Para fins de incidência do Imposto Seletivo, consideram-se 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prejudiciais à saúde ou ao meio ambiente 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 bens classificados nos códigos da NCM/SH e o 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carvão mineral,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6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 os serviços listados no Anexo XVII, referentes a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- veículos;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- embarcações e aeronaves;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 - produtos fumígenos;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 - bebidas alcoólicas;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- bebidas açucaradas;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 - </a:t>
            </a:r>
            <a:r>
              <a:rPr lang="pt-PT" sz="1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bens minerais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e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VII - concursos de prognósticos e </a:t>
            </a:r>
            <a:r>
              <a:rPr lang="pt-PT" sz="16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fantasy</a:t>
            </a:r>
            <a:r>
              <a:rPr lang="pt-PT" sz="1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sport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C60668-780E-2D6B-C4F9-93E4D7267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475" y="1172704"/>
            <a:ext cx="5009316" cy="425900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CEB343-05DE-7B47-461A-DC5E6FC6CA65}"/>
              </a:ext>
            </a:extLst>
          </p:cNvPr>
          <p:cNvSpPr txBox="1"/>
          <p:nvPr/>
        </p:nvSpPr>
        <p:spPr>
          <a:xfrm>
            <a:off x="8531297" y="4693920"/>
            <a:ext cx="1760783" cy="2251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B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112CF8-ED59-BBBB-BF2F-EEFC3A322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541" y="5500493"/>
            <a:ext cx="5746963" cy="1231492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5613ED-0FE3-9C13-25FD-6C19C9525C19}"/>
              </a:ext>
            </a:extLst>
          </p:cNvPr>
          <p:cNvCxnSpPr/>
          <p:nvPr/>
        </p:nvCxnSpPr>
        <p:spPr>
          <a:xfrm flipV="1">
            <a:off x="2032000" y="4919033"/>
            <a:ext cx="6217920" cy="689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88D8FD-9E4E-D384-A06B-4936F4D978D5}"/>
              </a:ext>
            </a:extLst>
          </p:cNvPr>
          <p:cNvCxnSpPr>
            <a:cxnSpLocks/>
          </p:cNvCxnSpPr>
          <p:nvPr/>
        </p:nvCxnSpPr>
        <p:spPr>
          <a:xfrm>
            <a:off x="8610600" y="4393580"/>
            <a:ext cx="1447800" cy="892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08AF0E-C722-A60F-646E-2F5C41357ABC}"/>
              </a:ext>
            </a:extLst>
          </p:cNvPr>
          <p:cNvCxnSpPr>
            <a:cxnSpLocks/>
          </p:cNvCxnSpPr>
          <p:nvPr/>
        </p:nvCxnSpPr>
        <p:spPr>
          <a:xfrm flipV="1">
            <a:off x="8809463" y="4393580"/>
            <a:ext cx="1350537" cy="8920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756"/>
            <a:ext cx="121920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Como?</a:t>
            </a:r>
            <a:b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Retirando as duas NCMs anexo XVII do PLP68/24, </a:t>
            </a:r>
            <a:b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referentes ao inciso VI (Bens Minerais)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112AC00-2113-A8D1-179F-BEFA3001DCC3}"/>
              </a:ext>
            </a:extLst>
          </p:cNvPr>
          <p:cNvSpPr/>
          <p:nvPr/>
        </p:nvSpPr>
        <p:spPr>
          <a:xfrm>
            <a:off x="7571678" y="1249680"/>
            <a:ext cx="3880624" cy="59027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11401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6830E-04F7-E24A-5217-031668786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8" y="1524000"/>
            <a:ext cx="11658600" cy="49101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que o Gás Natural é uma fonte de energia que faz parte da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BR" sz="3600" b="1" u="sng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TRANSIÇÃO ENERGÉTICA</a:t>
            </a:r>
          </a:p>
          <a:p>
            <a:pPr marL="0" indent="0" algn="ctr">
              <a:lnSpc>
                <a:spcPct val="110000"/>
              </a:lnSpc>
              <a:buNone/>
            </a:pPr>
            <a:endParaRPr lang="en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pois o Gás Natural </a:t>
            </a:r>
            <a:r>
              <a:rPr lang="en-BR" sz="3600" b="1" u="sng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DESCARBONIZA</a:t>
            </a:r>
            <a:r>
              <a:rPr lang="en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matriz energética brasileira</a:t>
            </a:r>
          </a:p>
          <a:p>
            <a:pPr marL="0" indent="0" algn="ctr">
              <a:lnSpc>
                <a:spcPct val="110000"/>
              </a:lnSpc>
              <a:buNone/>
            </a:pPr>
            <a:endParaRPr lang="en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Logo, o Gás Natural causa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BR" sz="3600" b="1" u="sng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EXTERNALIDADE POSITIVA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D909D-C50B-4D05-0448-E8358F3DA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0CF98-2A3D-C145-9737-AFEE64D6954C}" type="datetime1">
              <a:rPr lang="en-US" smtClean="0"/>
              <a:t>11/24/24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3EF7F-71E4-B4D3-32DD-8E9A8FE4F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FA033-69E6-7C17-7E12-00D646D90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4</a:t>
            </a:fld>
            <a:endParaRPr lang="en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A6DB3C-5D83-AA07-D10D-1FB009D5049E}"/>
              </a:ext>
            </a:extLst>
          </p:cNvPr>
          <p:cNvSpPr txBox="1">
            <a:spLocks/>
          </p:cNvSpPr>
          <p:nvPr/>
        </p:nvSpPr>
        <p:spPr>
          <a:xfrm>
            <a:off x="-2310" y="257810"/>
            <a:ext cx="12194310" cy="12661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por qual razão eu faço este pedido? </a:t>
            </a:r>
          </a:p>
        </p:txBody>
      </p:sp>
    </p:spTree>
    <p:extLst>
      <p:ext uri="{BB962C8B-B14F-4D97-AF65-F5344CB8AC3E}">
        <p14:creationId xmlns:p14="http://schemas.microsoft.com/office/powerpoint/2010/main" val="2696492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11/24/24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5</a:t>
            </a:fld>
            <a:endParaRPr lang="en-B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7BA37C-6D89-B542-331B-5B5F2C4ED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0" y="1783080"/>
            <a:ext cx="11708524" cy="304800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56D5B55-B4BF-8AC1-FF87-24FD91CAEFC4}"/>
              </a:ext>
            </a:extLst>
          </p:cNvPr>
          <p:cNvSpPr txBox="1">
            <a:spLocks/>
          </p:cNvSpPr>
          <p:nvPr/>
        </p:nvSpPr>
        <p:spPr>
          <a:xfrm>
            <a:off x="-2310" y="257810"/>
            <a:ext cx="12194310" cy="12661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diz diretor da agência de energia americana…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62584E7-3FAB-92D3-4D21-A9C947A9F61F}"/>
              </a:ext>
            </a:extLst>
          </p:cNvPr>
          <p:cNvCxnSpPr/>
          <p:nvPr/>
        </p:nvCxnSpPr>
        <p:spPr>
          <a:xfrm>
            <a:off x="2072640" y="2987040"/>
            <a:ext cx="7117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436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heart shaped rock with smoke&#10;&#10;Description automatically generated">
            <a:extLst>
              <a:ext uri="{FF2B5EF4-FFF2-40B4-BE49-F238E27FC236}">
                <a16:creationId xmlns:a16="http://schemas.microsoft.com/office/drawing/2014/main" id="{AFE3C347-56BA-FFFC-5A3D-F1197EFB5F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25" r="3717" b="1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5" name="Picture 4" descr="A person pouring water into a glass&#10;&#10;Description automatically generated">
            <a:extLst>
              <a:ext uri="{FF2B5EF4-FFF2-40B4-BE49-F238E27FC236}">
                <a16:creationId xmlns:a16="http://schemas.microsoft.com/office/drawing/2014/main" id="{EF449A70-DBE9-5C2F-0956-646EA0B848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33" r="21973" b="-2"/>
          <a:stretch/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2" name="Picture 1" descr="A fire in a fireplace&#10;&#10;Description automatically generated">
            <a:extLst>
              <a:ext uri="{FF2B5EF4-FFF2-40B4-BE49-F238E27FC236}">
                <a16:creationId xmlns:a16="http://schemas.microsoft.com/office/drawing/2014/main" id="{ADABBC8E-9F93-BD78-2CF5-B65FAD5DDE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2" r="-3" b="-3"/>
          <a:stretch/>
        </p:blipFill>
        <p:spPr>
          <a:xfrm>
            <a:off x="8174566" y="1837"/>
            <a:ext cx="4003039" cy="3383270"/>
          </a:xfrm>
          <a:prstGeom prst="rect">
            <a:avLst/>
          </a:prstGeom>
        </p:spPr>
      </p:pic>
      <p:pic>
        <p:nvPicPr>
          <p:cNvPr id="6" name="Picture 5" descr="A person putting a wood stick into an oven&#10;&#10;Description automatically generated">
            <a:extLst>
              <a:ext uri="{FF2B5EF4-FFF2-40B4-BE49-F238E27FC236}">
                <a16:creationId xmlns:a16="http://schemas.microsoft.com/office/drawing/2014/main" id="{2AC741E1-3B8B-9928-500A-BAADCC357B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549" r="-1" b="21038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3" name="Picture 2" descr="A close up of an eye&#10;&#10;Description automatically generated">
            <a:extLst>
              <a:ext uri="{FF2B5EF4-FFF2-40B4-BE49-F238E27FC236}">
                <a16:creationId xmlns:a16="http://schemas.microsoft.com/office/drawing/2014/main" id="{C36D148E-7D66-DA7F-D14D-D1DBA481C4B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003" r="21558" b="2"/>
          <a:stretch/>
        </p:blipFill>
        <p:spPr>
          <a:xfrm>
            <a:off x="4081220" y="3474720"/>
            <a:ext cx="4014047" cy="3383280"/>
          </a:xfrm>
          <a:prstGeom prst="rect">
            <a:avLst/>
          </a:prstGeom>
        </p:spPr>
      </p:pic>
      <p:pic>
        <p:nvPicPr>
          <p:cNvPr id="4" name="Picture 3" descr="A group of young girls standing in front of a fire&#10;&#10;Description automatically generated">
            <a:extLst>
              <a:ext uri="{FF2B5EF4-FFF2-40B4-BE49-F238E27FC236}">
                <a16:creationId xmlns:a16="http://schemas.microsoft.com/office/drawing/2014/main" id="{B018117E-E1E1-89D2-35DA-741A0B83120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053" r="596" b="-3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A42559-714C-5A7E-4628-08CF369B858F}"/>
              </a:ext>
            </a:extLst>
          </p:cNvPr>
          <p:cNvSpPr txBox="1"/>
          <p:nvPr/>
        </p:nvSpPr>
        <p:spPr>
          <a:xfrm>
            <a:off x="1676400" y="3188852"/>
            <a:ext cx="90220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20 % dos lares no Brasil usam </a:t>
            </a:r>
            <a:r>
              <a:rPr lang="en-BR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lenha e carvão</a:t>
            </a:r>
            <a:r>
              <a:rPr lang="en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cocção, fontes que poluem muito mais do que o 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F7307C-E0A3-BAF4-E057-0D4CB7361E4D}"/>
              </a:ext>
            </a:extLst>
          </p:cNvPr>
          <p:cNvSpPr txBox="1"/>
          <p:nvPr/>
        </p:nvSpPr>
        <p:spPr>
          <a:xfrm>
            <a:off x="3291289" y="1967792"/>
            <a:ext cx="5609421" cy="120032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POLUIÇÃO</a:t>
            </a:r>
          </a:p>
          <a:p>
            <a:pPr algn="ctr"/>
            <a:r>
              <a:rPr lang="en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POBREZA ENERGÉTICA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2608EB6-AADF-A5BD-F5E4-D484057A4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DF9C0-F24C-1447-A31A-50EBE5B5DC30}" type="datetime1">
              <a:rPr lang="en-US" smtClean="0"/>
              <a:t>10/25/24</a:t>
            </a:fld>
            <a:endParaRPr lang="en-BR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8531D7C-3A0D-1AFE-4325-C3F92AC07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6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895012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FFE353A-0060-C741-7322-C1BB9978FB62}"/>
              </a:ext>
            </a:extLst>
          </p:cNvPr>
          <p:cNvSpPr txBox="1"/>
          <p:nvPr/>
        </p:nvSpPr>
        <p:spPr>
          <a:xfrm>
            <a:off x="8017254" y="136525"/>
            <a:ext cx="3765359" cy="2046528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POLUIÇÃO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ÔNIBUS (</a:t>
            </a:r>
            <a:r>
              <a:rPr lang="en-US" sz="25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cidades</a:t>
            </a: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),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CAMINHÃO (</a:t>
            </a:r>
            <a:r>
              <a:rPr lang="en-US" sz="25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rodovias</a:t>
            </a: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 TRATORES (campo)</a:t>
            </a:r>
          </a:p>
        </p:txBody>
      </p:sp>
      <p:pic>
        <p:nvPicPr>
          <p:cNvPr id="4098" name="Picture 2" descr="Trator despejando lixo em aterro com nuvens de poeira e fumaça | imagem  Premium gerada com IA">
            <a:extLst>
              <a:ext uri="{FF2B5EF4-FFF2-40B4-BE49-F238E27FC236}">
                <a16:creationId xmlns:a16="http://schemas.microsoft.com/office/drawing/2014/main" id="{7A790B02-0FE1-3FB0-8BEE-FE5C63F05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1" r="-3" b="-3"/>
          <a:stretch/>
        </p:blipFill>
        <p:spPr bwMode="auto">
          <a:xfrm>
            <a:off x="1" y="-1"/>
            <a:ext cx="3719750" cy="222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close-up of a truck&#10;&#10;Description automatically generated">
            <a:extLst>
              <a:ext uri="{FF2B5EF4-FFF2-40B4-BE49-F238E27FC236}">
                <a16:creationId xmlns:a16="http://schemas.microsoft.com/office/drawing/2014/main" id="{5396041C-3A46-E330-6B82-689E1F96C4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2213"/>
          <a:stretch/>
        </p:blipFill>
        <p:spPr>
          <a:xfrm>
            <a:off x="3811189" y="-16426"/>
            <a:ext cx="3719752" cy="2267032"/>
          </a:xfrm>
          <a:prstGeom prst="rect">
            <a:avLst/>
          </a:prstGeom>
        </p:spPr>
      </p:pic>
      <p:pic>
        <p:nvPicPr>
          <p:cNvPr id="5" name="Picture 4" descr="A black smoke coming out of a bus&#10;&#10;Description automatically generated">
            <a:extLst>
              <a:ext uri="{FF2B5EF4-FFF2-40B4-BE49-F238E27FC236}">
                <a16:creationId xmlns:a16="http://schemas.microsoft.com/office/drawing/2014/main" id="{A6B8A77B-572A-9DDB-5EBA-BC61F47DE7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702" r="-3" b="-3"/>
          <a:stretch/>
        </p:blipFill>
        <p:spPr>
          <a:xfrm>
            <a:off x="20" y="2316480"/>
            <a:ext cx="3719729" cy="2208616"/>
          </a:xfrm>
          <a:prstGeom prst="rect">
            <a:avLst/>
          </a:prstGeom>
        </p:spPr>
      </p:pic>
      <p:pic>
        <p:nvPicPr>
          <p:cNvPr id="12" name="Picture 11" descr="A city with many tall buildings&#10;&#10;Description automatically generated">
            <a:extLst>
              <a:ext uri="{FF2B5EF4-FFF2-40B4-BE49-F238E27FC236}">
                <a16:creationId xmlns:a16="http://schemas.microsoft.com/office/drawing/2014/main" id="{22D0A64B-59D4-B2CE-351F-71E240BF5C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3" b="10772"/>
          <a:stretch/>
        </p:blipFill>
        <p:spPr>
          <a:xfrm>
            <a:off x="3811189" y="2316480"/>
            <a:ext cx="3719748" cy="2208617"/>
          </a:xfrm>
          <a:prstGeom prst="rect">
            <a:avLst/>
          </a:prstGeom>
        </p:spPr>
      </p:pic>
      <p:pic>
        <p:nvPicPr>
          <p:cNvPr id="10" name="Picture 9" descr="A circular image of a city&#10;&#10;Description automatically generated">
            <a:extLst>
              <a:ext uri="{FF2B5EF4-FFF2-40B4-BE49-F238E27FC236}">
                <a16:creationId xmlns:a16="http://schemas.microsoft.com/office/drawing/2014/main" id="{1009940E-3E87-ACE7-34AF-471D08CBE83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5294" r="-1" b="4447"/>
          <a:stretch/>
        </p:blipFill>
        <p:spPr>
          <a:xfrm>
            <a:off x="1" y="4616536"/>
            <a:ext cx="3719748" cy="2241464"/>
          </a:xfrm>
          <a:prstGeom prst="rect">
            <a:avLst/>
          </a:prstGeom>
        </p:spPr>
      </p:pic>
      <p:pic>
        <p:nvPicPr>
          <p:cNvPr id="8" name="Picture 7" descr="A close-up of a truck on the road&#10;&#10;Description automatically generated">
            <a:extLst>
              <a:ext uri="{FF2B5EF4-FFF2-40B4-BE49-F238E27FC236}">
                <a16:creationId xmlns:a16="http://schemas.microsoft.com/office/drawing/2014/main" id="{7E4EE7FB-32F6-0030-BE01-71897816A2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3" b="9076"/>
          <a:stretch/>
        </p:blipFill>
        <p:spPr>
          <a:xfrm>
            <a:off x="3811189" y="4607394"/>
            <a:ext cx="3719752" cy="22506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0DB38D-B1F8-8B7E-24C8-BD3179C2FEA2}"/>
              </a:ext>
            </a:extLst>
          </p:cNvPr>
          <p:cNvSpPr txBox="1"/>
          <p:nvPr/>
        </p:nvSpPr>
        <p:spPr>
          <a:xfrm>
            <a:off x="7828157" y="2274491"/>
            <a:ext cx="4159404" cy="3902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70% de toda a frota brasileira é movida à: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pt-PT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Diesel</a:t>
            </a:r>
            <a:endParaRPr lang="pt-PT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pt-P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polui mais do que o GN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3EBFA0-F90F-A8C9-215C-32A9A4AF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82542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E68C874-704D-4C48-9570-1B5A411E0268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10/25/24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2223ED-212F-3A0A-E001-E6F12C88A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11236" y="6356350"/>
            <a:ext cx="307757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Dra. Cristiane Alkmin J. Schmidt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EA438-CBAD-3D6C-8618-344DC4CDA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0544" y="6356350"/>
            <a:ext cx="57206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5394EB4-DFB1-734D-A20F-7EC2F9840601}" type="slidenum"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242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A26C624C-963C-4795-B05B-6565DB5AB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Smoke stacks of smoke coming out of a factory&#10;&#10;Description automatically generated">
            <a:extLst>
              <a:ext uri="{FF2B5EF4-FFF2-40B4-BE49-F238E27FC236}">
                <a16:creationId xmlns:a16="http://schemas.microsoft.com/office/drawing/2014/main" id="{F60C8F95-03D1-0887-9D13-BE7E4BF2C5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42" r="20440" b="-2"/>
          <a:stretch/>
        </p:blipFill>
        <p:spPr>
          <a:xfrm>
            <a:off x="20" y="10"/>
            <a:ext cx="3728839" cy="4197358"/>
          </a:xfrm>
          <a:prstGeom prst="rect">
            <a:avLst/>
          </a:prstGeom>
        </p:spPr>
      </p:pic>
      <p:pic>
        <p:nvPicPr>
          <p:cNvPr id="2054" name="Picture 6" descr="A Crescente Poluição Industrial: Um Olhar Sobre Estatísticas e Realidades">
            <a:extLst>
              <a:ext uri="{FF2B5EF4-FFF2-40B4-BE49-F238E27FC236}">
                <a16:creationId xmlns:a16="http://schemas.microsoft.com/office/drawing/2014/main" id="{FC9E0876-5EC3-BDBF-8D37-D0916F58A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62"/>
          <a:stretch/>
        </p:blipFill>
        <p:spPr bwMode="auto">
          <a:xfrm>
            <a:off x="3847755" y="5"/>
            <a:ext cx="3686887" cy="4197368"/>
          </a:xfrm>
          <a:custGeom>
            <a:avLst/>
            <a:gdLst/>
            <a:ahLst/>
            <a:cxnLst/>
            <a:rect l="l" t="t" r="r" b="b"/>
            <a:pathLst>
              <a:path w="3686887" h="4197368">
                <a:moveTo>
                  <a:pt x="0" y="0"/>
                </a:moveTo>
                <a:lnTo>
                  <a:pt x="3686887" y="0"/>
                </a:lnTo>
                <a:lnTo>
                  <a:pt x="3686887" y="3832811"/>
                </a:lnTo>
                <a:lnTo>
                  <a:pt x="3497100" y="3826712"/>
                </a:lnTo>
                <a:cubicBezTo>
                  <a:pt x="3497100" y="3826712"/>
                  <a:pt x="3493758" y="3826712"/>
                  <a:pt x="3493758" y="3826712"/>
                </a:cubicBezTo>
                <a:cubicBezTo>
                  <a:pt x="3426914" y="3823370"/>
                  <a:pt x="3363416" y="3823370"/>
                  <a:pt x="3296571" y="3820027"/>
                </a:cubicBezTo>
                <a:cubicBezTo>
                  <a:pt x="3065966" y="3820027"/>
                  <a:pt x="2835360" y="3820027"/>
                  <a:pt x="2608095" y="3820027"/>
                </a:cubicBezTo>
                <a:cubicBezTo>
                  <a:pt x="2384173" y="3910265"/>
                  <a:pt x="2140198" y="3833396"/>
                  <a:pt x="1919619" y="3903581"/>
                </a:cubicBezTo>
                <a:cubicBezTo>
                  <a:pt x="1685670" y="3900239"/>
                  <a:pt x="1465092" y="3970423"/>
                  <a:pt x="1234485" y="4000503"/>
                </a:cubicBezTo>
                <a:cubicBezTo>
                  <a:pt x="1060693" y="4013871"/>
                  <a:pt x="883561" y="3997160"/>
                  <a:pt x="723139" y="4067345"/>
                </a:cubicBezTo>
                <a:cubicBezTo>
                  <a:pt x="661310" y="4095753"/>
                  <a:pt x="606165" y="4128339"/>
                  <a:pt x="583188" y="4172622"/>
                </a:cubicBezTo>
                <a:lnTo>
                  <a:pt x="575662" y="4197368"/>
                </a:lnTo>
                <a:lnTo>
                  <a:pt x="0" y="41973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Moda NÃO É a Segunda Indústria Que Mais Polui o Meio Ambiente • modefica">
            <a:extLst>
              <a:ext uri="{FF2B5EF4-FFF2-40B4-BE49-F238E27FC236}">
                <a16:creationId xmlns:a16="http://schemas.microsoft.com/office/drawing/2014/main" id="{87C38F98-E6C8-9E4A-F43B-3407FDDF2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5" r="11649"/>
          <a:stretch/>
        </p:blipFill>
        <p:spPr bwMode="auto">
          <a:xfrm>
            <a:off x="7653541" y="1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oluição industrial: consequências para a segurança hídrica">
            <a:extLst>
              <a:ext uri="{FF2B5EF4-FFF2-40B4-BE49-F238E27FC236}">
                <a16:creationId xmlns:a16="http://schemas.microsoft.com/office/drawing/2014/main" id="{306EDF8F-747D-4ED8-2FD9-B0FBC3B7D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3" r="-2" b="16063"/>
          <a:stretch/>
        </p:blipFill>
        <p:spPr bwMode="auto">
          <a:xfrm>
            <a:off x="20" y="4297691"/>
            <a:ext cx="6836830" cy="2560309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CB10E4-7383-5969-14C3-1287FFFB4E5A}"/>
              </a:ext>
            </a:extLst>
          </p:cNvPr>
          <p:cNvSpPr txBox="1"/>
          <p:nvPr/>
        </p:nvSpPr>
        <p:spPr>
          <a:xfrm>
            <a:off x="6343650" y="4181474"/>
            <a:ext cx="5505814" cy="1471335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POLUIÇÃO INDUSTRIAL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93299A-DF5F-EB39-6409-B2AC4463A460}"/>
              </a:ext>
            </a:extLst>
          </p:cNvPr>
          <p:cNvSpPr txBox="1"/>
          <p:nvPr/>
        </p:nvSpPr>
        <p:spPr>
          <a:xfrm>
            <a:off x="6343650" y="5709565"/>
            <a:ext cx="5505813" cy="10119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Diesel, carvão e óleo combustível</a:t>
            </a:r>
            <a:r>
              <a:rPr lang="pt-PT" sz="28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poluem mais do que o GN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646AA3-B8C5-0049-0197-9D6117EBA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E68C874-704D-4C48-9570-1B5A411E0268}" type="datetime1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10/25/24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70220-0F01-05EB-A760-7A1C89C91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3110" y="6356350"/>
            <a:ext cx="91069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5394EB4-DFB1-734D-A20F-7EC2F9840601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0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3DF26-E393-8105-3E6B-25796DF0A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10/25/24</a:t>
            </a:fld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5605D-AC05-BD84-4FBC-76DFB5543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9</a:t>
            </a:fld>
            <a:endParaRPr lang="en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A788C4-1ADC-D478-C89F-545891F8521B}"/>
              </a:ext>
            </a:extLst>
          </p:cNvPr>
          <p:cNvSpPr txBox="1"/>
          <p:nvPr/>
        </p:nvSpPr>
        <p:spPr>
          <a:xfrm>
            <a:off x="6631681" y="4541896"/>
            <a:ext cx="5560319" cy="23021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8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Diesel, carvão e óleo combustível</a:t>
            </a:r>
            <a:r>
              <a:rPr lang="pt-BR" sz="28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poluem mais do que o GN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pt-BR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 lembrar que as energias solar e eólica são intermitentes</a:t>
            </a:r>
          </a:p>
        </p:txBody>
      </p:sp>
      <p:pic>
        <p:nvPicPr>
          <p:cNvPr id="3076" name="Picture 4" descr="Bancada do carvão renasce no Congresso com apoio da gestão Bolsonaro">
            <a:extLst>
              <a:ext uri="{FF2B5EF4-FFF2-40B4-BE49-F238E27FC236}">
                <a16:creationId xmlns:a16="http://schemas.microsoft.com/office/drawing/2014/main" id="{B3F3CBA1-FFFA-ECD1-7371-ABF30B475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973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lemanha define cronograma para abandonar energia a carvão">
            <a:extLst>
              <a:ext uri="{FF2B5EF4-FFF2-40B4-BE49-F238E27FC236}">
                <a16:creationId xmlns:a16="http://schemas.microsoft.com/office/drawing/2014/main" id="{8B6F461F-A19B-917C-FC78-3B5BFBEB8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244" y="41038"/>
            <a:ext cx="43180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Usina de carvão prevista em leilão pode causar falta de água em Candiota  (RS) - Portal Neo Mondo">
            <a:extLst>
              <a:ext uri="{FF2B5EF4-FFF2-40B4-BE49-F238E27FC236}">
                <a16:creationId xmlns:a16="http://schemas.microsoft.com/office/drawing/2014/main" id="{A4A889DD-E002-25D3-ABCC-7B3EE69E0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122" y="271402"/>
            <a:ext cx="4318000" cy="287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érmicas a carvão no Sul lideraram emissões do setor elétrico em 2022,  mostra inventário do IEMA">
            <a:extLst>
              <a:ext uri="{FF2B5EF4-FFF2-40B4-BE49-F238E27FC236}">
                <a16:creationId xmlns:a16="http://schemas.microsoft.com/office/drawing/2014/main" id="{67355375-C1A0-F514-739C-4B66712D0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860" y="1648581"/>
            <a:ext cx="3822700" cy="212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uropa volta a usar termoelétricas e carvão mineral">
            <a:extLst>
              <a:ext uri="{FF2B5EF4-FFF2-40B4-BE49-F238E27FC236}">
                <a16:creationId xmlns:a16="http://schemas.microsoft.com/office/drawing/2014/main" id="{08B97693-96F1-0874-18C5-2C4D5110A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9" y="1909040"/>
            <a:ext cx="4614905" cy="307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As 10 maiores centrais térmicas a carvão do mundo">
            <a:extLst>
              <a:ext uri="{FF2B5EF4-FFF2-40B4-BE49-F238E27FC236}">
                <a16:creationId xmlns:a16="http://schemas.microsoft.com/office/drawing/2014/main" id="{A97836D3-DF4F-59EB-7F43-A811CC8E2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20" y="4511416"/>
            <a:ext cx="4540894" cy="230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F0E4E2-ABB2-0D02-9840-000FFB1D1202}"/>
              </a:ext>
            </a:extLst>
          </p:cNvPr>
          <p:cNvSpPr txBox="1"/>
          <p:nvPr/>
        </p:nvSpPr>
        <p:spPr>
          <a:xfrm>
            <a:off x="4603630" y="3048618"/>
            <a:ext cx="5505814" cy="1471335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POLUIÇÃO </a:t>
            </a:r>
            <a:r>
              <a:rPr lang="en-US" sz="4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DAS TERMOELÉTRICAS</a:t>
            </a:r>
            <a:endParaRPr lang="en-US" sz="4400" b="1" kern="12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299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65957</TotalTime>
  <Words>2141</Words>
  <Application>Microsoft Macintosh PowerPoint</Application>
  <PresentationFormat>Widescreen</PresentationFormat>
  <Paragraphs>226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Avenir Next LT Pro</vt:lpstr>
      <vt:lpstr>Calibri</vt:lpstr>
      <vt:lpstr>Calibri Light</vt:lpstr>
      <vt:lpstr>Times New Roman</vt:lpstr>
      <vt:lpstr>Wingdings</vt:lpstr>
      <vt:lpstr>Office Theme</vt:lpstr>
      <vt:lpstr>Reforma Tributária do Consumo – PLP68/24 Imposto Seletivo</vt:lpstr>
      <vt:lpstr>PowerPoint Presentation</vt:lpstr>
      <vt:lpstr>Como? Retirando as duas NCMs anexo XVII do PLP68/24,  referentes ao inciso VI (Bens Minerais)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Outros marcos normativos para: aumentar a oferta de GN e diminuir o preço do GN. IS vai na contramão!!!</vt:lpstr>
      <vt:lpstr>PowerPoint Presentation</vt:lpstr>
      <vt:lpstr>PowerPoint Presentation</vt:lpstr>
      <vt:lpstr>PowerPoint Presentation</vt:lpstr>
      <vt:lpstr>Pela EC132 (art145), um dos 5 Princípios do  Sistema Tributário Nacional é justamente  a defesa pelo meio ambiente…   e o GN defende o meio ambiente, uma vez que ele (pelos próximos 10/15 anos) descarboniza a nossa matriz energética</vt:lpstr>
      <vt:lpstr>Logo, o Imposto Seletivo (inserido na CF88 pela EC132/23) deve recair sobre B&amp;S que prejudiquem à Saúde ou ao Meio Ambiente, não sobre B&amp;S que trazem benefícios à Saúde ou ao Meio Ambiente</vt:lpstr>
      <vt:lpstr>Mais ainda… pela LC194/2022, o GN é um bem essencial… se é essencial, é porque não é indesejável. Logo não cabe falar em IS!!  Até porque é “vedada a fixação de alíquota em patamar maior que a mediada”</vt:lpstr>
      <vt:lpstr>O Brasil quer diminuir as emissões de GEE nos centros urbanos, nas rodovias, nas indústrias, nas UTEs e nos lares</vt:lpstr>
      <vt:lpstr>Mais ainda….faz sentido impor o Imposto Seletivo no GN e subsidiar o GLP?</vt:lpstr>
      <vt:lpstr>Logo, há evidente contradição em impor IS no GN  TEÓRICA E PRÁTICA</vt:lpstr>
      <vt:lpstr>PECADO É IMPOR O “IMPOSTO SLETIVO”  SOBRE O GÁS NATURAL!!!</vt:lpstr>
      <vt:lpstr>Como EVITAR este pecado? Retirando as duas NCMs anexo XVII do PLP68/24,  referentes ao inciso VI (Bens Minerais)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Cris Schmidt</dc:creator>
  <cp:lastModifiedBy>Cris Schmidt</cp:lastModifiedBy>
  <cp:revision>256</cp:revision>
  <cp:lastPrinted>2024-11-04T11:04:31Z</cp:lastPrinted>
  <dcterms:created xsi:type="dcterms:W3CDTF">2024-10-07T13:09:04Z</dcterms:created>
  <dcterms:modified xsi:type="dcterms:W3CDTF">2024-11-25T17:11:39Z</dcterms:modified>
</cp:coreProperties>
</file>