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85" r:id="rId3"/>
    <p:sldId id="288" r:id="rId4"/>
    <p:sldId id="282" r:id="rId5"/>
    <p:sldId id="283" r:id="rId6"/>
    <p:sldId id="284" r:id="rId7"/>
    <p:sldId id="279" r:id="rId8"/>
    <p:sldId id="286" r:id="rId9"/>
    <p:sldId id="273" r:id="rId10"/>
    <p:sldId id="275" r:id="rId11"/>
    <p:sldId id="276" r:id="rId12"/>
    <p:sldId id="277" r:id="rId13"/>
    <p:sldId id="287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BSP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6E2A"/>
    <a:srgbClr val="008000"/>
    <a:srgbClr val="006600"/>
    <a:srgbClr val="009900"/>
    <a:srgbClr val="C0EACA"/>
    <a:srgbClr val="82F173"/>
    <a:srgbClr val="C0C0C0"/>
    <a:srgbClr val="DDDDDD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100" d="100"/>
          <a:sy n="100" d="100"/>
        </p:scale>
        <p:origin x="34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ira\Downloads\Dados%20reuni&#227;o%2017.07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300" b="1" i="0" baseline="0" dirty="0">
                <a:effectLst/>
              </a:rPr>
              <a:t>Taxa de homicídios por 100.000 habitantes - 2012</a:t>
            </a:r>
            <a:endParaRPr lang="pt-BR" sz="13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3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008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'[Dados reunião 17.07 (2).xlsx]Criminais'!$A$3:$A$12</c:f>
              <c:strCache>
                <c:ptCount val="10"/>
                <c:pt idx="0">
                  <c:v>Espanha</c:v>
                </c:pt>
                <c:pt idx="1">
                  <c:v>Canadá</c:v>
                </c:pt>
                <c:pt idx="2">
                  <c:v>Chile</c:v>
                </c:pt>
                <c:pt idx="3">
                  <c:v>India</c:v>
                </c:pt>
                <c:pt idx="4">
                  <c:v>EUA</c:v>
                </c:pt>
                <c:pt idx="5">
                  <c:v>Uruguai</c:v>
                </c:pt>
                <c:pt idx="6">
                  <c:v>Rússa</c:v>
                </c:pt>
                <c:pt idx="7">
                  <c:v>Brasil</c:v>
                </c:pt>
                <c:pt idx="8">
                  <c:v>Colombia</c:v>
                </c:pt>
                <c:pt idx="9">
                  <c:v>Média mundial</c:v>
                </c:pt>
              </c:strCache>
            </c:strRef>
          </c:cat>
          <c:val>
            <c:numRef>
              <c:f>'[Dados reunião 17.07 (2).xlsx]Criminais'!$B$3:$B$12</c:f>
              <c:numCache>
                <c:formatCode>0.0</c:formatCode>
                <c:ptCount val="10"/>
                <c:pt idx="0">
                  <c:v>0.8</c:v>
                </c:pt>
                <c:pt idx="1">
                  <c:v>1.6</c:v>
                </c:pt>
                <c:pt idx="2">
                  <c:v>3.1491889922217302</c:v>
                </c:pt>
                <c:pt idx="3">
                  <c:v>3.5</c:v>
                </c:pt>
                <c:pt idx="4">
                  <c:v>4.7</c:v>
                </c:pt>
                <c:pt idx="5">
                  <c:v>7.8639205973752127</c:v>
                </c:pt>
                <c:pt idx="6">
                  <c:v>9.2000000000000011</c:v>
                </c:pt>
                <c:pt idx="7">
                  <c:v>24.278194892959487</c:v>
                </c:pt>
                <c:pt idx="8">
                  <c:v>30.751862924587705</c:v>
                </c:pt>
                <c:pt idx="9">
                  <c:v>6.2</c:v>
                </c:pt>
              </c:numCache>
            </c:numRef>
          </c:val>
        </c:ser>
        <c:dLbls/>
        <c:gapWidth val="182"/>
        <c:axId val="69736320"/>
        <c:axId val="69831296"/>
      </c:barChart>
      <c:catAx>
        <c:axId val="69736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831296"/>
        <c:crosses val="autoZero"/>
        <c:auto val="1"/>
        <c:lblAlgn val="ctr"/>
        <c:lblOffset val="100"/>
      </c:catAx>
      <c:valAx>
        <c:axId val="698312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7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'IVJ G3'!$N$4</c:f>
              <c:strCache>
                <c:ptCount val="1"/>
                <c:pt idx="0">
                  <c:v>BRANCOS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4545454545454545E-2"/>
                  <c:y val="-3.5714285714285712E-2"/>
                </c:manualLayout>
              </c:layout>
              <c:showVal val="1"/>
            </c:dLbl>
            <c:dLbl>
              <c:idx val="1"/>
              <c:layout>
                <c:manualLayout>
                  <c:x val="-1.4545454545454545E-2"/>
                  <c:y val="-1.1904761904761906E-2"/>
                </c:manualLayout>
              </c:layout>
              <c:showVal val="1"/>
            </c:dLbl>
            <c:dLbl>
              <c:idx val="2"/>
              <c:layout>
                <c:manualLayout>
                  <c:x val="-1.4545454545454545E-2"/>
                  <c:y val="-3.571428571428571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380952380952378E-2"/>
                </c:manualLayout>
              </c:layout>
              <c:showVal val="1"/>
            </c:dLbl>
            <c:dLbl>
              <c:idx val="4"/>
              <c:layout>
                <c:manualLayout>
                  <c:x val="-1.6969696969696971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1.4545454545454545E-2"/>
                  <c:y val="0"/>
                </c:manualLayout>
              </c:layout>
              <c:showVal val="1"/>
            </c:dLbl>
            <c:showVal val="1"/>
          </c:dLbls>
          <c:cat>
            <c:strRef>
              <c:f>'IVJ G3'!$M$5:$M$10</c:f>
              <c:strCache>
                <c:ptCount val="6"/>
                <c:pt idx="0">
                  <c:v>Região Norte</c:v>
                </c:pt>
                <c:pt idx="1">
                  <c:v>Região Nordeste</c:v>
                </c:pt>
                <c:pt idx="2">
                  <c:v>Região Sudeste</c:v>
                </c:pt>
                <c:pt idx="3">
                  <c:v>Região Sul</c:v>
                </c:pt>
                <c:pt idx="4">
                  <c:v>Região Centro-Oeste</c:v>
                </c:pt>
                <c:pt idx="5">
                  <c:v>Brasil</c:v>
                </c:pt>
              </c:strCache>
            </c:strRef>
          </c:cat>
          <c:val>
            <c:numRef>
              <c:f>'IVJ G3'!$N$5:$N$10</c:f>
              <c:numCache>
                <c:formatCode>General</c:formatCode>
                <c:ptCount val="6"/>
                <c:pt idx="0">
                  <c:v>23.1</c:v>
                </c:pt>
                <c:pt idx="1">
                  <c:v>17.399999999999999</c:v>
                </c:pt>
                <c:pt idx="2">
                  <c:v>23.5</c:v>
                </c:pt>
                <c:pt idx="3">
                  <c:v>44.3</c:v>
                </c:pt>
                <c:pt idx="4">
                  <c:v>31.5</c:v>
                </c:pt>
                <c:pt idx="5">
                  <c:v>27.8</c:v>
                </c:pt>
              </c:numCache>
            </c:numRef>
          </c:val>
        </c:ser>
        <c:ser>
          <c:idx val="1"/>
          <c:order val="1"/>
          <c:tx>
            <c:strRef>
              <c:f>'IVJ G3'!$O$4</c:f>
              <c:strCache>
                <c:ptCount val="1"/>
                <c:pt idx="0">
                  <c:v>NEGROS</c:v>
                </c:pt>
              </c:strCache>
            </c:strRef>
          </c:tx>
          <c:spPr>
            <a:solidFill>
              <a:srgbClr val="008000"/>
            </a:solidFill>
          </c:spPr>
          <c:dLbls>
            <c:dLbl>
              <c:idx val="0"/>
              <c:layout>
                <c:manualLayout>
                  <c:x val="2.4242424242424238E-3"/>
                  <c:y val="1.5873015873015876E-2"/>
                </c:manualLayout>
              </c:layout>
              <c:showVal val="1"/>
            </c:dLbl>
            <c:dLbl>
              <c:idx val="3"/>
              <c:layout>
                <c:manualLayout>
                  <c:x val="3.1515151515151524E-2"/>
                  <c:y val="-3.9682539682539689E-3"/>
                </c:manualLayout>
              </c:layout>
              <c:showVal val="1"/>
            </c:dLbl>
            <c:showVal val="1"/>
          </c:dLbls>
          <c:cat>
            <c:strRef>
              <c:f>'IVJ G3'!$M$5:$M$10</c:f>
              <c:strCache>
                <c:ptCount val="6"/>
                <c:pt idx="0">
                  <c:v>Região Norte</c:v>
                </c:pt>
                <c:pt idx="1">
                  <c:v>Região Nordeste</c:v>
                </c:pt>
                <c:pt idx="2">
                  <c:v>Região Sudeste</c:v>
                </c:pt>
                <c:pt idx="3">
                  <c:v>Região Sul</c:v>
                </c:pt>
                <c:pt idx="4">
                  <c:v>Região Centro-Oeste</c:v>
                </c:pt>
                <c:pt idx="5">
                  <c:v>Brasil</c:v>
                </c:pt>
              </c:strCache>
            </c:strRef>
          </c:cat>
          <c:val>
            <c:numRef>
              <c:f>'IVJ G3'!$O$5:$O$10</c:f>
              <c:numCache>
                <c:formatCode>0.0</c:formatCode>
                <c:ptCount val="6"/>
                <c:pt idx="0" formatCode="General">
                  <c:v>72.5</c:v>
                </c:pt>
                <c:pt idx="1">
                  <c:v>87</c:v>
                </c:pt>
                <c:pt idx="2" formatCode="General">
                  <c:v>53.2</c:v>
                </c:pt>
                <c:pt idx="3" formatCode="General">
                  <c:v>47.7</c:v>
                </c:pt>
                <c:pt idx="4" formatCode="General">
                  <c:v>88.6</c:v>
                </c:pt>
                <c:pt idx="5" formatCode="General">
                  <c:v>70.8</c:v>
                </c:pt>
              </c:numCache>
            </c:numRef>
          </c:val>
        </c:ser>
        <c:dLbls/>
        <c:axId val="101083392"/>
        <c:axId val="101101568"/>
      </c:barChart>
      <c:catAx>
        <c:axId val="101083392"/>
        <c:scaling>
          <c:orientation val="minMax"/>
        </c:scaling>
        <c:axPos val="b"/>
        <c:numFmt formatCode="General" sourceLinked="1"/>
        <c:tickLblPos val="nextTo"/>
        <c:crossAx val="101101568"/>
        <c:crosses val="autoZero"/>
        <c:auto val="1"/>
        <c:lblAlgn val="ctr"/>
        <c:lblOffset val="100"/>
      </c:catAx>
      <c:valAx>
        <c:axId val="101101568"/>
        <c:scaling>
          <c:orientation val="minMax"/>
        </c:scaling>
        <c:axPos val="l"/>
        <c:majorGridlines/>
        <c:numFmt formatCode="General" sourceLinked="1"/>
        <c:tickLblPos val="nextTo"/>
        <c:crossAx val="1010833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6E9E-2FA8-44A1-BA52-CFB93C0A832E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7B544-46DA-4793-BBC0-A7D4A52A2D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887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A74C3-0393-4FCC-9847-DE92488BA64D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3DC3-EB98-48A7-B100-4337F83C3E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917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AC9232-1BF5-49E5-B47D-E0062F7B3AFD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349530-280E-4A3A-B7B1-C808013E0B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CDE015-940F-49F5-9885-C36D3D942E80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CF10CB-EC47-4395-A9C7-5D1997C9FF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BF467F-E005-48A6-97A6-B7C34258C5C2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BAC12-4F94-4E1E-BF1A-48DE9A5711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EEC06E-8567-417E-89AF-3AE968547452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02377B-D919-47C7-A93A-A1F42ACB83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4BC3E2-DC1E-4CC7-A835-42CD7648BF32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EBDB16-6870-4909-A434-06CEE7B59B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D6BFC4-C279-459D-B0B4-8DD0A6188D76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73D70-8F1F-462C-BE12-00187DCD1F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13E675-A390-44D6-A9ED-4D52B3F489A7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45C20D-73A9-418B-BEF3-C8A350208C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906268-0E7D-483E-AFB2-953CFB68BAD7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4A9B5E-851C-4840-B5BA-8B4FBDAE4A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C889F9-8F29-4FC7-AEE0-D9249F11D4B1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DE852F-80C5-4F23-9438-2062AA861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2AC546-781A-4023-81FD-4D42CCDB2EA4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A3ADBA-D63D-458E-9B0C-CB6F391325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93854F-3928-4AF7-9AA1-5EE49A5C00F3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F98189-7394-4448-A842-32604B81F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undo.psd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75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73938"/>
            <a:ext cx="2448272" cy="9954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11560" y="2053297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atin typeface="+mn-lt"/>
              </a:rPr>
              <a:t>Audiência Pública</a:t>
            </a:r>
          </a:p>
          <a:p>
            <a:pPr algn="ctr"/>
            <a:r>
              <a:rPr lang="pt-BR" sz="3000" b="1" dirty="0" smtClean="0">
                <a:latin typeface="+mn-lt"/>
              </a:rPr>
              <a:t>CPI do Assassinato de Jovens Negros</a:t>
            </a:r>
            <a:endParaRPr lang="pt-BR" sz="3000" b="1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4048" y="4221088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+mn-lt"/>
              </a:rPr>
              <a:t>Samira Bueno</a:t>
            </a:r>
          </a:p>
          <a:p>
            <a:pPr algn="ctr"/>
            <a:r>
              <a:rPr lang="pt-BR" sz="1500" b="1" dirty="0" smtClean="0">
                <a:latin typeface="+mn-lt"/>
              </a:rPr>
              <a:t>Fórum Brasileiro de Segurança Pública</a:t>
            </a:r>
            <a:endParaRPr lang="pt-BR" sz="1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95206" y="1124744"/>
            <a:ext cx="5929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+mj-lt"/>
              </a:rPr>
              <a:t>Taxa de homicídio entre jovens por raça/cor, Brasil e Regiões – 2012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2562231"/>
              </p:ext>
            </p:extLst>
          </p:nvPr>
        </p:nvGraphicFramePr>
        <p:xfrm>
          <a:off x="971600" y="1700808"/>
          <a:ext cx="715439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1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12474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O estudo fez uma simulação, excluindo o fator desigualdade racial no cálculos das taxas de assassinatos de jovens no Brasil. O objetivo foi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aferir o impacto da desigualdade racial na vulnerabilidade juvenil</a:t>
            </a:r>
            <a:r>
              <a:rPr lang="pt-BR" dirty="0" smtClean="0">
                <a:latin typeface="+mj-lt"/>
              </a:rPr>
              <a:t>.</a:t>
            </a:r>
            <a:endParaRPr lang="pt-BR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47664" y="2551837"/>
            <a:ext cx="7200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Na hipótese de neutralização do componente desigualdade racial na mortalidade por homicídio, o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 IVJ-Violência e desigualdade racial reduziria em até 9,8% </a:t>
            </a:r>
            <a:r>
              <a:rPr lang="pt-BR" dirty="0" smtClean="0">
                <a:latin typeface="+mj-lt"/>
              </a:rPr>
              <a:t>(Distrito Federal).  Em Alagoas, o impacto seria uma redução de 9,2% no índice.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42210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Ao se comparar as realidades de 2007 e 2012, Piauí foi o estado em que o índice mais cresceu – houve uma piora de 25,9% no tocante a maior vulnerabilidade dos negros.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4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90872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+mj-lt"/>
              </a:rPr>
              <a:t>Comparação do IVJ – Violência </a:t>
            </a:r>
            <a:r>
              <a:rPr lang="pt-BR" sz="1600" b="1" dirty="0" smtClean="0">
                <a:solidFill>
                  <a:srgbClr val="008000"/>
                </a:solidFill>
                <a:latin typeface="+mj-lt"/>
              </a:rPr>
              <a:t>e </a:t>
            </a:r>
            <a:r>
              <a:rPr lang="pt-BR" sz="1600" b="1" dirty="0">
                <a:solidFill>
                  <a:srgbClr val="008000"/>
                </a:solidFill>
                <a:latin typeface="+mj-lt"/>
              </a:rPr>
              <a:t>Desigualdade Racial 2014 no cenário real e no cenário sem </a:t>
            </a:r>
            <a:r>
              <a:rPr lang="pt-BR" sz="1600" b="1" dirty="0" smtClean="0">
                <a:solidFill>
                  <a:srgbClr val="008000"/>
                </a:solidFill>
                <a:latin typeface="+mj-lt"/>
              </a:rPr>
              <a:t>desigualdade, </a:t>
            </a:r>
            <a:r>
              <a:rPr lang="pt-BR" sz="1600" b="1" dirty="0">
                <a:solidFill>
                  <a:srgbClr val="008000"/>
                </a:solidFill>
                <a:latin typeface="+mj-lt"/>
              </a:rPr>
              <a:t>Ano base 2012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922840"/>
              </p:ext>
            </p:extLst>
          </p:nvPr>
        </p:nvGraphicFramePr>
        <p:xfrm>
          <a:off x="2411760" y="908720"/>
          <a:ext cx="6486029" cy="5452340"/>
        </p:xfrm>
        <a:graphic>
          <a:graphicData uri="http://schemas.openxmlformats.org/drawingml/2006/table">
            <a:tbl>
              <a:tblPr/>
              <a:tblGrid>
                <a:gridCol w="1549945"/>
                <a:gridCol w="1019333"/>
                <a:gridCol w="991405"/>
                <a:gridCol w="1019333"/>
                <a:gridCol w="911116"/>
                <a:gridCol w="994897"/>
              </a:tblGrid>
              <a:tr h="6090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Unidades da Federação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IVJ – Violência e Desigualdade Racial - 2012 (a)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Risco relativo de homicídios entre negros e brancos - 2012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IVJ – Violência sem Desigualdade Racial - 2012 (b)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Diminuição na Vulnerabilidade [(a)-(b)]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Diminuição na Vulnerabilidade (%) 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Alagoas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Amapá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Amazonas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Bahia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Ceará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Distrito Federal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Espírito Santo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Goiás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Maranhão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 do Sul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Minas Gerais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Pará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Paraíba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Paraná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Pernambuco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Piauí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Norte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Sul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Rondônia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Roraima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Catarina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Sergipe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Tocantins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20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053297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atin typeface="+mn-lt"/>
              </a:rPr>
              <a:t>Obrigada!</a:t>
            </a:r>
          </a:p>
          <a:p>
            <a:pPr algn="ctr"/>
            <a:endParaRPr lang="pt-BR" sz="3000" b="1" dirty="0" smtClean="0">
              <a:latin typeface="+mn-lt"/>
            </a:endParaRPr>
          </a:p>
          <a:p>
            <a:pPr algn="ctr"/>
            <a:r>
              <a:rPr lang="pt-BR" sz="3000" b="1" dirty="0" smtClean="0">
                <a:latin typeface="+mn-lt"/>
              </a:rPr>
              <a:t>sbueno@forumseguranca.org.br</a:t>
            </a:r>
            <a:endParaRPr lang="pt-BR" sz="3000" b="1" dirty="0">
              <a:latin typeface="+mn-lt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73938"/>
            <a:ext cx="2448272" cy="9954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268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4015726" cy="3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454"/>
            <a:ext cx="7029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5093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010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966788"/>
            <a:ext cx="45529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67744" y="4781470"/>
            <a:ext cx="5235307" cy="1815882"/>
          </a:xfrm>
          <a:prstGeom prst="rect">
            <a:avLst/>
          </a:prstGeom>
          <a:solidFill>
            <a:srgbClr val="006600"/>
          </a:solidFill>
          <a:ln>
            <a:solidFill>
              <a:srgbClr val="086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33" name="CaixaDeTexto 8"/>
          <p:cNvSpPr txBox="1">
            <a:spLocks noChangeArrowheads="1"/>
          </p:cNvSpPr>
          <p:nvPr/>
        </p:nvSpPr>
        <p:spPr bwMode="auto">
          <a:xfrm>
            <a:off x="193675" y="188640"/>
            <a:ext cx="591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latin typeface="Calibri" pitchFamily="34" charset="0"/>
              </a:rPr>
              <a:t>Um breve panorama dos homicídios no Brasil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08550" y="1978719"/>
            <a:ext cx="338393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 smtClean="0">
                <a:latin typeface="+mn-lt"/>
              </a:rPr>
              <a:t>O </a:t>
            </a:r>
            <a:r>
              <a:rPr lang="pt-BR" sz="1600" dirty="0">
                <a:latin typeface="+mn-lt"/>
              </a:rPr>
              <a:t>Brasil concentrou </a:t>
            </a:r>
            <a:r>
              <a:rPr lang="pt-BR" sz="1600" b="1" dirty="0">
                <a:latin typeface="+mn-lt"/>
              </a:rPr>
              <a:t>11,4% dos homicídios de todo o planeta </a:t>
            </a:r>
            <a:r>
              <a:rPr lang="pt-BR" sz="1600" dirty="0">
                <a:latin typeface="+mn-lt"/>
              </a:rPr>
              <a:t>e 2,8% da população mundial.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395536" y="1052736"/>
          <a:ext cx="4937898" cy="296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2339752" y="4781470"/>
            <a:ext cx="50912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dirty="0">
                <a:solidFill>
                  <a:schemeClr val="bg1"/>
                </a:solidFill>
                <a:latin typeface="+mn-lt"/>
              </a:rPr>
              <a:t>Quem morre?</a:t>
            </a:r>
          </a:p>
          <a:p>
            <a:pPr algn="just">
              <a:defRPr/>
            </a:pPr>
            <a:endParaRPr lang="pt-BR" sz="1600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+mn-lt"/>
              </a:rPr>
              <a:t>Majoritariamente homens (91,5%)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+mn-lt"/>
              </a:rPr>
              <a:t>Jovens (53% das vítimas tinham entre 15 e 29 anos)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+mn-lt"/>
              </a:rPr>
              <a:t>Pretos e Pardos (67,9%)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  <a:latin typeface="+mn-lt"/>
              </a:rPr>
              <a:t>O negros são 30,5% mais assassinados do que os brancos.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650" y="4351338"/>
            <a:ext cx="3311525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100" dirty="0">
                <a:latin typeface="+mn-lt"/>
              </a:rPr>
              <a:t>Fonte: UNODC; Fórum Brasileiro de Segurança Pública.</a:t>
            </a:r>
          </a:p>
        </p:txBody>
      </p:sp>
    </p:spTree>
    <p:extLst>
      <p:ext uri="{BB962C8B-B14F-4D97-AF65-F5344CB8AC3E}">
        <p14:creationId xmlns:p14="http://schemas.microsoft.com/office/powerpoint/2010/main" xmlns="" val="31625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1247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Classifica </a:t>
            </a:r>
            <a:r>
              <a:rPr lang="pt-BR" dirty="0">
                <a:latin typeface="+mj-lt"/>
              </a:rPr>
              <a:t>as 27 Unidades da Federação segundo a vulnerabilidade à violência dos </a:t>
            </a:r>
            <a:r>
              <a:rPr lang="pt-BR" dirty="0" smtClean="0">
                <a:latin typeface="+mj-lt"/>
              </a:rPr>
              <a:t>jovens (mortalidade por homicídios, por acidente de trânsito, frequência a escola e situação de emprego, pobreza e desigualdade) </a:t>
            </a:r>
            <a:r>
              <a:rPr lang="pt-BR" dirty="0">
                <a:latin typeface="+mj-lt"/>
              </a:rPr>
              <a:t>e incorpora na dimensão violência entre jovens um </a:t>
            </a:r>
            <a:r>
              <a:rPr lang="pt-BR" b="1" dirty="0">
                <a:solidFill>
                  <a:srgbClr val="008000"/>
                </a:solidFill>
                <a:latin typeface="+mj-lt"/>
              </a:rPr>
              <a:t>indicador de desigualdade racial.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47664" y="2551837"/>
            <a:ext cx="7200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</a:rPr>
              <a:t>Para a análise do indicador sintético IVJ – Violência e Desigualdade Racial, deve-se considerar que os valores podem ir de 0,0 até 1,0, sendo que quanto maior o valor, maior o contexto de vulnerabilidade dos jovens daquele território.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422108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O chamado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Risco Relativo </a:t>
            </a:r>
            <a:r>
              <a:rPr lang="pt-BR" dirty="0" smtClean="0">
                <a:latin typeface="+mj-lt"/>
              </a:rPr>
              <a:t>é </a:t>
            </a:r>
            <a:r>
              <a:rPr lang="pt-BR" dirty="0">
                <a:latin typeface="+mj-lt"/>
              </a:rPr>
              <a:t>expresso pela razão entre a taxa de mortalidade violenta de jovens negros e a taxa de mortalidade violenta de jovens </a:t>
            </a:r>
            <a:r>
              <a:rPr lang="pt-BR" dirty="0" smtClean="0">
                <a:latin typeface="+mj-lt"/>
              </a:rPr>
              <a:t>brancos, em </a:t>
            </a:r>
            <a:r>
              <a:rPr lang="pt-BR" dirty="0">
                <a:latin typeface="+mj-lt"/>
              </a:rPr>
              <a:t>que valores mais próximos a 1 indicam maior proximidade na prevalência dessa mortalidade entre esses dois segmentos, independentemente da cor.</a:t>
            </a:r>
          </a:p>
        </p:txBody>
      </p:sp>
      <p:pic>
        <p:nvPicPr>
          <p:cNvPr id="13" name="Imagem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830" y="6049010"/>
            <a:ext cx="820420" cy="80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362" y="6077161"/>
            <a:ext cx="1573530" cy="7073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" name="Imagem 14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457" y="5991225"/>
            <a:ext cx="116205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546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0797351"/>
              </p:ext>
            </p:extLst>
          </p:nvPr>
        </p:nvGraphicFramePr>
        <p:xfrm>
          <a:off x="251520" y="865445"/>
          <a:ext cx="4248472" cy="5875924"/>
        </p:xfrm>
        <a:graphic>
          <a:graphicData uri="http://schemas.openxmlformats.org/drawingml/2006/table">
            <a:tbl>
              <a:tblPr/>
              <a:tblGrid>
                <a:gridCol w="1562798"/>
                <a:gridCol w="950600"/>
                <a:gridCol w="1070578"/>
                <a:gridCol w="664496"/>
              </a:tblGrid>
              <a:tr h="738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Unidades da Federação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IVJ – Violência e Desigualdade Racial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Escala de vulnerabilidade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Risco relativo</a:t>
                      </a:r>
                    </a:p>
                  </a:txBody>
                  <a:tcPr marL="6952" marR="6952" marT="6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Alagoas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0,608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Muito 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8,748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Paraíba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Muito 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13,401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Pernambuco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0,506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Muito 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11,565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Ceará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Muito 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4,011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Roraima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3,287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Espírito Santo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0,496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5,909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Pará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0,493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Amapá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0,489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0,478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3,536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Piauí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Rondônia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Sergipe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4,244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Maranhão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0,451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2,802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0,439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1,973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Amazonas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0,418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3,672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Paraná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0,408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0,661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Tocantins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0,385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Goiás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0,384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2,609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Norte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3,397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 do Sul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3,823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0,309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Média-baixa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Distrito Federal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0,294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6,527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Minas Gerais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2,199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Catarina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Sul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1,674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7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1,492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156830" y="1124744"/>
            <a:ext cx="308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8000"/>
                </a:solidFill>
                <a:latin typeface="+mj-lt"/>
              </a:rPr>
              <a:t>IVJ – Violência e Desigualdade Racial </a:t>
            </a:r>
            <a:r>
              <a:rPr lang="pt-BR" sz="1600" b="1" dirty="0" smtClean="0">
                <a:solidFill>
                  <a:srgbClr val="008000"/>
                </a:solidFill>
                <a:latin typeface="+mj-lt"/>
              </a:rPr>
              <a:t>2014 e Risco Relativo  (ano </a:t>
            </a:r>
            <a:r>
              <a:rPr lang="pt-BR" sz="1600" b="1" dirty="0">
                <a:solidFill>
                  <a:srgbClr val="008000"/>
                </a:solidFill>
                <a:latin typeface="+mj-lt"/>
              </a:rPr>
              <a:t>base </a:t>
            </a:r>
            <a:r>
              <a:rPr lang="pt-BR" sz="1600" b="1" dirty="0" smtClean="0">
                <a:solidFill>
                  <a:srgbClr val="008000"/>
                </a:solidFill>
                <a:latin typeface="+mj-lt"/>
              </a:rPr>
              <a:t>2012)</a:t>
            </a:r>
            <a:endParaRPr lang="pt-BR" sz="1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830" y="6049010"/>
            <a:ext cx="820420" cy="80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362" y="6077161"/>
            <a:ext cx="1573530" cy="7073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Imagem 12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457" y="5991225"/>
            <a:ext cx="116205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339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12474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Em todos as Unidades da Federação, à exceção do Paraná,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os negros com idade entre 12 e 29 anos correm mais risco de exposição à violência</a:t>
            </a:r>
            <a:r>
              <a:rPr lang="pt-BR" dirty="0" smtClean="0">
                <a:latin typeface="+mj-lt"/>
              </a:rPr>
              <a:t> que os brancos na mesma faixa etária. </a:t>
            </a:r>
            <a:endParaRPr lang="pt-BR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47664" y="2551837"/>
            <a:ext cx="7200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Alagoas é o estado com maior IVJ – Violência e desigualdade racial. Paraíba, Pernambuco e Ceará também estão na categoria de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vulnerabilidade muito alta </a:t>
            </a:r>
            <a:r>
              <a:rPr lang="pt-BR" dirty="0" smtClean="0">
                <a:latin typeface="+mj-lt"/>
              </a:rPr>
              <a:t>(índices acima de 0,500).</a:t>
            </a:r>
            <a:endParaRPr lang="pt-BR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422108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No extremo oposto, São Paulo é a Unidade da Federação em melhor situação. Rio Grande do Sul, Santa Catarina, Minas Gerais e Distrito Federal são os estados que também compõem o grupo de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baixa vulnerabilidade </a:t>
            </a:r>
            <a:r>
              <a:rPr lang="pt-BR" dirty="0" smtClean="0">
                <a:latin typeface="+mj-lt"/>
              </a:rPr>
              <a:t>(índices abaixo de 0,300).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6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788025" y="2060847"/>
            <a:ext cx="4104455" cy="736923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entágono 5"/>
          <p:cNvSpPr/>
          <p:nvPr/>
        </p:nvSpPr>
        <p:spPr>
          <a:xfrm>
            <a:off x="0" y="44624"/>
            <a:ext cx="3995936" cy="469109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34142" y="9823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008000"/>
                </a:solidFill>
                <a:latin typeface="+mj-lt"/>
              </a:rPr>
              <a:t>Homicídio e Risco Relativo de Morte de Jovens Negros e Brancos. Regiões e </a:t>
            </a:r>
            <a:r>
              <a:rPr lang="pt-BR" sz="1600" b="1" dirty="0" smtClean="0">
                <a:solidFill>
                  <a:srgbClr val="008000"/>
                </a:solidFill>
                <a:latin typeface="+mj-lt"/>
              </a:rPr>
              <a:t>Unidades da Federação - </a:t>
            </a:r>
            <a:r>
              <a:rPr lang="pt-BR" sz="1600" b="1" dirty="0">
                <a:solidFill>
                  <a:srgbClr val="008000"/>
                </a:solidFill>
                <a:latin typeface="+mj-lt"/>
              </a:rPr>
              <a:t>2012</a:t>
            </a:r>
          </a:p>
        </p:txBody>
      </p:sp>
      <p:pic>
        <p:nvPicPr>
          <p:cNvPr id="11" name="Imagem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830" y="6049010"/>
            <a:ext cx="820420" cy="80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362" y="6077161"/>
            <a:ext cx="1573530" cy="7073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Imagem 12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457" y="5991225"/>
            <a:ext cx="11620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4572000" y="531340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(1) Por </a:t>
            </a:r>
            <a:r>
              <a:rPr lang="pt-BR" sz="800" dirty="0"/>
              <a:t>grupo de 100 mil </a:t>
            </a:r>
            <a:r>
              <a:rPr lang="pt-BR" sz="800" dirty="0" smtClean="0"/>
              <a:t>habitantes jovens, </a:t>
            </a:r>
            <a:r>
              <a:rPr lang="pt-BR" sz="800" dirty="0"/>
              <a:t>por raça/cor</a:t>
            </a:r>
            <a:r>
              <a:rPr lang="pt-BR" sz="800" dirty="0" smtClean="0"/>
              <a:t>.</a:t>
            </a:r>
          </a:p>
          <a:p>
            <a:pPr marL="342900" indent="-342900">
              <a:buAutoNum type="arabicParenBoth"/>
            </a:pPr>
            <a:endParaRPr lang="pt-BR" sz="800" dirty="0" smtClean="0"/>
          </a:p>
          <a:p>
            <a:r>
              <a:rPr lang="pt-BR" sz="800" dirty="0"/>
              <a:t>(*) Estados com menos de 50 homicídios em algum dos grupos de cor em algum dos anos: Resultados mais instáveis e que devem ser interpretado com cautela.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698307"/>
              </p:ext>
            </p:extLst>
          </p:nvPr>
        </p:nvGraphicFramePr>
        <p:xfrm>
          <a:off x="179512" y="548680"/>
          <a:ext cx="4320481" cy="6250572"/>
        </p:xfrm>
        <a:graphic>
          <a:graphicData uri="http://schemas.openxmlformats.org/drawingml/2006/table">
            <a:tbl>
              <a:tblPr/>
              <a:tblGrid>
                <a:gridCol w="1552209"/>
                <a:gridCol w="481976"/>
                <a:gridCol w="481976"/>
                <a:gridCol w="662408"/>
                <a:gridCol w="481976"/>
                <a:gridCol w="659936"/>
              </a:tblGrid>
              <a:tr h="1461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Unidade da Federação e Região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1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Homicídios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Taxa (1)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Risco Relativo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461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Brancos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Negros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Brancos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Negros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Região Norte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Rondônia(*)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Amazonas(*)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Roraima(*)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Amapá(*)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Tocantins(*)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Região Nordeste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10.526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Maranhão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Piauí(*)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Ceará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Norte(*)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Paraíba(*)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Pernambuco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Alagoas(*)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Sergipe(*)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Bahia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Região Sudeste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6.103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Minas Gerais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Espírito Santo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Região Sul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Paraná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Catarina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Sul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Região Centro Oeste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 do Sul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Goiás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Distrito Federal(*)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7.032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22.884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5987" marR="5987" marT="5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220072" y="1398952"/>
            <a:ext cx="3312367" cy="373864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788024" y="1412776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29.916 jovens assassinados em 2012</a:t>
            </a:r>
          </a:p>
          <a:p>
            <a:endParaRPr lang="pt-BR" sz="1400" b="1" dirty="0">
              <a:solidFill>
                <a:srgbClr val="008000"/>
              </a:solidFill>
            </a:endParaRPr>
          </a:p>
          <a:p>
            <a:endParaRPr lang="pt-BR" sz="1400" b="1" dirty="0" smtClean="0">
              <a:solidFill>
                <a:srgbClr val="008000"/>
              </a:solidFill>
            </a:endParaRPr>
          </a:p>
          <a:p>
            <a:pPr algn="just"/>
            <a:r>
              <a:rPr lang="pt-BR" sz="1400" b="1" dirty="0" smtClean="0">
                <a:solidFill>
                  <a:schemeClr val="bg1"/>
                </a:solidFill>
              </a:rPr>
              <a:t>Taxa de mortalidade por homicídio de jovens negros é 145% superior a taxa de homicídio nacional.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5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88640"/>
            <a:ext cx="3995936" cy="504056"/>
          </a:xfrm>
          <a:prstGeom prst="homePlate">
            <a:avLst/>
          </a:prstGeom>
          <a:solidFill>
            <a:srgbClr val="4D9F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IVJ – Violência e Desigualdade Racial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12474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Ao se pensar especificamente as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taxas de homicídio</a:t>
            </a:r>
            <a:r>
              <a:rPr lang="pt-BR" dirty="0" smtClean="0">
                <a:latin typeface="+mj-lt"/>
              </a:rPr>
              <a:t>, Paraíba é o estado com maior risco relativo por raça/cor (13,4). Pernambuco tem a segunda maior taxa (11,57), seguido por Alagoas (8,75).</a:t>
            </a:r>
            <a:endParaRPr lang="pt-BR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47664" y="2551837"/>
            <a:ext cx="7200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Embora esteja </a:t>
            </a:r>
            <a:r>
              <a:rPr lang="pt-BR" dirty="0">
                <a:latin typeface="+mj-lt"/>
              </a:rPr>
              <a:t>n</a:t>
            </a:r>
            <a:r>
              <a:rPr lang="pt-BR" dirty="0" smtClean="0">
                <a:latin typeface="+mj-lt"/>
              </a:rPr>
              <a:t>a faixa de baixa vulnerabilidade, o 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Distrito Federal é a Unidade da Federação com o quarto mais risco relativo</a:t>
            </a:r>
            <a:r>
              <a:rPr lang="pt-BR" dirty="0" smtClean="0">
                <a:latin typeface="+mj-lt"/>
              </a:rPr>
              <a:t>.  No DF, o risco de um jovem negro ser assassinado é 6,5 vezes maior que um branco. </a:t>
            </a:r>
            <a:endParaRPr lang="pt-BR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42210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rgbClr val="008000"/>
                </a:solidFill>
                <a:latin typeface="+mj-lt"/>
              </a:rPr>
              <a:t>O Nordeste é a região com maior distância entre a taxa de homicídios de jovens negros e brancos</a:t>
            </a:r>
            <a:r>
              <a:rPr lang="pt-BR" dirty="0" smtClean="0">
                <a:latin typeface="+mj-lt"/>
              </a:rPr>
              <a:t>. Em 2012, foram assassinados 87 jovens negros para cada grupo de 100.000, ante a taxa de 17,4 jovens brancos.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1393</Words>
  <Application>Microsoft Office PowerPoint</Application>
  <PresentationFormat>Apresentação na tela (4:3)</PresentationFormat>
  <Paragraphs>543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Assembléia Geral Extraordinária do Fórum Brasileiro de Segurança Pública</dc:title>
  <dc:creator>Adriana</dc:creator>
  <cp:lastModifiedBy>brunols</cp:lastModifiedBy>
  <cp:revision>241</cp:revision>
  <dcterms:created xsi:type="dcterms:W3CDTF">2011-05-10T13:20:52Z</dcterms:created>
  <dcterms:modified xsi:type="dcterms:W3CDTF">2015-05-25T22:29:03Z</dcterms:modified>
</cp:coreProperties>
</file>