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0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54" r:id="rId2"/>
    <p:sldId id="338" r:id="rId3"/>
    <p:sldId id="257" r:id="rId4"/>
    <p:sldId id="321" r:id="rId5"/>
    <p:sldId id="264" r:id="rId6"/>
    <p:sldId id="326" r:id="rId7"/>
    <p:sldId id="272" r:id="rId8"/>
    <p:sldId id="337" r:id="rId9"/>
    <p:sldId id="328" r:id="rId10"/>
    <p:sldId id="285" r:id="rId11"/>
    <p:sldId id="350" r:id="rId12"/>
    <p:sldId id="353" r:id="rId13"/>
    <p:sldId id="311" r:id="rId14"/>
    <p:sldId id="352" r:id="rId15"/>
    <p:sldId id="277" r:id="rId16"/>
    <p:sldId id="331" r:id="rId17"/>
    <p:sldId id="332" r:id="rId18"/>
    <p:sldId id="273" r:id="rId19"/>
    <p:sldId id="342" r:id="rId20"/>
    <p:sldId id="322" r:id="rId21"/>
    <p:sldId id="261" r:id="rId22"/>
    <p:sldId id="274" r:id="rId23"/>
    <p:sldId id="334" r:id="rId24"/>
    <p:sldId id="316" r:id="rId25"/>
    <p:sldId id="335" r:id="rId26"/>
    <p:sldId id="336" r:id="rId27"/>
    <p:sldId id="343" r:id="rId28"/>
    <p:sldId id="344" r:id="rId29"/>
    <p:sldId id="281" r:id="rId30"/>
    <p:sldId id="282" r:id="rId31"/>
    <p:sldId id="330" r:id="rId32"/>
    <p:sldId id="323" r:id="rId33"/>
    <p:sldId id="284" r:id="rId34"/>
    <p:sldId id="324" r:id="rId35"/>
    <p:sldId id="345" r:id="rId36"/>
    <p:sldId id="295" r:id="rId37"/>
    <p:sldId id="287" r:id="rId38"/>
    <p:sldId id="346" r:id="rId39"/>
    <p:sldId id="349" r:id="rId40"/>
    <p:sldId id="347" r:id="rId41"/>
    <p:sldId id="348" r:id="rId42"/>
    <p:sldId id="363" r:id="rId43"/>
    <p:sldId id="359" r:id="rId44"/>
    <p:sldId id="364" r:id="rId45"/>
    <p:sldId id="366" r:id="rId46"/>
  </p:sldIdLst>
  <p:sldSz cx="9144000" cy="6858000" type="screen4x3"/>
  <p:notesSz cx="6858000" cy="9144000"/>
  <p:defaultTextStyle>
    <a:defPPr>
      <a:defRPr lang="pt-BR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elipe Portel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FB016C"/>
    <a:srgbClr val="183F22"/>
    <a:srgbClr val="3B9B4B"/>
    <a:srgbClr val="0B64FF"/>
    <a:srgbClr val="B00005"/>
    <a:srgbClr val="F7CDB6"/>
    <a:srgbClr val="DBE0E7"/>
    <a:srgbClr val="A2B6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378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728" y="-84"/>
      </p:cViewPr>
      <p:guideLst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14610"/>
    </p:cViewPr>
  </p:sorterViewPr>
  <p:notesViewPr>
    <p:cSldViewPr snapToGrid="0" snapToObjects="1">
      <p:cViewPr varScale="1">
        <p:scale>
          <a:sx n="134" d="100"/>
          <a:sy n="134" d="100"/>
        </p:scale>
        <p:origin x="-5240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Planilha_do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Planilha_do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Planilha_do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286649220459098E-2"/>
          <c:y val="3.1022976768280901E-2"/>
          <c:w val="0.90804374576264701"/>
          <c:h val="0.7242156163362469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Até 1 SM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Planilha1!$B$2:$B$5</c:f>
              <c:numCache>
                <c:formatCode>0.0%</c:formatCode>
                <c:ptCount val="4"/>
                <c:pt idx="0">
                  <c:v>0.54300000000000004</c:v>
                </c:pt>
                <c:pt idx="1">
                  <c:v>0.68200000000000005</c:v>
                </c:pt>
                <c:pt idx="2">
                  <c:v>0.69099999999999995</c:v>
                </c:pt>
                <c:pt idx="3">
                  <c:v>0.66500000000000004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6B-41A1-9529-7F46BAC4279E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1 a 2 SM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Planilha1!$C$2:$C$5</c:f>
              <c:numCache>
                <c:formatCode>0.0%</c:formatCode>
                <c:ptCount val="4"/>
                <c:pt idx="0">
                  <c:v>0.26300000000000001</c:v>
                </c:pt>
                <c:pt idx="1">
                  <c:v>0.14299999999999999</c:v>
                </c:pt>
                <c:pt idx="2">
                  <c:v>0.15</c:v>
                </c:pt>
                <c:pt idx="3">
                  <c:v>0.16900000000000001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6B-41A1-9529-7F46BAC4279E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2 a 3 SM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Planilha1!$D$2:$D$5</c:f>
              <c:numCache>
                <c:formatCode>0.0%</c:formatCode>
                <c:ptCount val="4"/>
                <c:pt idx="0">
                  <c:v>8.8999999999999996E-2</c:v>
                </c:pt>
                <c:pt idx="1">
                  <c:v>7.3999999999999996E-2</c:v>
                </c:pt>
                <c:pt idx="2">
                  <c:v>7.8E-2</c:v>
                </c:pt>
                <c:pt idx="3">
                  <c:v>8.2000000000000003E-2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6B-41A1-9529-7F46BAC4279E}"/>
            </c:ext>
          </c:extLst>
        </c:ser>
        <c:ser>
          <c:idx val="3"/>
          <c:order val="3"/>
          <c:tx>
            <c:strRef>
              <c:f>Planilha1!$E$1</c:f>
              <c:strCache>
                <c:ptCount val="1"/>
                <c:pt idx="0">
                  <c:v>3 a 4 SM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Planilha1!$E$2:$E$5</c:f>
              <c:numCache>
                <c:formatCode>0.0%</c:formatCode>
                <c:ptCount val="4"/>
                <c:pt idx="0">
                  <c:v>4.4999999999999998E-2</c:v>
                </c:pt>
                <c:pt idx="1">
                  <c:v>5.6000000000000001E-2</c:v>
                </c:pt>
                <c:pt idx="2">
                  <c:v>5.0999999999999997E-2</c:v>
                </c:pt>
                <c:pt idx="3">
                  <c:v>5.1999999999999998E-2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66B-41A1-9529-7F46BAC4279E}"/>
            </c:ext>
          </c:extLst>
        </c:ser>
        <c:ser>
          <c:idx val="4"/>
          <c:order val="4"/>
          <c:tx>
            <c:strRef>
              <c:f>Planilha1!$F$1</c:f>
              <c:strCache>
                <c:ptCount val="1"/>
                <c:pt idx="0">
                  <c:v>4 a 5 SM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Planilha1!$F$2:$F$5</c:f>
              <c:numCache>
                <c:formatCode>0.0%</c:formatCode>
                <c:ptCount val="4"/>
                <c:pt idx="0">
                  <c:v>2.8000000000000001E-2</c:v>
                </c:pt>
                <c:pt idx="1">
                  <c:v>3.2000000000000001E-2</c:v>
                </c:pt>
                <c:pt idx="2">
                  <c:v>2.3E-2</c:v>
                </c:pt>
                <c:pt idx="3">
                  <c:v>2.1999999999999999E-2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66B-41A1-9529-7F46BAC4279E}"/>
            </c:ext>
          </c:extLst>
        </c:ser>
        <c:ser>
          <c:idx val="5"/>
          <c:order val="5"/>
          <c:tx>
            <c:strRef>
              <c:f>Planilha1!$G$1</c:f>
              <c:strCache>
                <c:ptCount val="1"/>
                <c:pt idx="0">
                  <c:v>+ de 5 SM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Planilha1!$A$2:$A$5</c:f>
              <c:numCache>
                <c:formatCode>General</c:formatCode>
                <c:ptCount val="4"/>
                <c:pt idx="0">
                  <c:v>2008</c:v>
                </c:pt>
                <c:pt idx="1">
                  <c:v>2011</c:v>
                </c:pt>
                <c:pt idx="2">
                  <c:v>2016</c:v>
                </c:pt>
                <c:pt idx="3">
                  <c:v>2018</c:v>
                </c:pt>
              </c:numCache>
            </c:numRef>
          </c:cat>
          <c:val>
            <c:numRef>
              <c:f>Planilha1!$G$2:$G$5</c:f>
              <c:numCache>
                <c:formatCode>0.0%</c:formatCode>
                <c:ptCount val="4"/>
                <c:pt idx="0">
                  <c:v>0.03</c:v>
                </c:pt>
                <c:pt idx="1">
                  <c:v>1.2E-2</c:v>
                </c:pt>
                <c:pt idx="2">
                  <c:v>6.0000000000000001E-3</c:v>
                </c:pt>
                <c:pt idx="3">
                  <c:v>8.9999999999999993E-3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66B-41A1-9529-7F46BAC427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091648"/>
        <c:axId val="24109824"/>
      </c:barChart>
      <c:catAx>
        <c:axId val="24091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b="1">
                <a:solidFill>
                  <a:srgbClr val="595959"/>
                </a:solidFill>
              </a:defRPr>
            </a:pPr>
            <a:endParaRPr lang="pt-BR"/>
          </a:p>
        </c:txPr>
        <c:crossAx val="24109824"/>
        <c:crosses val="autoZero"/>
        <c:auto val="1"/>
        <c:lblAlgn val="ctr"/>
        <c:lblOffset val="100"/>
        <c:noMultiLvlLbl val="0"/>
      </c:catAx>
      <c:valAx>
        <c:axId val="2410982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solidFill>
                  <a:srgbClr val="595959"/>
                </a:solidFill>
              </a:defRPr>
            </a:pPr>
            <a:endParaRPr lang="pt-BR"/>
          </a:p>
        </c:txPr>
        <c:crossAx val="2409164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7.8323090687033303E-2"/>
          <c:y val="0.84296239069969003"/>
          <c:w val="0.86315875487510496"/>
          <c:h val="0.10797768398300001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pt-B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Calibri"/>
          <a:cs typeface="Calibri"/>
        </a:defRPr>
      </a:pPr>
      <a:endParaRPr lang="pt-B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% Benefício</c:v>
                </c:pt>
              </c:strCache>
            </c:strRef>
          </c:tx>
          <c:spPr>
            <a:solidFill>
              <a:srgbClr val="70AD47"/>
            </a:solidFill>
            <a:ln>
              <a:solidFill>
                <a:srgbClr val="70AD47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.18242357024614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A6A-5948-8B1C-0398533B87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550861725900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A6A-5948-8B1C-0398533B87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560311393996801"/>
                  <c:y val="-6.17266673561054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A6A-5948-8B1C-0398533B87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01678711284736"/>
                  <c:y val="-6.17266673561054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A6A-5948-8B1C-0398533B87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07448589614075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A6A-5948-8B1C-0398533B875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Planilha1!$A$2:$A$7</c:f>
              <c:strCache>
                <c:ptCount val="5"/>
                <c:pt idx="0">
                  <c:v>5 ou + dependentes</c:v>
                </c:pt>
                <c:pt idx="1">
                  <c:v>4 dependentes</c:v>
                </c:pt>
                <c:pt idx="2">
                  <c:v>3 dependentes</c:v>
                </c:pt>
                <c:pt idx="3">
                  <c:v>2 dependentes</c:v>
                </c:pt>
                <c:pt idx="4">
                  <c:v>1 dependente</c:v>
                </c:pt>
              </c:strCache>
            </c:strRef>
          </c:cat>
          <c:val>
            <c:numRef>
              <c:f>Planilha1!$B$2:$B$7</c:f>
              <c:numCache>
                <c:formatCode>General</c:formatCode>
                <c:ptCount val="6"/>
                <c:pt idx="0">
                  <c:v>100</c:v>
                </c:pt>
                <c:pt idx="1">
                  <c:v>90</c:v>
                </c:pt>
                <c:pt idx="2">
                  <c:v>80</c:v>
                </c:pt>
                <c:pt idx="3">
                  <c:v>70</c:v>
                </c:pt>
                <c:pt idx="4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91-47CC-94D2-F5DFCBA9D941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Complementar</c:v>
                </c:pt>
              </c:strCache>
            </c:strRef>
          </c:tx>
          <c:spPr>
            <a:noFill/>
            <a:ln>
              <a:solidFill>
                <a:srgbClr val="70AD47"/>
              </a:solidFill>
            </a:ln>
            <a:effectLst/>
          </c:spPr>
          <c:invertIfNegative val="1"/>
          <c:cat>
            <c:strRef>
              <c:f>Planilha1!$A$2:$A$7</c:f>
              <c:strCache>
                <c:ptCount val="5"/>
                <c:pt idx="0">
                  <c:v>5 ou + dependentes</c:v>
                </c:pt>
                <c:pt idx="1">
                  <c:v>4 dependentes</c:v>
                </c:pt>
                <c:pt idx="2">
                  <c:v>3 dependentes</c:v>
                </c:pt>
                <c:pt idx="3">
                  <c:v>2 dependentes</c:v>
                </c:pt>
                <c:pt idx="4">
                  <c:v>1 dependente</c:v>
                </c:pt>
              </c:strCache>
            </c:strRef>
          </c:cat>
          <c:val>
            <c:numRef>
              <c:f>Planilha1!$C$2:$C$7</c:f>
              <c:numCache>
                <c:formatCode>General</c:formatCode>
                <c:ptCount val="6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291-47CC-94D2-F5DFCBA9D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268672"/>
        <c:axId val="34270208"/>
      </c:barChart>
      <c:catAx>
        <c:axId val="34268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4270208"/>
        <c:crosses val="autoZero"/>
        <c:auto val="1"/>
        <c:lblAlgn val="ctr"/>
        <c:lblOffset val="100"/>
        <c:noMultiLvlLbl val="0"/>
      </c:catAx>
      <c:valAx>
        <c:axId val="34270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3426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algn="l"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3012307421774E-2"/>
          <c:y val="5.2760397808925497E-2"/>
          <c:w val="0.95614453338022598"/>
          <c:h val="0.71687735140885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% Benefício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ffectLst/>
          </c:spPr>
          <c:invertIfNegative val="0"/>
          <c:cat>
            <c:numRef>
              <c:f>Planilha1!$A$2:$A$27</c:f>
              <c:numCache>
                <c:formatCode>General</c:formatCode>
                <c:ptCount val="26"/>
                <c:pt idx="0">
                  <c:v>20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  <c:pt idx="4">
                  <c:v>24</c:v>
                </c:pt>
                <c:pt idx="5">
                  <c:v>25</c:v>
                </c:pt>
                <c:pt idx="6">
                  <c:v>26</c:v>
                </c:pt>
                <c:pt idx="7">
                  <c:v>27</c:v>
                </c:pt>
                <c:pt idx="8">
                  <c:v>28</c:v>
                </c:pt>
                <c:pt idx="9">
                  <c:v>29</c:v>
                </c:pt>
                <c:pt idx="10">
                  <c:v>30</c:v>
                </c:pt>
                <c:pt idx="11">
                  <c:v>31</c:v>
                </c:pt>
                <c:pt idx="12">
                  <c:v>32</c:v>
                </c:pt>
                <c:pt idx="13">
                  <c:v>33</c:v>
                </c:pt>
                <c:pt idx="14">
                  <c:v>34</c:v>
                </c:pt>
                <c:pt idx="15">
                  <c:v>35</c:v>
                </c:pt>
                <c:pt idx="16">
                  <c:v>36</c:v>
                </c:pt>
                <c:pt idx="17">
                  <c:v>37</c:v>
                </c:pt>
                <c:pt idx="18">
                  <c:v>38</c:v>
                </c:pt>
                <c:pt idx="19">
                  <c:v>39</c:v>
                </c:pt>
                <c:pt idx="20">
                  <c:v>40</c:v>
                </c:pt>
                <c:pt idx="21">
                  <c:v>41</c:v>
                </c:pt>
                <c:pt idx="22">
                  <c:v>42</c:v>
                </c:pt>
                <c:pt idx="23">
                  <c:v>43</c:v>
                </c:pt>
                <c:pt idx="24">
                  <c:v>44</c:v>
                </c:pt>
                <c:pt idx="25">
                  <c:v>45</c:v>
                </c:pt>
              </c:numCache>
            </c:numRef>
          </c:cat>
          <c:val>
            <c:numRef>
              <c:f>Planilha1!$B$2:$B$27</c:f>
              <c:numCache>
                <c:formatCode>General</c:formatCode>
                <c:ptCount val="26"/>
                <c:pt idx="0">
                  <c:v>0.6</c:v>
                </c:pt>
                <c:pt idx="1">
                  <c:v>0.62</c:v>
                </c:pt>
                <c:pt idx="2">
                  <c:v>0.64</c:v>
                </c:pt>
                <c:pt idx="3">
                  <c:v>0.66</c:v>
                </c:pt>
                <c:pt idx="4">
                  <c:v>0.68</c:v>
                </c:pt>
                <c:pt idx="5">
                  <c:v>0.7</c:v>
                </c:pt>
                <c:pt idx="6">
                  <c:v>0.72</c:v>
                </c:pt>
                <c:pt idx="7">
                  <c:v>0.74</c:v>
                </c:pt>
                <c:pt idx="8">
                  <c:v>0.76</c:v>
                </c:pt>
                <c:pt idx="9">
                  <c:v>0.78</c:v>
                </c:pt>
                <c:pt idx="10">
                  <c:v>0.8</c:v>
                </c:pt>
                <c:pt idx="11">
                  <c:v>0.82</c:v>
                </c:pt>
                <c:pt idx="12">
                  <c:v>0.84</c:v>
                </c:pt>
                <c:pt idx="13">
                  <c:v>0.86</c:v>
                </c:pt>
                <c:pt idx="14">
                  <c:v>0.88</c:v>
                </c:pt>
                <c:pt idx="15">
                  <c:v>0.9</c:v>
                </c:pt>
                <c:pt idx="16">
                  <c:v>0.92</c:v>
                </c:pt>
                <c:pt idx="17">
                  <c:v>0.94</c:v>
                </c:pt>
                <c:pt idx="18">
                  <c:v>0.96</c:v>
                </c:pt>
                <c:pt idx="19">
                  <c:v>0.98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33-401D-8BD0-9DD26ACD570B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Complementar</c:v>
                </c:pt>
              </c:strCache>
            </c:strRef>
          </c:tx>
          <c:spPr>
            <a:noFill/>
            <a:ln>
              <a:solidFill>
                <a:srgbClr val="262626"/>
              </a:solidFill>
            </a:ln>
            <a:effectLst/>
          </c:spPr>
          <c:invertIfNegative val="0"/>
          <c:cat>
            <c:numRef>
              <c:f>Planilha1!$A$2:$A$27</c:f>
              <c:numCache>
                <c:formatCode>General</c:formatCode>
                <c:ptCount val="26"/>
                <c:pt idx="0">
                  <c:v>20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  <c:pt idx="4">
                  <c:v>24</c:v>
                </c:pt>
                <c:pt idx="5">
                  <c:v>25</c:v>
                </c:pt>
                <c:pt idx="6">
                  <c:v>26</c:v>
                </c:pt>
                <c:pt idx="7">
                  <c:v>27</c:v>
                </c:pt>
                <c:pt idx="8">
                  <c:v>28</c:v>
                </c:pt>
                <c:pt idx="9">
                  <c:v>29</c:v>
                </c:pt>
                <c:pt idx="10">
                  <c:v>30</c:v>
                </c:pt>
                <c:pt idx="11">
                  <c:v>31</c:v>
                </c:pt>
                <c:pt idx="12">
                  <c:v>32</c:v>
                </c:pt>
                <c:pt idx="13">
                  <c:v>33</c:v>
                </c:pt>
                <c:pt idx="14">
                  <c:v>34</c:v>
                </c:pt>
                <c:pt idx="15">
                  <c:v>35</c:v>
                </c:pt>
                <c:pt idx="16">
                  <c:v>36</c:v>
                </c:pt>
                <c:pt idx="17">
                  <c:v>37</c:v>
                </c:pt>
                <c:pt idx="18">
                  <c:v>38</c:v>
                </c:pt>
                <c:pt idx="19">
                  <c:v>39</c:v>
                </c:pt>
                <c:pt idx="20">
                  <c:v>40</c:v>
                </c:pt>
                <c:pt idx="21">
                  <c:v>41</c:v>
                </c:pt>
                <c:pt idx="22">
                  <c:v>42</c:v>
                </c:pt>
                <c:pt idx="23">
                  <c:v>43</c:v>
                </c:pt>
                <c:pt idx="24">
                  <c:v>44</c:v>
                </c:pt>
                <c:pt idx="25">
                  <c:v>45</c:v>
                </c:pt>
              </c:numCache>
            </c:numRef>
          </c:cat>
          <c:val>
            <c:numRef>
              <c:f>Planilha1!$C$2:$C$27</c:f>
              <c:numCache>
                <c:formatCode>General</c:formatCode>
                <c:ptCount val="26"/>
                <c:pt idx="0">
                  <c:v>0.4</c:v>
                </c:pt>
                <c:pt idx="1">
                  <c:v>0.38</c:v>
                </c:pt>
                <c:pt idx="2">
                  <c:v>0.36</c:v>
                </c:pt>
                <c:pt idx="3">
                  <c:v>0.34</c:v>
                </c:pt>
                <c:pt idx="4">
                  <c:v>0.32</c:v>
                </c:pt>
                <c:pt idx="5">
                  <c:v>0.3</c:v>
                </c:pt>
                <c:pt idx="6">
                  <c:v>0.28000000000000003</c:v>
                </c:pt>
                <c:pt idx="7">
                  <c:v>0.26</c:v>
                </c:pt>
                <c:pt idx="8">
                  <c:v>0.24</c:v>
                </c:pt>
                <c:pt idx="9">
                  <c:v>0.22</c:v>
                </c:pt>
                <c:pt idx="10">
                  <c:v>0.2</c:v>
                </c:pt>
                <c:pt idx="11">
                  <c:v>0.18</c:v>
                </c:pt>
                <c:pt idx="12">
                  <c:v>0.16</c:v>
                </c:pt>
                <c:pt idx="13">
                  <c:v>0.14000000000000001</c:v>
                </c:pt>
                <c:pt idx="14">
                  <c:v>0.12</c:v>
                </c:pt>
                <c:pt idx="15">
                  <c:v>0.1</c:v>
                </c:pt>
                <c:pt idx="16">
                  <c:v>8.0000000000000099E-2</c:v>
                </c:pt>
                <c:pt idx="17">
                  <c:v>6.0000000000000102E-2</c:v>
                </c:pt>
                <c:pt idx="18">
                  <c:v>0.04</c:v>
                </c:pt>
                <c:pt idx="19">
                  <c:v>0.02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833-401D-8BD0-9DD26ACD570B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%Adicional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262626"/>
              </a:solidFill>
            </a:ln>
            <a:effectLst/>
          </c:spPr>
          <c:invertIfNegative val="0"/>
          <c:dPt>
            <c:idx val="21"/>
            <c:invertIfNegative val="0"/>
            <c:bubble3D val="0"/>
            <c:spPr>
              <a:solidFill>
                <a:srgbClr val="AFABAB"/>
              </a:solidFill>
              <a:ln>
                <a:solidFill>
                  <a:srgbClr val="26262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29-AC44-BF52-F847A71358F5}"/>
              </c:ext>
            </c:extLst>
          </c:dPt>
          <c:dPt>
            <c:idx val="22"/>
            <c:invertIfNegative val="0"/>
            <c:bubble3D val="0"/>
            <c:spPr>
              <a:solidFill>
                <a:srgbClr val="AFABAB"/>
              </a:solidFill>
              <a:ln>
                <a:solidFill>
                  <a:srgbClr val="26262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29-AC44-BF52-F847A71358F5}"/>
              </c:ext>
            </c:extLst>
          </c:dPt>
          <c:dPt>
            <c:idx val="23"/>
            <c:invertIfNegative val="0"/>
            <c:bubble3D val="0"/>
            <c:spPr>
              <a:solidFill>
                <a:srgbClr val="AFABAB"/>
              </a:solidFill>
              <a:ln>
                <a:solidFill>
                  <a:srgbClr val="26262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29-AC44-BF52-F847A71358F5}"/>
              </c:ext>
            </c:extLst>
          </c:dPt>
          <c:dPt>
            <c:idx val="24"/>
            <c:invertIfNegative val="0"/>
            <c:bubble3D val="0"/>
            <c:spPr>
              <a:solidFill>
                <a:srgbClr val="AFABAB"/>
              </a:solidFill>
              <a:ln>
                <a:solidFill>
                  <a:srgbClr val="26262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29-AC44-BF52-F847A71358F5}"/>
              </c:ext>
            </c:extLst>
          </c:dPt>
          <c:dPt>
            <c:idx val="25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solidFill>
                  <a:srgbClr val="26262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829-AC44-BF52-F847A71358F5}"/>
              </c:ext>
            </c:extLst>
          </c:dPt>
          <c:cat>
            <c:numRef>
              <c:f>Planilha1!$A$2:$A$27</c:f>
              <c:numCache>
                <c:formatCode>General</c:formatCode>
                <c:ptCount val="26"/>
                <c:pt idx="0">
                  <c:v>20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  <c:pt idx="4">
                  <c:v>24</c:v>
                </c:pt>
                <c:pt idx="5">
                  <c:v>25</c:v>
                </c:pt>
                <c:pt idx="6">
                  <c:v>26</c:v>
                </c:pt>
                <c:pt idx="7">
                  <c:v>27</c:v>
                </c:pt>
                <c:pt idx="8">
                  <c:v>28</c:v>
                </c:pt>
                <c:pt idx="9">
                  <c:v>29</c:v>
                </c:pt>
                <c:pt idx="10">
                  <c:v>30</c:v>
                </c:pt>
                <c:pt idx="11">
                  <c:v>31</c:v>
                </c:pt>
                <c:pt idx="12">
                  <c:v>32</c:v>
                </c:pt>
                <c:pt idx="13">
                  <c:v>33</c:v>
                </c:pt>
                <c:pt idx="14">
                  <c:v>34</c:v>
                </c:pt>
                <c:pt idx="15">
                  <c:v>35</c:v>
                </c:pt>
                <c:pt idx="16">
                  <c:v>36</c:v>
                </c:pt>
                <c:pt idx="17">
                  <c:v>37</c:v>
                </c:pt>
                <c:pt idx="18">
                  <c:v>38</c:v>
                </c:pt>
                <c:pt idx="19">
                  <c:v>39</c:v>
                </c:pt>
                <c:pt idx="20">
                  <c:v>40</c:v>
                </c:pt>
                <c:pt idx="21">
                  <c:v>41</c:v>
                </c:pt>
                <c:pt idx="22">
                  <c:v>42</c:v>
                </c:pt>
                <c:pt idx="23">
                  <c:v>43</c:v>
                </c:pt>
                <c:pt idx="24">
                  <c:v>44</c:v>
                </c:pt>
                <c:pt idx="25">
                  <c:v>45</c:v>
                </c:pt>
              </c:numCache>
            </c:numRef>
          </c:cat>
          <c:val>
            <c:numRef>
              <c:f>Planilha1!$D$2:$D$27</c:f>
              <c:numCache>
                <c:formatCode>General</c:formatCode>
                <c:ptCount val="2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0.02</c:v>
                </c:pt>
                <c:pt idx="22">
                  <c:v>0.04</c:v>
                </c:pt>
                <c:pt idx="23">
                  <c:v>0.06</c:v>
                </c:pt>
                <c:pt idx="24">
                  <c:v>0.08</c:v>
                </c:pt>
                <c:pt idx="25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833-401D-8BD0-9DD26ACD5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0438912"/>
        <c:axId val="30440832"/>
      </c:barChart>
      <c:catAx>
        <c:axId val="30438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sz="1400" b="1" dirty="0">
                    <a:solidFill>
                      <a:srgbClr val="595959"/>
                    </a:solidFill>
                  </a:rPr>
                  <a:t>Tempo de Contribuição</a:t>
                </a:r>
              </a:p>
            </c:rich>
          </c:tx>
          <c:layout>
            <c:manualLayout>
              <c:xMode val="edge"/>
              <c:yMode val="edge"/>
              <c:x val="2.5871679404316401E-2"/>
              <c:y val="0.9013519252856230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0440832"/>
        <c:crosses val="autoZero"/>
        <c:auto val="1"/>
        <c:lblAlgn val="ctr"/>
        <c:lblOffset val="100"/>
        <c:noMultiLvlLbl val="0"/>
      </c:catAx>
      <c:valAx>
        <c:axId val="30440832"/>
        <c:scaling>
          <c:orientation val="minMax"/>
          <c:max val="1.25"/>
          <c:min val="0"/>
        </c:scaling>
        <c:delete val="1"/>
        <c:axPos val="l"/>
        <c:numFmt formatCode="0%" sourceLinked="0"/>
        <c:majorTickMark val="none"/>
        <c:minorTickMark val="none"/>
        <c:tickLblPos val="none"/>
        <c:crossAx val="3043891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817912751114203E-2"/>
          <c:y val="8.4353994526953399E-2"/>
          <c:w val="0.88786170831372602"/>
          <c:h val="0.72472558858023395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Feminino</c:v>
                </c:pt>
              </c:strCache>
            </c:strRef>
          </c:tx>
          <c:spPr>
            <a:ln w="19050" cap="rnd">
              <a:solidFill>
                <a:srgbClr val="0B64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B64FF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  <c:pt idx="13">
                  <c:v>2032</c:v>
                </c:pt>
                <c:pt idx="14">
                  <c:v>2033</c:v>
                </c:pt>
              </c:numCache>
            </c:numRef>
          </c:cat>
          <c:val>
            <c:numRef>
              <c:f>Planilha1!$B$2:$B$21</c:f>
              <c:numCache>
                <c:formatCode>General</c:formatCode>
                <c:ptCount val="20"/>
                <c:pt idx="0">
                  <c:v>96</c:v>
                </c:pt>
                <c:pt idx="1">
                  <c:v>97</c:v>
                </c:pt>
                <c:pt idx="2">
                  <c:v>98</c:v>
                </c:pt>
                <c:pt idx="3">
                  <c:v>99</c:v>
                </c:pt>
                <c:pt idx="4">
                  <c:v>100</c:v>
                </c:pt>
                <c:pt idx="5">
                  <c:v>101</c:v>
                </c:pt>
                <c:pt idx="6">
                  <c:v>102</c:v>
                </c:pt>
                <c:pt idx="7">
                  <c:v>103</c:v>
                </c:pt>
                <c:pt idx="8">
                  <c:v>104</c:v>
                </c:pt>
                <c:pt idx="9">
                  <c:v>105</c:v>
                </c:pt>
                <c:pt idx="10">
                  <c:v>105</c:v>
                </c:pt>
                <c:pt idx="11">
                  <c:v>105</c:v>
                </c:pt>
                <c:pt idx="12">
                  <c:v>105</c:v>
                </c:pt>
                <c:pt idx="13">
                  <c:v>105</c:v>
                </c:pt>
                <c:pt idx="14">
                  <c:v>105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95D-4279-81EB-7BF4B4B1AB45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Masculino</c:v>
                </c:pt>
              </c:strCache>
            </c:strRef>
          </c:tx>
          <c:spPr>
            <a:ln w="19050" cap="rnd">
              <a:solidFill>
                <a:srgbClr val="FB016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B016C"/>
              </a:solidFill>
              <a:ln w="9525">
                <a:solidFill>
                  <a:srgbClr val="FB016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  <c:pt idx="13">
                  <c:v>2032</c:v>
                </c:pt>
                <c:pt idx="14">
                  <c:v>2033</c:v>
                </c:pt>
              </c:numCache>
            </c:numRef>
          </c:cat>
          <c:val>
            <c:numRef>
              <c:f>Planilha1!$C$2:$C$21</c:f>
              <c:numCache>
                <c:formatCode>General</c:formatCode>
                <c:ptCount val="20"/>
                <c:pt idx="0">
                  <c:v>86</c:v>
                </c:pt>
                <c:pt idx="1">
                  <c:v>87</c:v>
                </c:pt>
                <c:pt idx="2">
                  <c:v>88</c:v>
                </c:pt>
                <c:pt idx="3">
                  <c:v>89</c:v>
                </c:pt>
                <c:pt idx="4">
                  <c:v>90</c:v>
                </c:pt>
                <c:pt idx="5">
                  <c:v>91</c:v>
                </c:pt>
                <c:pt idx="6">
                  <c:v>92</c:v>
                </c:pt>
                <c:pt idx="7">
                  <c:v>93</c:v>
                </c:pt>
                <c:pt idx="8">
                  <c:v>94</c:v>
                </c:pt>
                <c:pt idx="9">
                  <c:v>95</c:v>
                </c:pt>
                <c:pt idx="10">
                  <c:v>96</c:v>
                </c:pt>
                <c:pt idx="11">
                  <c:v>97</c:v>
                </c:pt>
                <c:pt idx="12">
                  <c:v>98</c:v>
                </c:pt>
                <c:pt idx="13">
                  <c:v>99</c:v>
                </c:pt>
                <c:pt idx="14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95D-4279-81EB-7BF4B4B1A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534080"/>
        <c:axId val="31539968"/>
      </c:lineChart>
      <c:catAx>
        <c:axId val="31534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53996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31539968"/>
        <c:scaling>
          <c:orientation val="minMax"/>
          <c:max val="110"/>
          <c:min val="80"/>
        </c:scaling>
        <c:delete val="1"/>
        <c:axPos val="l"/>
        <c:numFmt formatCode="General" sourceLinked="1"/>
        <c:majorTickMark val="out"/>
        <c:minorTickMark val="none"/>
        <c:tickLblPos val="none"/>
        <c:crossAx val="31534080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394421496442107E-2"/>
          <c:y val="7.8328709203599606E-2"/>
          <c:w val="0.875587035778286"/>
          <c:h val="0.72472558858023395"/>
        </c:manualLayout>
      </c:layout>
      <c:lineChart>
        <c:grouping val="standard"/>
        <c:varyColors val="0"/>
        <c:ser>
          <c:idx val="1"/>
          <c:order val="0"/>
          <c:tx>
            <c:strRef>
              <c:f>Planilha1!$C$1</c:f>
              <c:strCache>
                <c:ptCount val="1"/>
                <c:pt idx="0">
                  <c:v>Masculino</c:v>
                </c:pt>
              </c:strCache>
            </c:strRef>
          </c:tx>
          <c:spPr>
            <a:ln w="19050" cap="rnd">
              <a:solidFill>
                <a:srgbClr val="0B64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B64FF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Planilha1!$A$2:$A$20</c:f>
              <c:numCache>
                <c:formatCode>General</c:formatCode>
                <c:ptCount val="19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</c:numCache>
            </c:numRef>
          </c:cat>
          <c:val>
            <c:numRef>
              <c:f>Planilha1!$C$2:$C$20</c:f>
              <c:numCache>
                <c:formatCode>General</c:formatCode>
                <c:ptCount val="19"/>
                <c:pt idx="0">
                  <c:v>61</c:v>
                </c:pt>
                <c:pt idx="1">
                  <c:v>61.5</c:v>
                </c:pt>
                <c:pt idx="2">
                  <c:v>62</c:v>
                </c:pt>
                <c:pt idx="3">
                  <c:v>62.5</c:v>
                </c:pt>
                <c:pt idx="4">
                  <c:v>63</c:v>
                </c:pt>
                <c:pt idx="5">
                  <c:v>63.5</c:v>
                </c:pt>
                <c:pt idx="6">
                  <c:v>64</c:v>
                </c:pt>
                <c:pt idx="7">
                  <c:v>64.5</c:v>
                </c:pt>
                <c:pt idx="8">
                  <c:v>65</c:v>
                </c:pt>
                <c:pt idx="9">
                  <c:v>65</c:v>
                </c:pt>
                <c:pt idx="10">
                  <c:v>65</c:v>
                </c:pt>
                <c:pt idx="11">
                  <c:v>65</c:v>
                </c:pt>
                <c:pt idx="12">
                  <c:v>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95D-4279-81EB-7BF4B4B1AB45}"/>
            </c:ext>
          </c:extLst>
        </c:ser>
        <c:ser>
          <c:idx val="0"/>
          <c:order val="1"/>
          <c:tx>
            <c:strRef>
              <c:f>Planilha1!$B$1</c:f>
              <c:strCache>
                <c:ptCount val="1"/>
                <c:pt idx="0">
                  <c:v>Feminino</c:v>
                </c:pt>
              </c:strCache>
            </c:strRef>
          </c:tx>
          <c:spPr>
            <a:ln w="19050" cap="rnd">
              <a:solidFill>
                <a:srgbClr val="FB016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B016C"/>
              </a:solidFill>
              <a:ln w="9525">
                <a:solidFill>
                  <a:srgbClr val="FB016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Planilha1!$A$2:$A$20</c:f>
              <c:numCache>
                <c:formatCode>General</c:formatCode>
                <c:ptCount val="19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</c:numCache>
            </c:numRef>
          </c:cat>
          <c:val>
            <c:numRef>
              <c:f>Planilha1!$B$2:$B$20</c:f>
              <c:numCache>
                <c:formatCode>General</c:formatCode>
                <c:ptCount val="19"/>
                <c:pt idx="0">
                  <c:v>56</c:v>
                </c:pt>
                <c:pt idx="1">
                  <c:v>56.5</c:v>
                </c:pt>
                <c:pt idx="2">
                  <c:v>57</c:v>
                </c:pt>
                <c:pt idx="3">
                  <c:v>57.5</c:v>
                </c:pt>
                <c:pt idx="4">
                  <c:v>58</c:v>
                </c:pt>
                <c:pt idx="5">
                  <c:v>58.5</c:v>
                </c:pt>
                <c:pt idx="6">
                  <c:v>59</c:v>
                </c:pt>
                <c:pt idx="7">
                  <c:v>59.5</c:v>
                </c:pt>
                <c:pt idx="8">
                  <c:v>60</c:v>
                </c:pt>
                <c:pt idx="9">
                  <c:v>60.5</c:v>
                </c:pt>
                <c:pt idx="10">
                  <c:v>61</c:v>
                </c:pt>
                <c:pt idx="11">
                  <c:v>61.5</c:v>
                </c:pt>
                <c:pt idx="12">
                  <c:v>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95D-4279-81EB-7BF4B4B1A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376512"/>
        <c:axId val="31378048"/>
      </c:lineChart>
      <c:catAx>
        <c:axId val="3137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37804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31378048"/>
        <c:scaling>
          <c:orientation val="minMax"/>
          <c:max val="70"/>
          <c:min val="50"/>
        </c:scaling>
        <c:delete val="1"/>
        <c:axPos val="l"/>
        <c:numFmt formatCode="General" sourceLinked="1"/>
        <c:majorTickMark val="out"/>
        <c:minorTickMark val="none"/>
        <c:tickLblPos val="none"/>
        <c:crossAx val="31376512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906663512345799E-2"/>
          <c:y val="2.08376517224425E-2"/>
          <c:w val="0.90837366214645998"/>
          <c:h val="0.69801648526241999"/>
        </c:manualLayout>
      </c:layout>
      <c:lineChart>
        <c:grouping val="standard"/>
        <c:varyColors val="0"/>
        <c:ser>
          <c:idx val="1"/>
          <c:order val="0"/>
          <c:tx>
            <c:strRef>
              <c:f>Planilha1!$C$1</c:f>
              <c:strCache>
                <c:ptCount val="1"/>
                <c:pt idx="0">
                  <c:v>Feminino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</c:numCache>
            </c:numRef>
          </c:cat>
          <c:val>
            <c:numRef>
              <c:f>Planilha1!$C$2:$C$21</c:f>
              <c:numCache>
                <c:formatCode>General</c:formatCode>
                <c:ptCount val="20"/>
                <c:pt idx="0">
                  <c:v>15</c:v>
                </c:pt>
                <c:pt idx="1">
                  <c:v>15.5</c:v>
                </c:pt>
                <c:pt idx="2">
                  <c:v>16</c:v>
                </c:pt>
                <c:pt idx="3">
                  <c:v>16.5</c:v>
                </c:pt>
                <c:pt idx="4">
                  <c:v>17</c:v>
                </c:pt>
                <c:pt idx="5">
                  <c:v>17.5</c:v>
                </c:pt>
                <c:pt idx="6">
                  <c:v>18</c:v>
                </c:pt>
                <c:pt idx="7">
                  <c:v>18.5</c:v>
                </c:pt>
                <c:pt idx="8">
                  <c:v>19</c:v>
                </c:pt>
                <c:pt idx="9">
                  <c:v>19.5</c:v>
                </c:pt>
                <c:pt idx="10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84F-4D28-B68C-68B2342D3A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493504"/>
        <c:axId val="31597696"/>
      </c:lineChart>
      <c:catAx>
        <c:axId val="31493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597696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31597696"/>
        <c:scaling>
          <c:orientation val="minMax"/>
          <c:min val="10"/>
        </c:scaling>
        <c:delete val="1"/>
        <c:axPos val="l"/>
        <c:numFmt formatCode="General" sourceLinked="1"/>
        <c:majorTickMark val="out"/>
        <c:minorTickMark val="none"/>
        <c:tickLblPos val="none"/>
        <c:crossAx val="31493504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906663512345799E-2"/>
          <c:y val="2.08376517224425E-2"/>
          <c:w val="0.90837366214645998"/>
          <c:h val="0.69801648526241999"/>
        </c:manualLayout>
      </c:layout>
      <c:lineChart>
        <c:grouping val="standard"/>
        <c:varyColors val="0"/>
        <c:ser>
          <c:idx val="1"/>
          <c:order val="0"/>
          <c:tx>
            <c:strRef>
              <c:f>Planilha1!$C$1</c:f>
              <c:strCache>
                <c:ptCount val="1"/>
                <c:pt idx="0">
                  <c:v>Feminino</c:v>
                </c:pt>
              </c:strCache>
            </c:strRef>
          </c:tx>
          <c:spPr>
            <a:ln w="19050" cap="rnd">
              <a:solidFill>
                <a:srgbClr val="FB016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B016C"/>
              </a:solidFill>
              <a:ln w="9525">
                <a:solidFill>
                  <a:srgbClr val="FB016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</c:numCache>
            </c:numRef>
          </c:cat>
          <c:val>
            <c:numRef>
              <c:f>Planilha1!$C$2:$C$21</c:f>
              <c:numCache>
                <c:formatCode>General</c:formatCode>
                <c:ptCount val="20"/>
                <c:pt idx="0">
                  <c:v>60</c:v>
                </c:pt>
                <c:pt idx="1">
                  <c:v>60.5</c:v>
                </c:pt>
                <c:pt idx="2">
                  <c:v>61</c:v>
                </c:pt>
                <c:pt idx="3">
                  <c:v>61.5</c:v>
                </c:pt>
                <c:pt idx="4">
                  <c:v>62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5CE-4AC1-A818-904ACC40BF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651712"/>
        <c:axId val="31653248"/>
      </c:lineChart>
      <c:catAx>
        <c:axId val="31651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65324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31653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651712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60702358543799"/>
          <c:y val="0"/>
          <c:w val="0.89839309073017004"/>
          <c:h val="0.684091370703589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Idade</c:v>
                </c:pt>
              </c:strCache>
            </c:strRef>
          </c:tx>
          <c:spPr>
            <a:solidFill>
              <a:srgbClr val="0B64FF"/>
            </a:solidFill>
            <a:ln>
              <a:noFill/>
            </a:ln>
            <a:effectLst/>
            <a:sp3d/>
          </c:spPr>
          <c:invertIfNegative val="0"/>
          <c:cat>
            <c:numRef>
              <c:f>Planilha1!$A$2:$A$3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2022</c:v>
                </c:pt>
              </c:numCache>
            </c:num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60</c:v>
                </c:pt>
                <c:pt idx="1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3A-4947-87DB-7C836FBB76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724288"/>
        <c:axId val="31725824"/>
        <c:axId val="0"/>
      </c:bar3DChart>
      <c:catAx>
        <c:axId val="3172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725824"/>
        <c:crosses val="autoZero"/>
        <c:auto val="1"/>
        <c:lblAlgn val="ctr"/>
        <c:lblOffset val="100"/>
        <c:noMultiLvlLbl val="0"/>
      </c:catAx>
      <c:valAx>
        <c:axId val="3172582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3172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160702358543799"/>
          <c:y val="0"/>
          <c:w val="0.89839309073017004"/>
          <c:h val="0.684091370703589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Idade</c:v>
                </c:pt>
              </c:strCache>
            </c:strRef>
          </c:tx>
          <c:spPr>
            <a:solidFill>
              <a:srgbClr val="FB016C"/>
            </a:solidFill>
            <a:ln>
              <a:noFill/>
            </a:ln>
            <a:effectLst/>
            <a:sp3d/>
          </c:spPr>
          <c:invertIfNegative val="0"/>
          <c:cat>
            <c:numRef>
              <c:f>Planilha1!$A$2:$A$3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2022</c:v>
                </c:pt>
              </c:numCache>
            </c:num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60</c:v>
                </c:pt>
                <c:pt idx="1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98-465C-8531-8823A056D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742592"/>
        <c:axId val="31756672"/>
        <c:axId val="0"/>
      </c:bar3DChart>
      <c:catAx>
        <c:axId val="3174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756672"/>
        <c:crosses val="autoZero"/>
        <c:auto val="1"/>
        <c:lblAlgn val="ctr"/>
        <c:lblOffset val="100"/>
        <c:noMultiLvlLbl val="0"/>
      </c:catAx>
      <c:valAx>
        <c:axId val="3175667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31742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46179613177902E-2"/>
          <c:y val="7.8328709203599606E-2"/>
          <c:w val="0.88418182127925804"/>
          <c:h val="0.72472558858023395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Feminino</c:v>
                </c:pt>
              </c:strCache>
            </c:strRef>
          </c:tx>
          <c:spPr>
            <a:ln w="19050" cap="rnd">
              <a:solidFill>
                <a:srgbClr val="0B64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B64FF"/>
              </a:solidFill>
              <a:ln w="9525">
                <a:solidFill>
                  <a:srgbClr val="0B64FF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  <c:pt idx="13">
                  <c:v>2032</c:v>
                </c:pt>
                <c:pt idx="14">
                  <c:v>2033</c:v>
                </c:pt>
              </c:numCache>
            </c:numRef>
          </c:cat>
          <c:val>
            <c:numRef>
              <c:f>Planilha1!$B$2:$B$21</c:f>
              <c:numCache>
                <c:formatCode>General</c:formatCode>
                <c:ptCount val="20"/>
                <c:pt idx="0">
                  <c:v>96</c:v>
                </c:pt>
                <c:pt idx="1">
                  <c:v>97</c:v>
                </c:pt>
                <c:pt idx="2">
                  <c:v>98</c:v>
                </c:pt>
                <c:pt idx="3">
                  <c:v>99</c:v>
                </c:pt>
                <c:pt idx="4">
                  <c:v>100</c:v>
                </c:pt>
                <c:pt idx="5">
                  <c:v>101</c:v>
                </c:pt>
                <c:pt idx="6">
                  <c:v>102</c:v>
                </c:pt>
                <c:pt idx="7">
                  <c:v>103</c:v>
                </c:pt>
                <c:pt idx="8">
                  <c:v>104</c:v>
                </c:pt>
                <c:pt idx="9">
                  <c:v>105</c:v>
                </c:pt>
                <c:pt idx="10">
                  <c:v>105</c:v>
                </c:pt>
                <c:pt idx="11">
                  <c:v>105</c:v>
                </c:pt>
                <c:pt idx="12">
                  <c:v>105</c:v>
                </c:pt>
                <c:pt idx="13">
                  <c:v>105</c:v>
                </c:pt>
                <c:pt idx="14">
                  <c:v>105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95D-4279-81EB-7BF4B4B1AB45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Masculino</c:v>
                </c:pt>
              </c:strCache>
            </c:strRef>
          </c:tx>
          <c:spPr>
            <a:ln w="19050" cap="rnd">
              <a:solidFill>
                <a:srgbClr val="FB016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B016C"/>
              </a:solidFill>
              <a:ln w="9525">
                <a:solidFill>
                  <a:srgbClr val="FB016C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Planilha1!$A$2:$A$21</c:f>
              <c:numCache>
                <c:formatCode>General</c:formatCode>
                <c:ptCount val="20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  <c:pt idx="12">
                  <c:v>2031</c:v>
                </c:pt>
                <c:pt idx="13">
                  <c:v>2032</c:v>
                </c:pt>
                <c:pt idx="14">
                  <c:v>2033</c:v>
                </c:pt>
              </c:numCache>
            </c:numRef>
          </c:cat>
          <c:val>
            <c:numRef>
              <c:f>Planilha1!$C$2:$C$21</c:f>
              <c:numCache>
                <c:formatCode>General</c:formatCode>
                <c:ptCount val="20"/>
                <c:pt idx="0">
                  <c:v>86</c:v>
                </c:pt>
                <c:pt idx="1">
                  <c:v>87</c:v>
                </c:pt>
                <c:pt idx="2">
                  <c:v>88</c:v>
                </c:pt>
                <c:pt idx="3">
                  <c:v>89</c:v>
                </c:pt>
                <c:pt idx="4">
                  <c:v>90</c:v>
                </c:pt>
                <c:pt idx="5">
                  <c:v>91</c:v>
                </c:pt>
                <c:pt idx="6">
                  <c:v>92</c:v>
                </c:pt>
                <c:pt idx="7">
                  <c:v>93</c:v>
                </c:pt>
                <c:pt idx="8">
                  <c:v>94</c:v>
                </c:pt>
                <c:pt idx="9">
                  <c:v>95</c:v>
                </c:pt>
                <c:pt idx="10">
                  <c:v>96</c:v>
                </c:pt>
                <c:pt idx="11">
                  <c:v>97</c:v>
                </c:pt>
                <c:pt idx="12">
                  <c:v>98</c:v>
                </c:pt>
                <c:pt idx="13">
                  <c:v>99</c:v>
                </c:pt>
                <c:pt idx="14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95D-4279-81EB-7BF4B4B1A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844992"/>
        <c:axId val="31850880"/>
      </c:lineChart>
      <c:catAx>
        <c:axId val="31844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185088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31850880"/>
        <c:scaling>
          <c:orientation val="minMax"/>
          <c:max val="110"/>
          <c:min val="80"/>
        </c:scaling>
        <c:delete val="1"/>
        <c:axPos val="l"/>
        <c:numFmt formatCode="General" sourceLinked="1"/>
        <c:majorTickMark val="out"/>
        <c:minorTickMark val="none"/>
        <c:tickLblPos val="none"/>
        <c:crossAx val="31844992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  <c:userShapes r:id="rId2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0.01283</cdr:x>
      <cdr:y>0.09151</cdr:y>
    </cdr:from>
    <cdr:to>
      <cdr:x>0.06723</cdr:x>
      <cdr:y>0.17681</cdr:y>
    </cdr:to>
    <cdr:sp macro="" textlink="">
      <cdr:nvSpPr>
        <cdr:cNvPr id="2" name="CaixaDeTexto 1">
          <a:extLst xmlns:a="http://schemas.openxmlformats.org/drawingml/2006/main">
            <a:ext uri="{FF2B5EF4-FFF2-40B4-BE49-F238E27FC236}">
              <a16:creationId xmlns="" xmlns:a16="http://schemas.microsoft.com/office/drawing/2014/main" id="{88F08DC8-848A-48D5-A5F6-E6A1ACAD4008}"/>
            </a:ext>
          </a:extLst>
        </cdr:cNvPr>
        <cdr:cNvSpPr txBox="1"/>
      </cdr:nvSpPr>
      <cdr:spPr>
        <a:xfrm xmlns:a="http://schemas.openxmlformats.org/drawingml/2006/main">
          <a:off x="105293" y="294324"/>
          <a:ext cx="446413" cy="274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dirty="0">
              <a:solidFill>
                <a:srgbClr val="595959"/>
              </a:solidFill>
            </a:rPr>
            <a:t>60%</a:t>
          </a:r>
          <a:endParaRPr lang="pt-BR" sz="1200" b="1" dirty="0">
            <a:solidFill>
              <a:srgbClr val="595959"/>
            </a:solidFill>
          </a:endParaRPr>
        </a:p>
      </cdr:txBody>
    </cdr:sp>
  </cdr:relSizeAnchor>
  <cdr:relSizeAnchor xmlns:cdr="http://schemas.openxmlformats.org/drawingml/2006/chartDrawing">
    <cdr:from>
      <cdr:x>0.75009</cdr:x>
      <cdr:y>0.11803</cdr:y>
    </cdr:from>
    <cdr:to>
      <cdr:x>0.80797</cdr:x>
      <cdr:y>0.41024</cdr:y>
    </cdr:to>
    <cdr:sp macro="" textlink="">
      <cdr:nvSpPr>
        <cdr:cNvPr id="3" name="CaixaDeTexto 2">
          <a:extLst xmlns:a="http://schemas.openxmlformats.org/drawingml/2006/main">
            <a:ext uri="{FF2B5EF4-FFF2-40B4-BE49-F238E27FC236}">
              <a16:creationId xmlns="" xmlns:a16="http://schemas.microsoft.com/office/drawing/2014/main" id="{90A8E202-67E6-42B6-9F1B-7FC0E5968A3E}"/>
            </a:ext>
          </a:extLst>
        </cdr:cNvPr>
        <cdr:cNvSpPr txBox="1"/>
      </cdr:nvSpPr>
      <cdr:spPr>
        <a:xfrm xmlns:a="http://schemas.openxmlformats.org/drawingml/2006/main">
          <a:off x="6155784" y="379620"/>
          <a:ext cx="475008" cy="9398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 dirty="0">
              <a:solidFill>
                <a:srgbClr val="595959"/>
              </a:solidFill>
            </a:rPr>
            <a:t>100%</a:t>
          </a:r>
          <a:endParaRPr lang="pt-BR" sz="1200" b="1" dirty="0">
            <a:solidFill>
              <a:srgbClr val="595959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0.63451</cdr:x>
      <cdr:y>0.51915</cdr:y>
    </cdr:from>
    <cdr:to>
      <cdr:x>0.77986</cdr:x>
      <cdr:y>0.86313</cdr:y>
    </cdr:to>
    <cdr:pic>
      <cdr:nvPicPr>
        <cdr:cNvPr id="2" name="Picture 1" descr="Resultado de imagem para homens e mulheres">
          <a:extLst xmlns:a="http://schemas.openxmlformats.org/drawingml/2006/main">
            <a:ext uri="{FF2B5EF4-FFF2-40B4-BE49-F238E27FC236}">
              <a16:creationId xmlns="" xmlns:a16="http://schemas.microsoft.com/office/drawing/2014/main" id="{2315538D-FAEF-4C59-8A8B-1DCE941395CD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141622" y="934610"/>
          <a:ext cx="719676" cy="619262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F7631-C6A8-4C6F-A43E-28FA3D47FC57}" type="datetimeFigureOut">
              <a:rPr lang="pt-BR" smtClean="0"/>
              <a:pPr/>
              <a:t>28/03/2019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649D1-AA82-464D-832F-10A837331D7A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3896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4092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607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607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2965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4299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52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52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526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52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4299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429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6367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4434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5769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57691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491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4903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251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596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2596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3280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13440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02E77D-B647-488F-802F-507CABC889F3}" type="slidenum">
              <a:rPr lang="pt-BR" smtClean="0"/>
              <a:pPr/>
              <a:t>15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7511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7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900"/>
            </a:lvl1pPr>
            <a:lvl2pPr marL="356616" indent="0" algn="ctr">
              <a:buNone/>
              <a:defRPr sz="1600"/>
            </a:lvl2pPr>
            <a:lvl3pPr marL="713232" indent="0" algn="ctr">
              <a:buNone/>
              <a:defRPr sz="1400"/>
            </a:lvl3pPr>
            <a:lvl4pPr marL="1069848" indent="0" algn="ctr">
              <a:buNone/>
              <a:defRPr sz="1200"/>
            </a:lvl4pPr>
            <a:lvl5pPr marL="1426464" indent="0" algn="ctr">
              <a:buNone/>
              <a:defRPr sz="1200"/>
            </a:lvl5pPr>
            <a:lvl6pPr marL="1783080" indent="0" algn="ctr">
              <a:buNone/>
              <a:defRPr sz="1200"/>
            </a:lvl6pPr>
            <a:lvl7pPr marL="2139696" indent="0" algn="ctr">
              <a:buNone/>
              <a:defRPr sz="1200"/>
            </a:lvl7pPr>
            <a:lvl8pPr marL="2496312" indent="0" algn="ctr">
              <a:buNone/>
              <a:defRPr sz="1200"/>
            </a:lvl8pPr>
            <a:lvl9pPr marL="2852928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C344-1771-4119-A37F-196E9E9795C2}" type="datetimeFigureOut">
              <a:rPr lang="pt-BR" smtClean="0"/>
              <a:pPr/>
              <a:t>28/03/2019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-1" y="6359259"/>
            <a:ext cx="2123095" cy="5176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ss_conjunta_ministerios_gov_federal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3" y="6416120"/>
            <a:ext cx="1784627" cy="421171"/>
          </a:xfrm>
          <a:prstGeom prst="rect">
            <a:avLst/>
          </a:prstGeom>
        </p:spPr>
      </p:pic>
      <p:pic>
        <p:nvPicPr>
          <p:cNvPr id="13" name="Picture 12" descr="bg livre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t="88083" r="21558" b="3139"/>
          <a:stretch/>
        </p:blipFill>
        <p:spPr>
          <a:xfrm>
            <a:off x="2104139" y="6425599"/>
            <a:ext cx="7039861" cy="451356"/>
          </a:xfrm>
          <a:prstGeom prst="rect">
            <a:avLst/>
          </a:prstGeom>
        </p:spPr>
      </p:pic>
      <p:sp>
        <p:nvSpPr>
          <p:cNvPr id="16" name="Espaço Reservado para Número de Slide 8"/>
          <p:cNvSpPr txBox="1">
            <a:spLocks/>
          </p:cNvSpPr>
          <p:nvPr userDrawn="1"/>
        </p:nvSpPr>
        <p:spPr>
          <a:xfrm>
            <a:off x="6457950" y="6479553"/>
            <a:ext cx="20574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defPPr>
              <a:defRPr lang="pt-BR"/>
            </a:defPPr>
            <a:lvl1pPr marL="0" algn="r" defTabSz="713232" rtl="0" eaLnBrk="1" latinLnBrk="0" hangingPunct="1">
              <a:defRPr sz="10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56616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3232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848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83080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696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96312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52928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05081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C344-1771-4119-A37F-196E9E9795C2}" type="datetimeFigureOut">
              <a:rPr lang="pt-BR" smtClean="0"/>
              <a:pPr/>
              <a:t>28/03/2019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-1" y="6359259"/>
            <a:ext cx="2123095" cy="5176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 descr="ass_conjunta_ministerios_gov_federal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3" y="6416120"/>
            <a:ext cx="1784627" cy="421171"/>
          </a:xfrm>
          <a:prstGeom prst="rect">
            <a:avLst/>
          </a:prstGeom>
        </p:spPr>
      </p:pic>
      <p:pic>
        <p:nvPicPr>
          <p:cNvPr id="21" name="Picture 20" descr="bg livre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t="88083" r="21558" b="3139"/>
          <a:stretch/>
        </p:blipFill>
        <p:spPr>
          <a:xfrm>
            <a:off x="2104139" y="6425599"/>
            <a:ext cx="7039861" cy="451356"/>
          </a:xfrm>
          <a:prstGeom prst="rect">
            <a:avLst/>
          </a:prstGeom>
        </p:spPr>
      </p:pic>
      <p:sp>
        <p:nvSpPr>
          <p:cNvPr id="22" name="Espaço Reservado para Número de Slide 8"/>
          <p:cNvSpPr txBox="1">
            <a:spLocks/>
          </p:cNvSpPr>
          <p:nvPr userDrawn="1"/>
        </p:nvSpPr>
        <p:spPr>
          <a:xfrm>
            <a:off x="6457950" y="6479553"/>
            <a:ext cx="20574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defPPr>
              <a:defRPr lang="pt-BR"/>
            </a:defPPr>
            <a:lvl1pPr marL="0" algn="r" defTabSz="713232" rtl="0" eaLnBrk="1" latinLnBrk="0" hangingPunct="1">
              <a:defRPr sz="10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56616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3232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848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83080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696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96312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52928" algn="l" defTabSz="713232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4245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3C344-1771-4119-A37F-196E9E9795C2}" type="datetimeFigureOut">
              <a:rPr lang="pt-BR" smtClean="0"/>
              <a:pPr/>
              <a:t>28/03/2019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-1" y="6359259"/>
            <a:ext cx="2123095" cy="5176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ss_conjunta_ministerios_gov_federal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3" y="6416120"/>
            <a:ext cx="1784627" cy="421171"/>
          </a:xfrm>
          <a:prstGeom prst="rect">
            <a:avLst/>
          </a:prstGeom>
        </p:spPr>
      </p:pic>
      <p:pic>
        <p:nvPicPr>
          <p:cNvPr id="17" name="Picture 16" descr="bg livre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t="88083" r="21558" b="3139"/>
          <a:stretch/>
        </p:blipFill>
        <p:spPr>
          <a:xfrm>
            <a:off x="2104139" y="6425599"/>
            <a:ext cx="7039861" cy="451356"/>
          </a:xfrm>
          <a:prstGeom prst="rect">
            <a:avLst/>
          </a:prstGeom>
        </p:spPr>
      </p:pic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457950" y="6479553"/>
            <a:ext cx="2057400" cy="365125"/>
          </a:xfrm>
        </p:spPr>
        <p:txBody>
          <a:bodyPr/>
          <a:lstStyle>
            <a:lvl1pPr>
              <a:defRPr sz="1000" b="1">
                <a:solidFill>
                  <a:srgbClr val="FFFFFF"/>
                </a:solidFill>
              </a:defRPr>
            </a:lvl1pPr>
          </a:lstStyle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2033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8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992D2-D71D-4A16-B7A9-E0E809AF93AE}" type="datetime1">
              <a:rPr lang="pt-BR"/>
              <a:pPr>
                <a:defRPr/>
              </a:pPr>
              <a:t>28/03/2019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78CB0-C7B4-4243-9295-7A049A9819D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66902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71323" tIns="35662" rIns="71323" bIns="35662" rtlCol="0" anchor="b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A0B3C344-1771-4119-A37F-196E9E9795C2}" type="datetimeFigureOut">
              <a:rPr lang="pt-BR" smtClean="0"/>
              <a:pPr/>
              <a:t>28/03/2019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A3D0FCE7-AC6C-413E-9D5E-C52BBC363CD6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7489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</p:sldLayoutIdLst>
  <p:txStyles>
    <p:titleStyle>
      <a:lvl1pPr algn="l" defTabSz="713232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Calibri Light"/>
          <a:ea typeface="+mj-ea"/>
          <a:cs typeface="Calibri Light"/>
        </a:defRPr>
      </a:lvl1pPr>
    </p:titleStyle>
    <p:bodyStyle>
      <a:lvl1pPr marL="178308" indent="-178308" algn="l" defTabSz="713232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lnSpc>
          <a:spcPct val="90000"/>
        </a:lnSpc>
        <a:spcBef>
          <a:spcPts val="39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hart" Target="../charts/chart5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2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>
            <a:extLst>
              <a:ext uri="{FF2B5EF4-FFF2-40B4-BE49-F238E27FC236}">
                <a16:creationId xmlns:a16="http://schemas.microsoft.com/office/drawing/2014/main" xmlns="" id="{660E6CE8-831C-4C38-A328-AEA7C8B75C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Nova</a:t>
            </a:r>
            <a:br>
              <a:rPr lang="pt-BR" dirty="0"/>
            </a:br>
            <a:r>
              <a:rPr lang="pt-BR" dirty="0"/>
              <a:t>Previdência</a:t>
            </a: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xmlns="" id="{9A666246-E54D-4126-BE99-6322A347A3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F1BF7D64-57CC-4171-8AC3-C61DDA6DD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Espaço Reservado para Conteúdo 3">
            <a:extLst>
              <a:ext uri="{FF2B5EF4-FFF2-40B4-BE49-F238E27FC236}">
                <a16:creationId xmlns="" xmlns:a16="http://schemas.microsoft.com/office/drawing/2014/main" id="{4367D701-6999-43A8-8E04-E2B52439F9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209039"/>
              </p:ext>
            </p:extLst>
          </p:nvPr>
        </p:nvGraphicFramePr>
        <p:xfrm>
          <a:off x="561476" y="2957327"/>
          <a:ext cx="3390893" cy="275061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47562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543331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42244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RGPS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689876">
                <a:tc>
                  <a:txBody>
                    <a:bodyPr/>
                    <a:lstStyle/>
                    <a:p>
                      <a:pPr algn="ctr"/>
                      <a:r>
                        <a:rPr lang="pt-BR" sz="1500" b="1" kern="1200" dirty="0"/>
                        <a:t>Faixa Salarial (R$)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dirty="0"/>
                        <a:t>Alíquota </a:t>
                      </a:r>
                      <a:r>
                        <a:rPr lang="pt-BR" sz="1500" b="1" kern="1200" dirty="0" smtClean="0"/>
                        <a:t>efetiva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5410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noProof="0" dirty="0" smtClean="0"/>
                        <a:t>Até R$ 1.751,81</a:t>
                      </a:r>
                      <a:endParaRPr lang="pt-BR" sz="1500" b="1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8%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5410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>
                          <a:effectLst/>
                        </a:rPr>
                        <a:t>De R$ 1.751,82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>
                          <a:effectLst/>
                        </a:rPr>
                        <a:t>R$ 2.919,72</a:t>
                      </a:r>
                      <a:endParaRPr lang="pt-BR" sz="1500" b="1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9%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5410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>
                          <a:effectLst/>
                        </a:rPr>
                        <a:t>De R$ 2.919,73 até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>
                          <a:effectLst/>
                        </a:rPr>
                        <a:t>$ 5.839,45</a:t>
                      </a:r>
                      <a:endParaRPr lang="pt-BR" sz="1500" b="1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11%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</a:tbl>
          </a:graphicData>
        </a:graphic>
      </p:graphicFrame>
      <p:graphicFrame>
        <p:nvGraphicFramePr>
          <p:cNvPr id="42" name="Espaço Reservado para Conteúdo 3">
            <a:extLst>
              <a:ext uri="{FF2B5EF4-FFF2-40B4-BE49-F238E27FC236}">
                <a16:creationId xmlns="" xmlns:a16="http://schemas.microsoft.com/office/drawing/2014/main" id="{5474355F-AF1B-4F52-B1BC-EBA3401B17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2764259"/>
              </p:ext>
            </p:extLst>
          </p:nvPr>
        </p:nvGraphicFramePr>
        <p:xfrm>
          <a:off x="4891383" y="2955523"/>
          <a:ext cx="3677504" cy="2707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65894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411610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41869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RGPS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672810">
                <a:tc>
                  <a:txBody>
                    <a:bodyPr/>
                    <a:lstStyle/>
                    <a:p>
                      <a:pPr algn="ctr"/>
                      <a:r>
                        <a:rPr lang="pt-BR" sz="1500" b="1" kern="1200" dirty="0"/>
                        <a:t>Faixa Salarial (R$)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dirty="0"/>
                        <a:t>Alíquota </a:t>
                      </a:r>
                      <a:r>
                        <a:rPr lang="pt-BR" sz="1500" b="1" kern="1200" dirty="0" smtClean="0"/>
                        <a:t>efetiva 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404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dirty="0"/>
                        <a:t>Até 1 Salário Mínimo (SM)</a:t>
                      </a:r>
                      <a:endParaRPr lang="pt-BR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/>
                        <a:t>7,5%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404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dirty="0"/>
                        <a:t>998,01 a 2.000,00</a:t>
                      </a:r>
                      <a:endParaRPr lang="pt-BR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7,5% a 8,25%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404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dirty="0"/>
                        <a:t>2.000,01 a 3.000,00</a:t>
                      </a:r>
                      <a:endParaRPr lang="pt-BR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8,25% a 9,5%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  <a:tr h="404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dirty="0"/>
                        <a:t>3.000,01 a 5.839,45</a:t>
                      </a:r>
                      <a:endParaRPr lang="pt-BR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9,5% a 11,69%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4127919378"/>
                  </a:ext>
                </a:extLst>
              </a:tr>
            </a:tbl>
          </a:graphicData>
        </a:graphic>
      </p:graphicFrame>
      <p:pic>
        <p:nvPicPr>
          <p:cNvPr id="15" name="Picture 14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955"/>
          <a:stretch/>
        </p:blipFill>
        <p:spPr>
          <a:xfrm>
            <a:off x="0" y="0"/>
            <a:ext cx="9174589" cy="1746356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295575" y="96926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Unificação das alíquotas do RGPS e RPPS</a:t>
            </a:r>
          </a:p>
        </p:txBody>
      </p:sp>
      <p:sp>
        <p:nvSpPr>
          <p:cNvPr id="3" name="Rectangle 2"/>
          <p:cNvSpPr/>
          <p:nvPr/>
        </p:nvSpPr>
        <p:spPr>
          <a:xfrm>
            <a:off x="343076" y="1130740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</a:rPr>
              <a:t>Quem ganha mais paga mais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447040" y="2322583"/>
            <a:ext cx="52" cy="3336537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307346" y="2201210"/>
            <a:ext cx="1414618" cy="584742"/>
            <a:chOff x="71901" y="2243311"/>
            <a:chExt cx="1414618" cy="584742"/>
          </a:xfrm>
        </p:grpSpPr>
        <p:sp>
          <p:nvSpPr>
            <p:cNvPr id="10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25" name="Straight Connector 24"/>
          <p:cNvCxnSpPr/>
          <p:nvPr/>
        </p:nvCxnSpPr>
        <p:spPr>
          <a:xfrm flipH="1">
            <a:off x="4754880" y="2322583"/>
            <a:ext cx="6877" cy="3306057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4622011" y="2201210"/>
            <a:ext cx="1414618" cy="584742"/>
            <a:chOff x="71901" y="2243311"/>
            <a:chExt cx="1414618" cy="584742"/>
          </a:xfrm>
        </p:grpSpPr>
        <p:sp>
          <p:nvSpPr>
            <p:cNvPr id="27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entagon 27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sp>
        <p:nvSpPr>
          <p:cNvPr id="21" name="CaixaDeTexto 4">
            <a:extLst>
              <a:ext uri="{FF2B5EF4-FFF2-40B4-BE49-F238E27FC236}">
                <a16:creationId xmlns:a16="http://schemas.microsoft.com/office/drawing/2014/main" xmlns="" id="{A2EA017B-8CA4-457D-9134-479A4672B5A3}"/>
              </a:ext>
            </a:extLst>
          </p:cNvPr>
          <p:cNvSpPr txBox="1"/>
          <p:nvPr/>
        </p:nvSpPr>
        <p:spPr>
          <a:xfrm>
            <a:off x="561477" y="5947140"/>
            <a:ext cx="8044642" cy="318242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</a:rPr>
              <a:t>Alíquota efetiva resulta da aplicação da alíquota progressiva sobre cada faixa salarial.</a:t>
            </a:r>
          </a:p>
        </p:txBody>
      </p:sp>
    </p:spTree>
    <p:extLst>
      <p:ext uri="{BB962C8B-B14F-4D97-AF65-F5344CB8AC3E}">
        <p14:creationId xmlns:p14="http://schemas.microsoft.com/office/powerpoint/2010/main" val="7303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Espaço Reservado para Conteúdo 3">
            <a:extLst>
              <a:ext uri="{FF2B5EF4-FFF2-40B4-BE49-F238E27FC236}">
                <a16:creationId xmlns="" xmlns:a16="http://schemas.microsoft.com/office/drawing/2014/main" id="{4367D701-6999-43A8-8E04-E2B52439F9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081157"/>
              </p:ext>
            </p:extLst>
          </p:nvPr>
        </p:nvGraphicFramePr>
        <p:xfrm>
          <a:off x="561476" y="2604327"/>
          <a:ext cx="3576570" cy="12397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219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192190">
                  <a:extLst>
                    <a:ext uri="{9D8B030D-6E8A-4147-A177-3AD203B41FA5}">
                      <a16:colId xmlns="" xmlns:a16="http://schemas.microsoft.com/office/drawing/2014/main" val="117869157"/>
                    </a:ext>
                  </a:extLst>
                </a:gridCol>
                <a:gridCol w="1192190">
                  <a:extLst>
                    <a:ext uri="{9D8B030D-6E8A-4147-A177-3AD203B41FA5}">
                      <a16:colId xmlns="" xmlns:a16="http://schemas.microsoft.com/office/drawing/2014/main" val="3441897399"/>
                    </a:ext>
                  </a:extLst>
                </a:gridCol>
              </a:tblGrid>
              <a:tr h="5113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Salário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Alíquota 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Contribuição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7283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</a:t>
                      </a:r>
                      <a:r>
                        <a:rPr lang="pt-BR" sz="1600" b="1" kern="1200" noProof="0" dirty="0" smtClean="0"/>
                        <a:t>1.250,00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 smtClean="0"/>
                        <a:t>8%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</a:t>
                      </a:r>
                      <a:r>
                        <a:rPr lang="pt-BR" sz="1600" b="1" kern="1200" noProof="0" dirty="0" smtClean="0"/>
                        <a:t>100,00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585069447"/>
                  </a:ext>
                </a:extLst>
              </a:tr>
            </a:tbl>
          </a:graphicData>
        </a:graphic>
      </p:graphicFrame>
      <p:graphicFrame>
        <p:nvGraphicFramePr>
          <p:cNvPr id="42" name="Espaço Reservado para Conteúdo 3">
            <a:extLst>
              <a:ext uri="{FF2B5EF4-FFF2-40B4-BE49-F238E27FC236}">
                <a16:creationId xmlns="" xmlns:a16="http://schemas.microsoft.com/office/drawing/2014/main" id="{5474355F-AF1B-4F52-B1BC-EBA3401B17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5065261"/>
              </p:ext>
            </p:extLst>
          </p:nvPr>
        </p:nvGraphicFramePr>
        <p:xfrm>
          <a:off x="4586755" y="2612679"/>
          <a:ext cx="3911848" cy="2701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03949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303950">
                  <a:extLst>
                    <a:ext uri="{9D8B030D-6E8A-4147-A177-3AD203B41FA5}">
                      <a16:colId xmlns="" xmlns:a16="http://schemas.microsoft.com/office/drawing/2014/main" val="3575488927"/>
                    </a:ext>
                  </a:extLst>
                </a:gridCol>
                <a:gridCol w="1303949">
                  <a:extLst>
                    <a:ext uri="{9D8B030D-6E8A-4147-A177-3AD203B41FA5}">
                      <a16:colId xmlns="" xmlns:a16="http://schemas.microsoft.com/office/drawing/2014/main" val="101326251"/>
                    </a:ext>
                  </a:extLst>
                </a:gridCol>
              </a:tblGrid>
              <a:tr h="7030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/>
                        <a:t>Salário</a:t>
                      </a:r>
                      <a:endParaRPr lang="pt-BR" sz="14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/>
                        <a:t>Alíquota Progressiva</a:t>
                      </a:r>
                      <a:endParaRPr lang="pt-BR" sz="14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/>
                        <a:t>Contribuição</a:t>
                      </a:r>
                      <a:endParaRPr lang="pt-BR" sz="14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7620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</a:t>
                      </a:r>
                      <a:r>
                        <a:rPr lang="pt-BR" sz="1600" b="1" kern="1200" noProof="0" dirty="0" smtClean="0"/>
                        <a:t>1.250,00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 smtClean="0"/>
                        <a:t>7,80%</a:t>
                      </a:r>
                      <a:endParaRPr lang="pt-BR" sz="15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</a:t>
                      </a:r>
                      <a:r>
                        <a:rPr lang="pt-BR" sz="1500" b="0" kern="1200" noProof="0" dirty="0" smtClean="0"/>
                        <a:t>97,53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6172831"/>
                  </a:ext>
                </a:extLst>
              </a:tr>
              <a:tr h="6179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</a:t>
                      </a:r>
                      <a:r>
                        <a:rPr lang="pt-BR" sz="1400" b="1" kern="1200" noProof="0" dirty="0" smtClean="0"/>
                        <a:t>252,00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9%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</a:t>
                      </a:r>
                      <a:r>
                        <a:rPr lang="pt-BR" sz="1500" b="0" kern="1200" noProof="0" dirty="0" smtClean="0"/>
                        <a:t>22,68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7653928"/>
                  </a:ext>
                </a:extLst>
              </a:tr>
              <a:tr h="6179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R$ 998,00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7,5%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R$ 74,85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9867900"/>
                  </a:ext>
                </a:extLst>
              </a:tr>
            </a:tbl>
          </a:graphicData>
        </a:graphic>
      </p:graphicFrame>
      <p:pic>
        <p:nvPicPr>
          <p:cNvPr id="15" name="Picture 14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955"/>
          <a:stretch/>
        </p:blipFill>
        <p:spPr>
          <a:xfrm>
            <a:off x="0" y="0"/>
            <a:ext cx="9174589" cy="1746356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295575" y="96926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Exemplo alíquotas progressivas do RGPS</a:t>
            </a:r>
          </a:p>
        </p:txBody>
      </p:sp>
      <p:sp>
        <p:nvSpPr>
          <p:cNvPr id="3" name="Rectangle 2"/>
          <p:cNvSpPr/>
          <p:nvPr/>
        </p:nvSpPr>
        <p:spPr>
          <a:xfrm>
            <a:off x="343076" y="1130740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</a:rPr>
              <a:t>Quem ganha mais paga mais</a:t>
            </a:r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431594" y="2106574"/>
            <a:ext cx="0" cy="1737522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307346" y="1998453"/>
            <a:ext cx="1414618" cy="584742"/>
            <a:chOff x="71901" y="2243311"/>
            <a:chExt cx="1414618" cy="584742"/>
          </a:xfrm>
        </p:grpSpPr>
        <p:sp>
          <p:nvSpPr>
            <p:cNvPr id="10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4467289" y="2137054"/>
            <a:ext cx="3111" cy="3014066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4327543" y="1998453"/>
            <a:ext cx="1414618" cy="584742"/>
            <a:chOff x="71901" y="2243311"/>
            <a:chExt cx="1414618" cy="584742"/>
          </a:xfrm>
        </p:grpSpPr>
        <p:sp>
          <p:nvSpPr>
            <p:cNvPr id="27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entagon 27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cxnSp>
        <p:nvCxnSpPr>
          <p:cNvPr id="7" name="Conector de Seta Reta 6">
            <a:extLst>
              <a:ext uri="{FF2B5EF4-FFF2-40B4-BE49-F238E27FC236}">
                <a16:creationId xmlns="" xmlns:a16="http://schemas.microsoft.com/office/drawing/2014/main" id="{771FF947-B080-D246-B2E6-4861FD551ECA}"/>
              </a:ext>
            </a:extLst>
          </p:cNvPr>
          <p:cNvCxnSpPr>
            <a:cxnSpLocks/>
          </p:cNvCxnSpPr>
          <p:nvPr/>
        </p:nvCxnSpPr>
        <p:spPr>
          <a:xfrm flipH="1" flipV="1">
            <a:off x="6887308" y="4116812"/>
            <a:ext cx="21492" cy="105462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ixaDeTexto 35">
            <a:extLst>
              <a:ext uri="{FF2B5EF4-FFF2-40B4-BE49-F238E27FC236}">
                <a16:creationId xmlns="" xmlns:a16="http://schemas.microsoft.com/office/drawing/2014/main" id="{18A5C182-CC60-D949-9F09-BD81C92B5592}"/>
              </a:ext>
            </a:extLst>
          </p:cNvPr>
          <p:cNvSpPr txBox="1"/>
          <p:nvPr/>
        </p:nvSpPr>
        <p:spPr>
          <a:xfrm>
            <a:off x="5832350" y="3709039"/>
            <a:ext cx="1420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Alíquota Efetiva</a:t>
            </a:r>
            <a:endParaRPr lang="pt-BR" b="1" baseline="30000" dirty="0">
              <a:solidFill>
                <a:srgbClr val="007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9DC57344-D140-6D45-B2F3-02D77FD2DC68}"/>
              </a:ext>
            </a:extLst>
          </p:cNvPr>
          <p:cNvSpPr/>
          <p:nvPr/>
        </p:nvSpPr>
        <p:spPr>
          <a:xfrm>
            <a:off x="5882131" y="3497445"/>
            <a:ext cx="1312600" cy="576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4">
            <a:extLst>
              <a:ext uri="{FF2B5EF4-FFF2-40B4-BE49-F238E27FC236}">
                <a16:creationId xmlns:a16="http://schemas.microsoft.com/office/drawing/2014/main" xmlns="" id="{A2EA017B-8CA4-457D-9134-479A4672B5A3}"/>
              </a:ext>
            </a:extLst>
          </p:cNvPr>
          <p:cNvSpPr txBox="1"/>
          <p:nvPr/>
        </p:nvSpPr>
        <p:spPr>
          <a:xfrm>
            <a:off x="561477" y="5947140"/>
            <a:ext cx="8044642" cy="318242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</a:rPr>
              <a:t>Alíquota efetiva resulta da aplicação da alíquota progressiva sobre cada faixa salarial.</a:t>
            </a:r>
          </a:p>
        </p:txBody>
      </p:sp>
    </p:spTree>
    <p:extLst>
      <p:ext uri="{BB962C8B-B14F-4D97-AF65-F5344CB8AC3E}">
        <p14:creationId xmlns:p14="http://schemas.microsoft.com/office/powerpoint/2010/main" val="336298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Espaço Reservado para Conteúdo 3">
            <a:extLst>
              <a:ext uri="{FF2B5EF4-FFF2-40B4-BE49-F238E27FC236}">
                <a16:creationId xmlns="" xmlns:a16="http://schemas.microsoft.com/office/drawing/2014/main" id="{4367D701-6999-43A8-8E04-E2B52439F9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4260600"/>
              </p:ext>
            </p:extLst>
          </p:nvPr>
        </p:nvGraphicFramePr>
        <p:xfrm>
          <a:off x="561476" y="2634807"/>
          <a:ext cx="3576570" cy="12397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219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192190">
                  <a:extLst>
                    <a:ext uri="{9D8B030D-6E8A-4147-A177-3AD203B41FA5}">
                      <a16:colId xmlns="" xmlns:a16="http://schemas.microsoft.com/office/drawing/2014/main" val="117869157"/>
                    </a:ext>
                  </a:extLst>
                </a:gridCol>
                <a:gridCol w="1192190">
                  <a:extLst>
                    <a:ext uri="{9D8B030D-6E8A-4147-A177-3AD203B41FA5}">
                      <a16:colId xmlns="" xmlns:a16="http://schemas.microsoft.com/office/drawing/2014/main" val="3441897399"/>
                    </a:ext>
                  </a:extLst>
                </a:gridCol>
              </a:tblGrid>
              <a:tr h="5113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Salário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Alíquota 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Contribuição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7283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R$ 5.839,45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11%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R$ 642,33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585069447"/>
                  </a:ext>
                </a:extLst>
              </a:tr>
            </a:tbl>
          </a:graphicData>
        </a:graphic>
      </p:graphicFrame>
      <p:graphicFrame>
        <p:nvGraphicFramePr>
          <p:cNvPr id="42" name="Espaço Reservado para Conteúdo 3">
            <a:extLst>
              <a:ext uri="{FF2B5EF4-FFF2-40B4-BE49-F238E27FC236}">
                <a16:creationId xmlns="" xmlns:a16="http://schemas.microsoft.com/office/drawing/2014/main" id="{5474355F-AF1B-4F52-B1BC-EBA3401B17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880520"/>
              </p:ext>
            </p:extLst>
          </p:nvPr>
        </p:nvGraphicFramePr>
        <p:xfrm>
          <a:off x="4586755" y="2643162"/>
          <a:ext cx="3911848" cy="34009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03949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303950">
                  <a:extLst>
                    <a:ext uri="{9D8B030D-6E8A-4147-A177-3AD203B41FA5}">
                      <a16:colId xmlns="" xmlns:a16="http://schemas.microsoft.com/office/drawing/2014/main" val="3575488927"/>
                    </a:ext>
                  </a:extLst>
                </a:gridCol>
                <a:gridCol w="1303949">
                  <a:extLst>
                    <a:ext uri="{9D8B030D-6E8A-4147-A177-3AD203B41FA5}">
                      <a16:colId xmlns="" xmlns:a16="http://schemas.microsoft.com/office/drawing/2014/main" val="101326251"/>
                    </a:ext>
                  </a:extLst>
                </a:gridCol>
              </a:tblGrid>
              <a:tr h="5191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Salário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Alíquota Progressiva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Contribuição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6721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noProof="0" dirty="0"/>
                        <a:t>R$ 5.839,45</a:t>
                      </a:r>
                      <a:endParaRPr lang="pt-BR" sz="16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noProof="0" dirty="0" smtClean="0"/>
                        <a:t>11,69%</a:t>
                      </a:r>
                      <a:endParaRPr lang="pt-BR" sz="15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</a:t>
                      </a:r>
                      <a:r>
                        <a:rPr lang="pt-BR" sz="1500" b="0" kern="1200" noProof="0" dirty="0" smtClean="0"/>
                        <a:t>682,55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6172831"/>
                  </a:ext>
                </a:extLst>
              </a:tr>
              <a:tr h="545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</a:t>
                      </a:r>
                      <a:r>
                        <a:rPr lang="pt-BR" sz="1400" b="1" kern="1200" noProof="0" dirty="0" smtClean="0"/>
                        <a:t>2.839,45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14%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R$ 397,52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8954980"/>
                  </a:ext>
                </a:extLst>
              </a:tr>
              <a:tr h="545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</a:t>
                      </a:r>
                      <a:r>
                        <a:rPr lang="pt-BR" sz="1400" b="1" kern="1200" noProof="0" dirty="0" smtClean="0"/>
                        <a:t>1.000,00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12%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</a:t>
                      </a:r>
                      <a:r>
                        <a:rPr lang="pt-BR" sz="1500" b="0" kern="1200" noProof="0" dirty="0" smtClean="0"/>
                        <a:t>120,00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0236990"/>
                  </a:ext>
                </a:extLst>
              </a:tr>
              <a:tr h="545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</a:t>
                      </a:r>
                      <a:r>
                        <a:rPr lang="pt-BR" sz="1400" b="1" kern="1200" noProof="0" dirty="0" smtClean="0"/>
                        <a:t>1.002,00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9%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</a:t>
                      </a:r>
                      <a:r>
                        <a:rPr lang="pt-BR" sz="1500" b="0" kern="1200" noProof="0" dirty="0" smtClean="0"/>
                        <a:t>90,18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7653928"/>
                  </a:ext>
                </a:extLst>
              </a:tr>
              <a:tr h="5450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/>
                        <a:t>R$ 998,00</a:t>
                      </a:r>
                      <a:endParaRPr lang="pt-BR" sz="1400" b="1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7,5%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noProof="0" dirty="0"/>
                        <a:t>R$ 74,85</a:t>
                      </a:r>
                      <a:endParaRPr lang="pt-BR" sz="1500" b="0" kern="1200" baseline="300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9867900"/>
                  </a:ext>
                </a:extLst>
              </a:tr>
            </a:tbl>
          </a:graphicData>
        </a:graphic>
      </p:graphicFrame>
      <p:pic>
        <p:nvPicPr>
          <p:cNvPr id="15" name="Picture 14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955"/>
          <a:stretch/>
        </p:blipFill>
        <p:spPr>
          <a:xfrm>
            <a:off x="0" y="0"/>
            <a:ext cx="9174589" cy="1746356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295575" y="96926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Exemplo alíquotas progressivas do RGPS</a:t>
            </a:r>
          </a:p>
        </p:txBody>
      </p:sp>
      <p:sp>
        <p:nvSpPr>
          <p:cNvPr id="3" name="Rectangle 2"/>
          <p:cNvSpPr/>
          <p:nvPr/>
        </p:nvSpPr>
        <p:spPr>
          <a:xfrm>
            <a:off x="343076" y="1130740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</a:rPr>
              <a:t>Quem ganha mais paga mais</a:t>
            </a:r>
          </a:p>
        </p:txBody>
      </p: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431594" y="2137054"/>
            <a:ext cx="0" cy="1737522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307346" y="2028933"/>
            <a:ext cx="1414618" cy="584742"/>
            <a:chOff x="71901" y="2243311"/>
            <a:chExt cx="1414618" cy="584742"/>
          </a:xfrm>
        </p:grpSpPr>
        <p:sp>
          <p:nvSpPr>
            <p:cNvPr id="10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25" name="Straight Connector 24"/>
          <p:cNvCxnSpPr>
            <a:cxnSpLocks/>
          </p:cNvCxnSpPr>
          <p:nvPr/>
        </p:nvCxnSpPr>
        <p:spPr>
          <a:xfrm flipH="1">
            <a:off x="4456173" y="2137054"/>
            <a:ext cx="11116" cy="3907051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4327543" y="2028933"/>
            <a:ext cx="1414618" cy="584742"/>
            <a:chOff x="71901" y="2243311"/>
            <a:chExt cx="1414618" cy="584742"/>
          </a:xfrm>
        </p:grpSpPr>
        <p:sp>
          <p:nvSpPr>
            <p:cNvPr id="27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entagon 27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cxnSp>
        <p:nvCxnSpPr>
          <p:cNvPr id="7" name="Conector de Seta Reta 6">
            <a:extLst>
              <a:ext uri="{FF2B5EF4-FFF2-40B4-BE49-F238E27FC236}">
                <a16:creationId xmlns="" xmlns:a16="http://schemas.microsoft.com/office/drawing/2014/main" id="{771FF947-B080-D246-B2E6-4861FD551ECA}"/>
              </a:ext>
            </a:extLst>
          </p:cNvPr>
          <p:cNvCxnSpPr>
            <a:cxnSpLocks/>
          </p:cNvCxnSpPr>
          <p:nvPr/>
        </p:nvCxnSpPr>
        <p:spPr>
          <a:xfrm flipV="1">
            <a:off x="6887308" y="4015211"/>
            <a:ext cx="0" cy="184255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="" xmlns:a16="http://schemas.microsoft.com/office/drawing/2014/main" id="{F7A0D560-2CE3-8F48-A2B4-224EBC8BF169}"/>
              </a:ext>
            </a:extLst>
          </p:cNvPr>
          <p:cNvSpPr txBox="1"/>
          <p:nvPr/>
        </p:nvSpPr>
        <p:spPr>
          <a:xfrm>
            <a:off x="5089947" y="3683941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=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="" xmlns:a16="http://schemas.microsoft.com/office/drawing/2014/main" id="{2AF820C1-8BB0-8A4A-A159-AD8C3BA465DB}"/>
              </a:ext>
            </a:extLst>
          </p:cNvPr>
          <p:cNvSpPr txBox="1"/>
          <p:nvPr/>
        </p:nvSpPr>
        <p:spPr>
          <a:xfrm>
            <a:off x="5089947" y="4227465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="" xmlns:a16="http://schemas.microsoft.com/office/drawing/2014/main" id="{25E6435A-336D-2341-86DA-B91B0B1CBDA7}"/>
              </a:ext>
            </a:extLst>
          </p:cNvPr>
          <p:cNvSpPr txBox="1"/>
          <p:nvPr/>
        </p:nvSpPr>
        <p:spPr>
          <a:xfrm>
            <a:off x="5089947" y="4758201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="" xmlns:a16="http://schemas.microsoft.com/office/drawing/2014/main" id="{A1B90ADB-4DE9-D543-A60C-D6428DC41918}"/>
              </a:ext>
            </a:extLst>
          </p:cNvPr>
          <p:cNvSpPr txBox="1"/>
          <p:nvPr/>
        </p:nvSpPr>
        <p:spPr>
          <a:xfrm>
            <a:off x="5089947" y="5314514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="" xmlns:a16="http://schemas.microsoft.com/office/drawing/2014/main" id="{18A5C182-CC60-D949-9F09-BD81C92B5592}"/>
              </a:ext>
            </a:extLst>
          </p:cNvPr>
          <p:cNvSpPr txBox="1"/>
          <p:nvPr/>
        </p:nvSpPr>
        <p:spPr>
          <a:xfrm>
            <a:off x="5832350" y="3566799"/>
            <a:ext cx="1420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Alíquota Efetiva</a:t>
            </a:r>
            <a:endParaRPr lang="pt-BR" b="1" baseline="30000" dirty="0">
              <a:solidFill>
                <a:srgbClr val="007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9DC57344-D140-6D45-B2F3-02D77FD2DC68}"/>
              </a:ext>
            </a:extLst>
          </p:cNvPr>
          <p:cNvSpPr/>
          <p:nvPr/>
        </p:nvSpPr>
        <p:spPr>
          <a:xfrm>
            <a:off x="5871971" y="3233285"/>
            <a:ext cx="1312600" cy="781926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CaixaDeTexto 4">
            <a:extLst>
              <a:ext uri="{FF2B5EF4-FFF2-40B4-BE49-F238E27FC236}">
                <a16:creationId xmlns:a16="http://schemas.microsoft.com/office/drawing/2014/main" xmlns="" id="{A2EA017B-8CA4-457D-9134-479A4672B5A3}"/>
              </a:ext>
            </a:extLst>
          </p:cNvPr>
          <p:cNvSpPr txBox="1"/>
          <p:nvPr/>
        </p:nvSpPr>
        <p:spPr>
          <a:xfrm>
            <a:off x="561476" y="6077166"/>
            <a:ext cx="8044642" cy="318242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</a:rPr>
              <a:t>Alíquota efetiva resulta da aplicação da alíquota progressiva sobre cada faixa salarial.</a:t>
            </a:r>
          </a:p>
        </p:txBody>
      </p:sp>
    </p:spTree>
    <p:extLst>
      <p:ext uri="{BB962C8B-B14F-4D97-AF65-F5344CB8AC3E}">
        <p14:creationId xmlns:p14="http://schemas.microsoft.com/office/powerpoint/2010/main" val="304485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Espaço Reservado para Conteúdo 3">
            <a:extLst>
              <a:ext uri="{FF2B5EF4-FFF2-40B4-BE49-F238E27FC236}">
                <a16:creationId xmlns="" xmlns:a16="http://schemas.microsoft.com/office/drawing/2014/main" id="{4367D701-6999-43A8-8E04-E2B52439F9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0983653"/>
              </p:ext>
            </p:extLst>
          </p:nvPr>
        </p:nvGraphicFramePr>
        <p:xfrm>
          <a:off x="540576" y="2516601"/>
          <a:ext cx="3757104" cy="34089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26091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531013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5325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 smtClean="0"/>
                        <a:t>RPPS União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329461">
                <a:tc>
                  <a:txBody>
                    <a:bodyPr/>
                    <a:lstStyle/>
                    <a:p>
                      <a:pPr algn="ctr"/>
                      <a:r>
                        <a:rPr lang="pt-BR" sz="1500" b="1" kern="1200" dirty="0"/>
                        <a:t>Faixa Salarial (R$)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dirty="0"/>
                        <a:t>Alíquota </a:t>
                      </a:r>
                      <a:r>
                        <a:rPr lang="pt-BR" sz="1500" b="1" kern="1200" dirty="0" smtClean="0"/>
                        <a:t>efetiva*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848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Ingresso até 2013 sem migração previdência</a:t>
                      </a:r>
                      <a:r>
                        <a:rPr lang="pt-BR" sz="1500" baseline="0" noProof="0" dirty="0" smtClean="0"/>
                        <a:t> complementar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11% sobre toda a remuneração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848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Ingresso até 2013 com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migração previdência complementar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/>
                        <a:t>11% até o teto do RGPS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8489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Ingresso a partir de 2013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/>
                        <a:t>11% até o teto do RGPS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</a:tbl>
          </a:graphicData>
        </a:graphic>
      </p:graphicFrame>
      <p:graphicFrame>
        <p:nvGraphicFramePr>
          <p:cNvPr id="42" name="Espaço Reservado para Conteúdo 3">
            <a:extLst>
              <a:ext uri="{FF2B5EF4-FFF2-40B4-BE49-F238E27FC236}">
                <a16:creationId xmlns="" xmlns:a16="http://schemas.microsoft.com/office/drawing/2014/main" id="{5474355F-AF1B-4F52-B1BC-EBA3401B17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9714995"/>
              </p:ext>
            </p:extLst>
          </p:nvPr>
        </p:nvGraphicFramePr>
        <p:xfrm>
          <a:off x="4743000" y="2487197"/>
          <a:ext cx="3814062" cy="34550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79264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634798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3401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RPPS União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296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Faixa Salarial (R$)</a:t>
                      </a:r>
                      <a:endParaRPr kumimoji="0" lang="pt-BR" sz="15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Alíquota </a:t>
                      </a:r>
                      <a:r>
                        <a:rPr kumimoji="0" lang="pt-BR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efetiva </a:t>
                      </a:r>
                      <a:endParaRPr kumimoji="0" lang="pt-BR" sz="15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rgbClr val="A9D18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Até 1 Salário Mínimo (SM)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/>
                        <a:t>7,5%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998,01 a 2.000,00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7,5% a 8,25%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2.000,01 a 3.000,00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8,25% a 9,5%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3.000,01 a 5.839,45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/>
                        <a:t>9,5% a 11,69%</a:t>
                      </a:r>
                      <a:endParaRPr lang="pt-BR" sz="15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412791937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5.839,46 a 10.000,00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11,69% a 12,86%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extLst>
                  <a:ext uri="{0D108BD9-81ED-4DB2-BD59-A6C34878D82A}">
                    <a16:rowId xmlns="" xmlns:a16="http://schemas.microsoft.com/office/drawing/2014/main" val="1712583232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10.000,01 a 20.000,00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12,86% a 14,68%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extLst>
                  <a:ext uri="{0D108BD9-81ED-4DB2-BD59-A6C34878D82A}">
                    <a16:rowId xmlns="" xmlns:a16="http://schemas.microsoft.com/office/drawing/2014/main" val="2736834599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20.000,01 a 39.000,00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14,68% a 16,79%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extLst>
                  <a:ext uri="{0D108BD9-81ED-4DB2-BD59-A6C34878D82A}">
                    <a16:rowId xmlns="" xmlns:a16="http://schemas.microsoft.com/office/drawing/2014/main" val="3037365679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Acima de 39.000,00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+ de </a:t>
                      </a: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16,79%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/>
                </a:tc>
                <a:extLst>
                  <a:ext uri="{0D108BD9-81ED-4DB2-BD59-A6C34878D82A}">
                    <a16:rowId xmlns="" xmlns:a16="http://schemas.microsoft.com/office/drawing/2014/main" val="600082768"/>
                  </a:ext>
                </a:extLst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435993" y="2040464"/>
            <a:ext cx="11099" cy="3922947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07346" y="1938046"/>
            <a:ext cx="1414618" cy="584742"/>
            <a:chOff x="71901" y="2243311"/>
            <a:chExt cx="1414618" cy="584742"/>
          </a:xfrm>
        </p:grpSpPr>
        <p:sp>
          <p:nvSpPr>
            <p:cNvPr id="9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Pentagon 12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600382" y="2117648"/>
            <a:ext cx="2314" cy="3817077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4460636" y="1996275"/>
            <a:ext cx="1414618" cy="584742"/>
            <a:chOff x="71901" y="2243311"/>
            <a:chExt cx="1414618" cy="584742"/>
          </a:xfrm>
        </p:grpSpPr>
        <p:sp>
          <p:nvSpPr>
            <p:cNvPr id="16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Pentagon 16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pic>
        <p:nvPicPr>
          <p:cNvPr id="18" name="Picture 17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955"/>
          <a:stretch/>
        </p:blipFill>
        <p:spPr>
          <a:xfrm>
            <a:off x="0" y="0"/>
            <a:ext cx="9174589" cy="1746356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295575" y="96926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Unificação das Alíquotas do RGPS e RPPS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3076" y="1130740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</a:rPr>
              <a:t>Quem ganha mais paga mais</a:t>
            </a:r>
          </a:p>
        </p:txBody>
      </p:sp>
      <p:sp>
        <p:nvSpPr>
          <p:cNvPr id="22" name="CaixaDeTexto 4">
            <a:extLst>
              <a:ext uri="{FF2B5EF4-FFF2-40B4-BE49-F238E27FC236}">
                <a16:creationId xmlns:a16="http://schemas.microsoft.com/office/drawing/2014/main" xmlns="" id="{A2EA017B-8CA4-457D-9134-479A4672B5A3}"/>
              </a:ext>
            </a:extLst>
          </p:cNvPr>
          <p:cNvSpPr txBox="1"/>
          <p:nvPr/>
        </p:nvSpPr>
        <p:spPr>
          <a:xfrm>
            <a:off x="540576" y="6081338"/>
            <a:ext cx="8044642" cy="318242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</a:rPr>
              <a:t>Alíquota efetiva resulta da aplicação da alíquota progressiva sobre cada faixa salarial.</a:t>
            </a:r>
          </a:p>
        </p:txBody>
      </p:sp>
    </p:spTree>
    <p:extLst>
      <p:ext uri="{BB962C8B-B14F-4D97-AF65-F5344CB8AC3E}">
        <p14:creationId xmlns:p14="http://schemas.microsoft.com/office/powerpoint/2010/main" val="27213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Espaço Reservado para Conteúdo 3">
            <a:extLst>
              <a:ext uri="{FF2B5EF4-FFF2-40B4-BE49-F238E27FC236}">
                <a16:creationId xmlns="" xmlns:a16="http://schemas.microsoft.com/office/drawing/2014/main" id="{4367D701-6999-43A8-8E04-E2B52439F9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050267"/>
              </p:ext>
            </p:extLst>
          </p:nvPr>
        </p:nvGraphicFramePr>
        <p:xfrm>
          <a:off x="540576" y="2010898"/>
          <a:ext cx="3580850" cy="106481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869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083441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  <a:gridCol w="1298713">
                  <a:extLst>
                    <a:ext uri="{9D8B030D-6E8A-4147-A177-3AD203B41FA5}">
                      <a16:colId xmlns="" xmlns:a16="http://schemas.microsoft.com/office/drawing/2014/main" val="4194062419"/>
                    </a:ext>
                  </a:extLst>
                </a:gridCol>
              </a:tblGrid>
              <a:tr h="507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Salário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Alíquota 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Contribuição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557795">
                <a:tc>
                  <a:txBody>
                    <a:bodyPr/>
                    <a:lstStyle/>
                    <a:p>
                      <a:pPr algn="ctr"/>
                      <a:r>
                        <a:rPr lang="pt-BR" sz="1500" b="1" kern="1200" dirty="0"/>
                        <a:t>R$ 30 mil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dirty="0"/>
                        <a:t>11%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lvl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kern="1200" dirty="0"/>
                        <a:t>R$ 3.300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</a:tbl>
          </a:graphicData>
        </a:graphic>
      </p:graphicFrame>
      <p:graphicFrame>
        <p:nvGraphicFramePr>
          <p:cNvPr id="42" name="Espaço Reservado para Conteúdo 3">
            <a:extLst>
              <a:ext uri="{FF2B5EF4-FFF2-40B4-BE49-F238E27FC236}">
                <a16:creationId xmlns="" xmlns:a16="http://schemas.microsoft.com/office/drawing/2014/main" id="{5474355F-AF1B-4F52-B1BC-EBA3401B17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031993"/>
              </p:ext>
            </p:extLst>
          </p:nvPr>
        </p:nvGraphicFramePr>
        <p:xfrm>
          <a:off x="4463972" y="1981493"/>
          <a:ext cx="4093092" cy="41507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39263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404730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  <a:gridCol w="1149099">
                  <a:extLst>
                    <a:ext uri="{9D8B030D-6E8A-4147-A177-3AD203B41FA5}">
                      <a16:colId xmlns="" xmlns:a16="http://schemas.microsoft.com/office/drawing/2014/main" val="1648333137"/>
                    </a:ext>
                  </a:extLst>
                </a:gridCol>
              </a:tblGrid>
              <a:tr h="4049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Salário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Alíquota Progressiva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kern="1200" dirty="0"/>
                        <a:t>Contribuição</a:t>
                      </a:r>
                      <a:endParaRPr lang="pt-BR" sz="1500" b="1" kern="1200" baseline="30000" dirty="0">
                        <a:solidFill>
                          <a:srgbClr val="007033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1727351"/>
                  </a:ext>
                </a:extLst>
              </a:tr>
              <a:tr h="553889">
                <a:tc>
                  <a:txBody>
                    <a:bodyPr/>
                    <a:lstStyle/>
                    <a:p>
                      <a:pPr algn="ctr"/>
                      <a:r>
                        <a:rPr lang="pt-BR" sz="1600" b="1" kern="1200" dirty="0">
                          <a:solidFill>
                            <a:schemeClr val="tx1"/>
                          </a:solidFill>
                        </a:rPr>
                        <a:t>R$30 mil</a:t>
                      </a:r>
                      <a:endParaRPr lang="pt-BR" sz="1600" b="1" kern="12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16,12%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dirty="0"/>
                        <a:t>R$4.835,83</a:t>
                      </a:r>
                      <a:endParaRPr lang="pt-BR" sz="16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 smtClean="0"/>
                        <a:t>R$10.000,00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R$1.900,00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 smtClean="0"/>
                        <a:t>R$10.000,00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16,5%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R$1.649,99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R$4.160,55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14,5%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R$603,27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27919378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 smtClean="0"/>
                        <a:t>R$2.839,45 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R$397,52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2583232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 smtClean="0"/>
                        <a:t>R$1.000,00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R$119,99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6834599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 smtClean="0"/>
                        <a:t>R$1.002,00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R$90,17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37365679"/>
                  </a:ext>
                </a:extLst>
              </a:tr>
              <a:tr h="43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R$998,00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7,5%</a:t>
                      </a:r>
                      <a:endParaRPr kumimoji="0" lang="pt-BR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kern="1200" dirty="0"/>
                        <a:t>R$74,75</a:t>
                      </a:r>
                      <a:endParaRPr lang="pt-BR" sz="1500" b="0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0082768"/>
                  </a:ext>
                </a:extLst>
              </a:tr>
            </a:tbl>
          </a:graphicData>
        </a:graphic>
      </p:graphicFrame>
      <p:cxnSp>
        <p:nvCxnSpPr>
          <p:cNvPr id="7" name="Straight Connector 6"/>
          <p:cNvCxnSpPr>
            <a:cxnSpLocks/>
          </p:cNvCxnSpPr>
          <p:nvPr/>
        </p:nvCxnSpPr>
        <p:spPr>
          <a:xfrm flipH="1">
            <a:off x="441911" y="1534761"/>
            <a:ext cx="5182" cy="1831169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07346" y="1432343"/>
            <a:ext cx="1414618" cy="584742"/>
            <a:chOff x="71901" y="2243311"/>
            <a:chExt cx="1414618" cy="584742"/>
          </a:xfrm>
        </p:grpSpPr>
        <p:sp>
          <p:nvSpPr>
            <p:cNvPr id="9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Pentagon 12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14" name="Straight Connector 13"/>
          <p:cNvCxnSpPr>
            <a:cxnSpLocks/>
          </p:cNvCxnSpPr>
          <p:nvPr/>
        </p:nvCxnSpPr>
        <p:spPr>
          <a:xfrm flipH="1">
            <a:off x="4324226" y="1611945"/>
            <a:ext cx="11116" cy="4537067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4195596" y="1490572"/>
            <a:ext cx="1414618" cy="584742"/>
            <a:chOff x="71901" y="2243311"/>
            <a:chExt cx="1414618" cy="584742"/>
          </a:xfrm>
        </p:grpSpPr>
        <p:sp>
          <p:nvSpPr>
            <p:cNvPr id="16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Pentagon 16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pic>
        <p:nvPicPr>
          <p:cNvPr id="18" name="Picture 17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1803"/>
          <a:stretch/>
        </p:blipFill>
        <p:spPr>
          <a:xfrm>
            <a:off x="0" y="0"/>
            <a:ext cx="9174589" cy="1285461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>
          <a:xfrm>
            <a:off x="295575" y="916261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Exemplo alíquotas progressivas do RPPS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3076" y="958464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</a:rPr>
              <a:t>Quem ganha mais paga mais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="" xmlns:a16="http://schemas.microsoft.com/office/drawing/2014/main" id="{5A76C707-0302-244F-94C9-188F02C41AB1}"/>
              </a:ext>
            </a:extLst>
          </p:cNvPr>
          <p:cNvSpPr txBox="1"/>
          <p:nvPr/>
        </p:nvSpPr>
        <p:spPr>
          <a:xfrm>
            <a:off x="5050432" y="2908137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=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="" xmlns:a16="http://schemas.microsoft.com/office/drawing/2014/main" id="{8DC54896-7C6C-3C42-884F-C8E979094D22}"/>
              </a:ext>
            </a:extLst>
          </p:cNvPr>
          <p:cNvSpPr txBox="1"/>
          <p:nvPr/>
        </p:nvSpPr>
        <p:spPr>
          <a:xfrm>
            <a:off x="5050432" y="3365930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="" xmlns:a16="http://schemas.microsoft.com/office/drawing/2014/main" id="{527DEBB0-BC3E-A942-8C3F-2EC38B06379B}"/>
              </a:ext>
            </a:extLst>
          </p:cNvPr>
          <p:cNvSpPr txBox="1"/>
          <p:nvPr/>
        </p:nvSpPr>
        <p:spPr>
          <a:xfrm>
            <a:off x="5050432" y="3790000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="" xmlns:a16="http://schemas.microsoft.com/office/drawing/2014/main" id="{D1EC21EF-C147-7941-A459-6C6A6D1FD6EA}"/>
              </a:ext>
            </a:extLst>
          </p:cNvPr>
          <p:cNvSpPr txBox="1"/>
          <p:nvPr/>
        </p:nvSpPr>
        <p:spPr>
          <a:xfrm>
            <a:off x="5050432" y="4205664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="" xmlns:a16="http://schemas.microsoft.com/office/drawing/2014/main" id="{ACE304AD-7091-3648-84CF-45EDA15D0D78}"/>
              </a:ext>
            </a:extLst>
          </p:cNvPr>
          <p:cNvSpPr txBox="1"/>
          <p:nvPr/>
        </p:nvSpPr>
        <p:spPr>
          <a:xfrm>
            <a:off x="5050432" y="4656041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="" xmlns:a16="http://schemas.microsoft.com/office/drawing/2014/main" id="{380FB65B-8B13-7748-B00C-0696E9B9915E}"/>
              </a:ext>
            </a:extLst>
          </p:cNvPr>
          <p:cNvSpPr txBox="1"/>
          <p:nvPr/>
        </p:nvSpPr>
        <p:spPr>
          <a:xfrm>
            <a:off x="5050432" y="5092769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="" xmlns:a16="http://schemas.microsoft.com/office/drawing/2014/main" id="{F175DB7D-B09E-6C4A-BDF6-DC7D78BF3FD4}"/>
              </a:ext>
            </a:extLst>
          </p:cNvPr>
          <p:cNvSpPr txBox="1"/>
          <p:nvPr/>
        </p:nvSpPr>
        <p:spPr>
          <a:xfrm>
            <a:off x="5050432" y="5522674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+</a:t>
            </a:r>
          </a:p>
        </p:txBody>
      </p:sp>
      <p:cxnSp>
        <p:nvCxnSpPr>
          <p:cNvPr id="29" name="Conector de Seta Reta 28">
            <a:extLst>
              <a:ext uri="{FF2B5EF4-FFF2-40B4-BE49-F238E27FC236}">
                <a16:creationId xmlns="" xmlns:a16="http://schemas.microsoft.com/office/drawing/2014/main" id="{A0E2CF86-6A04-A74E-AEAA-C99CDBA8D1F9}"/>
              </a:ext>
            </a:extLst>
          </p:cNvPr>
          <p:cNvCxnSpPr>
            <a:cxnSpLocks/>
          </p:cNvCxnSpPr>
          <p:nvPr/>
        </p:nvCxnSpPr>
        <p:spPr>
          <a:xfrm flipV="1">
            <a:off x="7114168" y="3221413"/>
            <a:ext cx="0" cy="275543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aixaDeTexto 29">
            <a:extLst>
              <a:ext uri="{FF2B5EF4-FFF2-40B4-BE49-F238E27FC236}">
                <a16:creationId xmlns="" xmlns:a16="http://schemas.microsoft.com/office/drawing/2014/main" id="{C32866F2-3B54-B44C-A1A4-D8E62DABEB52}"/>
              </a:ext>
            </a:extLst>
          </p:cNvPr>
          <p:cNvSpPr txBox="1"/>
          <p:nvPr/>
        </p:nvSpPr>
        <p:spPr>
          <a:xfrm>
            <a:off x="6059210" y="2834064"/>
            <a:ext cx="1420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Alíquota Efetiva</a:t>
            </a:r>
            <a:endParaRPr lang="pt-BR" b="1" baseline="30000" dirty="0">
              <a:solidFill>
                <a:srgbClr val="0070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="" xmlns:a16="http://schemas.microsoft.com/office/drawing/2014/main" id="{5F7B12BD-944A-7D43-AA5D-E97BC80FFBE5}"/>
              </a:ext>
            </a:extLst>
          </p:cNvPr>
          <p:cNvSpPr/>
          <p:nvPr/>
        </p:nvSpPr>
        <p:spPr>
          <a:xfrm>
            <a:off x="6098831" y="2576947"/>
            <a:ext cx="1312600" cy="639026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CaixaDeTexto 4">
            <a:extLst>
              <a:ext uri="{FF2B5EF4-FFF2-40B4-BE49-F238E27FC236}">
                <a16:creationId xmlns:a16="http://schemas.microsoft.com/office/drawing/2014/main" xmlns="" id="{A2EA017B-8CA4-457D-9134-479A4672B5A3}"/>
              </a:ext>
            </a:extLst>
          </p:cNvPr>
          <p:cNvSpPr txBox="1"/>
          <p:nvPr/>
        </p:nvSpPr>
        <p:spPr>
          <a:xfrm>
            <a:off x="655745" y="6137135"/>
            <a:ext cx="8044642" cy="318242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 smtClean="0">
                <a:solidFill>
                  <a:srgbClr val="595959"/>
                </a:solidFill>
              </a:rPr>
              <a:t>Alíquota efetiva resulta da aplicação da alíquota progressiva sobre cada faixa salarial.</a:t>
            </a:r>
          </a:p>
        </p:txBody>
      </p:sp>
    </p:spTree>
    <p:extLst>
      <p:ext uri="{BB962C8B-B14F-4D97-AF65-F5344CB8AC3E}">
        <p14:creationId xmlns:p14="http://schemas.microsoft.com/office/powerpoint/2010/main" val="7210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tângulo 53">
            <a:extLst>
              <a:ext uri="{FF2B5EF4-FFF2-40B4-BE49-F238E27FC236}">
                <a16:creationId xmlns="" xmlns:a16="http://schemas.microsoft.com/office/drawing/2014/main" id="{92660455-344C-436E-A54D-81AE16F53417}"/>
              </a:ext>
            </a:extLst>
          </p:cNvPr>
          <p:cNvSpPr/>
          <p:nvPr/>
        </p:nvSpPr>
        <p:spPr>
          <a:xfrm>
            <a:off x="459627" y="4452003"/>
            <a:ext cx="3849798" cy="30285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Aposentadoria por tempo de contribuição</a:t>
            </a:r>
          </a:p>
        </p:txBody>
      </p:sp>
      <p:sp>
        <p:nvSpPr>
          <p:cNvPr id="23" name="Retângulo 53">
            <a:extLst>
              <a:ext uri="{FF2B5EF4-FFF2-40B4-BE49-F238E27FC236}">
                <a16:creationId xmlns="" xmlns:a16="http://schemas.microsoft.com/office/drawing/2014/main" id="{92660455-344C-436E-A54D-81AE16F53417}"/>
              </a:ext>
            </a:extLst>
          </p:cNvPr>
          <p:cNvSpPr/>
          <p:nvPr/>
        </p:nvSpPr>
        <p:spPr>
          <a:xfrm>
            <a:off x="1909402" y="4221748"/>
            <a:ext cx="403699" cy="287464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pt-BR" b="1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endParaRPr lang="pt-BR" b="1" dirty="0">
              <a:solidFill>
                <a:srgbClr val="595959"/>
              </a:solidFill>
            </a:endParaRPr>
          </a:p>
        </p:txBody>
      </p:sp>
      <p:sp>
        <p:nvSpPr>
          <p:cNvPr id="24" name="Retângulo 26">
            <a:extLst>
              <a:ext uri="{FF2B5EF4-FFF2-40B4-BE49-F238E27FC236}">
                <a16:creationId xmlns="" xmlns:a16="http://schemas.microsoft.com/office/drawing/2014/main" id="{C32E7A5F-B70B-4D68-951E-23C7BFA6BDD0}"/>
              </a:ext>
            </a:extLst>
          </p:cNvPr>
          <p:cNvSpPr/>
          <p:nvPr/>
        </p:nvSpPr>
        <p:spPr>
          <a:xfrm>
            <a:off x="459627" y="2649022"/>
            <a:ext cx="4134291" cy="30285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pt-BR" sz="1500" dirty="0">
                <a:solidFill>
                  <a:srgbClr val="595959"/>
                </a:solidFill>
                <a:latin typeface="Calibri"/>
                <a:cs typeface="Calibri"/>
              </a:rPr>
              <a:t>Aposentadoria por idade</a:t>
            </a:r>
          </a:p>
        </p:txBody>
      </p:sp>
      <p:sp>
        <p:nvSpPr>
          <p:cNvPr id="25" name="Retângulo 53">
            <a:extLst>
              <a:ext uri="{FF2B5EF4-FFF2-40B4-BE49-F238E27FC236}">
                <a16:creationId xmlns="" xmlns:a16="http://schemas.microsoft.com/office/drawing/2014/main" id="{92660455-344C-436E-A54D-81AE16F53417}"/>
              </a:ext>
            </a:extLst>
          </p:cNvPr>
          <p:cNvSpPr/>
          <p:nvPr/>
        </p:nvSpPr>
        <p:spPr>
          <a:xfrm>
            <a:off x="4819655" y="4452003"/>
            <a:ext cx="3558988" cy="30285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pt-BR" sz="1500" dirty="0">
                <a:solidFill>
                  <a:srgbClr val="595959"/>
                </a:solidFill>
                <a:latin typeface="Calibri"/>
                <a:cs typeface="Calibri"/>
              </a:rPr>
              <a:t>Aposentadoria por tempo de contribuição</a:t>
            </a:r>
          </a:p>
        </p:txBody>
      </p:sp>
      <p:sp>
        <p:nvSpPr>
          <p:cNvPr id="26" name="Retângulo 26">
            <a:extLst>
              <a:ext uri="{FF2B5EF4-FFF2-40B4-BE49-F238E27FC236}">
                <a16:creationId xmlns="" xmlns:a16="http://schemas.microsoft.com/office/drawing/2014/main" id="{C32E7A5F-B70B-4D68-951E-23C7BFA6BDD0}"/>
              </a:ext>
            </a:extLst>
          </p:cNvPr>
          <p:cNvSpPr/>
          <p:nvPr/>
        </p:nvSpPr>
        <p:spPr>
          <a:xfrm>
            <a:off x="4819655" y="2649022"/>
            <a:ext cx="3577118" cy="302853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r>
              <a:rPr lang="pt-BR" sz="1500" dirty="0">
                <a:solidFill>
                  <a:srgbClr val="595959"/>
                </a:solidFill>
                <a:latin typeface="Calibri"/>
                <a:cs typeface="Calibri"/>
              </a:rPr>
              <a:t>Aposentadoria por idade</a:t>
            </a:r>
          </a:p>
        </p:txBody>
      </p:sp>
      <p:sp>
        <p:nvSpPr>
          <p:cNvPr id="28" name="CaixaDeTexto 21">
            <a:extLst>
              <a:ext uri="{FF2B5EF4-FFF2-40B4-BE49-F238E27FC236}">
                <a16:creationId xmlns="" xmlns:a16="http://schemas.microsoft.com/office/drawing/2014/main" id="{6AD88E41-2D59-4F57-850F-8B98042268FD}"/>
              </a:ext>
            </a:extLst>
          </p:cNvPr>
          <p:cNvSpPr txBox="1"/>
          <p:nvPr/>
        </p:nvSpPr>
        <p:spPr>
          <a:xfrm>
            <a:off x="365145" y="-435266"/>
            <a:ext cx="8100596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endParaRPr lang="pt-BR" sz="1500" dirty="0"/>
          </a:p>
        </p:txBody>
      </p:sp>
      <p:graphicFrame>
        <p:nvGraphicFramePr>
          <p:cNvPr id="33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184373"/>
              </p:ext>
            </p:extLst>
          </p:nvPr>
        </p:nvGraphicFramePr>
        <p:xfrm>
          <a:off x="537844" y="2994819"/>
          <a:ext cx="3490350" cy="12520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6629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924055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Idade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Mínima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Contribuição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Mínima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sp>
        <p:nvSpPr>
          <p:cNvPr id="29" name="CaixaDeTexto 3"/>
          <p:cNvSpPr txBox="1">
            <a:spLocks noChangeArrowheads="1"/>
          </p:cNvSpPr>
          <p:nvPr/>
        </p:nvSpPr>
        <p:spPr bwMode="auto">
          <a:xfrm>
            <a:off x="362148" y="-779744"/>
            <a:ext cx="8477922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endParaRPr lang="pt-BR" sz="2000" b="1" dirty="0">
              <a:latin typeface="Calibri (Body)"/>
              <a:cs typeface="Calibri (Body)"/>
            </a:endParaRPr>
          </a:p>
        </p:txBody>
      </p:sp>
      <p:pic>
        <p:nvPicPr>
          <p:cNvPr id="1026" name="Picture 2" descr="Resultado de imagem para homens e mulheres">
            <a:extLst>
              <a:ext uri="{FF2B5EF4-FFF2-40B4-BE49-F238E27FC236}">
                <a16:creationId xmlns="" xmlns:a16="http://schemas.microsoft.com/office/drawing/2014/main" id="{E392BB73-529D-4319-ACEE-CF90BC04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6" y="3376500"/>
            <a:ext cx="601284" cy="51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DC6AC740-4A2C-40FB-95F7-361A94545A29}"/>
              </a:ext>
            </a:extLst>
          </p:cNvPr>
          <p:cNvSpPr txBox="1"/>
          <p:nvPr/>
        </p:nvSpPr>
        <p:spPr>
          <a:xfrm>
            <a:off x="772277" y="3917437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60   65 anos</a:t>
            </a:r>
          </a:p>
        </p:txBody>
      </p:sp>
      <p:pic>
        <p:nvPicPr>
          <p:cNvPr id="1028" name="Picture 4" descr="Resultado de imagem para tempo dinheiro fundo branco">
            <a:extLst>
              <a:ext uri="{FF2B5EF4-FFF2-40B4-BE49-F238E27FC236}">
                <a16:creationId xmlns="" xmlns:a16="http://schemas.microsoft.com/office/drawing/2014/main" id="{E886DD8A-282E-4ECD-A3D9-854355A50D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7" b="21380"/>
          <a:stretch/>
        </p:blipFill>
        <p:spPr bwMode="auto">
          <a:xfrm>
            <a:off x="2841531" y="3403075"/>
            <a:ext cx="834868" cy="50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ixaDeTexto 17">
            <a:extLst>
              <a:ext uri="{FF2B5EF4-FFF2-40B4-BE49-F238E27FC236}">
                <a16:creationId xmlns="" xmlns:a16="http://schemas.microsoft.com/office/drawing/2014/main" id="{FE9FD574-A30D-42F5-A343-F4167B72E922}"/>
              </a:ext>
            </a:extLst>
          </p:cNvPr>
          <p:cNvSpPr txBox="1"/>
          <p:nvPr/>
        </p:nvSpPr>
        <p:spPr>
          <a:xfrm>
            <a:off x="2733816" y="3911325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15 anos</a:t>
            </a:r>
          </a:p>
        </p:txBody>
      </p:sp>
      <p:pic>
        <p:nvPicPr>
          <p:cNvPr id="36" name="Picture 35" descr="bg livr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955"/>
          <a:stretch/>
        </p:blipFill>
        <p:spPr>
          <a:xfrm>
            <a:off x="0" y="0"/>
            <a:ext cx="9174589" cy="1746356"/>
          </a:xfrm>
          <a:prstGeom prst="rect">
            <a:avLst/>
          </a:prstGeom>
        </p:spPr>
      </p:pic>
      <p:cxnSp>
        <p:nvCxnSpPr>
          <p:cNvPr id="37" name="Straight Connector 36"/>
          <p:cNvCxnSpPr/>
          <p:nvPr/>
        </p:nvCxnSpPr>
        <p:spPr>
          <a:xfrm>
            <a:off x="295575" y="96926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Nova Regra Geral (RGPS)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43076" y="1064401"/>
            <a:ext cx="78894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rgbClr val="FFFFFF"/>
                </a:solidFill>
              </a:rPr>
              <a:t>53% das pessoas se aposentam por idade, 95% ganham menos de 2 salários mínimos</a:t>
            </a:r>
          </a:p>
          <a:p>
            <a:r>
              <a:rPr lang="pt-BR" sz="1500" b="1" dirty="0">
                <a:solidFill>
                  <a:srgbClr val="FFFFFF"/>
                </a:solidFill>
              </a:rPr>
              <a:t>As mulheres se </a:t>
            </a:r>
            <a:r>
              <a:rPr lang="pt-BR" sz="1500" b="1" dirty="0" smtClean="0">
                <a:solidFill>
                  <a:srgbClr val="FFFFFF"/>
                </a:solidFill>
              </a:rPr>
              <a:t>aposentam por idade, </a:t>
            </a:r>
            <a:r>
              <a:rPr lang="pt-BR" sz="1500" b="1" dirty="0">
                <a:solidFill>
                  <a:srgbClr val="FFFFFF"/>
                </a:solidFill>
              </a:rPr>
              <a:t>em média, com 61,5 anos, e os homens com 65,5 anos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426515" y="2265721"/>
            <a:ext cx="11100" cy="3686007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41000" y="2163303"/>
            <a:ext cx="2119048" cy="584742"/>
            <a:chOff x="71901" y="2243311"/>
            <a:chExt cx="1414618" cy="584742"/>
          </a:xfrm>
        </p:grpSpPr>
        <p:sp>
          <p:nvSpPr>
            <p:cNvPr id="61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Pentagon 61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Geral - hoje</a:t>
              </a:r>
            </a:p>
          </p:txBody>
        </p:sp>
      </p:grpSp>
      <p:graphicFrame>
        <p:nvGraphicFramePr>
          <p:cNvPr id="68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5243956"/>
              </p:ext>
            </p:extLst>
          </p:nvPr>
        </p:nvGraphicFramePr>
        <p:xfrm>
          <a:off x="537844" y="4795509"/>
          <a:ext cx="3490350" cy="11418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56817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933533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44547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Idade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Mínima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latin typeface="+mn-lt"/>
                          <a:cs typeface="Calibri"/>
                        </a:rPr>
                        <a:t>Tempo de</a:t>
                      </a:r>
                      <a:r>
                        <a:rPr lang="pt-BR" sz="1400" kern="1200" baseline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Contribuição</a:t>
                      </a: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845342"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Não há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cxnSp>
        <p:nvCxnSpPr>
          <p:cNvPr id="63" name="Straight Connector 62"/>
          <p:cNvCxnSpPr/>
          <p:nvPr/>
        </p:nvCxnSpPr>
        <p:spPr>
          <a:xfrm flipH="1">
            <a:off x="4596880" y="2342905"/>
            <a:ext cx="3502" cy="3608823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4460635" y="2221532"/>
            <a:ext cx="2287773" cy="584742"/>
            <a:chOff x="71900" y="2243311"/>
            <a:chExt cx="2287773" cy="584742"/>
          </a:xfrm>
        </p:grpSpPr>
        <p:sp>
          <p:nvSpPr>
            <p:cNvPr id="65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Pentagon 65"/>
            <p:cNvSpPr/>
            <p:nvPr/>
          </p:nvSpPr>
          <p:spPr>
            <a:xfrm>
              <a:off x="71900" y="2243311"/>
              <a:ext cx="2287773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Geral - proposta</a:t>
              </a:r>
            </a:p>
          </p:txBody>
        </p:sp>
      </p:grpSp>
      <p:pic>
        <p:nvPicPr>
          <p:cNvPr id="50" name="Picture 2" descr="Resultado de imagem para homens e mulheres">
            <a:extLst>
              <a:ext uri="{FF2B5EF4-FFF2-40B4-BE49-F238E27FC236}">
                <a16:creationId xmlns="" xmlns:a16="http://schemas.microsoft.com/office/drawing/2014/main" id="{F6088405-CC02-4C35-877A-96907D759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909" y="5174600"/>
            <a:ext cx="491776" cy="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CaixaDeTexto 50">
            <a:extLst>
              <a:ext uri="{FF2B5EF4-FFF2-40B4-BE49-F238E27FC236}">
                <a16:creationId xmlns="" xmlns:a16="http://schemas.microsoft.com/office/drawing/2014/main" id="{DA17B2CF-8AC8-443C-A679-E0CFFEFE10ED}"/>
              </a:ext>
            </a:extLst>
          </p:cNvPr>
          <p:cNvSpPr txBox="1"/>
          <p:nvPr/>
        </p:nvSpPr>
        <p:spPr>
          <a:xfrm>
            <a:off x="2765689" y="5582385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30  35 anos</a:t>
            </a:r>
          </a:p>
        </p:txBody>
      </p:sp>
      <p:graphicFrame>
        <p:nvGraphicFramePr>
          <p:cNvPr id="69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908487"/>
              </p:ext>
            </p:extLst>
          </p:nvPr>
        </p:nvGraphicFramePr>
        <p:xfrm>
          <a:off x="4897772" y="2994819"/>
          <a:ext cx="3490350" cy="12520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71513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2018837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Idade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Mínima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/>
                        <a:t>Contribuição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Mínima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70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4121815"/>
              </p:ext>
            </p:extLst>
          </p:nvPr>
        </p:nvGraphicFramePr>
        <p:xfrm>
          <a:off x="4897772" y="4795509"/>
          <a:ext cx="3490350" cy="11418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9047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999880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44547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Idade</a:t>
                      </a:r>
                      <a:r>
                        <a:rPr lang="pt-BR" sz="1400" kern="1200" baseline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Tempo de</a:t>
                      </a:r>
                      <a:r>
                        <a:rPr lang="pt-BR" sz="1400" kern="1200" baseline="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Contribuição</a:t>
                      </a:r>
                    </a:p>
                  </a:txBody>
                  <a:tcPr marL="68580" marR="68580" marT="41564" marB="41564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845342">
                <a:tc gridSpan="2"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Não há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44" name="Picture 2" descr="Resultado de imagem para homens e mulheres">
            <a:extLst>
              <a:ext uri="{FF2B5EF4-FFF2-40B4-BE49-F238E27FC236}">
                <a16:creationId xmlns="" xmlns:a16="http://schemas.microsoft.com/office/drawing/2014/main" id="{5DDCF8C6-9204-40C9-A276-D7EA448BE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659" y="3344530"/>
            <a:ext cx="591902" cy="50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CaixaDeTexto 44">
            <a:extLst>
              <a:ext uri="{FF2B5EF4-FFF2-40B4-BE49-F238E27FC236}">
                <a16:creationId xmlns="" xmlns:a16="http://schemas.microsoft.com/office/drawing/2014/main" id="{4725570D-54CD-4C3D-A389-CC961A2AA7D8}"/>
              </a:ext>
            </a:extLst>
          </p:cNvPr>
          <p:cNvSpPr txBox="1"/>
          <p:nvPr/>
        </p:nvSpPr>
        <p:spPr>
          <a:xfrm>
            <a:off x="5048833" y="3923210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62    65 anos</a:t>
            </a:r>
          </a:p>
        </p:txBody>
      </p:sp>
      <p:pic>
        <p:nvPicPr>
          <p:cNvPr id="46" name="Picture 4" descr="Resultado de imagem para tempo dinheiro fundo branco">
            <a:extLst>
              <a:ext uri="{FF2B5EF4-FFF2-40B4-BE49-F238E27FC236}">
                <a16:creationId xmlns="" xmlns:a16="http://schemas.microsoft.com/office/drawing/2014/main" id="{C6D8EB98-377E-4392-8CB6-9E9101DC0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433" y="3282891"/>
            <a:ext cx="773771" cy="77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CaixaDeTexto 46">
            <a:extLst>
              <a:ext uri="{FF2B5EF4-FFF2-40B4-BE49-F238E27FC236}">
                <a16:creationId xmlns="" xmlns:a16="http://schemas.microsoft.com/office/drawing/2014/main" id="{402C3309-137A-4978-A914-97179F3CC5D2}"/>
              </a:ext>
            </a:extLst>
          </p:cNvPr>
          <p:cNvSpPr txBox="1"/>
          <p:nvPr/>
        </p:nvSpPr>
        <p:spPr>
          <a:xfrm>
            <a:off x="7125987" y="3908740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 anos</a:t>
            </a:r>
          </a:p>
        </p:txBody>
      </p:sp>
    </p:spTree>
    <p:extLst>
      <p:ext uri="{BB962C8B-B14F-4D97-AF65-F5344CB8AC3E}">
        <p14:creationId xmlns:p14="http://schemas.microsoft.com/office/powerpoint/2010/main" val="233231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B383EBC9-43D3-4659-B944-5F1478C15402}"/>
              </a:ext>
            </a:extLst>
          </p:cNvPr>
          <p:cNvSpPr txBox="1"/>
          <p:nvPr/>
        </p:nvSpPr>
        <p:spPr>
          <a:xfrm>
            <a:off x="429546" y="5384939"/>
            <a:ext cx="8213576" cy="918406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100" dirty="0" smtClean="0"/>
              <a:t>* Para segurados especiais. Os empregados e contribuintes individuais devem comprovar 15 anos de </a:t>
            </a:r>
            <a:r>
              <a:rPr lang="pt-BR" sz="1100" u="sng" dirty="0" smtClean="0"/>
              <a:t>contribuição</a:t>
            </a:r>
            <a:r>
              <a:rPr lang="pt-BR" sz="1100" dirty="0" smtClean="0"/>
              <a:t>.</a:t>
            </a:r>
          </a:p>
          <a:p>
            <a:r>
              <a:rPr lang="pt-BR" sz="1100" dirty="0" smtClean="0"/>
              <a:t>**O valor </a:t>
            </a:r>
            <a:r>
              <a:rPr lang="pt-BR" sz="1100" dirty="0"/>
              <a:t>mínimo anual de contribuição previdenciária do grupo familiar será de R$ 600,00 (seiscentos reais</a:t>
            </a:r>
            <a:r>
              <a:rPr lang="pt-BR" sz="1100" dirty="0" smtClean="0"/>
              <a:t>).</a:t>
            </a:r>
          </a:p>
          <a:p>
            <a:r>
              <a:rPr lang="pt-BR" sz="1100" dirty="0" smtClean="0"/>
              <a:t>Não havendo </a:t>
            </a:r>
            <a:r>
              <a:rPr lang="pt-BR" sz="1100" dirty="0"/>
              <a:t>comercialização da produção rural durante o ano civil, ou sendo esta </a:t>
            </a:r>
            <a:r>
              <a:rPr lang="pt-BR" sz="1100" dirty="0" smtClean="0"/>
              <a:t>insuficiente, </a:t>
            </a:r>
            <a:r>
              <a:rPr lang="pt-BR" sz="1100" dirty="0"/>
              <a:t>o segurado deverá realizar o recolhimento da contribuição pelo valor mínimo ou a complementação necessária até o </a:t>
            </a:r>
            <a:r>
              <a:rPr lang="pt-BR" sz="1100" dirty="0" smtClean="0"/>
              <a:t>dia 30 </a:t>
            </a:r>
            <a:r>
              <a:rPr lang="pt-BR" sz="1100" dirty="0"/>
              <a:t>de junho do exercício seguinte.</a:t>
            </a:r>
          </a:p>
          <a:p>
            <a:endParaRPr lang="pt-BR" sz="1100" dirty="0"/>
          </a:p>
        </p:txBody>
      </p:sp>
      <p:pic>
        <p:nvPicPr>
          <p:cNvPr id="22" name="Picture 21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4464"/>
          <a:stretch/>
        </p:blipFill>
        <p:spPr>
          <a:xfrm>
            <a:off x="0" y="0"/>
            <a:ext cx="9174589" cy="1146876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295575" y="93680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aixaDeTexto 3"/>
          <p:cNvSpPr txBox="1">
            <a:spLocks noChangeArrowheads="1"/>
          </p:cNvSpPr>
          <p:nvPr/>
        </p:nvSpPr>
        <p:spPr bwMode="auto">
          <a:xfrm>
            <a:off x="173607" y="329098"/>
            <a:ext cx="8789934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Nova Regra Geral (RGPS) 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- </a:t>
            </a: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aposentadoria rural</a:t>
            </a:r>
          </a:p>
        </p:txBody>
      </p:sp>
      <p:graphicFrame>
        <p:nvGraphicFramePr>
          <p:cNvPr id="21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8409190"/>
              </p:ext>
            </p:extLst>
          </p:nvPr>
        </p:nvGraphicFramePr>
        <p:xfrm>
          <a:off x="537844" y="1785636"/>
          <a:ext cx="2356405" cy="23770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02829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253576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826991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latin typeface="+mn-lt"/>
                          <a:cs typeface="Calibri"/>
                        </a:rPr>
                        <a:t>Idade</a:t>
                      </a:r>
                      <a:endParaRPr lang="pt-BR" sz="1400" kern="1200" baseline="0" dirty="0">
                        <a:latin typeface="+mn-lt"/>
                        <a:cs typeface="Calibri"/>
                      </a:endParaRPr>
                    </a:p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latin typeface="+mn-lt"/>
                          <a:cs typeface="Calibri"/>
                        </a:rPr>
                        <a:t>Tempo mínimo</a:t>
                      </a:r>
                      <a:br>
                        <a:rPr lang="pt-BR" sz="1400" kern="1200" dirty="0">
                          <a:latin typeface="+mn-lt"/>
                          <a:cs typeface="Calibri"/>
                        </a:rPr>
                      </a:br>
                      <a:r>
                        <a:rPr lang="pt-BR" sz="1400" kern="1200" dirty="0">
                          <a:latin typeface="+mn-lt"/>
                          <a:cs typeface="Calibri"/>
                        </a:rPr>
                        <a:t>de </a:t>
                      </a:r>
                      <a:r>
                        <a:rPr lang="pt-BR" sz="1400" kern="1200" dirty="0" smtClean="0">
                          <a:latin typeface="+mn-lt"/>
                          <a:cs typeface="Calibri"/>
                        </a:rPr>
                        <a:t>atividade rural*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550022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cxnSp>
        <p:nvCxnSpPr>
          <p:cNvPr id="23" name="Straight Connector 22"/>
          <p:cNvCxnSpPr>
            <a:cxnSpLocks/>
          </p:cNvCxnSpPr>
          <p:nvPr/>
        </p:nvCxnSpPr>
        <p:spPr>
          <a:xfrm>
            <a:off x="445471" y="1391479"/>
            <a:ext cx="0" cy="2803440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41000" y="1201771"/>
            <a:ext cx="2119048" cy="584742"/>
            <a:chOff x="71901" y="2243311"/>
            <a:chExt cx="1414618" cy="584742"/>
          </a:xfrm>
        </p:grpSpPr>
        <p:sp>
          <p:nvSpPr>
            <p:cNvPr id="29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Pentagon 29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hoje</a:t>
              </a:r>
            </a:p>
          </p:txBody>
        </p:sp>
      </p:grpSp>
      <p:cxnSp>
        <p:nvCxnSpPr>
          <p:cNvPr id="31" name="Straight Connector 30"/>
          <p:cNvCxnSpPr>
            <a:cxnSpLocks/>
          </p:cNvCxnSpPr>
          <p:nvPr/>
        </p:nvCxnSpPr>
        <p:spPr>
          <a:xfrm flipH="1">
            <a:off x="3411395" y="1356325"/>
            <a:ext cx="11116" cy="3779333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1194641"/>
              </p:ext>
            </p:extLst>
          </p:nvPr>
        </p:nvGraphicFramePr>
        <p:xfrm>
          <a:off x="3562258" y="1799589"/>
          <a:ext cx="5043860" cy="16788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69539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2174321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Idade Mínima</a:t>
                      </a:r>
                      <a:b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Segurados rurais empregados, contribuintes individuais e avulsos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</a:t>
                      </a:r>
                      <a:r>
                        <a:rPr kumimoji="0" lang="pt-BR" sz="1400" b="1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ontribuição</a:t>
                      </a: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regra geral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3282764" y="1234952"/>
            <a:ext cx="2287773" cy="584742"/>
            <a:chOff x="71900" y="2243311"/>
            <a:chExt cx="2287773" cy="584742"/>
          </a:xfrm>
        </p:grpSpPr>
        <p:sp>
          <p:nvSpPr>
            <p:cNvPr id="33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Pentagon 33"/>
            <p:cNvSpPr/>
            <p:nvPr/>
          </p:nvSpPr>
          <p:spPr>
            <a:xfrm>
              <a:off x="71900" y="2243311"/>
              <a:ext cx="2287773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proposta</a:t>
              </a:r>
            </a:p>
          </p:txBody>
        </p:sp>
      </p:grpSp>
      <p:pic>
        <p:nvPicPr>
          <p:cNvPr id="36" name="Picture 2" descr="Resultado de imagem para homens e mulheres">
            <a:extLst>
              <a:ext uri="{FF2B5EF4-FFF2-40B4-BE49-F238E27FC236}">
                <a16:creationId xmlns="" xmlns:a16="http://schemas.microsoft.com/office/drawing/2014/main" id="{E392BB73-529D-4319-ACEE-CF90BC04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3" y="3015569"/>
            <a:ext cx="718114" cy="61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CaixaDeTexto 4">
            <a:extLst>
              <a:ext uri="{FF2B5EF4-FFF2-40B4-BE49-F238E27FC236}">
                <a16:creationId xmlns="" xmlns:a16="http://schemas.microsoft.com/office/drawing/2014/main" id="{DC6AC740-4A2C-40FB-95F7-361A94545A29}"/>
              </a:ext>
            </a:extLst>
          </p:cNvPr>
          <p:cNvSpPr txBox="1"/>
          <p:nvPr/>
        </p:nvSpPr>
        <p:spPr>
          <a:xfrm>
            <a:off x="551254" y="3678892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55    60 anos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859411" y="2996271"/>
            <a:ext cx="858945" cy="532773"/>
            <a:chOff x="2763723" y="4054234"/>
            <a:chExt cx="858945" cy="532773"/>
          </a:xfrm>
        </p:grpSpPr>
        <p:pic>
          <p:nvPicPr>
            <p:cNvPr id="39" name="Picture 4" descr="Resultado de imagem para tempo dinheiro fundo branco">
              <a:extLst>
                <a:ext uri="{FF2B5EF4-FFF2-40B4-BE49-F238E27FC236}">
                  <a16:creationId xmlns="" xmlns:a16="http://schemas.microsoft.com/office/drawing/2014/main" id="{E886DD8A-282E-4ECD-A3D9-854355A50D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47" b="19170"/>
            <a:stretch/>
          </p:blipFill>
          <p:spPr bwMode="auto">
            <a:xfrm>
              <a:off x="2763723" y="4084711"/>
              <a:ext cx="773771" cy="502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Oval 39"/>
            <p:cNvSpPr/>
            <p:nvPr/>
          </p:nvSpPr>
          <p:spPr>
            <a:xfrm>
              <a:off x="3162590" y="4054234"/>
              <a:ext cx="460078" cy="401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CaixaDeTexto 17">
            <a:extLst>
              <a:ext uri="{FF2B5EF4-FFF2-40B4-BE49-F238E27FC236}">
                <a16:creationId xmlns="" xmlns:a16="http://schemas.microsoft.com/office/drawing/2014/main" id="{FE9FD574-A30D-42F5-A343-F4167B72E922}"/>
              </a:ext>
            </a:extLst>
          </p:cNvPr>
          <p:cNvSpPr txBox="1"/>
          <p:nvPr/>
        </p:nvSpPr>
        <p:spPr>
          <a:xfrm>
            <a:off x="1859411" y="3696387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15 anos</a:t>
            </a:r>
          </a:p>
        </p:txBody>
      </p:sp>
      <p:pic>
        <p:nvPicPr>
          <p:cNvPr id="42" name="Picture 2" descr="Resultado de imagem para homens e mulheres">
            <a:extLst>
              <a:ext uri="{FF2B5EF4-FFF2-40B4-BE49-F238E27FC236}">
                <a16:creationId xmlns="" xmlns:a16="http://schemas.microsoft.com/office/drawing/2014/main" id="{5DDCF8C6-9204-40C9-A276-D7EA448BE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683" y="2582765"/>
            <a:ext cx="657454" cy="56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CaixaDeTexto 44">
            <a:extLst>
              <a:ext uri="{FF2B5EF4-FFF2-40B4-BE49-F238E27FC236}">
                <a16:creationId xmlns="" xmlns:a16="http://schemas.microsoft.com/office/drawing/2014/main" id="{4725570D-54CD-4C3D-A389-CC961A2AA7D8}"/>
              </a:ext>
            </a:extLst>
          </p:cNvPr>
          <p:cNvSpPr txBox="1"/>
          <p:nvPr/>
        </p:nvSpPr>
        <p:spPr>
          <a:xfrm>
            <a:off x="4568251" y="3128103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60   60 anos</a:t>
            </a:r>
          </a:p>
        </p:txBody>
      </p:sp>
      <p:pic>
        <p:nvPicPr>
          <p:cNvPr id="49" name="Picture 4" descr="Resultado de imagem para tempo dinheiro fundo branco">
            <a:extLst>
              <a:ext uri="{FF2B5EF4-FFF2-40B4-BE49-F238E27FC236}">
                <a16:creationId xmlns="" xmlns:a16="http://schemas.microsoft.com/office/drawing/2014/main" id="{C6D8EB98-377E-4392-8CB6-9E9101DC0B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0" b="13800"/>
          <a:stretch/>
        </p:blipFill>
        <p:spPr bwMode="auto">
          <a:xfrm>
            <a:off x="7000174" y="2552097"/>
            <a:ext cx="863704" cy="65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CaixaDeTexto 46">
            <a:extLst>
              <a:ext uri="{FF2B5EF4-FFF2-40B4-BE49-F238E27FC236}">
                <a16:creationId xmlns="" xmlns:a16="http://schemas.microsoft.com/office/drawing/2014/main" id="{402C3309-137A-4978-A914-97179F3CC5D2}"/>
              </a:ext>
            </a:extLst>
          </p:cNvPr>
          <p:cNvSpPr txBox="1"/>
          <p:nvPr/>
        </p:nvSpPr>
        <p:spPr>
          <a:xfrm>
            <a:off x="7048608" y="3119855"/>
            <a:ext cx="766076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20 anos</a:t>
            </a:r>
          </a:p>
        </p:txBody>
      </p:sp>
      <p:graphicFrame>
        <p:nvGraphicFramePr>
          <p:cNvPr id="27" name="Espaço Reservado para Conteúdo 3">
            <a:extLst>
              <a:ext uri="{FF2B5EF4-FFF2-40B4-BE49-F238E27FC236}">
                <a16:creationId xmlns="" xmlns:a16="http://schemas.microsoft.com/office/drawing/2014/main" id="{2F267B62-B84D-0B47-AF44-BB936BD980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3670559"/>
              </p:ext>
            </p:extLst>
          </p:nvPr>
        </p:nvGraphicFramePr>
        <p:xfrm>
          <a:off x="3562258" y="3643887"/>
          <a:ext cx="5043860" cy="146545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5404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2189820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Idade Mínima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Segurados Especiais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</a:t>
                      </a:r>
                      <a:r>
                        <a:rPr kumimoji="0" lang="pt-B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ontribuição</a:t>
                      </a: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/>
                      </a:r>
                      <a:b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sobre a produção</a:t>
                      </a: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**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43" name="Picture 2" descr="Resultado de imagem para homens e mulheres">
            <a:extLst>
              <a:ext uri="{FF2B5EF4-FFF2-40B4-BE49-F238E27FC236}">
                <a16:creationId xmlns="" xmlns:a16="http://schemas.microsoft.com/office/drawing/2014/main" id="{BA1D8CDE-9D90-154D-BD34-94F342629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82" y="4230612"/>
            <a:ext cx="657454" cy="56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CaixaDeTexto 44">
            <a:extLst>
              <a:ext uri="{FF2B5EF4-FFF2-40B4-BE49-F238E27FC236}">
                <a16:creationId xmlns="" xmlns:a16="http://schemas.microsoft.com/office/drawing/2014/main" id="{CE67F8ED-AA42-EE44-8C66-EE0FA0E8DF06}"/>
              </a:ext>
            </a:extLst>
          </p:cNvPr>
          <p:cNvSpPr txBox="1"/>
          <p:nvPr/>
        </p:nvSpPr>
        <p:spPr>
          <a:xfrm>
            <a:off x="4568251" y="4806486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60   60 anos</a:t>
            </a:r>
          </a:p>
        </p:txBody>
      </p:sp>
      <p:pic>
        <p:nvPicPr>
          <p:cNvPr id="45" name="Picture 4" descr="Resultado de imagem para tempo dinheiro fundo branco">
            <a:extLst>
              <a:ext uri="{FF2B5EF4-FFF2-40B4-BE49-F238E27FC236}">
                <a16:creationId xmlns="" xmlns:a16="http://schemas.microsoft.com/office/drawing/2014/main" id="{266EAA79-2F63-A645-A150-2B5120DE4C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0" b="13800"/>
          <a:stretch/>
        </p:blipFill>
        <p:spPr bwMode="auto">
          <a:xfrm>
            <a:off x="7093159" y="4210416"/>
            <a:ext cx="863704" cy="65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CaixaDeTexto 46">
            <a:extLst>
              <a:ext uri="{FF2B5EF4-FFF2-40B4-BE49-F238E27FC236}">
                <a16:creationId xmlns="" xmlns:a16="http://schemas.microsoft.com/office/drawing/2014/main" id="{3E39B107-18C1-3C4B-8739-7277322AD3AE}"/>
              </a:ext>
            </a:extLst>
          </p:cNvPr>
          <p:cNvSpPr txBox="1"/>
          <p:nvPr/>
        </p:nvSpPr>
        <p:spPr>
          <a:xfrm>
            <a:off x="7141593" y="4809170"/>
            <a:ext cx="766076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20 anos</a:t>
            </a:r>
          </a:p>
        </p:txBody>
      </p:sp>
    </p:spTree>
    <p:extLst>
      <p:ext uri="{BB962C8B-B14F-4D97-AF65-F5344CB8AC3E}">
        <p14:creationId xmlns:p14="http://schemas.microsoft.com/office/powerpoint/2010/main" val="14914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B383EBC9-43D3-4659-B944-5F1478C15402}"/>
              </a:ext>
            </a:extLst>
          </p:cNvPr>
          <p:cNvSpPr txBox="1"/>
          <p:nvPr/>
        </p:nvSpPr>
        <p:spPr>
          <a:xfrm>
            <a:off x="429546" y="5293110"/>
            <a:ext cx="8213576" cy="410575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100" baseline="30000" dirty="0"/>
              <a:t>1 </a:t>
            </a:r>
            <a:r>
              <a:rPr lang="pt-BR" sz="1100" dirty="0"/>
              <a:t>Professor que comprovar, exclusivamente, tempo de efetivo exercício das funções de magistério na educação infantil e no ensino fundamental e médio. </a:t>
            </a:r>
          </a:p>
        </p:txBody>
      </p:sp>
      <p:pic>
        <p:nvPicPr>
          <p:cNvPr id="22" name="Picture 21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3004"/>
          <a:stretch/>
        </p:blipFill>
        <p:spPr>
          <a:xfrm>
            <a:off x="0" y="-1"/>
            <a:ext cx="9174589" cy="1743821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>
            <a:off x="295575" y="138625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Novas Regras Gerais (RGPS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) - </a:t>
            </a: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professor</a:t>
            </a:r>
          </a:p>
        </p:txBody>
      </p:sp>
      <p:graphicFrame>
        <p:nvGraphicFramePr>
          <p:cNvPr id="21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7633263"/>
              </p:ext>
            </p:extLst>
          </p:nvPr>
        </p:nvGraphicFramePr>
        <p:xfrm>
          <a:off x="537844" y="3298099"/>
          <a:ext cx="3490350" cy="14959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517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745175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Calibri"/>
                          <a:cs typeface="Calibri"/>
                        </a:rPr>
                        <a:t>Idade</a:t>
                      </a:r>
                    </a:p>
                    <a:p>
                      <a:pPr algn="ctr"/>
                      <a:r>
                        <a:rPr lang="pt-BR" sz="15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Calibri"/>
                          <a:cs typeface="Calibri"/>
                        </a:rPr>
                        <a:t>Tempo de Contribuição</a:t>
                      </a:r>
                      <a:endParaRPr lang="pt-BR" sz="15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noProof="0" dirty="0" smtClean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Não há</a:t>
                      </a:r>
                      <a:endParaRPr lang="pt-BR" sz="1400" b="1" kern="1200" noProof="0" dirty="0">
                        <a:solidFill>
                          <a:srgbClr val="595959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426515" y="2569001"/>
            <a:ext cx="20578" cy="2226505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41000" y="2466583"/>
            <a:ext cx="2119048" cy="584742"/>
            <a:chOff x="71901" y="2243311"/>
            <a:chExt cx="1414618" cy="584742"/>
          </a:xfrm>
        </p:grpSpPr>
        <p:sp>
          <p:nvSpPr>
            <p:cNvPr id="29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Pentagon 29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hoje</a:t>
              </a:r>
            </a:p>
          </p:txBody>
        </p:sp>
      </p:grpSp>
      <p:cxnSp>
        <p:nvCxnSpPr>
          <p:cNvPr id="31" name="Straight Connector 30"/>
          <p:cNvCxnSpPr/>
          <p:nvPr/>
        </p:nvCxnSpPr>
        <p:spPr>
          <a:xfrm flipH="1">
            <a:off x="4596880" y="2646185"/>
            <a:ext cx="3502" cy="2196707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4460635" y="2524812"/>
            <a:ext cx="2287773" cy="584742"/>
            <a:chOff x="71900" y="2243311"/>
            <a:chExt cx="2287773" cy="584742"/>
          </a:xfrm>
        </p:grpSpPr>
        <p:sp>
          <p:nvSpPr>
            <p:cNvPr id="33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Pentagon 33"/>
            <p:cNvSpPr/>
            <p:nvPr/>
          </p:nvSpPr>
          <p:spPr>
            <a:xfrm>
              <a:off x="71900" y="2243311"/>
              <a:ext cx="2287773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proposta</a:t>
              </a:r>
            </a:p>
          </p:txBody>
        </p:sp>
      </p:grpSp>
      <p:graphicFrame>
        <p:nvGraphicFramePr>
          <p:cNvPr id="35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9466670"/>
              </p:ext>
            </p:extLst>
          </p:nvPr>
        </p:nvGraphicFramePr>
        <p:xfrm>
          <a:off x="4897772" y="3298099"/>
          <a:ext cx="3490350" cy="14959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517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745175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Calibri"/>
                          <a:cs typeface="Calibri"/>
                        </a:rPr>
                        <a:t>Idade</a:t>
                      </a:r>
                    </a:p>
                    <a:p>
                      <a:pPr algn="ctr"/>
                      <a:r>
                        <a:rPr lang="pt-BR" sz="15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Tempo de </a:t>
                      </a:r>
                      <a:r>
                        <a:rPr lang="en-US" sz="1500" b="1" kern="1200" dirty="0" err="1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Contribuição</a:t>
                      </a:r>
                      <a:endParaRPr lang="pt-BR" sz="15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5604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sp>
        <p:nvSpPr>
          <p:cNvPr id="48" name="CaixaDeTexto 44">
            <a:extLst>
              <a:ext uri="{FF2B5EF4-FFF2-40B4-BE49-F238E27FC236}">
                <a16:creationId xmlns="" xmlns:a16="http://schemas.microsoft.com/office/drawing/2014/main" id="{4725570D-54CD-4C3D-A389-CC961A2AA7D8}"/>
              </a:ext>
            </a:extLst>
          </p:cNvPr>
          <p:cNvSpPr txBox="1"/>
          <p:nvPr/>
        </p:nvSpPr>
        <p:spPr>
          <a:xfrm>
            <a:off x="5175135" y="4452085"/>
            <a:ext cx="1387270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60   60 anos</a:t>
            </a:r>
          </a:p>
        </p:txBody>
      </p:sp>
      <p:pic>
        <p:nvPicPr>
          <p:cNvPr id="49" name="Picture 4" descr="Resultado de imagem para tempo dinheiro fundo branco">
            <a:extLst>
              <a:ext uri="{FF2B5EF4-FFF2-40B4-BE49-F238E27FC236}">
                <a16:creationId xmlns="" xmlns:a16="http://schemas.microsoft.com/office/drawing/2014/main" id="{C6D8EB98-377E-4392-8CB6-9E9101DC0B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0" b="13800"/>
          <a:stretch/>
        </p:blipFill>
        <p:spPr bwMode="auto">
          <a:xfrm>
            <a:off x="7184772" y="3872284"/>
            <a:ext cx="863704" cy="65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CaixaDeTexto 46">
            <a:extLst>
              <a:ext uri="{FF2B5EF4-FFF2-40B4-BE49-F238E27FC236}">
                <a16:creationId xmlns="" xmlns:a16="http://schemas.microsoft.com/office/drawing/2014/main" id="{402C3309-137A-4978-A914-97179F3CC5D2}"/>
              </a:ext>
            </a:extLst>
          </p:cNvPr>
          <p:cNvSpPr txBox="1"/>
          <p:nvPr/>
        </p:nvSpPr>
        <p:spPr>
          <a:xfrm>
            <a:off x="7233206" y="4433130"/>
            <a:ext cx="766076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rgbClr val="595959"/>
                </a:solidFill>
              </a:rPr>
              <a:t>30 anos</a:t>
            </a:r>
          </a:p>
        </p:txBody>
      </p:sp>
      <p:sp>
        <p:nvSpPr>
          <p:cNvPr id="43" name="CaixaDeTexto 17">
            <a:extLst>
              <a:ext uri="{FF2B5EF4-FFF2-40B4-BE49-F238E27FC236}">
                <a16:creationId xmlns="" xmlns:a16="http://schemas.microsoft.com/office/drawing/2014/main" id="{FE9FD574-A30D-42F5-A343-F4167B72E922}"/>
              </a:ext>
            </a:extLst>
          </p:cNvPr>
          <p:cNvSpPr txBox="1"/>
          <p:nvPr/>
        </p:nvSpPr>
        <p:spPr>
          <a:xfrm>
            <a:off x="2538643" y="4407692"/>
            <a:ext cx="1245947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    30 anos</a:t>
            </a:r>
          </a:p>
        </p:txBody>
      </p:sp>
      <p:pic>
        <p:nvPicPr>
          <p:cNvPr id="44" name="Picture 2" descr="Resultado de imagem para homens e mulheres">
            <a:extLst>
              <a:ext uri="{FF2B5EF4-FFF2-40B4-BE49-F238E27FC236}">
                <a16:creationId xmlns="" xmlns:a16="http://schemas.microsoft.com/office/drawing/2014/main" id="{CC404D67-5B3C-4FB6-AA28-24F9680B2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82" y="3893784"/>
            <a:ext cx="601762" cy="51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Resultado de imagem para homens e mulheres">
            <a:extLst>
              <a:ext uri="{FF2B5EF4-FFF2-40B4-BE49-F238E27FC236}">
                <a16:creationId xmlns="" xmlns:a16="http://schemas.microsoft.com/office/drawing/2014/main" id="{CC404D67-5B3C-4FB6-AA28-24F9680B2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708" y="3893784"/>
            <a:ext cx="601762" cy="51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93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áfico 21">
            <a:extLst>
              <a:ext uri="{FF2B5EF4-FFF2-40B4-BE49-F238E27FC236}">
                <a16:creationId xmlns="" xmlns:a16="http://schemas.microsoft.com/office/drawing/2014/main" id="{AA1B92AA-6E77-4E3B-AC24-A8D2EFF870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5853268"/>
              </p:ext>
            </p:extLst>
          </p:nvPr>
        </p:nvGraphicFramePr>
        <p:xfrm>
          <a:off x="282367" y="1999707"/>
          <a:ext cx="8206773" cy="2776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E13FF3CC-5474-4A71-9302-6EC636046E82}"/>
              </a:ext>
            </a:extLst>
          </p:cNvPr>
          <p:cNvSpPr txBox="1"/>
          <p:nvPr/>
        </p:nvSpPr>
        <p:spPr>
          <a:xfrm>
            <a:off x="4909192" y="5036666"/>
            <a:ext cx="3613372" cy="7183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pt-BR" dirty="0"/>
              <a:t>O </a:t>
            </a:r>
            <a:r>
              <a:rPr lang="pt-BR" dirty="0" smtClean="0"/>
              <a:t>valor </a:t>
            </a:r>
            <a:r>
              <a:rPr lang="pt-BR" dirty="0"/>
              <a:t>do </a:t>
            </a:r>
            <a:r>
              <a:rPr lang="pt-BR" dirty="0" smtClean="0"/>
              <a:t>benefício </a:t>
            </a:r>
            <a:r>
              <a:rPr lang="pt-BR" dirty="0"/>
              <a:t>não pode ser inferior a 1 </a:t>
            </a:r>
            <a:r>
              <a:rPr lang="pt-BR" dirty="0" smtClean="0"/>
              <a:t>salário mínimo </a:t>
            </a:r>
            <a:r>
              <a:rPr lang="pt-BR" dirty="0"/>
              <a:t>(R$ </a:t>
            </a:r>
            <a:r>
              <a:rPr lang="pt-BR" dirty="0" smtClean="0"/>
              <a:t>998,00) </a:t>
            </a:r>
            <a:r>
              <a:rPr lang="pt-BR" dirty="0"/>
              <a:t>ou </a:t>
            </a:r>
            <a:r>
              <a:rPr lang="pt-BR" dirty="0" smtClean="0"/>
              <a:t>superior </a:t>
            </a:r>
            <a:r>
              <a:rPr lang="pt-BR" dirty="0"/>
              <a:t>ao </a:t>
            </a:r>
            <a:r>
              <a:rPr lang="pt-BR" dirty="0" smtClean="0"/>
              <a:t>teto </a:t>
            </a:r>
            <a:r>
              <a:rPr lang="pt-BR" dirty="0"/>
              <a:t>do INSS (R$ 5.839,45</a:t>
            </a:r>
            <a:r>
              <a:rPr lang="pt-BR" dirty="0" smtClean="0"/>
              <a:t>).</a:t>
            </a:r>
            <a:endParaRPr lang="pt-BR" dirty="0"/>
          </a:p>
        </p:txBody>
      </p:sp>
      <p:sp>
        <p:nvSpPr>
          <p:cNvPr id="21" name="CaixaDeTexto 20">
            <a:extLst>
              <a:ext uri="{FF2B5EF4-FFF2-40B4-BE49-F238E27FC236}">
                <a16:creationId xmlns="" xmlns:a16="http://schemas.microsoft.com/office/drawing/2014/main" id="{409A11A7-A10D-498A-B6F1-1A1859D586EC}"/>
              </a:ext>
            </a:extLst>
          </p:cNvPr>
          <p:cNvSpPr txBox="1"/>
          <p:nvPr/>
        </p:nvSpPr>
        <p:spPr>
          <a:xfrm>
            <a:off x="362148" y="2045923"/>
            <a:ext cx="2011590" cy="28746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solidFill>
                  <a:srgbClr val="595959"/>
                </a:solidFill>
              </a:rPr>
              <a:t>Nível de Benefício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="" xmlns:a16="http://schemas.microsoft.com/office/drawing/2014/main" id="{984FB82D-5F5E-4A10-A8EE-80BF9B8DDED3}"/>
              </a:ext>
            </a:extLst>
          </p:cNvPr>
          <p:cNvSpPr txBox="1"/>
          <p:nvPr/>
        </p:nvSpPr>
        <p:spPr>
          <a:xfrm>
            <a:off x="456929" y="5036666"/>
            <a:ext cx="4244210" cy="7183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71323" tIns="35662" rIns="71323" bIns="35662" rtlCol="0">
            <a:spAutoFit/>
          </a:bodyPr>
          <a:lstStyle/>
          <a:p>
            <a:pPr algn="just"/>
            <a:r>
              <a:rPr lang="pt-BR" dirty="0" smtClean="0">
                <a:latin typeface="Calibri" pitchFamily="34" charset="0"/>
              </a:rPr>
              <a:t>Na regra permanente o percentual poderá ultrapassar 100%. Para a regra de transição será limitado a 100%. Tanto para o RGPS como RPPS.</a:t>
            </a:r>
            <a:endParaRPr lang="pt-BR" dirty="0"/>
          </a:p>
        </p:txBody>
      </p:sp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2641"/>
          <a:stretch/>
        </p:blipFill>
        <p:spPr>
          <a:xfrm>
            <a:off x="0" y="0"/>
            <a:ext cx="9174589" cy="1762776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95575" y="1016643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Cálculo de Benefício (RGPS)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57773" y="1092831"/>
            <a:ext cx="81966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rgbClr val="FFFFFF"/>
                </a:solidFill>
              </a:rPr>
              <a:t>Benefício =</a:t>
            </a:r>
            <a:br>
              <a:rPr lang="pt-BR" sz="1500" b="1" dirty="0">
                <a:solidFill>
                  <a:srgbClr val="FFFFFF"/>
                </a:solidFill>
              </a:rPr>
            </a:br>
            <a:r>
              <a:rPr lang="pt-BR" sz="1500" dirty="0">
                <a:solidFill>
                  <a:srgbClr val="FFFFFF"/>
                </a:solidFill>
              </a:rPr>
              <a:t>60% + 2% por ano de contribuição que exceder 20 anos </a:t>
            </a:r>
            <a:r>
              <a:rPr lang="pt-BR" sz="1500" dirty="0" err="1">
                <a:solidFill>
                  <a:srgbClr val="FFFFFF"/>
                </a:solidFill>
              </a:rPr>
              <a:t>x</a:t>
            </a:r>
            <a:r>
              <a:rPr lang="pt-BR" sz="1500" dirty="0">
                <a:solidFill>
                  <a:srgbClr val="FFFFFF"/>
                </a:solidFill>
              </a:rPr>
              <a:t> Média dos Salários de Contribuição (100%)</a:t>
            </a:r>
          </a:p>
        </p:txBody>
      </p:sp>
    </p:spTree>
    <p:extLst>
      <p:ext uri="{BB962C8B-B14F-4D97-AF65-F5344CB8AC3E}">
        <p14:creationId xmlns:p14="http://schemas.microsoft.com/office/powerpoint/2010/main" val="162397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5013"/>
          <a:stretch/>
        </p:blipFill>
        <p:spPr>
          <a:xfrm>
            <a:off x="0" y="-1"/>
            <a:ext cx="9174589" cy="1118321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95575" y="95030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Nova Regra Geral RPPS </a:t>
            </a:r>
          </a:p>
        </p:txBody>
      </p:sp>
      <p:graphicFrame>
        <p:nvGraphicFramePr>
          <p:cNvPr id="2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0361384"/>
              </p:ext>
            </p:extLst>
          </p:nvPr>
        </p:nvGraphicFramePr>
        <p:xfrm>
          <a:off x="728546" y="1913475"/>
          <a:ext cx="3754595" cy="25408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1308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26978">
                  <a:extLst>
                    <a:ext uri="{9D8B030D-6E8A-4147-A177-3AD203B41FA5}">
                      <a16:colId xmlns="" xmlns:a16="http://schemas.microsoft.com/office/drawing/2014/main" val="1195816938"/>
                    </a:ext>
                  </a:extLst>
                </a:gridCol>
                <a:gridCol w="1018770">
                  <a:extLst>
                    <a:ext uri="{9D8B030D-6E8A-4147-A177-3AD203B41FA5}">
                      <a16:colId xmlns="" xmlns:a16="http://schemas.microsoft.com/office/drawing/2014/main" val="2977681812"/>
                    </a:ext>
                  </a:extLst>
                </a:gridCol>
                <a:gridCol w="870201">
                  <a:extLst>
                    <a:ext uri="{9D8B030D-6E8A-4147-A177-3AD203B41FA5}">
                      <a16:colId xmlns="" xmlns:a16="http://schemas.microsoft.com/office/drawing/2014/main" val="997436197"/>
                    </a:ext>
                  </a:extLst>
                </a:gridCol>
                <a:gridCol w="757338">
                  <a:extLst>
                    <a:ext uri="{9D8B030D-6E8A-4147-A177-3AD203B41FA5}">
                      <a16:colId xmlns="" xmlns:a16="http://schemas.microsoft.com/office/drawing/2014/main" val="1946655014"/>
                    </a:ext>
                  </a:extLst>
                </a:gridCol>
              </a:tblGrid>
              <a:tr h="276444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Idade</a:t>
                      </a:r>
                      <a:endParaRPr lang="pt-BR" sz="1400" kern="1200" baseline="0" dirty="0">
                        <a:solidFill>
                          <a:srgbClr val="595959"/>
                        </a:solidFill>
                        <a:latin typeface="+mn-lt"/>
                        <a:cs typeface="Calibri"/>
                      </a:endParaRPr>
                    </a:p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Tempo mínimo</a:t>
                      </a:r>
                      <a:b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</a:br>
                      <a: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de atividade</a:t>
                      </a:r>
                      <a:endParaRPr lang="pt-BR" sz="1400" b="1" kern="1200" dirty="0">
                        <a:solidFill>
                          <a:srgbClr val="595959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Tempo mínimo</a:t>
                      </a:r>
                      <a:b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</a:br>
                      <a:r>
                        <a:rPr lang="pt-BR" sz="1400" kern="120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de atividade</a:t>
                      </a:r>
                      <a:endParaRPr lang="pt-BR" sz="1400" b="1" kern="1200" dirty="0">
                        <a:solidFill>
                          <a:srgbClr val="595959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Tempo Serviço Público</a:t>
                      </a:r>
                      <a:r>
                        <a:rPr lang="pt-BR" sz="1400" b="1" kern="1200" baseline="3000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  <a:endParaRPr lang="pt-BR" sz="1400" b="1" kern="1200" baseline="300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Tempo</a:t>
                      </a:r>
                    </a:p>
                    <a:p>
                      <a:pPr algn="ctr"/>
                      <a:r>
                        <a:rPr lang="pt-BR" sz="1400" b="1" kern="120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Cargo</a:t>
                      </a:r>
                      <a:endParaRPr lang="pt-BR" sz="1400" b="1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732371">
                <a:tc>
                  <a:txBody>
                    <a:bodyPr/>
                    <a:lstStyle/>
                    <a:p>
                      <a:pPr algn="ctr"/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r>
                        <a:rPr lang="pt-BR" sz="1400" b="0" kern="1200" noProof="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55/60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r>
                        <a:rPr lang="pt-BR" sz="1400" b="0" kern="1200" noProof="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30/35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30/35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 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354183"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60/65</a:t>
                      </a:r>
                      <a:r>
                        <a:rPr lang="pt-BR" sz="1400" b="0" kern="1200" baseline="0" noProof="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  <a:r>
                        <a:rPr lang="pt-BR" sz="1400" b="0" kern="1200" noProof="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anos</a:t>
                      </a:r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não há</a:t>
                      </a:r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400" b="0" kern="1200" dirty="0" err="1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não</a:t>
                      </a:r>
                      <a:r>
                        <a:rPr lang="en-US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  <a:r>
                        <a:rPr lang="en-US" sz="1400" b="0" kern="1200" dirty="0" err="1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há</a:t>
                      </a:r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 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5 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876">
                <a:tc gridSpan="5">
                  <a:txBody>
                    <a:bodyPr/>
                    <a:lstStyle/>
                    <a:p>
                      <a:pPr algn="ctr"/>
                      <a:r>
                        <a:rPr lang="pt-BR" sz="1400" b="1" kern="1200" noProof="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PROFESSOR</a:t>
                      </a: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rgbClr val="595959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4900">
                <a:tc gridSpan="2"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50/55</a:t>
                      </a:r>
                      <a:endParaRPr lang="pt-BR" sz="1400" b="0" kern="1200" noProof="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25/30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 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noProof="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435993" y="1488590"/>
            <a:ext cx="11100" cy="2984688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241000" y="1386172"/>
            <a:ext cx="2119048" cy="584742"/>
            <a:chOff x="71901" y="2243311"/>
            <a:chExt cx="1414618" cy="584742"/>
          </a:xfrm>
        </p:grpSpPr>
        <p:sp>
          <p:nvSpPr>
            <p:cNvPr id="30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entagon 30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hoje</a:t>
              </a:r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742554" y="1565774"/>
            <a:ext cx="5976" cy="2935936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4602807" y="1378059"/>
            <a:ext cx="2287773" cy="584742"/>
            <a:chOff x="71900" y="2243311"/>
            <a:chExt cx="2287773" cy="584742"/>
          </a:xfrm>
        </p:grpSpPr>
        <p:sp>
          <p:nvSpPr>
            <p:cNvPr id="34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Pentagon 34"/>
            <p:cNvSpPr/>
            <p:nvPr/>
          </p:nvSpPr>
          <p:spPr>
            <a:xfrm>
              <a:off x="71900" y="2243311"/>
              <a:ext cx="2287773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Regra proposta</a:t>
              </a:r>
            </a:p>
          </p:txBody>
        </p:sp>
      </p:grpSp>
      <p:pic>
        <p:nvPicPr>
          <p:cNvPr id="37" name="Picture 2" descr="Resultado de imagem para homens e mulheres">
            <a:extLst>
              <a:ext uri="{FF2B5EF4-FFF2-40B4-BE49-F238E27FC236}">
                <a16:creationId xmlns="" xmlns:a16="http://schemas.microsoft.com/office/drawing/2014/main" id="{E392BB73-529D-4319-ACEE-CF90BC04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57" y="2691039"/>
            <a:ext cx="500116" cy="43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/>
        </p:nvGrpSpPr>
        <p:grpSpPr>
          <a:xfrm>
            <a:off x="2081299" y="2669378"/>
            <a:ext cx="610482" cy="378660"/>
            <a:chOff x="2763723" y="4054234"/>
            <a:chExt cx="858945" cy="532773"/>
          </a:xfrm>
        </p:grpSpPr>
        <p:pic>
          <p:nvPicPr>
            <p:cNvPr id="40" name="Picture 4" descr="Resultado de imagem para tempo dinheiro fundo branco">
              <a:extLst>
                <a:ext uri="{FF2B5EF4-FFF2-40B4-BE49-F238E27FC236}">
                  <a16:creationId xmlns="" xmlns:a16="http://schemas.microsoft.com/office/drawing/2014/main" id="{E886DD8A-282E-4ECD-A3D9-854355A50D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47" b="19170"/>
            <a:stretch/>
          </p:blipFill>
          <p:spPr bwMode="auto">
            <a:xfrm>
              <a:off x="2763723" y="4084711"/>
              <a:ext cx="773771" cy="502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Oval 40"/>
            <p:cNvSpPr/>
            <p:nvPr/>
          </p:nvSpPr>
          <p:spPr>
            <a:xfrm>
              <a:off x="3162590" y="4054234"/>
              <a:ext cx="460078" cy="401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2468209"/>
              </p:ext>
            </p:extLst>
          </p:nvPr>
        </p:nvGraphicFramePr>
        <p:xfrm>
          <a:off x="4821945" y="1913475"/>
          <a:ext cx="3945300" cy="25408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632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177092">
                  <a:extLst>
                    <a:ext uri="{9D8B030D-6E8A-4147-A177-3AD203B41FA5}">
                      <a16:colId xmlns="" xmlns:a16="http://schemas.microsoft.com/office/drawing/2014/main" val="2042129115"/>
                    </a:ext>
                  </a:extLst>
                </a:gridCol>
                <a:gridCol w="9098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7198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09288"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Idade Mínima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Tempo de Contribuição</a:t>
                      </a:r>
                      <a:r>
                        <a:rPr lang="pt-BR" sz="1400" b="1" kern="1200" baseline="300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</a:p>
                  </a:txBody>
                  <a:tcPr marL="68580" marR="68580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Tempo</a:t>
                      </a:r>
                      <a:b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</a:b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Serviço Público</a:t>
                      </a:r>
                      <a:r>
                        <a:rPr lang="pt-BR" sz="1400" b="1" kern="1200" baseline="300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</a:p>
                  </a:txBody>
                  <a:tcPr marL="68580" marR="68580" anchor="ctr"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>
                          <a:latin typeface="Calibri"/>
                          <a:cs typeface="Calibri"/>
                        </a:rPr>
                        <a:t>Tempo</a:t>
                      </a:r>
                    </a:p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Cargo</a:t>
                      </a:r>
                    </a:p>
                  </a:txBody>
                  <a:tcPr marL="68580" marR="68580" anchor="ctr"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065148">
                <a:tc>
                  <a:txBody>
                    <a:bodyPr/>
                    <a:lstStyle/>
                    <a:p>
                      <a:pPr algn="ctr"/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algn="ctr"/>
                      <a:r>
                        <a:rPr lang="pt-BR" sz="1400" b="0" kern="120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62/65 </a:t>
                      </a:r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 </a:t>
                      </a:r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336658">
                <a:tc gridSpan="4"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PROFESSOR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7524">
                <a:tc>
                  <a:txBody>
                    <a:bodyPr/>
                    <a:lstStyle/>
                    <a:p>
                      <a:pPr algn="ctr"/>
                      <a:r>
                        <a:rPr lang="en-US" sz="1400" b="0" kern="120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60</a:t>
                      </a:r>
                      <a:r>
                        <a:rPr lang="pt-BR" sz="1400" b="0" kern="120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/60</a:t>
                      </a:r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 smtClean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 </a:t>
                      </a:r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10 </a:t>
                      </a:r>
                      <a:r>
                        <a:rPr lang="pt-BR" sz="1400" noProof="0" dirty="0" smtClean="0">
                          <a:solidFill>
                            <a:srgbClr val="595959"/>
                          </a:solidFill>
                          <a:latin typeface="Calibri"/>
                          <a:cs typeface="Calibri"/>
                        </a:rPr>
                        <a:t>anos</a:t>
                      </a:r>
                      <a:endParaRPr lang="pt-BR" sz="1400" noProof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9" name="Picture 2" descr="Resultado de imagem para homens e mulheres">
            <a:extLst>
              <a:ext uri="{FF2B5EF4-FFF2-40B4-BE49-F238E27FC236}">
                <a16:creationId xmlns="" xmlns:a16="http://schemas.microsoft.com/office/drawing/2014/main" id="{E392BB73-529D-4319-ACEE-CF90BC04A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96" y="2781754"/>
            <a:ext cx="500116" cy="430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CaixaDeTexto 2"/>
          <p:cNvSpPr txBox="1">
            <a:spLocks noChangeArrowheads="1"/>
          </p:cNvSpPr>
          <p:nvPr/>
        </p:nvSpPr>
        <p:spPr bwMode="auto">
          <a:xfrm>
            <a:off x="469478" y="4617465"/>
            <a:ext cx="31924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1323" tIns="35662" rIns="71323" bIns="35662">
            <a:spAutoFit/>
          </a:bodyPr>
          <a:lstStyle/>
          <a:p>
            <a:r>
              <a:rPr lang="pt-BR" b="1" dirty="0" smtClean="0">
                <a:solidFill>
                  <a:srgbClr val="595959"/>
                </a:solidFill>
                <a:latin typeface="Calibri" pitchFamily="34" charset="0"/>
              </a:rPr>
              <a:t>Regra de cálculo: </a:t>
            </a:r>
            <a:r>
              <a:rPr lang="pt-BR" dirty="0" smtClean="0">
                <a:solidFill>
                  <a:srgbClr val="595959"/>
                </a:solidFill>
                <a:latin typeface="Calibri" pitchFamily="34" charset="0"/>
              </a:rPr>
              <a:t>mesmo critério do RGPS</a:t>
            </a:r>
            <a:endParaRPr lang="pt-BR" dirty="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51" name="Retângulo 14"/>
          <p:cNvSpPr>
            <a:spLocks noChangeArrowheads="1"/>
          </p:cNvSpPr>
          <p:nvPr/>
        </p:nvSpPr>
        <p:spPr bwMode="auto">
          <a:xfrm>
            <a:off x="496372" y="5089668"/>
            <a:ext cx="7729537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23" tIns="35662" rIns="71323" bIns="35662">
            <a:spAutoFit/>
          </a:bodyPr>
          <a:lstStyle/>
          <a:p>
            <a:r>
              <a:rPr lang="pt-BR" sz="1600" b="1" dirty="0">
                <a:solidFill>
                  <a:srgbClr val="595959"/>
                </a:solidFill>
                <a:latin typeface="Calibri" pitchFamily="34" charset="0"/>
              </a:rPr>
              <a:t>Aposentadoria Compulsória (mudança apenas na regra de cálculo)</a:t>
            </a:r>
          </a:p>
        </p:txBody>
      </p:sp>
      <p:pic>
        <p:nvPicPr>
          <p:cNvPr id="52" name="Picture 2" descr="Resultado de imagem para homens e mulher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778" y="5463972"/>
            <a:ext cx="6159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6714261"/>
              </p:ext>
            </p:extLst>
          </p:nvPr>
        </p:nvGraphicFramePr>
        <p:xfrm>
          <a:off x="1296090" y="5439025"/>
          <a:ext cx="1395691" cy="6099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395691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18213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Idade</a:t>
                      </a:r>
                      <a:r>
                        <a:rPr lang="pt-BR" sz="1400" kern="1200" baseline="0" dirty="0"/>
                        <a:t> </a:t>
                      </a:r>
                      <a:r>
                        <a:rPr lang="pt-BR" sz="1400" kern="1200" dirty="0"/>
                        <a:t>Máxima</a:t>
                      </a:r>
                      <a:endParaRPr lang="pt-BR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13452">
                <a:tc>
                  <a:txBody>
                    <a:bodyPr/>
                    <a:lstStyle/>
                    <a:p>
                      <a:pPr algn="ctr"/>
                      <a:r>
                        <a:rPr lang="pt-BR" sz="1400" kern="1200" dirty="0"/>
                        <a:t>75 anos</a:t>
                      </a:r>
                      <a:endParaRPr lang="pt-BR" sz="1400" b="0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55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8992835"/>
              </p:ext>
            </p:extLst>
          </p:nvPr>
        </p:nvGraphicFramePr>
        <p:xfrm>
          <a:off x="2888413" y="5439025"/>
          <a:ext cx="5878832" cy="6099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878832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18213"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Regra de Cálculo - Compulsória</a:t>
                      </a:r>
                      <a:endParaRPr lang="pt-BR" sz="1400" dirty="0">
                        <a:latin typeface="Calibri"/>
                        <a:cs typeface="Calibri"/>
                      </a:endParaRPr>
                    </a:p>
                  </a:txBody>
                  <a:tcPr marL="68580" marR="68580" marT="41564" marB="41564" anchor="ctr"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13452"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Calibri"/>
                        </a:rPr>
                        <a:t>Critério do RGPS </a:t>
                      </a:r>
                      <a:r>
                        <a:rPr lang="pt-BR" sz="1400" b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Calibri"/>
                        </a:rPr>
                        <a:t>x</a:t>
                      </a:r>
                      <a:r>
                        <a:rPr lang="pt-BR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Calibri"/>
                        </a:rPr>
                        <a:t> proporcional ao tempo de contribuição</a:t>
                      </a:r>
                    </a:p>
                  </a:txBody>
                  <a:tcPr marL="68580" marR="6858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sp>
        <p:nvSpPr>
          <p:cNvPr id="2" name="CaixaDeTexto 1">
            <a:extLst>
              <a:ext uri="{FF2B5EF4-FFF2-40B4-BE49-F238E27FC236}">
                <a16:creationId xmlns="" xmlns:a16="http://schemas.microsoft.com/office/drawing/2014/main" id="{48F9959F-6E9B-9344-AEAC-D3ADB43D3794}"/>
              </a:ext>
            </a:extLst>
          </p:cNvPr>
          <p:cNvSpPr txBox="1"/>
          <p:nvPr/>
        </p:nvSpPr>
        <p:spPr>
          <a:xfrm>
            <a:off x="241000" y="3405380"/>
            <a:ext cx="54534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Idade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="" xmlns:a16="http://schemas.microsoft.com/office/drawing/2014/main" id="{327E9BD4-759B-2442-A59B-BD757F2B399E}"/>
              </a:ext>
            </a:extLst>
          </p:cNvPr>
          <p:cNvSpPr txBox="1"/>
          <p:nvPr/>
        </p:nvSpPr>
        <p:spPr>
          <a:xfrm>
            <a:off x="331093" y="2723819"/>
            <a:ext cx="4208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ATC</a:t>
            </a:r>
          </a:p>
        </p:txBody>
      </p:sp>
    </p:spTree>
    <p:extLst>
      <p:ext uri="{BB962C8B-B14F-4D97-AF65-F5344CB8AC3E}">
        <p14:creationId xmlns:p14="http://schemas.microsoft.com/office/powerpoint/2010/main" val="378503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32258"/>
          <a:stretch/>
        </p:blipFill>
        <p:spPr>
          <a:xfrm>
            <a:off x="0" y="0"/>
            <a:ext cx="9174589" cy="1261722"/>
          </a:xfrm>
          <a:prstGeom prst="rect">
            <a:avLst/>
          </a:prstGeom>
        </p:spPr>
      </p:pic>
      <p:sp>
        <p:nvSpPr>
          <p:cNvPr id="32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5595321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Princípios da Reforma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12551" y="87735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26732" y="1711899"/>
            <a:ext cx="2859291" cy="4351339"/>
          </a:xfrm>
        </p:spPr>
        <p:txBody>
          <a:bodyPr>
            <a:normAutofit/>
          </a:bodyPr>
          <a:lstStyle/>
          <a:p>
            <a: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Sistema justo e igualitário </a:t>
            </a:r>
            <a:r>
              <a:rPr lang="pt-BR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(rico se aposentará na idade do pobre)</a:t>
            </a:r>
          </a:p>
          <a:p>
            <a:endParaRPr lang="pt-BR" sz="17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pt-BR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Quem ganha menos paga menos</a:t>
            </a:r>
          </a:p>
          <a:p>
            <a:pPr marL="0" indent="0">
              <a:buNone/>
            </a:pPr>
            <a:endParaRPr lang="pt-BR" sz="17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pt-BR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Garantir a sustentabilidade do sistema </a:t>
            </a:r>
          </a:p>
          <a:p>
            <a:endParaRPr lang="pt-BR" sz="17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pt-BR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Maior proteção social ao idoso: assistência fásica</a:t>
            </a:r>
          </a:p>
          <a:p>
            <a:endParaRPr lang="pt-BR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1"/>
          <p:cNvSpPr txBox="1">
            <a:spLocks/>
          </p:cNvSpPr>
          <p:nvPr/>
        </p:nvSpPr>
        <p:spPr>
          <a:xfrm>
            <a:off x="4855885" y="1711899"/>
            <a:ext cx="3039376" cy="313099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000"/>
              </a:spcAft>
            </a:pPr>
            <a: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Garantir direitos adquiridos</a:t>
            </a:r>
          </a:p>
          <a:p>
            <a:endParaRPr lang="en-US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Aft>
                <a:spcPts val="1000"/>
              </a:spcAft>
            </a:pPr>
            <a: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Separação entre Assistência </a:t>
            </a:r>
            <a:b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 Previdência</a:t>
            </a:r>
          </a:p>
          <a:p>
            <a:endParaRPr lang="pt-BR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pt-BR" sz="1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Opção </a:t>
            </a:r>
            <a:r>
              <a:rPr lang="pt-BR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pela Capitalização</a:t>
            </a:r>
            <a:endParaRPr lang="pt-BR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03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29" y="-79972"/>
            <a:ext cx="9357258" cy="7017944"/>
          </a:xfrm>
          <a:prstGeom prst="rect">
            <a:avLst/>
          </a:prstGeom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1844941" y="1973042"/>
            <a:ext cx="7026563" cy="1704143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Regras de Transição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929047" y="2952881"/>
            <a:ext cx="6857155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05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4308" y="1984042"/>
            <a:ext cx="8170765" cy="3692851"/>
          </a:xfrm>
        </p:spPr>
        <p:txBody>
          <a:bodyPr>
            <a:noAutofit/>
          </a:bodyPr>
          <a:lstStyle/>
          <a:p>
            <a:pPr lvl="0" algn="just">
              <a:lnSpc>
                <a:spcPct val="140000"/>
              </a:lnSpc>
            </a:pPr>
            <a:r>
              <a:rPr lang="pt-BR" sz="2000" dirty="0" smtClean="0"/>
              <a:t>As regras de aposentadoria e pensão permanecem as mesmas para os</a:t>
            </a:r>
            <a:br>
              <a:rPr lang="pt-BR" sz="2000" dirty="0" smtClean="0"/>
            </a:br>
            <a:r>
              <a:rPr lang="pt-BR" sz="2000" dirty="0" smtClean="0"/>
              <a:t>que já recebem o benefício ou já cumpriram os requisitos.</a:t>
            </a:r>
          </a:p>
          <a:p>
            <a:pPr lvl="0" algn="just">
              <a:lnSpc>
                <a:spcPct val="140000"/>
              </a:lnSpc>
            </a:pPr>
            <a:r>
              <a:rPr lang="pt-BR" sz="2000" dirty="0" smtClean="0"/>
              <a:t>RGPS - Regras de Transição:</a:t>
            </a:r>
          </a:p>
          <a:p>
            <a:pPr lvl="1" algn="just">
              <a:lnSpc>
                <a:spcPct val="140000"/>
              </a:lnSpc>
            </a:pPr>
            <a:r>
              <a:rPr lang="pt-BR" sz="1700" dirty="0" smtClean="0"/>
              <a:t>Três para Aposentadoria por Tempo de Contribuição.</a:t>
            </a:r>
          </a:p>
          <a:p>
            <a:pPr lvl="1" algn="just">
              <a:lnSpc>
                <a:spcPct val="140000"/>
              </a:lnSpc>
            </a:pPr>
            <a:r>
              <a:rPr lang="pt-BR" sz="1700" dirty="0" smtClean="0"/>
              <a:t>Uma para Aposentadoria por Idade.</a:t>
            </a:r>
          </a:p>
          <a:p>
            <a:pPr lvl="1" algn="just">
              <a:lnSpc>
                <a:spcPct val="140000"/>
              </a:lnSpc>
            </a:pPr>
            <a:r>
              <a:rPr lang="pt-BR" sz="1800" dirty="0"/>
              <a:t>O segurado poderá optar pela forma mais </a:t>
            </a:r>
            <a:r>
              <a:rPr lang="pt-BR" sz="1800" dirty="0" smtClean="0"/>
              <a:t>vantajosa.</a:t>
            </a:r>
            <a:endParaRPr lang="pt-BR" sz="1700" dirty="0" smtClean="0"/>
          </a:p>
          <a:p>
            <a:pPr algn="just">
              <a:lnSpc>
                <a:spcPct val="140000"/>
              </a:lnSpc>
            </a:pPr>
            <a:r>
              <a:rPr lang="pt-BR" sz="2000" dirty="0" smtClean="0"/>
              <a:t>RPPS - Uma regra de transição.</a:t>
            </a:r>
          </a:p>
          <a:p>
            <a:pPr lvl="0">
              <a:lnSpc>
                <a:spcPct val="140000"/>
              </a:lnSpc>
            </a:pPr>
            <a:endParaRPr lang="en-US" sz="2000" dirty="0"/>
          </a:p>
        </p:txBody>
      </p:sp>
      <p:pic>
        <p:nvPicPr>
          <p:cNvPr id="10" name="Picture 9" descr="bg liv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32258"/>
          <a:stretch/>
        </p:blipFill>
        <p:spPr>
          <a:xfrm>
            <a:off x="0" y="0"/>
            <a:ext cx="9174589" cy="1261722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412551" y="87735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5595321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Regras de transição</a:t>
            </a:r>
          </a:p>
        </p:txBody>
      </p:sp>
    </p:spTree>
    <p:extLst>
      <p:ext uri="{BB962C8B-B14F-4D97-AF65-F5344CB8AC3E}">
        <p14:creationId xmlns:p14="http://schemas.microsoft.com/office/powerpoint/2010/main" val="24974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aixaDeTexto 51">
            <a:extLst>
              <a:ext uri="{FF2B5EF4-FFF2-40B4-BE49-F238E27FC236}">
                <a16:creationId xmlns="" xmlns:a16="http://schemas.microsoft.com/office/drawing/2014/main" id="{9BE39625-D931-44CF-9103-E0232265BB55}"/>
              </a:ext>
            </a:extLst>
          </p:cNvPr>
          <p:cNvSpPr txBox="1"/>
          <p:nvPr/>
        </p:nvSpPr>
        <p:spPr>
          <a:xfrm>
            <a:off x="0" y="6420988"/>
            <a:ext cx="4459034" cy="1643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9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pt-B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22DCBA5C-A142-4042-A71B-B27E28228699}"/>
              </a:ext>
            </a:extLst>
          </p:cNvPr>
          <p:cNvSpPr txBox="1"/>
          <p:nvPr/>
        </p:nvSpPr>
        <p:spPr>
          <a:xfrm>
            <a:off x="326815" y="4696137"/>
            <a:ext cx="8279303" cy="1341599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marL="222885" indent="-222885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O valor do benefício será definido de acordo com a nova regra de cálculo.</a:t>
            </a:r>
          </a:p>
          <a:p>
            <a:pPr marL="222885" indent="-222885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Professores terão redução (bônus) de cinco pontos:  a soma do tempo de contribuição com a idade se inicia, em 2019, com 81 para mulheres e 91 para homens, desde que comprovem, exclusivamente, tempo de efetivo exercício das funções de magistério na educação infantil e no ensino fundamental e médio. Os pontos sobem até atingir 95 pontos, para professoras, e 100 pontos, para professores.</a:t>
            </a:r>
            <a:endParaRPr lang="pt-BR" sz="1500" dirty="0">
              <a:solidFill>
                <a:srgbClr val="595959"/>
              </a:solidFill>
              <a:cs typeface="Calibri"/>
            </a:endParaRPr>
          </a:p>
        </p:txBody>
      </p:sp>
      <p:pic>
        <p:nvPicPr>
          <p:cNvPr id="20" name="Picture 19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1367"/>
          <a:stretch/>
        </p:blipFill>
        <p:spPr>
          <a:xfrm>
            <a:off x="0" y="-1"/>
            <a:ext cx="9174589" cy="1829117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295575" y="138625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96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transição RGPS</a:t>
            </a:r>
            <a:b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</a:b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(Aposentadoria por Tempo </a:t>
            </a:r>
            <a:r>
              <a:rPr lang="pt-BR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de Contribuição 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- 1)</a:t>
            </a:r>
            <a:endParaRPr lang="pt-BR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3076" y="1396104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rgbClr val="FFFFFF"/>
                </a:solidFill>
              </a:rPr>
              <a:t>A regra da soma do tempo de contribuição com a idade passa a ser regra de acesso</a:t>
            </a:r>
          </a:p>
        </p:txBody>
      </p:sp>
      <p:graphicFrame>
        <p:nvGraphicFramePr>
          <p:cNvPr id="32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5692781"/>
              </p:ext>
            </p:extLst>
          </p:nvPr>
        </p:nvGraphicFramePr>
        <p:xfrm>
          <a:off x="765320" y="2056571"/>
          <a:ext cx="2182372" cy="23124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9118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0911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5693">
                <a:tc gridSpan="2"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Tempo de</a:t>
                      </a:r>
                      <a:r>
                        <a:rPr lang="pt-BR" sz="1500" kern="1200" baseline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500" kern="1200" dirty="0">
                          <a:latin typeface="+mn-lt"/>
                          <a:cs typeface="Calibri"/>
                        </a:rPr>
                        <a:t>Contribuição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97676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33" name="Imagem 6">
            <a:extLst>
              <a:ext uri="{FF2B5EF4-FFF2-40B4-BE49-F238E27FC236}">
                <a16:creationId xmlns="" xmlns:a16="http://schemas.microsoft.com/office/drawing/2014/main" id="{14C83304-FF08-4717-8F44-87107899DE5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75871" y="2879143"/>
            <a:ext cx="285750" cy="733425"/>
          </a:xfrm>
          <a:prstGeom prst="rect">
            <a:avLst/>
          </a:prstGeom>
        </p:spPr>
      </p:pic>
      <p:pic>
        <p:nvPicPr>
          <p:cNvPr id="34" name="Imagem 8">
            <a:extLst>
              <a:ext uri="{FF2B5EF4-FFF2-40B4-BE49-F238E27FC236}">
                <a16:creationId xmlns="" xmlns:a16="http://schemas.microsoft.com/office/drawing/2014/main" id="{013BD153-4A86-45C1-97A7-9FE5E39F1C9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49015" y="2888905"/>
            <a:ext cx="314325" cy="725837"/>
          </a:xfrm>
          <a:prstGeom prst="rect">
            <a:avLst/>
          </a:prstGeom>
        </p:spPr>
      </p:pic>
      <p:sp>
        <p:nvSpPr>
          <p:cNvPr id="35" name="CaixaDeTexto 23">
            <a:extLst>
              <a:ext uri="{FF2B5EF4-FFF2-40B4-BE49-F238E27FC236}">
                <a16:creationId xmlns="" xmlns:a16="http://schemas.microsoft.com/office/drawing/2014/main" id="{AA37E516-2D83-4B68-838E-69C4726F22CD}"/>
              </a:ext>
            </a:extLst>
          </p:cNvPr>
          <p:cNvSpPr txBox="1"/>
          <p:nvPr/>
        </p:nvSpPr>
        <p:spPr>
          <a:xfrm>
            <a:off x="855860" y="3568015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35 anos</a:t>
            </a:r>
          </a:p>
        </p:txBody>
      </p:sp>
      <p:sp>
        <p:nvSpPr>
          <p:cNvPr id="36" name="CaixaDeTexto 24">
            <a:extLst>
              <a:ext uri="{FF2B5EF4-FFF2-40B4-BE49-F238E27FC236}">
                <a16:creationId xmlns="" xmlns:a16="http://schemas.microsoft.com/office/drawing/2014/main" id="{2DC05287-31CA-40BB-BAF0-F8C3201D38E2}"/>
              </a:ext>
            </a:extLst>
          </p:cNvPr>
          <p:cNvSpPr txBox="1"/>
          <p:nvPr/>
        </p:nvSpPr>
        <p:spPr>
          <a:xfrm>
            <a:off x="1954119" y="3573021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30 anos</a:t>
            </a:r>
          </a:p>
        </p:txBody>
      </p:sp>
      <p:sp>
        <p:nvSpPr>
          <p:cNvPr id="4" name="Plus 3"/>
          <p:cNvSpPr/>
          <p:nvPr/>
        </p:nvSpPr>
        <p:spPr>
          <a:xfrm>
            <a:off x="2976127" y="3042188"/>
            <a:ext cx="417034" cy="417034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585654"/>
              </p:ext>
            </p:extLst>
          </p:nvPr>
        </p:nvGraphicFramePr>
        <p:xfrm>
          <a:off x="3447623" y="2056571"/>
          <a:ext cx="4495027" cy="22840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95027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39308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Pontos</a:t>
                      </a:r>
                      <a:r>
                        <a:rPr lang="pt-BR" sz="1500" kern="1200" baseline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5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(Idade + Tempo de Contribuição)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944717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38" name="Gráfico 28">
            <a:extLst>
              <a:ext uri="{FF2B5EF4-FFF2-40B4-BE49-F238E27FC236}">
                <a16:creationId xmlns="" xmlns:a16="http://schemas.microsoft.com/office/drawing/2014/main" id="{1D94A647-4906-44B4-9AC1-6C8DFEC33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7544527"/>
              </p:ext>
            </p:extLst>
          </p:nvPr>
        </p:nvGraphicFramePr>
        <p:xfrm>
          <a:off x="3509473" y="2334015"/>
          <a:ext cx="5949674" cy="2058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295575" y="4608533"/>
            <a:ext cx="817163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7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aixaDeTexto 51">
            <a:extLst>
              <a:ext uri="{FF2B5EF4-FFF2-40B4-BE49-F238E27FC236}">
                <a16:creationId xmlns="" xmlns:a16="http://schemas.microsoft.com/office/drawing/2014/main" id="{9BE39625-D931-44CF-9103-E0232265BB55}"/>
              </a:ext>
            </a:extLst>
          </p:cNvPr>
          <p:cNvSpPr txBox="1"/>
          <p:nvPr/>
        </p:nvSpPr>
        <p:spPr>
          <a:xfrm>
            <a:off x="0" y="6420988"/>
            <a:ext cx="4459034" cy="1643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9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pt-B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22DCBA5C-A142-4042-A71B-B27E28228699}"/>
              </a:ext>
            </a:extLst>
          </p:cNvPr>
          <p:cNvSpPr txBox="1"/>
          <p:nvPr/>
        </p:nvSpPr>
        <p:spPr>
          <a:xfrm>
            <a:off x="326815" y="4961502"/>
            <a:ext cx="8175043" cy="1341599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marL="222885" indent="-222885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O valor do benefício será definido  de acordo com a nova regra de cálculo. </a:t>
            </a:r>
          </a:p>
          <a:p>
            <a:pPr marL="222885" indent="-222885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Professores terão redução (bônus) de cinco anos na idade, desde que comprovem, exclusivamente, tempo de efetivo exercício das funções de magistério na educação infantil e no ensino fundamental e médio.  As idades sobem até 60 anos, para ambos os sexos.</a:t>
            </a:r>
          </a:p>
          <a:p>
            <a:pPr marL="222885" indent="-222885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500" dirty="0">
              <a:solidFill>
                <a:srgbClr val="595959"/>
              </a:solidFill>
              <a:cs typeface="Calibri"/>
            </a:endParaRPr>
          </a:p>
        </p:txBody>
      </p:sp>
      <p:sp>
        <p:nvSpPr>
          <p:cNvPr id="23" name="Espaço Reservado para Número de Slide 5"/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0FCE7-AC6C-413E-9D5E-C52BBC363CD6}" type="slidenum">
              <a:rPr lang="pt-BR" smtClean="0"/>
              <a:pPr/>
              <a:t>23</a:t>
            </a:fld>
            <a:endParaRPr lang="pt-BR"/>
          </a:p>
        </p:txBody>
      </p:sp>
      <p:pic>
        <p:nvPicPr>
          <p:cNvPr id="20" name="Picture 19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1367"/>
          <a:stretch/>
        </p:blipFill>
        <p:spPr>
          <a:xfrm>
            <a:off x="0" y="-1"/>
            <a:ext cx="9174589" cy="1829117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295575" y="138625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96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transição RGPS</a:t>
            </a:r>
            <a:b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</a:b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(Aposentadoria por Tempo de Contribuição - 2)</a:t>
            </a:r>
            <a:endParaRPr lang="pt-BR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3076" y="1396104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rgbClr val="FFFFFF"/>
                </a:solidFill>
              </a:rPr>
              <a:t>As normas exigem tempo de contribuição e idade mínima como regra de acesso</a:t>
            </a:r>
          </a:p>
        </p:txBody>
      </p:sp>
      <p:graphicFrame>
        <p:nvGraphicFramePr>
          <p:cNvPr id="32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335025"/>
              </p:ext>
            </p:extLst>
          </p:nvPr>
        </p:nvGraphicFramePr>
        <p:xfrm>
          <a:off x="717929" y="2265072"/>
          <a:ext cx="2182371" cy="23124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82371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35693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Tempo de</a:t>
                      </a:r>
                      <a:r>
                        <a:rPr lang="pt-BR" sz="1500" kern="1200" baseline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500" kern="1200" dirty="0">
                          <a:latin typeface="+mn-lt"/>
                          <a:cs typeface="Calibri"/>
                        </a:rPr>
                        <a:t>Contribuição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97676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33" name="Imagem 6">
            <a:extLst>
              <a:ext uri="{FF2B5EF4-FFF2-40B4-BE49-F238E27FC236}">
                <a16:creationId xmlns="" xmlns:a16="http://schemas.microsoft.com/office/drawing/2014/main" id="{14C83304-FF08-4717-8F44-87107899DE5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28480" y="3087644"/>
            <a:ext cx="285750" cy="733425"/>
          </a:xfrm>
          <a:prstGeom prst="rect">
            <a:avLst/>
          </a:prstGeom>
        </p:spPr>
      </p:pic>
      <p:pic>
        <p:nvPicPr>
          <p:cNvPr id="34" name="Imagem 8">
            <a:extLst>
              <a:ext uri="{FF2B5EF4-FFF2-40B4-BE49-F238E27FC236}">
                <a16:creationId xmlns="" xmlns:a16="http://schemas.microsoft.com/office/drawing/2014/main" id="{013BD153-4A86-45C1-97A7-9FE5E39F1C9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01624" y="3097406"/>
            <a:ext cx="314325" cy="725837"/>
          </a:xfrm>
          <a:prstGeom prst="rect">
            <a:avLst/>
          </a:prstGeom>
        </p:spPr>
      </p:pic>
      <p:sp>
        <p:nvSpPr>
          <p:cNvPr id="35" name="CaixaDeTexto 23">
            <a:extLst>
              <a:ext uri="{FF2B5EF4-FFF2-40B4-BE49-F238E27FC236}">
                <a16:creationId xmlns="" xmlns:a16="http://schemas.microsoft.com/office/drawing/2014/main" id="{AA37E516-2D83-4B68-838E-69C4726F22CD}"/>
              </a:ext>
            </a:extLst>
          </p:cNvPr>
          <p:cNvSpPr txBox="1"/>
          <p:nvPr/>
        </p:nvSpPr>
        <p:spPr>
          <a:xfrm>
            <a:off x="808469" y="3776516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35 anos</a:t>
            </a:r>
          </a:p>
        </p:txBody>
      </p:sp>
      <p:sp>
        <p:nvSpPr>
          <p:cNvPr id="36" name="CaixaDeTexto 24">
            <a:extLst>
              <a:ext uri="{FF2B5EF4-FFF2-40B4-BE49-F238E27FC236}">
                <a16:creationId xmlns="" xmlns:a16="http://schemas.microsoft.com/office/drawing/2014/main" id="{2DC05287-31CA-40BB-BAF0-F8C3201D38E2}"/>
              </a:ext>
            </a:extLst>
          </p:cNvPr>
          <p:cNvSpPr txBox="1"/>
          <p:nvPr/>
        </p:nvSpPr>
        <p:spPr>
          <a:xfrm>
            <a:off x="1906728" y="3781522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30 anos</a:t>
            </a:r>
          </a:p>
        </p:txBody>
      </p:sp>
      <p:sp>
        <p:nvSpPr>
          <p:cNvPr id="4" name="Plus 3"/>
          <p:cNvSpPr/>
          <p:nvPr/>
        </p:nvSpPr>
        <p:spPr>
          <a:xfrm>
            <a:off x="2928736" y="3250689"/>
            <a:ext cx="417034" cy="417034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0088455"/>
              </p:ext>
            </p:extLst>
          </p:nvPr>
        </p:nvGraphicFramePr>
        <p:xfrm>
          <a:off x="3400232" y="2265072"/>
          <a:ext cx="4495027" cy="22840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95027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39308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Idade mínima 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944717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295575" y="4826511"/>
            <a:ext cx="817163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Gráfico 28">
            <a:extLst>
              <a:ext uri="{FF2B5EF4-FFF2-40B4-BE49-F238E27FC236}">
                <a16:creationId xmlns="" xmlns:a16="http://schemas.microsoft.com/office/drawing/2014/main" id="{1D94A647-4906-44B4-9AC1-6C8DFEC33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5681074"/>
              </p:ext>
            </p:extLst>
          </p:nvPr>
        </p:nvGraphicFramePr>
        <p:xfrm>
          <a:off x="3308019" y="2625208"/>
          <a:ext cx="6549208" cy="1904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90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1D37311A-3BC2-47EC-A676-2B1424B5260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61926" y="1495425"/>
            <a:ext cx="5054600" cy="386080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pt-BR" sz="1800" dirty="0" smtClean="0"/>
              <a:t>Quem está há dois anos de cumprir o tempo de contribuição mínimo para aposentadoria – 30 anos, se mulher, e 35, se homem – poderá optar pela aposentadoria sem idade mínima, aplicando-se o Fator Previdenciário, após cumprir pedágio de 50% sobre o tempo faltante.</a:t>
            </a:r>
          </a:p>
          <a:p>
            <a:pPr marL="0" indent="0">
              <a:lnSpc>
                <a:spcPct val="110000"/>
              </a:lnSpc>
              <a:buNone/>
            </a:pPr>
            <a:endParaRPr lang="pt-BR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pt-BR" sz="1800" b="1" dirty="0" smtClean="0"/>
              <a:t>Exemplo: </a:t>
            </a:r>
            <a:r>
              <a:rPr lang="pt-BR" sz="1800" dirty="0" smtClean="0"/>
              <a:t>mulher com 29 anos de contribuição poderá se aposentar pelo Fator Previdenciário se contribuir mais um ano e meio. </a:t>
            </a:r>
            <a:endParaRPr lang="pt-BR" sz="1800" dirty="0"/>
          </a:p>
        </p:txBody>
      </p:sp>
      <p:pic>
        <p:nvPicPr>
          <p:cNvPr id="7" name="Picture 6" descr="bg liv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3" t="-24460" r="36536" b="-1"/>
          <a:stretch/>
        </p:blipFill>
        <p:spPr>
          <a:xfrm>
            <a:off x="0" y="-1677480"/>
            <a:ext cx="3544811" cy="853548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342966" y="3528124"/>
            <a:ext cx="3021761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ixaDeTexto 3"/>
          <p:cNvSpPr txBox="1">
            <a:spLocks noChangeArrowheads="1"/>
          </p:cNvSpPr>
          <p:nvPr/>
        </p:nvSpPr>
        <p:spPr bwMode="auto">
          <a:xfrm>
            <a:off x="197963" y="1147779"/>
            <a:ext cx="3280275" cy="238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transição RGPS 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(Aposentadoria por Tempo </a:t>
            </a: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de Contribuição 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- 3</a:t>
            </a: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180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aixaDeTexto 51">
            <a:extLst>
              <a:ext uri="{FF2B5EF4-FFF2-40B4-BE49-F238E27FC236}">
                <a16:creationId xmlns="" xmlns:a16="http://schemas.microsoft.com/office/drawing/2014/main" id="{9BE39625-D931-44CF-9103-E0232265BB55}"/>
              </a:ext>
            </a:extLst>
          </p:cNvPr>
          <p:cNvSpPr txBox="1"/>
          <p:nvPr/>
        </p:nvSpPr>
        <p:spPr>
          <a:xfrm>
            <a:off x="0" y="6420988"/>
            <a:ext cx="4459034" cy="1643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9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pt-B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3369"/>
          <a:stretch/>
        </p:blipFill>
        <p:spPr>
          <a:xfrm>
            <a:off x="0" y="-1"/>
            <a:ext cx="9174589" cy="1724867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295575" y="138625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9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transição RGPS</a:t>
            </a:r>
            <a:b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</a:b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(Aposentadoria por Idade)</a:t>
            </a:r>
          </a:p>
        </p:txBody>
      </p:sp>
      <p:graphicFrame>
        <p:nvGraphicFramePr>
          <p:cNvPr id="32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662447"/>
              </p:ext>
            </p:extLst>
          </p:nvPr>
        </p:nvGraphicFramePr>
        <p:xfrm>
          <a:off x="717929" y="3260187"/>
          <a:ext cx="1272473" cy="17537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2473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44891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Idade Mínima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44206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33" name="Imagem 6">
            <a:extLst>
              <a:ext uri="{FF2B5EF4-FFF2-40B4-BE49-F238E27FC236}">
                <a16:creationId xmlns="" xmlns:a16="http://schemas.microsoft.com/office/drawing/2014/main" id="{14C83304-FF08-4717-8F44-87107899DE5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4210" y="2496959"/>
            <a:ext cx="243852" cy="625886"/>
          </a:xfrm>
          <a:prstGeom prst="rect">
            <a:avLst/>
          </a:prstGeom>
        </p:spPr>
      </p:pic>
      <p:sp>
        <p:nvSpPr>
          <p:cNvPr id="35" name="CaixaDeTexto 23">
            <a:extLst>
              <a:ext uri="{FF2B5EF4-FFF2-40B4-BE49-F238E27FC236}">
                <a16:creationId xmlns="" xmlns:a16="http://schemas.microsoft.com/office/drawing/2014/main" id="{AA37E516-2D83-4B68-838E-69C4726F22CD}"/>
              </a:ext>
            </a:extLst>
          </p:cNvPr>
          <p:cNvSpPr txBox="1"/>
          <p:nvPr/>
        </p:nvSpPr>
        <p:spPr>
          <a:xfrm>
            <a:off x="808469" y="4240903"/>
            <a:ext cx="989199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65 anos</a:t>
            </a:r>
          </a:p>
        </p:txBody>
      </p:sp>
      <p:graphicFrame>
        <p:nvGraphicFramePr>
          <p:cNvPr id="3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878041"/>
              </p:ext>
            </p:extLst>
          </p:nvPr>
        </p:nvGraphicFramePr>
        <p:xfrm>
          <a:off x="5554168" y="3208923"/>
          <a:ext cx="3023515" cy="180456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2351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60465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Contribuição mínima (anos)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492833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19" name="Gráfico 21">
            <a:extLst>
              <a:ext uri="{FF2B5EF4-FFF2-40B4-BE49-F238E27FC236}">
                <a16:creationId xmlns="" xmlns:a16="http://schemas.microsoft.com/office/drawing/2014/main" id="{2B241CE3-CE3E-4381-BBE8-A0C0CDD39B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7671613"/>
              </p:ext>
            </p:extLst>
          </p:nvPr>
        </p:nvGraphicFramePr>
        <p:xfrm>
          <a:off x="5521027" y="3319358"/>
          <a:ext cx="5237261" cy="1828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7947262"/>
              </p:ext>
            </p:extLst>
          </p:nvPr>
        </p:nvGraphicFramePr>
        <p:xfrm>
          <a:off x="2082776" y="3260187"/>
          <a:ext cx="2305586" cy="17537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0558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44891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Idade Mínima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44206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34" name="Imagem 8">
            <a:extLst>
              <a:ext uri="{FF2B5EF4-FFF2-40B4-BE49-F238E27FC236}">
                <a16:creationId xmlns="" xmlns:a16="http://schemas.microsoft.com/office/drawing/2014/main" id="{013BD153-4A86-45C1-97A7-9FE5E39F1C9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82122" y="2506546"/>
            <a:ext cx="267908" cy="618648"/>
          </a:xfrm>
          <a:prstGeom prst="rect">
            <a:avLst/>
          </a:prstGeom>
        </p:spPr>
      </p:pic>
      <p:sp>
        <p:nvSpPr>
          <p:cNvPr id="4" name="Plus 3"/>
          <p:cNvSpPr/>
          <p:nvPr/>
        </p:nvSpPr>
        <p:spPr>
          <a:xfrm>
            <a:off x="4653751" y="3961485"/>
            <a:ext cx="417034" cy="417034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Gráfico 44">
            <a:extLst>
              <a:ext uri="{FF2B5EF4-FFF2-40B4-BE49-F238E27FC236}">
                <a16:creationId xmlns="" xmlns:a16="http://schemas.microsoft.com/office/drawing/2014/main" id="{DD5149CB-C876-4E2A-83EC-10514A4E0D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98409"/>
              </p:ext>
            </p:extLst>
          </p:nvPr>
        </p:nvGraphicFramePr>
        <p:xfrm>
          <a:off x="1893534" y="3372812"/>
          <a:ext cx="9077418" cy="175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59345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727" b="32648"/>
          <a:stretch/>
        </p:blipFill>
        <p:spPr>
          <a:xfrm>
            <a:off x="1" y="-1"/>
            <a:ext cx="9144000" cy="1241525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295575" y="96925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de transição RPPS</a:t>
            </a:r>
          </a:p>
        </p:txBody>
      </p:sp>
      <p:graphicFrame>
        <p:nvGraphicFramePr>
          <p:cNvPr id="32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090084"/>
              </p:ext>
            </p:extLst>
          </p:nvPr>
        </p:nvGraphicFramePr>
        <p:xfrm>
          <a:off x="329324" y="1781726"/>
          <a:ext cx="2267675" cy="25227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923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5284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82815">
                <a:tc>
                  <a:txBody>
                    <a:bodyPr/>
                    <a:lstStyle/>
                    <a:p>
                      <a:pPr algn="ctr"/>
                      <a:r>
                        <a:rPr lang="pt-BR" sz="1300" kern="1200" dirty="0">
                          <a:latin typeface="+mn-lt"/>
                          <a:cs typeface="Calibri"/>
                        </a:rPr>
                        <a:t>Idade</a:t>
                      </a:r>
                      <a:br>
                        <a:rPr lang="pt-BR" sz="1300" kern="1200" dirty="0">
                          <a:latin typeface="+mn-lt"/>
                          <a:cs typeface="Calibri"/>
                        </a:rPr>
                      </a:br>
                      <a:r>
                        <a:rPr lang="pt-BR" sz="1300" kern="1200" dirty="0">
                          <a:latin typeface="+mn-lt"/>
                          <a:cs typeface="Calibri"/>
                        </a:rPr>
                        <a:t>Mínima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00" kern="1200" dirty="0">
                          <a:latin typeface="+mn-lt"/>
                          <a:cs typeface="Calibri"/>
                        </a:rPr>
                        <a:t>Tempo de</a:t>
                      </a:r>
                    </a:p>
                    <a:p>
                      <a:pPr algn="ctr"/>
                      <a:r>
                        <a:rPr lang="pt-BR" sz="13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Contribuição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02168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1021685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7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1458809"/>
              </p:ext>
            </p:extLst>
          </p:nvPr>
        </p:nvGraphicFramePr>
        <p:xfrm>
          <a:off x="4568447" y="1758899"/>
          <a:ext cx="3999758" cy="228790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99758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95222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+mn-lt"/>
                          <a:cs typeface="Calibri"/>
                        </a:rPr>
                        <a:t>Pontos</a:t>
                      </a:r>
                      <a:r>
                        <a:rPr lang="pt-BR" sz="1500" kern="1200" baseline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5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(Idade + Tempo de Contribuição)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892679"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sp>
        <p:nvSpPr>
          <p:cNvPr id="4" name="Plus 3"/>
          <p:cNvSpPr/>
          <p:nvPr/>
        </p:nvSpPr>
        <p:spPr>
          <a:xfrm>
            <a:off x="2597017" y="3013774"/>
            <a:ext cx="246402" cy="246402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Imagem 17">
            <a:extLst>
              <a:ext uri="{FF2B5EF4-FFF2-40B4-BE49-F238E27FC236}">
                <a16:creationId xmlns="" xmlns:a16="http://schemas.microsoft.com/office/drawing/2014/main" id="{0EE5D20F-1078-4AE3-A463-E36E42F9019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3176" y="2420905"/>
            <a:ext cx="204094" cy="523842"/>
          </a:xfrm>
          <a:prstGeom prst="rect">
            <a:avLst/>
          </a:prstGeom>
        </p:spPr>
      </p:pic>
      <p:pic>
        <p:nvPicPr>
          <p:cNvPr id="25" name="Imagem 18">
            <a:extLst>
              <a:ext uri="{FF2B5EF4-FFF2-40B4-BE49-F238E27FC236}">
                <a16:creationId xmlns="" xmlns:a16="http://schemas.microsoft.com/office/drawing/2014/main" id="{C307B9B5-092D-45FF-9058-7D7915C615B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0688" y="3420801"/>
            <a:ext cx="224504" cy="518422"/>
          </a:xfrm>
          <a:prstGeom prst="rect">
            <a:avLst/>
          </a:prstGeom>
        </p:spPr>
      </p:pic>
      <p:graphicFrame>
        <p:nvGraphicFramePr>
          <p:cNvPr id="28" name="Gráfico 4">
            <a:extLst>
              <a:ext uri="{FF2B5EF4-FFF2-40B4-BE49-F238E27FC236}">
                <a16:creationId xmlns="" xmlns:a16="http://schemas.microsoft.com/office/drawing/2014/main" id="{24D7A84B-A141-4D4F-B150-6A21A0500E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2706659"/>
              </p:ext>
            </p:extLst>
          </p:nvPr>
        </p:nvGraphicFramePr>
        <p:xfrm>
          <a:off x="0" y="2442670"/>
          <a:ext cx="1529048" cy="845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CaixaDeTexto 5">
            <a:extLst>
              <a:ext uri="{FF2B5EF4-FFF2-40B4-BE49-F238E27FC236}">
                <a16:creationId xmlns="" xmlns:a16="http://schemas.microsoft.com/office/drawing/2014/main" id="{78B2076B-CF50-49C1-89DE-6D7D46D8E163}"/>
              </a:ext>
            </a:extLst>
          </p:cNvPr>
          <p:cNvSpPr txBox="1"/>
          <p:nvPr/>
        </p:nvSpPr>
        <p:spPr>
          <a:xfrm>
            <a:off x="461270" y="2459425"/>
            <a:ext cx="420041" cy="28746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solidFill>
                  <a:srgbClr val="0B64FF"/>
                </a:solidFill>
              </a:rPr>
              <a:t>61</a:t>
            </a:r>
          </a:p>
        </p:txBody>
      </p:sp>
      <p:sp>
        <p:nvSpPr>
          <p:cNvPr id="31" name="CaixaDeTexto 19">
            <a:extLst>
              <a:ext uri="{FF2B5EF4-FFF2-40B4-BE49-F238E27FC236}">
                <a16:creationId xmlns="" xmlns:a16="http://schemas.microsoft.com/office/drawing/2014/main" id="{CE68087F-3D99-4BA2-8D74-8C10004ADBC5}"/>
              </a:ext>
            </a:extLst>
          </p:cNvPr>
          <p:cNvSpPr txBox="1"/>
          <p:nvPr/>
        </p:nvSpPr>
        <p:spPr>
          <a:xfrm>
            <a:off x="925549" y="2382026"/>
            <a:ext cx="420041" cy="28746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solidFill>
                  <a:srgbClr val="0B64FF"/>
                </a:solidFill>
              </a:rPr>
              <a:t>62</a:t>
            </a:r>
          </a:p>
        </p:txBody>
      </p:sp>
      <p:graphicFrame>
        <p:nvGraphicFramePr>
          <p:cNvPr id="36" name="Gráfico 20">
            <a:extLst>
              <a:ext uri="{FF2B5EF4-FFF2-40B4-BE49-F238E27FC236}">
                <a16:creationId xmlns="" xmlns:a16="http://schemas.microsoft.com/office/drawing/2014/main" id="{22D27C64-9253-4642-A6EE-81C923D3F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0439643"/>
              </p:ext>
            </p:extLst>
          </p:nvPr>
        </p:nvGraphicFramePr>
        <p:xfrm>
          <a:off x="265753" y="3389746"/>
          <a:ext cx="1094565" cy="93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8" name="CaixaDeTexto 23">
            <a:extLst>
              <a:ext uri="{FF2B5EF4-FFF2-40B4-BE49-F238E27FC236}">
                <a16:creationId xmlns="" xmlns:a16="http://schemas.microsoft.com/office/drawing/2014/main" id="{F002B248-FFEA-4305-AB90-A825309925C1}"/>
              </a:ext>
            </a:extLst>
          </p:cNvPr>
          <p:cNvSpPr txBox="1"/>
          <p:nvPr/>
        </p:nvSpPr>
        <p:spPr>
          <a:xfrm>
            <a:off x="507958" y="3444272"/>
            <a:ext cx="420041" cy="28746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solidFill>
                  <a:srgbClr val="FB016C"/>
                </a:solidFill>
              </a:rPr>
              <a:t>56</a:t>
            </a:r>
          </a:p>
        </p:txBody>
      </p:sp>
      <p:sp>
        <p:nvSpPr>
          <p:cNvPr id="40" name="CaixaDeTexto 24">
            <a:extLst>
              <a:ext uri="{FF2B5EF4-FFF2-40B4-BE49-F238E27FC236}">
                <a16:creationId xmlns="" xmlns:a16="http://schemas.microsoft.com/office/drawing/2014/main" id="{5F94D258-8D99-4B42-B0E1-4C0A76D5A448}"/>
              </a:ext>
            </a:extLst>
          </p:cNvPr>
          <p:cNvSpPr txBox="1"/>
          <p:nvPr/>
        </p:nvSpPr>
        <p:spPr>
          <a:xfrm>
            <a:off x="880388" y="3348042"/>
            <a:ext cx="420041" cy="28746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solidFill>
                  <a:srgbClr val="FB016C"/>
                </a:solidFill>
              </a:rPr>
              <a:t>57</a:t>
            </a:r>
          </a:p>
        </p:txBody>
      </p:sp>
      <p:sp>
        <p:nvSpPr>
          <p:cNvPr id="41" name="CaixaDeTexto 23">
            <a:extLst>
              <a:ext uri="{FF2B5EF4-FFF2-40B4-BE49-F238E27FC236}">
                <a16:creationId xmlns="" xmlns:a16="http://schemas.microsoft.com/office/drawing/2014/main" id="{AA37E516-2D83-4B68-838E-69C4726F22CD}"/>
              </a:ext>
            </a:extLst>
          </p:cNvPr>
          <p:cNvSpPr txBox="1"/>
          <p:nvPr/>
        </p:nvSpPr>
        <p:spPr>
          <a:xfrm>
            <a:off x="1519327" y="2980421"/>
            <a:ext cx="831244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35 anos</a:t>
            </a:r>
          </a:p>
        </p:txBody>
      </p:sp>
      <p:sp>
        <p:nvSpPr>
          <p:cNvPr id="42" name="CaixaDeTexto 23">
            <a:extLst>
              <a:ext uri="{FF2B5EF4-FFF2-40B4-BE49-F238E27FC236}">
                <a16:creationId xmlns="" xmlns:a16="http://schemas.microsoft.com/office/drawing/2014/main" id="{AA37E516-2D83-4B68-838E-69C4726F22CD}"/>
              </a:ext>
            </a:extLst>
          </p:cNvPr>
          <p:cNvSpPr txBox="1"/>
          <p:nvPr/>
        </p:nvSpPr>
        <p:spPr>
          <a:xfrm>
            <a:off x="1519327" y="3966059"/>
            <a:ext cx="831244" cy="30285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pt-BR" sz="1500" b="1" dirty="0">
                <a:solidFill>
                  <a:srgbClr val="595959"/>
                </a:solidFill>
              </a:rPr>
              <a:t>30 anos</a:t>
            </a:r>
          </a:p>
        </p:txBody>
      </p:sp>
      <p:graphicFrame>
        <p:nvGraphicFramePr>
          <p:cNvPr id="43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4398204"/>
              </p:ext>
            </p:extLst>
          </p:nvPr>
        </p:nvGraphicFramePr>
        <p:xfrm>
          <a:off x="2890821" y="1781726"/>
          <a:ext cx="1374325" cy="19056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37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057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82815">
                <a:tc>
                  <a:txBody>
                    <a:bodyPr/>
                    <a:lstStyle/>
                    <a:p>
                      <a:pPr algn="ctr"/>
                      <a:r>
                        <a:rPr lang="pt-BR" sz="13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Tempo de </a:t>
                      </a:r>
                      <a:r>
                        <a:rPr lang="pt-BR" sz="1300" b="1" kern="1200" dirty="0" smtClean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Serviço </a:t>
                      </a:r>
                      <a:r>
                        <a:rPr lang="pt-BR" sz="13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Público</a:t>
                      </a:r>
                      <a:r>
                        <a:rPr lang="pt-BR" sz="1300" b="1" kern="1200" baseline="300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00" kern="1200" dirty="0">
                          <a:latin typeface="Calibri"/>
                          <a:cs typeface="Calibri"/>
                        </a:rPr>
                        <a:t>Tempo</a:t>
                      </a:r>
                      <a:br>
                        <a:rPr lang="pt-BR" sz="1300" kern="1200" dirty="0">
                          <a:latin typeface="Calibri"/>
                          <a:cs typeface="Calibri"/>
                        </a:rPr>
                      </a:br>
                      <a:r>
                        <a:rPr lang="pt-BR" sz="1300" kern="1200" dirty="0">
                          <a:latin typeface="Calibri"/>
                          <a:cs typeface="Calibri"/>
                        </a:rPr>
                        <a:t>de</a:t>
                      </a:r>
                    </a:p>
                    <a:p>
                      <a:pPr algn="ctr"/>
                      <a:r>
                        <a:rPr lang="pt-BR" sz="13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Cargo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prstClr val="white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021685">
                <a:tc>
                  <a:txBody>
                    <a:bodyPr/>
                    <a:lstStyle/>
                    <a:p>
                      <a:pPr algn="ctr"/>
                      <a:r>
                        <a:rPr lang="pt-BR" sz="1300" b="1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300" b="1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45" name="Gráfico 28">
            <a:extLst>
              <a:ext uri="{FF2B5EF4-FFF2-40B4-BE49-F238E27FC236}">
                <a16:creationId xmlns="" xmlns:a16="http://schemas.microsoft.com/office/drawing/2014/main" id="{1D94A647-4906-44B4-9AC1-6C8DFEC33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6407567"/>
              </p:ext>
            </p:extLst>
          </p:nvPr>
        </p:nvGraphicFramePr>
        <p:xfrm>
          <a:off x="4570054" y="2199133"/>
          <a:ext cx="4951280" cy="1800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6" name="Plus 45"/>
          <p:cNvSpPr/>
          <p:nvPr/>
        </p:nvSpPr>
        <p:spPr>
          <a:xfrm>
            <a:off x="4331510" y="3004297"/>
            <a:ext cx="246402" cy="246402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8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215065"/>
              </p:ext>
            </p:extLst>
          </p:nvPr>
        </p:nvGraphicFramePr>
        <p:xfrm>
          <a:off x="295575" y="4642266"/>
          <a:ext cx="8286271" cy="16684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657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2051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8012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Regra de Cálculo de Benefício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4717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Ingresso até 31/12/2003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Mantida </a:t>
                      </a: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integralidade e paridade </a:t>
                      </a:r>
                      <a:r>
                        <a:rPr kumimoji="0" lang="pt-BR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aos 65 </a:t>
                      </a: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anos (</a:t>
                      </a:r>
                      <a:r>
                        <a:rPr kumimoji="0" lang="pt-BR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homem) e 62 (mulher).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 </a:t>
                      </a: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professor (ambos os sexos), aos 60 </a:t>
                      </a:r>
                      <a:r>
                        <a:rPr kumimoji="0" lang="pt-BR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anos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4456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Ingresso após 31/12/2003</a:t>
                      </a:r>
                      <a:endParaRPr kumimoji="0" lang="pt-BR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Média e reajuste pelo INPC (mesmo critério do RGPS).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560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Aplica-se </a:t>
                      </a:r>
                      <a:r>
                        <a:rPr kumimoji="0" lang="pt-BR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o teto do RGPS para quem ingressou após previdência complementar ou migrou.</a:t>
                      </a:r>
                      <a:endParaRPr kumimoji="0" lang="pt-BR" sz="13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7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4091385"/>
              </p:ext>
            </p:extLst>
          </p:nvPr>
        </p:nvGraphicFramePr>
        <p:xfrm>
          <a:off x="329322" y="2293501"/>
          <a:ext cx="4513989" cy="206604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554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18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03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04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6588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3601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Classe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Idade </a:t>
                      </a:r>
                    </a:p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Mínima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Tempo de Contribuição</a:t>
                      </a:r>
                      <a:r>
                        <a:rPr lang="pt-BR" sz="1400" b="1" kern="1200" baseline="30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Tempo de Exercício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769285">
                <a:tc rowSpan="2"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Policiais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Não há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7786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15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2" name="Imagem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987" y="2928129"/>
            <a:ext cx="188554" cy="48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m 2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053" y="3733756"/>
            <a:ext cx="207410" cy="47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2578731"/>
              </p:ext>
            </p:extLst>
          </p:nvPr>
        </p:nvGraphicFramePr>
        <p:xfrm>
          <a:off x="5108698" y="2273283"/>
          <a:ext cx="3798349" cy="20388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681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3016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4866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Ingresso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Regra de Cálculo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874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Antes da Implantação da Previdência Complementar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Remuneração do</a:t>
                      </a:r>
                      <a:b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último cargo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677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Após a Implantação da Previdência Complementar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Mesmo Critério</a:t>
                      </a:r>
                      <a:b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 RGPS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7" name="CaixaDeTexto 3"/>
          <p:cNvSpPr txBox="1">
            <a:spLocks noChangeArrowheads="1"/>
          </p:cNvSpPr>
          <p:nvPr/>
        </p:nvSpPr>
        <p:spPr bwMode="auto">
          <a:xfrm>
            <a:off x="433633" y="4633837"/>
            <a:ext cx="8312228" cy="56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*</a:t>
            </a:r>
            <a:r>
              <a:rPr lang="pt-BR" sz="1600" dirty="0" smtClean="0">
                <a:latin typeface="Calibri" pitchFamily="34" charset="0"/>
              </a:rPr>
              <a:t>Agentes Penitenciários e Socioeducativos não possuem regra de aposentadoria especial, pela legislação vigente.</a:t>
            </a:r>
            <a:endParaRPr lang="pt-BR" sz="1600" dirty="0">
              <a:latin typeface="Calibri" pitchFamily="34" charset="0"/>
            </a:endParaRPr>
          </a:p>
        </p:txBody>
      </p:sp>
      <p:pic>
        <p:nvPicPr>
          <p:cNvPr id="29" name="Picture 28" descr="bg livr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727" b="22278"/>
          <a:stretch/>
        </p:blipFill>
        <p:spPr>
          <a:xfrm>
            <a:off x="0" y="0"/>
            <a:ext cx="9144000" cy="1781730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>
            <a:off x="295575" y="137676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aixaDeTexto 3"/>
          <p:cNvSpPr txBox="1">
            <a:spLocks noChangeArrowheads="1"/>
          </p:cNvSpPr>
          <p:nvPr/>
        </p:nvSpPr>
        <p:spPr bwMode="auto">
          <a:xfrm>
            <a:off x="329322" y="597305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atual para Policiais Civis, 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Federais</a:t>
            </a:r>
            <a:endParaRPr lang="pt-BR" sz="3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88636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1942217"/>
              </p:ext>
            </p:extLst>
          </p:nvPr>
        </p:nvGraphicFramePr>
        <p:xfrm>
          <a:off x="329322" y="2510247"/>
          <a:ext cx="4513989" cy="17698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08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76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81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41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6588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40874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Classe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Idade </a:t>
                      </a:r>
                    </a:p>
                    <a:p>
                      <a:pPr algn="ctr"/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Calibri"/>
                          <a:ea typeface="+mn-ea"/>
                          <a:cs typeface="Calibri"/>
                        </a:rPr>
                        <a:t>Mínima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Tempo de Contribuição</a:t>
                      </a:r>
                      <a:r>
                        <a:rPr lang="pt-BR" sz="1400" b="1" kern="1200" baseline="30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Calibri"/>
                        </a:rPr>
                        <a:t>Tempo de Exercício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633461">
                <a:tc rowSpan="2">
                  <a:txBody>
                    <a:bodyPr/>
                    <a:lstStyle/>
                    <a:p>
                      <a:pPr marL="0" marR="0" indent="0" algn="ctr" defTabSz="7132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Policiais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6182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pt-BR" sz="2400" b="0" kern="1200" dirty="0">
                        <a:solidFill>
                          <a:schemeClr val="tx1"/>
                        </a:solidFill>
                        <a:latin typeface="Calibri (corpo)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15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2" name="Imagem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987" y="3155577"/>
            <a:ext cx="188554" cy="48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m 2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053" y="3724275"/>
            <a:ext cx="207410" cy="47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5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0900197"/>
              </p:ext>
            </p:extLst>
          </p:nvPr>
        </p:nvGraphicFramePr>
        <p:xfrm>
          <a:off x="5013918" y="2519685"/>
          <a:ext cx="3893130" cy="30150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148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8279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531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Ingresso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Regra de Cálculo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231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Antes da </a:t>
                      </a: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implantação </a:t>
                      </a: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 Regime de Previdência Complementar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Remuneração do último cargo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125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Após a </a:t>
                      </a:r>
                      <a:r>
                        <a:rPr kumimoji="0" lang="pt-BR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implantação </a:t>
                      </a: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 Regime de Previdência Complementar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Mesmo Critério</a:t>
                      </a:r>
                      <a:b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 RGPS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9" name="Picture 28" descr="bg livr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7" r="727" b="22194"/>
          <a:stretch/>
        </p:blipFill>
        <p:spPr>
          <a:xfrm>
            <a:off x="0" y="0"/>
            <a:ext cx="9144000" cy="1786113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>
            <a:off x="295575" y="1374318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93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Regra proposta para Policiais Civis, Federais e Agentes Penitenciários e 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Socioeducativos</a:t>
            </a:r>
            <a:endParaRPr lang="pt-BR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graphicFrame>
        <p:nvGraphicFramePr>
          <p:cNvPr id="12" name="Espaço Reservado para Conteúdo 3">
            <a:extLst>
              <a:ext uri="{FF2B5EF4-FFF2-40B4-BE49-F238E27FC236}">
                <a16:creationId xmlns="" xmlns:a16="http://schemas.microsoft.com/office/drawing/2014/main" id="{5C398F0B-7196-4D39-AD7A-2B24FCC2B3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7742869"/>
              </p:ext>
            </p:extLst>
          </p:nvPr>
        </p:nvGraphicFramePr>
        <p:xfrm>
          <a:off x="329322" y="4273023"/>
          <a:ext cx="4513989" cy="125173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08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76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81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41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6588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633461">
                <a:tc rowSpan="2">
                  <a:txBody>
                    <a:bodyPr/>
                    <a:lstStyle/>
                    <a:p>
                      <a:pPr algn="ctr"/>
                      <a:r>
                        <a:rPr lang="pt-BR" sz="1400" b="1" kern="1200" dirty="0">
                          <a:solidFill>
                            <a:srgbClr val="595959"/>
                          </a:solidFill>
                          <a:latin typeface="+mn-lt"/>
                          <a:ea typeface="+mn-ea"/>
                          <a:cs typeface="Calibri"/>
                        </a:rPr>
                        <a:t>Agentes</a:t>
                      </a: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55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30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20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6182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41564" marB="41564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pt-BR" sz="2400" b="0" kern="1200" dirty="0">
                        <a:solidFill>
                          <a:schemeClr val="tx1"/>
                        </a:solidFill>
                        <a:latin typeface="Calibri (corpo)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kern="1200" dirty="0">
                          <a:solidFill>
                            <a:srgbClr val="595959"/>
                          </a:solidFill>
                          <a:latin typeface="Calibri"/>
                          <a:ea typeface="+mn-ea"/>
                          <a:cs typeface="Calibri"/>
                        </a:rPr>
                        <a:t>25 anos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pt-BR" sz="2400" b="0" kern="1200" dirty="0">
                        <a:solidFill>
                          <a:schemeClr val="tx1"/>
                        </a:solidFill>
                        <a:latin typeface="Calibri (corpo)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ABA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" name="Imagem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987" y="4406583"/>
            <a:ext cx="188554" cy="48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m 2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053" y="5032141"/>
            <a:ext cx="207410" cy="47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CaixaDeTexto 15">
            <a:extLst>
              <a:ext uri="{FF2B5EF4-FFF2-40B4-BE49-F238E27FC236}">
                <a16:creationId xmlns="" xmlns:a16="http://schemas.microsoft.com/office/drawing/2014/main" id="{DBAFBF9A-8CE5-498E-BBD5-64856648DA2D}"/>
              </a:ext>
            </a:extLst>
          </p:cNvPr>
          <p:cNvSpPr txBox="1"/>
          <p:nvPr/>
        </p:nvSpPr>
        <p:spPr>
          <a:xfrm>
            <a:off x="326407" y="5652637"/>
            <a:ext cx="8639793" cy="738664"/>
          </a:xfrm>
          <a:prstGeom prst="rect">
            <a:avLst/>
          </a:prstGeom>
          <a:noFill/>
          <a:ln>
            <a:solidFill>
              <a:srgbClr val="007033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A partir de </a:t>
            </a:r>
            <a:r>
              <a:rPr lang="pt-BR" dirty="0" smtClean="0"/>
              <a:t>2020 </a:t>
            </a:r>
            <a:r>
              <a:rPr lang="pt-BR" dirty="0"/>
              <a:t>o tempo </a:t>
            </a:r>
            <a:r>
              <a:rPr lang="pt-BR" dirty="0" smtClean="0"/>
              <a:t>mínimo de </a:t>
            </a:r>
            <a:r>
              <a:rPr lang="pt-BR" dirty="0"/>
              <a:t>exercício da atividade </a:t>
            </a:r>
            <a:r>
              <a:rPr lang="pt-BR" dirty="0" smtClean="0"/>
              <a:t>será </a:t>
            </a:r>
            <a:r>
              <a:rPr lang="pt-BR" dirty="0"/>
              <a:t>aumentado em 1 ano a cada 2 </a:t>
            </a:r>
            <a:r>
              <a:rPr lang="pt-BR" dirty="0" smtClean="0"/>
              <a:t>anos, </a:t>
            </a:r>
            <a:r>
              <a:rPr lang="pt-BR" dirty="0"/>
              <a:t>até o máximo de </a:t>
            </a:r>
            <a:r>
              <a:rPr lang="pt-BR" dirty="0" smtClean="0"/>
              <a:t>20 anos para mulher policial, até 25 anos para homem policial e até 25 anos para agentes de ambos os sexos. Na regra geral </a:t>
            </a:r>
            <a:r>
              <a:rPr lang="pt-BR" dirty="0"/>
              <a:t>será estabelecido </a:t>
            </a:r>
            <a:r>
              <a:rPr lang="pt-BR" dirty="0" smtClean="0"/>
              <a:t>25 </a:t>
            </a:r>
            <a:r>
              <a:rPr lang="pt-BR" dirty="0"/>
              <a:t>anos </a:t>
            </a:r>
            <a:r>
              <a:rPr lang="pt-BR" dirty="0" smtClean="0"/>
              <a:t>de atividade para </a:t>
            </a:r>
            <a:r>
              <a:rPr lang="pt-BR" dirty="0"/>
              <a:t>policiais e </a:t>
            </a:r>
            <a:r>
              <a:rPr lang="pt-BR" dirty="0" smtClean="0"/>
              <a:t>agentes.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894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Espaço Reservado para Conteúdo 3">
            <a:extLst>
              <a:ext uri="{FF2B5EF4-FFF2-40B4-BE49-F238E27FC236}">
                <a16:creationId xmlns="" xmlns:a16="http://schemas.microsoft.com/office/drawing/2014/main" id="{025E45DD-9799-40DD-AADA-EB53A8FE76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2323651"/>
              </p:ext>
            </p:extLst>
          </p:nvPr>
        </p:nvGraphicFramePr>
        <p:xfrm>
          <a:off x="4824353" y="2386580"/>
          <a:ext cx="3677506" cy="12179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677506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98751">
                <a:tc>
                  <a:txBody>
                    <a:bodyPr/>
                    <a:lstStyle/>
                    <a:p>
                      <a:pPr algn="l"/>
                      <a:r>
                        <a:rPr lang="pt-BR" sz="1500" kern="1200" dirty="0"/>
                        <a:t>Regra de Cálculo de Benefício - Proposta</a:t>
                      </a:r>
                    </a:p>
                  </a:txBody>
                  <a:tcPr marL="68580" marR="68580" anchor="ctr"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897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Benefício = </a:t>
                      </a: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60% + 2% por ano de contribuição que exceder 20 anos </a:t>
                      </a:r>
                      <a:r>
                        <a:rPr kumimoji="0" lang="pt-BR" sz="1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</a:t>
                      </a: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Média dos Salários de Contribuição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2716297C-537C-425C-8AE3-E499493A5F48}"/>
              </a:ext>
            </a:extLst>
          </p:cNvPr>
          <p:cNvSpPr txBox="1"/>
          <p:nvPr/>
        </p:nvSpPr>
        <p:spPr>
          <a:xfrm>
            <a:off x="602797" y="4058738"/>
            <a:ext cx="5433935" cy="31824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600" b="1" dirty="0">
                <a:solidFill>
                  <a:srgbClr val="595959"/>
                </a:solidFill>
              </a:rPr>
              <a:t>Em caso de </a:t>
            </a:r>
            <a:r>
              <a:rPr lang="pt-BR" sz="1600" b="1" dirty="0" smtClean="0">
                <a:solidFill>
                  <a:srgbClr val="595959"/>
                </a:solidFill>
              </a:rPr>
              <a:t>Incapacidade Permanente </a:t>
            </a:r>
            <a:r>
              <a:rPr lang="pt-BR" sz="1600" b="1" dirty="0">
                <a:solidFill>
                  <a:srgbClr val="595959"/>
                </a:solidFill>
              </a:rPr>
              <a:t>decorrente de:</a:t>
            </a:r>
          </a:p>
        </p:txBody>
      </p:sp>
      <p:graphicFrame>
        <p:nvGraphicFramePr>
          <p:cNvPr id="17" name="Espaço Reservado para Conteúdo 3">
            <a:extLst>
              <a:ext uri="{FF2B5EF4-FFF2-40B4-BE49-F238E27FC236}">
                <a16:creationId xmlns="" xmlns:a16="http://schemas.microsoft.com/office/drawing/2014/main" id="{0CC862C0-0347-46BF-8EDF-A7AEB49D38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563750"/>
              </p:ext>
            </p:extLst>
          </p:nvPr>
        </p:nvGraphicFramePr>
        <p:xfrm>
          <a:off x="621991" y="4466138"/>
          <a:ext cx="7908301" cy="153009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818358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4089943">
                  <a:extLst>
                    <a:ext uri="{9D8B030D-6E8A-4147-A177-3AD203B41FA5}">
                      <a16:colId xmlns="" xmlns:a16="http://schemas.microsoft.com/office/drawing/2014/main" val="2181187871"/>
                    </a:ext>
                  </a:extLst>
                </a:gridCol>
              </a:tblGrid>
              <a:tr h="402336">
                <a:tc gridSpan="2">
                  <a:txBody>
                    <a:bodyPr/>
                    <a:lstStyle/>
                    <a:p>
                      <a:pPr algn="ctr"/>
                      <a:r>
                        <a:rPr lang="pt-BR" sz="1500" kern="1200" dirty="0"/>
                        <a:t>Regra de Cálculo de Benefício – não muda</a:t>
                      </a: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Acidente de Trabalho</a:t>
                      </a:r>
                    </a:p>
                  </a:txBody>
                  <a:tcPr marL="68580" marR="68580" anchor="ctr" horzOverflow="overflow"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Benefício =</a:t>
                      </a:r>
                      <a:br>
                        <a:rPr kumimoji="0" lang="pt-BR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</a:b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 </a:t>
                      </a:r>
                      <a:r>
                        <a:rPr kumimoji="0" lang="pt-BR" sz="15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</a:t>
                      </a: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Média dos Salários de Contribuição</a:t>
                      </a:r>
                    </a:p>
                  </a:txBody>
                  <a:tcPr marL="68580" marR="6858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Doenças Profissionais</a:t>
                      </a:r>
                    </a:p>
                  </a:txBody>
                  <a:tcPr marL="68580" marR="68580" anchor="ctr" horzOverflow="overflow"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965553006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Doenças do Trabalho</a:t>
                      </a:r>
                    </a:p>
                  </a:txBody>
                  <a:tcPr marL="68580" marR="68580" anchor="ctr" horzOverflow="overflow"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83648458"/>
                  </a:ext>
                </a:extLst>
              </a:tr>
            </a:tbl>
          </a:graphicData>
        </a:graphic>
      </p:graphicFrame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-827130"/>
            <a:ext cx="8477922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endParaRPr lang="pt-BR" sz="2000" b="1" dirty="0">
              <a:latin typeface="Calibri (Body)"/>
              <a:cs typeface="Calibri (Body)"/>
            </a:endParaRPr>
          </a:p>
        </p:txBody>
      </p:sp>
      <p:pic>
        <p:nvPicPr>
          <p:cNvPr id="7" name="Picture 6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0828"/>
          <a:stretch/>
        </p:blipFill>
        <p:spPr>
          <a:xfrm>
            <a:off x="0" y="0"/>
            <a:ext cx="9174589" cy="1336298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ixaDeTexto 3"/>
          <p:cNvSpPr txBox="1">
            <a:spLocks noChangeArrowheads="1"/>
          </p:cNvSpPr>
          <p:nvPr/>
        </p:nvSpPr>
        <p:spPr bwMode="auto">
          <a:xfrm>
            <a:off x="362148" y="452303"/>
            <a:ext cx="8604138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Aposentadoria por Incapacidade Permanente</a:t>
            </a:r>
          </a:p>
        </p:txBody>
      </p:sp>
      <p:graphicFrame>
        <p:nvGraphicFramePr>
          <p:cNvPr id="13" name="Espaço Reservado para Conteúd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686622"/>
              </p:ext>
            </p:extLst>
          </p:nvPr>
        </p:nvGraphicFramePr>
        <p:xfrm>
          <a:off x="622408" y="2375980"/>
          <a:ext cx="3832299" cy="1215911"/>
        </p:xfrm>
        <a:graphic>
          <a:graphicData uri="http://schemas.openxmlformats.org/drawingml/2006/table">
            <a:tbl>
              <a:tblPr firstRow="1">
                <a:tableStyleId>{F2DE63D5-997A-4646-A377-4702673A728D}</a:tableStyleId>
              </a:tblPr>
              <a:tblGrid>
                <a:gridCol w="38322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6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u="none" strike="noStrike" cap="none" normalizeH="0" baseline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</a:rPr>
                        <a:t>Regra de Cálculo de Benefício - Hoje</a:t>
                      </a:r>
                      <a:endParaRPr kumimoji="0" lang="pt-BR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68580" marR="68580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5871">
                <a:tc>
                  <a:txBody>
                    <a:bodyPr/>
                    <a:lstStyle/>
                    <a:p>
                      <a:pPr algn="l" defTabSz="914400"/>
                      <a:r>
                        <a:rPr lang="pt-BR" sz="1500" dirty="0">
                          <a:solidFill>
                            <a:srgbClr val="595959"/>
                          </a:solidFill>
                        </a:rPr>
                        <a:t>100% para todos</a:t>
                      </a:r>
                    </a:p>
                  </a:txBody>
                  <a:tcPr marL="68580" marR="68580" anchor="ctr"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502339" y="1896105"/>
            <a:ext cx="1622" cy="1705263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364214" y="1774732"/>
            <a:ext cx="1414618" cy="584742"/>
            <a:chOff x="71901" y="2243311"/>
            <a:chExt cx="1414618" cy="584742"/>
          </a:xfrm>
        </p:grpSpPr>
        <p:sp>
          <p:nvSpPr>
            <p:cNvPr id="16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H="1">
            <a:off x="4653749" y="1896105"/>
            <a:ext cx="13227" cy="1705263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4527230" y="1774732"/>
            <a:ext cx="1414618" cy="584742"/>
            <a:chOff x="71901" y="2243311"/>
            <a:chExt cx="1414618" cy="584742"/>
          </a:xfrm>
        </p:grpSpPr>
        <p:sp>
          <p:nvSpPr>
            <p:cNvPr id="21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464426" y="3866725"/>
            <a:ext cx="812273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65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29" y="-79972"/>
            <a:ext cx="9357258" cy="7017944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844942" y="1973042"/>
            <a:ext cx="4164175" cy="170414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Diagnóstico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929047" y="2952881"/>
            <a:ext cx="6857155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62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Espaço Reservado para Conteúdo 3">
            <a:extLst>
              <a:ext uri="{FF2B5EF4-FFF2-40B4-BE49-F238E27FC236}">
                <a16:creationId xmlns="" xmlns:a16="http://schemas.microsoft.com/office/drawing/2014/main" id="{025E45DD-9799-40DD-AADA-EB53A8FE76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867523"/>
              </p:ext>
            </p:extLst>
          </p:nvPr>
        </p:nvGraphicFramePr>
        <p:xfrm>
          <a:off x="707601" y="3743527"/>
          <a:ext cx="3651335" cy="119596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651335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464387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latin typeface="Calibri"/>
                          <a:cs typeface="Calibri"/>
                        </a:rPr>
                        <a:t>Taxa de Reposição do Benefício</a:t>
                      </a:r>
                      <a:endParaRPr lang="pt-BR" sz="1500" b="1" kern="12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7315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dirty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60% </a:t>
                      </a:r>
                      <a:r>
                        <a:rPr lang="pt-BR" sz="1500" b="0" dirty="0" smtClean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 (1 dependente)</a:t>
                      </a:r>
                      <a:r>
                        <a:rPr lang="pt-BR" sz="1500" b="0" baseline="0" dirty="0" smtClean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1500" b="0" dirty="0" smtClean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+ </a:t>
                      </a:r>
                      <a:r>
                        <a:rPr lang="pt-BR" sz="1500" b="0" dirty="0">
                          <a:solidFill>
                            <a:srgbClr val="595959"/>
                          </a:solidFill>
                          <a:latin typeface="+mn-lt"/>
                          <a:cs typeface="Calibri"/>
                        </a:rPr>
                        <a:t>10% por dependente adicional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28" name="Gráfico 27">
            <a:extLst>
              <a:ext uri="{FF2B5EF4-FFF2-40B4-BE49-F238E27FC236}">
                <a16:creationId xmlns="" xmlns:a16="http://schemas.microsoft.com/office/drawing/2014/main" id="{2F0D2376-4507-4C33-807E-0AA7EDB99C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5366755"/>
              </p:ext>
            </p:extLst>
          </p:nvPr>
        </p:nvGraphicFramePr>
        <p:xfrm>
          <a:off x="4459682" y="3203321"/>
          <a:ext cx="4246710" cy="1885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="" xmlns:a16="http://schemas.microsoft.com/office/drawing/2014/main" id="{30B8962E-31EC-4A92-955E-B0BAD826418F}"/>
              </a:ext>
            </a:extLst>
          </p:cNvPr>
          <p:cNvSpPr txBox="1"/>
          <p:nvPr/>
        </p:nvSpPr>
        <p:spPr>
          <a:xfrm>
            <a:off x="710857" y="5096464"/>
            <a:ext cx="7440312" cy="5798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b="1" dirty="0">
                <a:latin typeface="Calibri" pitchFamily="34" charset="0"/>
              </a:rPr>
              <a:t>Taxa de Reposição do Benefício de</a:t>
            </a:r>
            <a:r>
              <a:rPr lang="pt-BR" dirty="0">
                <a:latin typeface="Calibri" pitchFamily="34" charset="0"/>
              </a:rPr>
              <a:t> </a:t>
            </a:r>
            <a:r>
              <a:rPr lang="pt-BR" sz="1900" b="1" dirty="0">
                <a:latin typeface="Calibri" pitchFamily="34" charset="0"/>
              </a:rPr>
              <a:t>100%</a:t>
            </a:r>
            <a:r>
              <a:rPr lang="pt-BR" dirty="0">
                <a:latin typeface="Calibri" pitchFamily="34" charset="0"/>
              </a:rPr>
              <a:t> em caso de morte por acidente do trabalho, doenças profissionais e doenças do trabalho (RPPS)</a:t>
            </a:r>
          </a:p>
        </p:txBody>
      </p:sp>
      <p:graphicFrame>
        <p:nvGraphicFramePr>
          <p:cNvPr id="7" name="Espaço Reservado para Conteúdo 3">
            <a:extLst>
              <a:ext uri="{FF2B5EF4-FFF2-40B4-BE49-F238E27FC236}">
                <a16:creationId xmlns="" xmlns:a16="http://schemas.microsoft.com/office/drawing/2014/main" id="{FDFDC24B-A7F5-4BE8-9569-8803258A69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4334941"/>
              </p:ext>
            </p:extLst>
          </p:nvPr>
        </p:nvGraphicFramePr>
        <p:xfrm>
          <a:off x="705273" y="1974872"/>
          <a:ext cx="7464852" cy="101686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58568">
                  <a:extLst>
                    <a:ext uri="{9D8B030D-6E8A-4147-A177-3AD203B41FA5}">
                      <a16:colId xmlns="" xmlns:a16="http://schemas.microsoft.com/office/drawing/2014/main" val="2506821454"/>
                    </a:ext>
                  </a:extLst>
                </a:gridCol>
                <a:gridCol w="6306284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64720">
                <a:tc gridSpan="2"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solidFill>
                            <a:srgbClr val="595959"/>
                          </a:solidFill>
                        </a:rPr>
                        <a:t>Taxa de Reposição do Benefício</a:t>
                      </a:r>
                      <a:endParaRPr lang="pt-BR" sz="1500" b="1" kern="12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0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767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solidFill>
                            <a:srgbClr val="595959"/>
                          </a:solidFill>
                        </a:rPr>
                        <a:t>RPPS</a:t>
                      </a:r>
                      <a:endParaRPr lang="pt-BR" sz="1500" b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>
                          <a:solidFill>
                            <a:srgbClr val="595959"/>
                          </a:solidFill>
                        </a:rPr>
                        <a:t>100% até o teto do RGPS + 70% da parcela que superar o teto do RGPS</a:t>
                      </a:r>
                    </a:p>
                  </a:txBody>
                  <a:tcPr marL="68580" marR="6858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264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solidFill>
                            <a:srgbClr val="595959"/>
                          </a:solidFill>
                        </a:rPr>
                        <a:t>RGPS</a:t>
                      </a:r>
                      <a:endParaRPr lang="pt-BR" sz="1500" b="0" dirty="0">
                        <a:solidFill>
                          <a:srgbClr val="595959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rgbClr val="595959"/>
                          </a:solidFill>
                        </a:rPr>
                        <a:t>100</a:t>
                      </a:r>
                      <a:r>
                        <a:rPr lang="pt-BR" sz="1500" noProof="0" dirty="0" smtClean="0">
                          <a:solidFill>
                            <a:srgbClr val="595959"/>
                          </a:solidFill>
                        </a:rPr>
                        <a:t>% do benefício, respeitado o teto do RGPS</a:t>
                      </a:r>
                      <a:endParaRPr lang="pt-BR" sz="1500" noProof="0" dirty="0">
                        <a:solidFill>
                          <a:srgbClr val="595959"/>
                        </a:solidFill>
                      </a:endParaRPr>
                    </a:p>
                  </a:txBody>
                  <a:tcPr marL="68580" marR="68580" anchor="ctr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921048951"/>
                  </a:ext>
                </a:extLst>
              </a:tr>
            </a:tbl>
          </a:graphicData>
        </a:graphic>
      </p:graphicFrame>
      <p:sp>
        <p:nvSpPr>
          <p:cNvPr id="10" name="CaixaDeTexto 7">
            <a:extLst>
              <a:ext uri="{FF2B5EF4-FFF2-40B4-BE49-F238E27FC236}">
                <a16:creationId xmlns="" xmlns:a16="http://schemas.microsoft.com/office/drawing/2014/main" id="{30B8962E-31EC-4A92-955E-B0BAD826418F}"/>
              </a:ext>
            </a:extLst>
          </p:cNvPr>
          <p:cNvSpPr txBox="1"/>
          <p:nvPr/>
        </p:nvSpPr>
        <p:spPr>
          <a:xfrm>
            <a:off x="717543" y="5683478"/>
            <a:ext cx="7440312" cy="71835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dirty="0">
                <a:latin typeface="Calibri" pitchFamily="34" charset="0"/>
              </a:rPr>
              <a:t>Pensões já concedidas terão seus valores mantidos</a:t>
            </a:r>
            <a:r>
              <a:rPr lang="pt-BR" dirty="0" smtClean="0">
                <a:latin typeface="Calibri" pitchFamily="34" charset="0"/>
              </a:rPr>
              <a:t>.</a:t>
            </a:r>
          </a:p>
          <a:p>
            <a:r>
              <a:rPr lang="pt-BR" dirty="0" smtClean="0">
                <a:latin typeface="Calibri" pitchFamily="34" charset="0"/>
              </a:rPr>
              <a:t>Dependentes de servidores que ingressaram antes da criação da previdência complementar terão o benefício calculado sem limitação ao teto do RGPS.</a:t>
            </a:r>
            <a:endParaRPr lang="pt-BR" dirty="0">
              <a:latin typeface="Calibri" pitchFamily="34" charset="0"/>
            </a:endParaRPr>
          </a:p>
        </p:txBody>
      </p:sp>
      <p:pic>
        <p:nvPicPr>
          <p:cNvPr id="9" name="Picture 8" descr="bg livr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0828"/>
          <a:stretch/>
        </p:blipFill>
        <p:spPr>
          <a:xfrm>
            <a:off x="0" y="0"/>
            <a:ext cx="9174589" cy="133629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3"/>
          <p:cNvSpPr txBox="1">
            <a:spLocks noChangeArrowheads="1"/>
          </p:cNvSpPr>
          <p:nvPr/>
        </p:nvSpPr>
        <p:spPr bwMode="auto">
          <a:xfrm>
            <a:off x="362148" y="452303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Pensão por Morte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02339" y="1535968"/>
            <a:ext cx="1622" cy="1496763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64214" y="1414595"/>
            <a:ext cx="1414618" cy="584742"/>
            <a:chOff x="71901" y="2243311"/>
            <a:chExt cx="1414618" cy="584742"/>
          </a:xfrm>
        </p:grpSpPr>
        <p:sp>
          <p:nvSpPr>
            <p:cNvPr id="17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H="1">
            <a:off x="492862" y="3270311"/>
            <a:ext cx="13227" cy="1705263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366343" y="3148938"/>
            <a:ext cx="1414618" cy="584742"/>
            <a:chOff x="71901" y="2243311"/>
            <a:chExt cx="1414618" cy="584742"/>
          </a:xfrm>
        </p:grpSpPr>
        <p:sp>
          <p:nvSpPr>
            <p:cNvPr id="21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58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ço Reservado para Conteúdo 3">
            <a:extLst>
              <a:ext uri="{FF2B5EF4-FFF2-40B4-BE49-F238E27FC236}">
                <a16:creationId xmlns="" xmlns:a16="http://schemas.microsoft.com/office/drawing/2014/main" id="{EECC025A-7935-4ED2-BDB8-5462E60E64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9113832"/>
              </p:ext>
            </p:extLst>
          </p:nvPr>
        </p:nvGraphicFramePr>
        <p:xfrm>
          <a:off x="3646842" y="2682071"/>
          <a:ext cx="2642612" cy="157056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642612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541827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/>
                        <a:t>Regra de Acumulação</a:t>
                      </a:r>
                      <a:br>
                        <a:rPr lang="pt-BR" sz="1500" kern="1200" dirty="0"/>
                      </a:br>
                      <a:r>
                        <a:rPr lang="pt-BR" sz="1500" kern="1200" dirty="0"/>
                        <a:t>de Benefícios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1021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/>
                        <a:t>100% do benefício de maior valor + % </a:t>
                      </a:r>
                      <a:r>
                        <a:rPr lang="pt-BR" sz="1500" dirty="0" smtClean="0"/>
                        <a:t>dos demais (limitado a 2</a:t>
                      </a:r>
                      <a:r>
                        <a:rPr lang="pt-BR" sz="1500" baseline="0" dirty="0" smtClean="0"/>
                        <a:t> salários mínimos para cada benefício adicional).</a:t>
                      </a:r>
                      <a:endParaRPr lang="pt-BR" sz="1500" dirty="0"/>
                    </a:p>
                  </a:txBody>
                  <a:tcPr marL="68580" marR="6858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12" name="Espaço Reservado para Conteúdo 3">
            <a:extLst>
              <a:ext uri="{FF2B5EF4-FFF2-40B4-BE49-F238E27FC236}">
                <a16:creationId xmlns="" xmlns:a16="http://schemas.microsoft.com/office/drawing/2014/main" id="{09917320-1B40-4914-A8C7-6B51448475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110192"/>
              </p:ext>
            </p:extLst>
          </p:nvPr>
        </p:nvGraphicFramePr>
        <p:xfrm>
          <a:off x="720476" y="2665005"/>
          <a:ext cx="2435731" cy="156380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435731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557965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>
                          <a:solidFill>
                            <a:srgbClr val="595959"/>
                          </a:solidFill>
                        </a:rPr>
                        <a:t>Acumulação de</a:t>
                      </a:r>
                      <a:r>
                        <a:rPr lang="pt-BR" sz="1500" kern="1200" baseline="0" dirty="0">
                          <a:solidFill>
                            <a:srgbClr val="595959"/>
                          </a:solidFill>
                        </a:rPr>
                        <a:t> </a:t>
                      </a:r>
                      <a:r>
                        <a:rPr lang="pt-BR" sz="1500" kern="1200" dirty="0">
                          <a:solidFill>
                            <a:srgbClr val="595959"/>
                          </a:solidFill>
                        </a:rPr>
                        <a:t>Benefícios</a:t>
                      </a:r>
                      <a:endParaRPr lang="pt-BR" sz="1500" b="1" kern="1200" baseline="30000" dirty="0">
                        <a:solidFill>
                          <a:srgbClr val="595959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565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/>
                        <a:t>É permitida a acumulação de diferentes tipos e regimes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dirty="0"/>
                        <a:t>Ex.:</a:t>
                      </a:r>
                      <a:r>
                        <a:rPr lang="pt-BR" sz="1500" dirty="0"/>
                        <a:t> pensão e aposentadoria; RPPS e RGPS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pic>
        <p:nvPicPr>
          <p:cNvPr id="13" name="Picture 12" descr="Untitl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71" y="2606255"/>
            <a:ext cx="2704509" cy="1620614"/>
          </a:xfrm>
          <a:prstGeom prst="rect">
            <a:avLst/>
          </a:prstGeom>
        </p:spPr>
      </p:pic>
      <p:sp>
        <p:nvSpPr>
          <p:cNvPr id="14" name="CaixaDeTexto 2">
            <a:extLst>
              <a:ext uri="{FF2B5EF4-FFF2-40B4-BE49-F238E27FC236}">
                <a16:creationId xmlns="" xmlns:a16="http://schemas.microsoft.com/office/drawing/2014/main" id="{4A665F63-477C-4199-9D5F-B7A025A508D4}"/>
              </a:ext>
            </a:extLst>
          </p:cNvPr>
          <p:cNvSpPr txBox="1"/>
          <p:nvPr/>
        </p:nvSpPr>
        <p:spPr>
          <a:xfrm>
            <a:off x="7784306" y="2657916"/>
            <a:ext cx="363375" cy="287464"/>
          </a:xfrm>
          <a:prstGeom prst="rect">
            <a:avLst/>
          </a:prstGeom>
          <a:noFill/>
        </p:spPr>
        <p:txBody>
          <a:bodyPr wrap="none" lIns="71323" tIns="35662" rIns="71323" bIns="35662" rtlCol="0">
            <a:spAutoFit/>
          </a:bodyPr>
          <a:lstStyle/>
          <a:p>
            <a:r>
              <a:rPr lang="en-US" dirty="0"/>
              <a:t>0%</a:t>
            </a:r>
            <a:endParaRPr lang="pt-BR" dirty="0"/>
          </a:p>
        </p:txBody>
      </p:sp>
      <p:sp>
        <p:nvSpPr>
          <p:cNvPr id="15" name="CaixaDeTexto 7">
            <a:extLst>
              <a:ext uri="{FF2B5EF4-FFF2-40B4-BE49-F238E27FC236}">
                <a16:creationId xmlns="" xmlns:a16="http://schemas.microsoft.com/office/drawing/2014/main" id="{30B8962E-31EC-4A92-955E-B0BAD826418F}"/>
              </a:ext>
            </a:extLst>
          </p:cNvPr>
          <p:cNvSpPr txBox="1"/>
          <p:nvPr/>
        </p:nvSpPr>
        <p:spPr>
          <a:xfrm>
            <a:off x="643519" y="4697425"/>
            <a:ext cx="7887549" cy="933795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t-BR" dirty="0" smtClean="0">
                <a:latin typeface="Calibri" pitchFamily="34" charset="0"/>
              </a:rPr>
              <a:t>No caso de RPPS as aposentadorias em cargos acumuláveis não </a:t>
            </a:r>
            <a:r>
              <a:rPr lang="pt-BR" dirty="0">
                <a:latin typeface="Calibri" pitchFamily="34" charset="0"/>
              </a:rPr>
              <a:t>serão alvo de </a:t>
            </a:r>
            <a:r>
              <a:rPr lang="pt-BR" dirty="0" smtClean="0">
                <a:latin typeface="Calibri" pitchFamily="34" charset="0"/>
              </a:rPr>
              <a:t>limitação (por exemplo, para médicos e professores).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Calibri" pitchFamily="34" charset="0"/>
              </a:rPr>
              <a:t>Aposentadorias no RPPS ou Forças Armadas com RGPS também não será alvo de limitação.</a:t>
            </a:r>
          </a:p>
          <a:p>
            <a:endParaRPr lang="pt-BR" b="1" dirty="0">
              <a:latin typeface="Calibri" pitchFamily="34" charset="0"/>
            </a:endParaRPr>
          </a:p>
        </p:txBody>
      </p:sp>
      <p:pic>
        <p:nvPicPr>
          <p:cNvPr id="10" name="Picture 9" descr="bg livr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18274"/>
          <a:stretch/>
        </p:blipFill>
        <p:spPr>
          <a:xfrm>
            <a:off x="0" y="0"/>
            <a:ext cx="9174589" cy="1990230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95575" y="1556848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ixaDeTexto 3"/>
          <p:cNvSpPr txBox="1">
            <a:spLocks noChangeArrowheads="1"/>
          </p:cNvSpPr>
          <p:nvPr/>
        </p:nvSpPr>
        <p:spPr bwMode="auto">
          <a:xfrm>
            <a:off x="362148" y="452303"/>
            <a:ext cx="8243970" cy="9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Limitação de acumulação de Benefícios (cônjuge e companheiros)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8295" y="1614084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rgbClr val="FFFFFF"/>
                </a:solidFill>
              </a:rPr>
              <a:t>No RGPS, mais de 80% dos pensionistas recebem menos que 2SM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03961" y="2246764"/>
            <a:ext cx="0" cy="1980104"/>
          </a:xfrm>
          <a:prstGeom prst="line">
            <a:avLst/>
          </a:prstGeom>
          <a:ln w="222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364214" y="2144346"/>
            <a:ext cx="1414618" cy="584742"/>
            <a:chOff x="71901" y="2243311"/>
            <a:chExt cx="1414618" cy="584742"/>
          </a:xfrm>
        </p:grpSpPr>
        <p:sp>
          <p:nvSpPr>
            <p:cNvPr id="22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entagon 22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AFABA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Hoje</a:t>
              </a:r>
            </a:p>
          </p:txBody>
        </p:sp>
      </p:grpSp>
      <p:cxnSp>
        <p:nvCxnSpPr>
          <p:cNvPr id="24" name="Straight Connector 23"/>
          <p:cNvCxnSpPr/>
          <p:nvPr/>
        </p:nvCxnSpPr>
        <p:spPr>
          <a:xfrm flipH="1">
            <a:off x="3492921" y="2284673"/>
            <a:ext cx="15360" cy="1980104"/>
          </a:xfrm>
          <a:prstGeom prst="line">
            <a:avLst/>
          </a:prstGeom>
          <a:ln w="22225">
            <a:solidFill>
              <a:srgbClr val="3B9B4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3368534" y="2144346"/>
            <a:ext cx="1414618" cy="584742"/>
            <a:chOff x="71901" y="2243311"/>
            <a:chExt cx="1414618" cy="584742"/>
          </a:xfrm>
        </p:grpSpPr>
        <p:sp>
          <p:nvSpPr>
            <p:cNvPr id="26" name="Rectangle 9"/>
            <p:cNvSpPr/>
            <p:nvPr/>
          </p:nvSpPr>
          <p:spPr>
            <a:xfrm>
              <a:off x="72898" y="2675959"/>
              <a:ext cx="127633" cy="152094"/>
            </a:xfrm>
            <a:custGeom>
              <a:avLst/>
              <a:gdLst>
                <a:gd name="connsiteX0" fmla="*/ 0 w 108621"/>
                <a:gd name="connsiteY0" fmla="*/ 0 h 150404"/>
                <a:gd name="connsiteX1" fmla="*/ 108621 w 108621"/>
                <a:gd name="connsiteY1" fmla="*/ 0 h 150404"/>
                <a:gd name="connsiteX2" fmla="*/ 108621 w 108621"/>
                <a:gd name="connsiteY2" fmla="*/ 150404 h 150404"/>
                <a:gd name="connsiteX3" fmla="*/ 0 w 108621"/>
                <a:gd name="connsiteY3" fmla="*/ 150404 h 150404"/>
                <a:gd name="connsiteX4" fmla="*/ 0 w 108621"/>
                <a:gd name="connsiteY4" fmla="*/ 0 h 150404"/>
                <a:gd name="connsiteX0" fmla="*/ 19012 w 127633"/>
                <a:gd name="connsiteY0" fmla="*/ 1690 h 152094"/>
                <a:gd name="connsiteX1" fmla="*/ 127633 w 127633"/>
                <a:gd name="connsiteY1" fmla="*/ 1690 h 152094"/>
                <a:gd name="connsiteX2" fmla="*/ 127633 w 127633"/>
                <a:gd name="connsiteY2" fmla="*/ 152094 h 152094"/>
                <a:gd name="connsiteX3" fmla="*/ 0 w 127633"/>
                <a:gd name="connsiteY3" fmla="*/ 0 h 152094"/>
                <a:gd name="connsiteX4" fmla="*/ 19012 w 127633"/>
                <a:gd name="connsiteY4" fmla="*/ 1690 h 15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3" h="152094">
                  <a:moveTo>
                    <a:pt x="19012" y="1690"/>
                  </a:moveTo>
                  <a:lnTo>
                    <a:pt x="127633" y="1690"/>
                  </a:lnTo>
                  <a:lnTo>
                    <a:pt x="127633" y="152094"/>
                  </a:lnTo>
                  <a:lnTo>
                    <a:pt x="0" y="0"/>
                  </a:lnTo>
                  <a:lnTo>
                    <a:pt x="19012" y="1690"/>
                  </a:lnTo>
                  <a:close/>
                </a:path>
              </a:pathLst>
            </a:custGeom>
            <a:solidFill>
              <a:srgbClr val="183F2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Pentagon 26"/>
            <p:cNvSpPr/>
            <p:nvPr/>
          </p:nvSpPr>
          <p:spPr>
            <a:xfrm>
              <a:off x="71901" y="2243311"/>
              <a:ext cx="1414618" cy="437617"/>
            </a:xfrm>
            <a:prstGeom prst="homePlate">
              <a:avLst/>
            </a:prstGeom>
            <a:solidFill>
              <a:srgbClr val="3B9B4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pt-BR" sz="1500" b="1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cs typeface="Calibri"/>
                </a:rPr>
                <a:t>Proposta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69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686468" y="-747618"/>
            <a:ext cx="7886700" cy="441012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en-US" sz="6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29" y="-79972"/>
            <a:ext cx="9357258" cy="7017944"/>
          </a:xfrm>
          <a:prstGeom prst="rect">
            <a:avLst/>
          </a:prstGeom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1844941" y="1973042"/>
            <a:ext cx="7026563" cy="1704143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Assistência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929047" y="2952881"/>
            <a:ext cx="6857155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3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ço Reservado para Conteúdo 3">
            <a:extLst>
              <a:ext uri="{FF2B5EF4-FFF2-40B4-BE49-F238E27FC236}">
                <a16:creationId xmlns="" xmlns:a16="http://schemas.microsoft.com/office/drawing/2014/main" id="{EECC025A-7935-4ED2-BDB8-5462E60E64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177843"/>
              </p:ext>
            </p:extLst>
          </p:nvPr>
        </p:nvGraphicFramePr>
        <p:xfrm>
          <a:off x="938276" y="1973384"/>
          <a:ext cx="3641183" cy="1251906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641183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</a:tblGrid>
              <a:tr h="288595">
                <a:tc>
                  <a:txBody>
                    <a:bodyPr/>
                    <a:lstStyle/>
                    <a:p>
                      <a:pPr algn="ctr"/>
                      <a:r>
                        <a:rPr lang="pt-BR" sz="1500" kern="1200" dirty="0"/>
                        <a:t>BPC Deficientes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9318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Renda mensal de 1 Salário Mínimo, sem limite de idade. Mesma regra.</a:t>
                      </a:r>
                      <a:endParaRPr lang="pt-BR" sz="15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</a:tbl>
          </a:graphicData>
        </a:graphic>
      </p:graphicFrame>
      <p:graphicFrame>
        <p:nvGraphicFramePr>
          <p:cNvPr id="18" name="Espaço Reservado para Conteúdo 3">
            <a:extLst>
              <a:ext uri="{FF2B5EF4-FFF2-40B4-BE49-F238E27FC236}">
                <a16:creationId xmlns="" xmlns:a16="http://schemas.microsoft.com/office/drawing/2014/main" id="{7783217B-26D0-4B9A-961D-BFC02A6DF2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7967353"/>
              </p:ext>
            </p:extLst>
          </p:nvPr>
        </p:nvGraphicFramePr>
        <p:xfrm>
          <a:off x="961447" y="3718613"/>
          <a:ext cx="7489286" cy="145137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3744643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3744643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314081">
                <a:tc gridSpan="2">
                  <a:txBody>
                    <a:bodyPr/>
                    <a:lstStyle/>
                    <a:p>
                      <a:pPr algn="ctr"/>
                      <a:r>
                        <a:rPr lang="pt-BR" sz="1500" kern="1200" noProof="0" dirty="0"/>
                        <a:t>BPC com renda </a:t>
                      </a:r>
                      <a:r>
                        <a:rPr lang="pt-BR" sz="1500" kern="1200" noProof="0" dirty="0" smtClean="0"/>
                        <a:t>antecipada (</a:t>
                      </a:r>
                      <a:r>
                        <a:rPr lang="pt-BR" sz="1500" kern="1200" noProof="0" dirty="0" err="1" smtClean="0"/>
                        <a:t>fásico</a:t>
                      </a:r>
                      <a:r>
                        <a:rPr lang="pt-BR" sz="1500" kern="1200" noProof="0" dirty="0" smtClean="0"/>
                        <a:t>)</a:t>
                      </a:r>
                      <a:endParaRPr lang="pt-BR" sz="1500" b="1" kern="1200" baseline="30000" noProof="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771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/>
                        <a:t>Renda mensal que evoluirá ao longo das idades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377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 partir dos 60 anos</a:t>
                      </a:r>
                    </a:p>
                  </a:txBody>
                  <a:tcPr marL="68580" marR="68580" anchor="ctr" horzOverflow="overflow"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R$ 400,00 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3771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 partir dos 70 anos</a:t>
                      </a:r>
                    </a:p>
                  </a:txBody>
                  <a:tcPr marL="68580" marR="68580" anchor="ctr" horzOverflow="overflow"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5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 Salário Mínimo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</a:tbl>
          </a:graphicData>
        </a:graphic>
      </p:graphicFrame>
      <p:sp>
        <p:nvSpPr>
          <p:cNvPr id="19" name="CaixaDeTexto 18">
            <a:extLst>
              <a:ext uri="{FF2B5EF4-FFF2-40B4-BE49-F238E27FC236}">
                <a16:creationId xmlns="" xmlns:a16="http://schemas.microsoft.com/office/drawing/2014/main" id="{B2585E68-A3C9-4D72-A083-8E84330CFBF8}"/>
              </a:ext>
            </a:extLst>
          </p:cNvPr>
          <p:cNvSpPr txBox="1"/>
          <p:nvPr/>
        </p:nvSpPr>
        <p:spPr>
          <a:xfrm>
            <a:off x="937152" y="5379320"/>
            <a:ext cx="7493502" cy="5798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100" b="1" dirty="0" smtClean="0"/>
              <a:t>*</a:t>
            </a:r>
            <a:r>
              <a:rPr lang="pt-BR" sz="1100" b="1" dirty="0"/>
              <a:t>Condição de Miserabilidade (cumulativamente):</a:t>
            </a:r>
          </a:p>
          <a:p>
            <a:r>
              <a:rPr lang="pt-BR" sz="1100" dirty="0"/>
              <a:t>Renda Mensal per capita inferior a ¼ do Salário Mínimo</a:t>
            </a:r>
          </a:p>
          <a:p>
            <a:r>
              <a:rPr lang="pt-BR" sz="1100" dirty="0"/>
              <a:t>Patrimônio inferior a R$ 98.000 (Faixa I Minha Casa Minha Vida) </a:t>
            </a:r>
            <a:r>
              <a:rPr lang="pt-BR" sz="1100" dirty="0" smtClean="0"/>
              <a:t>- </a:t>
            </a:r>
            <a:r>
              <a:rPr lang="pt-BR" sz="1100" dirty="0"/>
              <a:t>Novo critério</a:t>
            </a:r>
          </a:p>
        </p:txBody>
      </p:sp>
      <p:graphicFrame>
        <p:nvGraphicFramePr>
          <p:cNvPr id="10" name="Espaço Reservado para Conteúdo 3">
            <a:extLst>
              <a:ext uri="{FF2B5EF4-FFF2-40B4-BE49-F238E27FC236}">
                <a16:creationId xmlns="" xmlns:a16="http://schemas.microsoft.com/office/drawing/2014/main" id="{ED25B131-6E6D-4426-8396-090E50B373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8989022"/>
              </p:ext>
            </p:extLst>
          </p:nvPr>
        </p:nvGraphicFramePr>
        <p:xfrm>
          <a:off x="4900180" y="1970275"/>
          <a:ext cx="3554289" cy="125519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872260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682029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</a:tblGrid>
              <a:tr h="351660">
                <a:tc gridSpan="2">
                  <a:txBody>
                    <a:bodyPr/>
                    <a:lstStyle/>
                    <a:p>
                      <a:pPr algn="ctr"/>
                      <a:r>
                        <a:rPr lang="pt-BR" sz="1500" kern="1200" dirty="0"/>
                        <a:t>BPC Idosos (Hoje)</a:t>
                      </a:r>
                      <a:endParaRPr lang="pt-BR" sz="1500" b="1" kern="1200" baseline="30000" dirty="0">
                        <a:solidFill>
                          <a:schemeClr val="bg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4574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 smtClean="0"/>
                        <a:t>Em condição de miserabilidade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22313786"/>
                  </a:ext>
                </a:extLst>
              </a:tr>
              <a:tr h="446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/>
                        <a:t>A partir dos 65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noProof="0" dirty="0"/>
                        <a:t>1 Salário Mínimo</a:t>
                      </a:r>
                      <a:endParaRPr lang="pt-BR" sz="1500" b="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</a:tbl>
          </a:graphicData>
        </a:graphic>
      </p:graphicFrame>
      <p:pic>
        <p:nvPicPr>
          <p:cNvPr id="13" name="Picture 12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26280"/>
          <a:stretch/>
        </p:blipFill>
        <p:spPr>
          <a:xfrm>
            <a:off x="0" y="-1"/>
            <a:ext cx="9174589" cy="1573229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ixaDeTexto 3"/>
          <p:cNvSpPr txBox="1">
            <a:spLocks noChangeArrowheads="1"/>
          </p:cNvSpPr>
          <p:nvPr/>
        </p:nvSpPr>
        <p:spPr bwMode="auto">
          <a:xfrm>
            <a:off x="343076" y="97297"/>
            <a:ext cx="8243970" cy="9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Benefício de Prestação Continuada - BPC</a:t>
            </a:r>
          </a:p>
          <a:p>
            <a:pPr>
              <a:defRPr/>
            </a:pP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Assistência Social</a:t>
            </a:r>
            <a:endParaRPr lang="pt-BR" sz="3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3076" y="1130740"/>
            <a:ext cx="706835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>
                <a:solidFill>
                  <a:schemeClr val="bg1"/>
                </a:solidFill>
                <a:latin typeface="Calibri" pitchFamily="34" charset="0"/>
              </a:rPr>
              <a:t>Pago aos </a:t>
            </a:r>
            <a:r>
              <a:rPr lang="pt-BR" sz="1500" b="1" dirty="0" smtClean="0">
                <a:solidFill>
                  <a:schemeClr val="bg1"/>
                </a:solidFill>
                <a:latin typeface="Calibri" pitchFamily="34" charset="0"/>
              </a:rPr>
              <a:t>beneficiários </a:t>
            </a:r>
            <a:r>
              <a:rPr lang="pt-BR" sz="1500" b="1" dirty="0">
                <a:solidFill>
                  <a:schemeClr val="bg1"/>
                </a:solidFill>
                <a:latin typeface="Calibri" pitchFamily="34" charset="0"/>
              </a:rPr>
              <a:t>em condição de </a:t>
            </a:r>
            <a:r>
              <a:rPr lang="pt-BR" sz="1500" b="1" dirty="0" smtClean="0">
                <a:solidFill>
                  <a:schemeClr val="bg1"/>
                </a:solidFill>
                <a:latin typeface="Calibri" pitchFamily="34" charset="0"/>
              </a:rPr>
              <a:t>miserabilidade*</a:t>
            </a:r>
            <a:endParaRPr lang="pt-BR" sz="15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11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29" y="-79972"/>
            <a:ext cx="9357258" cy="7017944"/>
          </a:xfrm>
          <a:prstGeom prst="rect">
            <a:avLst/>
          </a:prstGeom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1844941" y="1973042"/>
            <a:ext cx="7026563" cy="1704143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Capitalização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929047" y="2952881"/>
            <a:ext cx="6857155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3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3185" y="1438292"/>
            <a:ext cx="8300197" cy="483996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BR" sz="1600" b="1" dirty="0">
                <a:solidFill>
                  <a:srgbClr val="595959"/>
                </a:solidFill>
              </a:rPr>
              <a:t>Principais Premissas: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pt-BR" sz="1600" dirty="0" smtClean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 smtClean="0">
                <a:solidFill>
                  <a:srgbClr val="595959"/>
                </a:solidFill>
              </a:rPr>
              <a:t> Alternativo </a:t>
            </a:r>
            <a:r>
              <a:rPr lang="pt-BR" sz="1600" dirty="0">
                <a:solidFill>
                  <a:srgbClr val="595959"/>
                </a:solidFill>
              </a:rPr>
              <a:t>ao sistema </a:t>
            </a:r>
            <a:r>
              <a:rPr lang="pt-BR" sz="1600" dirty="0" smtClean="0">
                <a:solidFill>
                  <a:srgbClr val="595959"/>
                </a:solidFill>
              </a:rPr>
              <a:t>atual.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 smtClean="0">
                <a:solidFill>
                  <a:srgbClr val="595959"/>
                </a:solidFill>
              </a:rPr>
              <a:t> Capitalização </a:t>
            </a:r>
            <a:r>
              <a:rPr lang="pt-BR" sz="1600" dirty="0">
                <a:solidFill>
                  <a:srgbClr val="595959"/>
                </a:solidFill>
              </a:rPr>
              <a:t>em regime de contribuição </a:t>
            </a:r>
            <a:r>
              <a:rPr lang="pt-BR" sz="1600" dirty="0" smtClean="0">
                <a:solidFill>
                  <a:srgbClr val="595959"/>
                </a:solidFill>
              </a:rPr>
              <a:t>definida.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 smtClean="0">
                <a:solidFill>
                  <a:srgbClr val="595959"/>
                </a:solidFill>
              </a:rPr>
              <a:t> Garantia </a:t>
            </a:r>
            <a:r>
              <a:rPr lang="pt-BR" sz="1600" dirty="0">
                <a:solidFill>
                  <a:srgbClr val="595959"/>
                </a:solidFill>
              </a:rPr>
              <a:t>do salário mínimo, mediante fundo </a:t>
            </a:r>
            <a:r>
              <a:rPr lang="pt-BR" sz="1600" dirty="0" smtClean="0">
                <a:solidFill>
                  <a:srgbClr val="595959"/>
                </a:solidFill>
              </a:rPr>
              <a:t>solidário.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 smtClean="0">
                <a:solidFill>
                  <a:srgbClr val="595959"/>
                </a:solidFill>
              </a:rPr>
              <a:t> Livre </a:t>
            </a:r>
            <a:r>
              <a:rPr lang="pt-BR" sz="1600" dirty="0">
                <a:solidFill>
                  <a:srgbClr val="595959"/>
                </a:solidFill>
              </a:rPr>
              <a:t>escolha, pelo trabalhador, da entidade ou modalidade de gestão das reservas, com </a:t>
            </a:r>
            <a:r>
              <a:rPr lang="pt-BR" sz="1600" dirty="0" smtClean="0">
                <a:solidFill>
                  <a:srgbClr val="595959"/>
                </a:solidFill>
              </a:rPr>
              <a:t>portabilidade.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 smtClean="0">
                <a:solidFill>
                  <a:srgbClr val="595959"/>
                </a:solidFill>
              </a:rPr>
              <a:t> Gestão </a:t>
            </a:r>
            <a:r>
              <a:rPr lang="pt-BR" sz="1600" dirty="0">
                <a:solidFill>
                  <a:srgbClr val="595959"/>
                </a:solidFill>
              </a:rPr>
              <a:t>das reservas por entidades de previdência públicas e privadas, habilitadas por órgão regulador, assegurada a ampla </a:t>
            </a:r>
            <a:r>
              <a:rPr lang="pt-BR" sz="1600" dirty="0" smtClean="0">
                <a:solidFill>
                  <a:srgbClr val="595959"/>
                </a:solidFill>
              </a:rPr>
              <a:t>transparência.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endParaRPr lang="pt-BR" sz="1600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Font typeface="Wingdings" pitchFamily="2" charset="2"/>
              <a:buChar char="ü"/>
            </a:pPr>
            <a:r>
              <a:rPr lang="pt-BR" sz="1600" dirty="0">
                <a:solidFill>
                  <a:srgbClr val="595959"/>
                </a:solidFill>
              </a:rPr>
              <a:t> Possibilidade de camada </a:t>
            </a:r>
            <a:r>
              <a:rPr lang="pt-BR" sz="1600" dirty="0" smtClean="0">
                <a:solidFill>
                  <a:srgbClr val="595959"/>
                </a:solidFill>
              </a:rPr>
              <a:t>“nocional” (contas virtuais), </a:t>
            </a:r>
            <a:r>
              <a:rPr lang="pt-BR" sz="1600" dirty="0">
                <a:solidFill>
                  <a:srgbClr val="595959"/>
                </a:solidFill>
              </a:rPr>
              <a:t>com maior proteção ao trabalhador e menor custo de </a:t>
            </a:r>
            <a:r>
              <a:rPr lang="pt-BR" sz="1600" dirty="0" smtClean="0">
                <a:solidFill>
                  <a:srgbClr val="595959"/>
                </a:solidFill>
              </a:rPr>
              <a:t>transição.</a:t>
            </a:r>
            <a:endParaRPr lang="pt-BR" sz="1600" dirty="0">
              <a:solidFill>
                <a:srgbClr val="595959"/>
              </a:solidFill>
            </a:endParaRPr>
          </a:p>
          <a:p>
            <a:pPr marL="0" indent="0">
              <a:lnSpc>
                <a:spcPct val="100000"/>
              </a:lnSpc>
            </a:pPr>
            <a:endParaRPr lang="pt-BR" sz="1600" dirty="0">
              <a:solidFill>
                <a:srgbClr val="595959"/>
              </a:solidFill>
            </a:endParaRPr>
          </a:p>
        </p:txBody>
      </p:sp>
      <p:pic>
        <p:nvPicPr>
          <p:cNvPr id="6" name="Picture 5" descr="bg liv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0828"/>
          <a:stretch/>
        </p:blipFill>
        <p:spPr>
          <a:xfrm>
            <a:off x="0" y="0"/>
            <a:ext cx="9174589" cy="133629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452303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Sistema de capitalização</a:t>
            </a:r>
          </a:p>
        </p:txBody>
      </p:sp>
    </p:spTree>
    <p:extLst>
      <p:ext uri="{BB962C8B-B14F-4D97-AF65-F5344CB8AC3E}">
        <p14:creationId xmlns:p14="http://schemas.microsoft.com/office/powerpoint/2010/main" val="29336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3186" y="1573230"/>
            <a:ext cx="7776414" cy="4037321"/>
          </a:xfrm>
        </p:spPr>
        <p:txBody>
          <a:bodyPr>
            <a:normAutofit/>
          </a:bodyPr>
          <a:lstStyle/>
          <a:p>
            <a:r>
              <a:rPr lang="pt-BR" sz="1600" b="1" dirty="0" smtClean="0"/>
              <a:t>Regra atual (deputados federais e senadores): </a:t>
            </a:r>
          </a:p>
          <a:p>
            <a:pPr marL="742950" lvl="1" indent="-285750"/>
            <a:r>
              <a:rPr lang="pt-BR" sz="1600" dirty="0" smtClean="0"/>
              <a:t>60 anos de idade mínima para homens e mulheres.</a:t>
            </a:r>
          </a:p>
          <a:p>
            <a:pPr marL="742950" lvl="1" indent="-285750"/>
            <a:r>
              <a:rPr lang="pt-BR" sz="1600" dirty="0" smtClean="0"/>
              <a:t>35 anos de contribuição.</a:t>
            </a:r>
          </a:p>
          <a:p>
            <a:pPr marL="742950" lvl="1" indent="-285750"/>
            <a:r>
              <a:rPr lang="pt-BR" sz="1600" dirty="0" smtClean="0"/>
              <a:t>Recebe 1/35 do salário para cada ano de parlamentar.</a:t>
            </a:r>
          </a:p>
          <a:p>
            <a:pPr marL="742950" lvl="1" indent="-285750">
              <a:buNone/>
            </a:pPr>
            <a:endParaRPr lang="pt-BR" sz="1600" dirty="0" smtClean="0"/>
          </a:p>
          <a:p>
            <a:r>
              <a:rPr lang="pt-BR" sz="1600" b="1" dirty="0" smtClean="0"/>
              <a:t>Regra de transição (deputados federais, senadores e titulares de mandatos eletivos de outros entes que tenham regime especial):</a:t>
            </a:r>
          </a:p>
          <a:p>
            <a:pPr marL="742950" lvl="1" indent="-285750"/>
            <a:r>
              <a:rPr lang="pt-BR" sz="1600" dirty="0" smtClean="0"/>
              <a:t>65 anos de idade mínima para homens e 62 anos para mulheres.</a:t>
            </a:r>
          </a:p>
          <a:p>
            <a:pPr marL="742950" lvl="1" indent="-285750"/>
            <a:r>
              <a:rPr lang="pt-BR" sz="1600" dirty="0" smtClean="0"/>
              <a:t>30% de pedágio do tempo de contribuição faltante.</a:t>
            </a:r>
          </a:p>
          <a:p>
            <a:pPr marL="742950" lvl="1" indent="-285750"/>
            <a:endParaRPr lang="pt-BR" sz="1600" b="1" dirty="0" smtClean="0"/>
          </a:p>
          <a:p>
            <a:r>
              <a:rPr lang="pt-BR" sz="1600" b="1" dirty="0" smtClean="0"/>
              <a:t>Novos eleitos estarão automaticamente no RGPS.</a:t>
            </a:r>
          </a:p>
          <a:p>
            <a:endParaRPr lang="pt-BR" sz="1600" b="1" dirty="0" smtClean="0"/>
          </a:p>
          <a:p>
            <a:r>
              <a:rPr lang="pt-BR" sz="1600" b="1" dirty="0" smtClean="0"/>
              <a:t>Os regimes atuais serão extintos.</a:t>
            </a:r>
            <a:endParaRPr lang="pt-BR" sz="1600" b="1" dirty="0" smtClean="0">
              <a:solidFill>
                <a:schemeClr val="accent2"/>
              </a:solidFill>
            </a:endParaRPr>
          </a:p>
          <a:p>
            <a:endParaRPr lang="pt-BR" sz="1700" dirty="0"/>
          </a:p>
        </p:txBody>
      </p:sp>
      <p:pic>
        <p:nvPicPr>
          <p:cNvPr id="6" name="Picture 5" descr="bg liv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30828"/>
          <a:stretch/>
        </p:blipFill>
        <p:spPr>
          <a:xfrm>
            <a:off x="0" y="0"/>
            <a:ext cx="9174589" cy="133629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452303"/>
            <a:ext cx="8243970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Titulares de mandatos eletivos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528122"/>
            <a:ext cx="8139711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Forças Armadas, Policiais </a:t>
            </a:r>
            <a:r>
              <a:rPr lang="pt-BR" sz="2000" b="1" dirty="0" smtClean="0">
                <a:solidFill>
                  <a:srgbClr val="595959"/>
                </a:solidFill>
                <a:latin typeface="Calibri (Body)"/>
                <a:cs typeface="Calibri (Body)"/>
              </a:rPr>
              <a:t>Militares e </a:t>
            </a: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Bombeiros Militares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549683"/>
            <a:ext cx="194312" cy="341988"/>
          </a:xfrm>
          <a:prstGeom prst="rect">
            <a:avLst/>
          </a:prstGeom>
        </p:spPr>
      </p:pic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27084" y="1275743"/>
            <a:ext cx="7724085" cy="1394298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pt-BR" sz="1500" dirty="0"/>
              <a:t>Policiais </a:t>
            </a:r>
            <a:r>
              <a:rPr lang="pt-BR" sz="1500" dirty="0" smtClean="0"/>
              <a:t>militares e </a:t>
            </a:r>
            <a:r>
              <a:rPr lang="pt-BR" sz="1500" dirty="0"/>
              <a:t>bombeiros militares terão as mesmas regras das Forças </a:t>
            </a:r>
            <a:r>
              <a:rPr lang="pt-BR" sz="1500" dirty="0" smtClean="0"/>
              <a:t>Armadas.</a:t>
            </a:r>
            <a:endParaRPr lang="pt-BR" sz="1500" dirty="0"/>
          </a:p>
          <a:p>
            <a:pPr marL="0" defTabSz="914400">
              <a:lnSpc>
                <a:spcPct val="100000"/>
              </a:lnSpc>
            </a:pPr>
            <a:r>
              <a:rPr lang="pt-BR" sz="1500" dirty="0"/>
              <a:t>Compensação Previdenciária (contagem de tempo no INSS/RPPS</a:t>
            </a:r>
            <a:r>
              <a:rPr lang="pt-BR" sz="1500" dirty="0" smtClean="0"/>
              <a:t>).</a:t>
            </a:r>
            <a:endParaRPr lang="pt-BR" sz="1500" dirty="0"/>
          </a:p>
          <a:p>
            <a:pPr marL="0" defTabSz="914400">
              <a:lnSpc>
                <a:spcPct val="100000"/>
              </a:lnSpc>
            </a:pPr>
            <a:r>
              <a:rPr lang="pt-BR" sz="1500" dirty="0"/>
              <a:t>Militares na Reserva passam a poder trabalhar em atividades </a:t>
            </a:r>
            <a:r>
              <a:rPr lang="pt-BR" sz="1500" dirty="0" smtClean="0"/>
              <a:t>civis.</a:t>
            </a:r>
          </a:p>
          <a:p>
            <a:pPr marL="0" defTabSz="914400">
              <a:lnSpc>
                <a:spcPct val="100000"/>
              </a:lnSpc>
            </a:pPr>
            <a:r>
              <a:rPr lang="pt-BR" sz="1500" dirty="0" smtClean="0"/>
              <a:t>Possibilidade de contratação de militares temporários.</a:t>
            </a:r>
            <a:endParaRPr lang="pt-BR" sz="15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95575" y="3670279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3"/>
          <p:cNvSpPr txBox="1">
            <a:spLocks noChangeArrowheads="1"/>
          </p:cNvSpPr>
          <p:nvPr/>
        </p:nvSpPr>
        <p:spPr bwMode="auto">
          <a:xfrm>
            <a:off x="362148" y="2878484"/>
            <a:ext cx="8139711" cy="6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Regras para Regimes Próprios de Estados, Municípios e</a:t>
            </a:r>
            <a:b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</a:b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Distrito Federal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7083" y="3774501"/>
            <a:ext cx="8074775" cy="234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Todas as novas regras de </a:t>
            </a:r>
            <a:r>
              <a:rPr lang="pt-BR" sz="1500" dirty="0" smtClean="0"/>
              <a:t>benefícios valem de imediato para os </a:t>
            </a:r>
            <a:r>
              <a:rPr lang="pt-BR" sz="1500" dirty="0"/>
              <a:t>RPPS </a:t>
            </a:r>
            <a:r>
              <a:rPr lang="pt-BR" sz="1500" dirty="0" smtClean="0"/>
              <a:t>dos </a:t>
            </a:r>
            <a:r>
              <a:rPr lang="pt-BR" sz="1500" dirty="0"/>
              <a:t>Estados</a:t>
            </a:r>
            <a:r>
              <a:rPr lang="pt-BR" sz="1500" dirty="0" smtClean="0"/>
              <a:t>, Municípios </a:t>
            </a:r>
            <a:r>
              <a:rPr lang="pt-BR" sz="1500" dirty="0"/>
              <a:t>e Distrito </a:t>
            </a:r>
            <a:r>
              <a:rPr lang="pt-BR" sz="1500" dirty="0" smtClean="0"/>
              <a:t>Federal.</a:t>
            </a:r>
            <a:endParaRPr lang="pt-BR" sz="1500" dirty="0"/>
          </a:p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 smtClean="0"/>
              <a:t>Aplica-se aos servidores estaduais, distritais e municipais a alíquota dos servidores da União, mas Estados, DF e Municípios deverão encaminhar leis no prazo de 18 dias (caso registrem deficit </a:t>
            </a:r>
            <a:r>
              <a:rPr lang="pt-BR" sz="1500" dirty="0"/>
              <a:t>financeiro e atuarial</a:t>
            </a:r>
            <a:r>
              <a:rPr lang="pt-BR" sz="1500" dirty="0" smtClean="0"/>
              <a:t>, deverão </a:t>
            </a:r>
            <a:r>
              <a:rPr lang="pt-BR" sz="1500" dirty="0"/>
              <a:t>ampliar </a:t>
            </a:r>
            <a:r>
              <a:rPr lang="pt-BR" sz="1500" dirty="0" smtClean="0"/>
              <a:t>alíquota para </a:t>
            </a:r>
            <a:r>
              <a:rPr lang="pt-BR" sz="1500" dirty="0"/>
              <a:t>no mínimo </a:t>
            </a:r>
            <a:r>
              <a:rPr lang="pt-BR" sz="1500" dirty="0" smtClean="0"/>
              <a:t>14%).</a:t>
            </a:r>
            <a:endParaRPr lang="pt-BR" sz="1500" dirty="0"/>
          </a:p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Limitação de incorporações de gratificações aos benefícios de aposentadoria e </a:t>
            </a:r>
            <a:r>
              <a:rPr lang="pt-BR" sz="1500" dirty="0" smtClean="0"/>
              <a:t>pensões.</a:t>
            </a:r>
            <a:endParaRPr lang="pt-BR" sz="1500" dirty="0"/>
          </a:p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Obrigatoriedade de </a:t>
            </a:r>
            <a:r>
              <a:rPr lang="pt-BR" sz="1500" dirty="0" smtClean="0"/>
              <a:t>instituição </a:t>
            </a:r>
            <a:r>
              <a:rPr lang="pt-BR" sz="1500" dirty="0"/>
              <a:t>da Previdência Complementar em </a:t>
            </a:r>
            <a:r>
              <a:rPr lang="pt-BR" sz="1500" dirty="0" smtClean="0"/>
              <a:t>dois anos.</a:t>
            </a:r>
            <a:endParaRPr lang="pt-BR" sz="1500" dirty="0"/>
          </a:p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Fortalecimento da supervisão dos RPPS</a:t>
            </a:r>
            <a:r>
              <a:rPr lang="pt-BR" sz="1500" dirty="0" smtClean="0"/>
              <a:t>.</a:t>
            </a:r>
            <a:endParaRPr lang="pt-BR" sz="1500" dirty="0"/>
          </a:p>
        </p:txBody>
      </p:sp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54844"/>
          <a:stretch/>
        </p:blipFill>
        <p:spPr>
          <a:xfrm>
            <a:off x="-30589" y="0"/>
            <a:ext cx="9174589" cy="8529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2947436"/>
            <a:ext cx="194312" cy="34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5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95575" y="1054552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528122"/>
            <a:ext cx="8139711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Desoneração ao empregador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549683"/>
            <a:ext cx="194312" cy="341988"/>
          </a:xfrm>
          <a:prstGeom prst="rect">
            <a:avLst/>
          </a:prstGeom>
        </p:spPr>
      </p:pic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27084" y="1275743"/>
            <a:ext cx="7838027" cy="1235738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pt-BR" sz="1500" dirty="0"/>
              <a:t>Retirada obrigatoriedade prevista de pagamento de rescisão contratual (multa de 40% do FGTS</a:t>
            </a:r>
            <a:r>
              <a:rPr lang="pt-BR" sz="1500" dirty="0" smtClean="0"/>
              <a:t>), </a:t>
            </a:r>
            <a:r>
              <a:rPr lang="pt-BR" sz="1500" dirty="0"/>
              <a:t>quando o empregado já se encontrar aposentado pela Previdência Social. </a:t>
            </a:r>
          </a:p>
          <a:p>
            <a:pPr algn="just">
              <a:lnSpc>
                <a:spcPct val="100000"/>
              </a:lnSpc>
            </a:pPr>
            <a:r>
              <a:rPr lang="pt-BR" sz="1500" dirty="0"/>
              <a:t>Retirada a obrigatoriedade de recolhimento de FGTS </a:t>
            </a:r>
            <a:r>
              <a:rPr lang="pt-BR" sz="1500" dirty="0" smtClean="0"/>
              <a:t>para os </a:t>
            </a:r>
            <a:r>
              <a:rPr lang="pt-BR" sz="1500" dirty="0"/>
              <a:t>empregados já aposentados pela Previdência Social.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95575" y="3641847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3"/>
          <p:cNvSpPr txBox="1">
            <a:spLocks noChangeArrowheads="1"/>
          </p:cNvSpPr>
          <p:nvPr/>
        </p:nvSpPr>
        <p:spPr bwMode="auto">
          <a:xfrm>
            <a:off x="362148" y="3105939"/>
            <a:ext cx="8139711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Transparência das contas públicas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26622" y="3842959"/>
            <a:ext cx="7838489" cy="88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Segregação do orçamento da seguridade social entre saúde, previdência e </a:t>
            </a:r>
            <a:r>
              <a:rPr lang="pt-BR" sz="1500" dirty="0" smtClean="0"/>
              <a:t>assistência.</a:t>
            </a:r>
            <a:endParaRPr lang="pt-BR" sz="1500" dirty="0"/>
          </a:p>
          <a:p>
            <a:pPr indent="-178308" algn="just" defTabSz="914400">
              <a:spcBef>
                <a:spcPts val="780"/>
              </a:spcBef>
              <a:buFont typeface="Arial" panose="020B0604020202020204" pitchFamily="34" charset="0"/>
              <a:buChar char="•"/>
            </a:pPr>
            <a:r>
              <a:rPr lang="pt-BR" sz="1500" dirty="0"/>
              <a:t>Fim da DRU na seguridade social e redução para 28% das receitas do PIS/PASEP </a:t>
            </a:r>
            <a:r>
              <a:rPr lang="pt-BR" sz="1500" dirty="0" smtClean="0"/>
              <a:t>destinadas ao BNDES.</a:t>
            </a:r>
            <a:endParaRPr lang="pt-BR" sz="1500" dirty="0"/>
          </a:p>
        </p:txBody>
      </p:sp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54844"/>
          <a:stretch/>
        </p:blipFill>
        <p:spPr>
          <a:xfrm>
            <a:off x="-30589" y="0"/>
            <a:ext cx="9174589" cy="8529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3174891"/>
            <a:ext cx="194312" cy="34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95575" y="1026113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528122"/>
            <a:ext cx="8139711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Combate às fraudes (MP 871)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549683"/>
            <a:ext cx="194312" cy="341988"/>
          </a:xfrm>
          <a:prstGeom prst="rect">
            <a:avLst/>
          </a:prstGeom>
        </p:spPr>
      </p:pic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54844"/>
          <a:stretch/>
        </p:blipFill>
        <p:spPr>
          <a:xfrm>
            <a:off x="-30589" y="0"/>
            <a:ext cx="9174589" cy="85296"/>
          </a:xfrm>
          <a:prstGeom prst="rect">
            <a:avLst/>
          </a:prstGeom>
        </p:spPr>
      </p:pic>
      <p:sp>
        <p:nvSpPr>
          <p:cNvPr id="19" name="Espaço Reservado para Conteúdo 4">
            <a:extLst/>
          </p:cNvPr>
          <p:cNvSpPr>
            <a:spLocks noGrp="1"/>
          </p:cNvSpPr>
          <p:nvPr>
            <p:ph idx="1"/>
          </p:nvPr>
        </p:nvSpPr>
        <p:spPr>
          <a:xfrm>
            <a:off x="369917" y="1124086"/>
            <a:ext cx="8131942" cy="2742648"/>
          </a:xfrm>
          <a:extLst/>
        </p:spPr>
        <p:txBody>
          <a:bodyPr rtlCol="0">
            <a:noAutofit/>
          </a:bodyPr>
          <a:lstStyle/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Regras mais rígidas para evitar fraudes </a:t>
            </a:r>
            <a:r>
              <a:rPr lang="pt-BR" sz="1600" dirty="0" smtClean="0">
                <a:cs typeface="Calibri"/>
              </a:rPr>
              <a:t>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Revisão de benefícios com indícios de </a:t>
            </a:r>
            <a:r>
              <a:rPr lang="pt-BR" sz="1600" dirty="0" smtClean="0">
                <a:cs typeface="Calibri"/>
              </a:rPr>
              <a:t>irregularidades.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Perícias médicas em benefícios por incapacidade há mais de seis meses sem revisão, e</a:t>
            </a:r>
            <a:br>
              <a:rPr lang="pt-BR" sz="1600" dirty="0">
                <a:cs typeface="Calibri"/>
              </a:rPr>
            </a:br>
            <a:r>
              <a:rPr lang="pt-BR" sz="1600" dirty="0">
                <a:cs typeface="Calibri"/>
              </a:rPr>
              <a:t>no BPC, há mais de dois anos sem </a:t>
            </a:r>
            <a:r>
              <a:rPr lang="pt-BR" sz="1600" dirty="0" smtClean="0">
                <a:cs typeface="Calibri"/>
              </a:rPr>
              <a:t>revisão.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Maior rigor na concessão de isenções a portadores de doenças </a:t>
            </a:r>
            <a:r>
              <a:rPr lang="pt-BR" sz="1600" dirty="0" smtClean="0">
                <a:cs typeface="Calibri"/>
              </a:rPr>
              <a:t>graves.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Impacto esperado: R$9,8 bilhões no primeiro ano de </a:t>
            </a:r>
            <a:r>
              <a:rPr lang="pt-BR" sz="1600" dirty="0" smtClean="0">
                <a:cs typeface="Calibri"/>
              </a:rPr>
              <a:t>vigência.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Saiba mais em </a:t>
            </a:r>
            <a:r>
              <a:rPr lang="pt-BR" sz="1600" dirty="0" smtClean="0">
                <a:cs typeface="Calibri"/>
              </a:rPr>
              <a:t>www.economia.gov.br.</a:t>
            </a:r>
            <a:endParaRPr lang="pt-BR" sz="1600" dirty="0">
              <a:cs typeface="Calibri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4531" y="4513753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ixaDeTexto 3"/>
          <p:cNvSpPr txBox="1">
            <a:spLocks noChangeArrowheads="1"/>
          </p:cNvSpPr>
          <p:nvPr/>
        </p:nvSpPr>
        <p:spPr bwMode="auto">
          <a:xfrm>
            <a:off x="381104" y="4015762"/>
            <a:ext cx="8139711" cy="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Anistiados políticos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69" y="4037323"/>
            <a:ext cx="194312" cy="341988"/>
          </a:xfrm>
          <a:prstGeom prst="rect">
            <a:avLst/>
          </a:prstGeom>
        </p:spPr>
      </p:pic>
      <p:sp>
        <p:nvSpPr>
          <p:cNvPr id="13" name="Espaço Reservado para Conteúdo 4">
            <a:extLst/>
          </p:cNvPr>
          <p:cNvSpPr txBox="1">
            <a:spLocks/>
          </p:cNvSpPr>
          <p:nvPr/>
        </p:nvSpPr>
        <p:spPr>
          <a:xfrm>
            <a:off x="388873" y="4621201"/>
            <a:ext cx="8131942" cy="1761844"/>
          </a:xfrm>
          <a:prstGeom prst="rect">
            <a:avLst/>
          </a:prstGeom>
          <a:extLst/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Passarão a contribuir para a seguridade social nos mesmo termos da contribuição do aposentado e pensionista do RPPS da </a:t>
            </a:r>
            <a:r>
              <a:rPr lang="pt-BR" sz="1600" dirty="0" smtClean="0">
                <a:cs typeface="Calibri"/>
              </a:rPr>
              <a:t>União.</a:t>
            </a:r>
            <a:endParaRPr lang="pt-BR" sz="1600" dirty="0">
              <a:cs typeface="Calibri"/>
            </a:endParaRP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>
                <a:cs typeface="Calibri"/>
              </a:rPr>
              <a:t>Fica vedado o recebimento simultâneo da reparação mensal do anistiado político com proventos de aposentadoria garantida a opção pelo maior </a:t>
            </a:r>
            <a:r>
              <a:rPr lang="pt-BR" sz="1600" dirty="0" smtClean="0">
                <a:cs typeface="Calibri"/>
              </a:rPr>
              <a:t>benefício.</a:t>
            </a:r>
          </a:p>
          <a:p>
            <a:pPr marL="285750" lvl="8" indent="-285750" algn="just">
              <a:lnSpc>
                <a:spcPct val="120000"/>
              </a:lnSpc>
              <a:spcBef>
                <a:spcPts val="780"/>
              </a:spcBef>
              <a:defRPr/>
            </a:pPr>
            <a:r>
              <a:rPr lang="pt-BR" sz="1600" dirty="0" smtClean="0">
                <a:cs typeface="Calibri"/>
              </a:rPr>
              <a:t>Novos reconhecimentos de direito estarão limitados ao teto do RGPS.</a:t>
            </a:r>
            <a:endParaRPr lang="pt-BR" sz="1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945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1300"/>
            <a:ext cx="4040188" cy="639763"/>
          </a:xfrm>
        </p:spPr>
        <p:txBody>
          <a:bodyPr>
            <a:noAutofit/>
          </a:bodyPr>
          <a:lstStyle/>
          <a:p>
            <a:r>
              <a:rPr lang="pt-BR" sz="1500" dirty="0" smtClean="0">
                <a:solidFill>
                  <a:srgbClr val="595959"/>
                </a:solidFill>
                <a:cs typeface="Calibri"/>
              </a:rPr>
              <a:t>Evolução da Taxa de Fecundidade no Brasil:</a:t>
            </a:r>
            <a:br>
              <a:rPr lang="pt-BR" sz="1500" dirty="0" smtClean="0">
                <a:solidFill>
                  <a:srgbClr val="595959"/>
                </a:solidFill>
                <a:cs typeface="Calibri"/>
              </a:rPr>
            </a:br>
            <a:r>
              <a:rPr lang="pt-BR" sz="1500" dirty="0" smtClean="0">
                <a:solidFill>
                  <a:srgbClr val="595959"/>
                </a:solidFill>
                <a:cs typeface="Calibri"/>
              </a:rPr>
              <a:t>2000 a 2060</a:t>
            </a:r>
            <a:endParaRPr lang="pt-BR" sz="1500" dirty="0">
              <a:solidFill>
                <a:srgbClr val="595959"/>
              </a:solidFill>
              <a:cs typeface="Calibri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87199" y="1501300"/>
            <a:ext cx="4041775" cy="639763"/>
          </a:xfrm>
        </p:spPr>
        <p:txBody>
          <a:bodyPr>
            <a:noAutofit/>
          </a:bodyPr>
          <a:lstStyle/>
          <a:p>
            <a:r>
              <a:rPr lang="pt-BR" sz="1500" dirty="0" smtClean="0">
                <a:solidFill>
                  <a:srgbClr val="595959"/>
                </a:solidFill>
                <a:cs typeface="Calibri"/>
              </a:rPr>
              <a:t>Expectativa de sobrevida por faixa de</a:t>
            </a:r>
            <a:br>
              <a:rPr lang="pt-BR" sz="1500" dirty="0" smtClean="0">
                <a:solidFill>
                  <a:srgbClr val="595959"/>
                </a:solidFill>
                <a:cs typeface="Calibri"/>
              </a:rPr>
            </a:br>
            <a:r>
              <a:rPr lang="pt-BR" sz="1500" dirty="0" smtClean="0">
                <a:solidFill>
                  <a:srgbClr val="595959"/>
                </a:solidFill>
                <a:cs typeface="Calibri"/>
              </a:rPr>
              <a:t>idade (em anos)</a:t>
            </a:r>
            <a:endParaRPr lang="pt-BR" sz="1500" dirty="0">
              <a:solidFill>
                <a:srgbClr val="595959"/>
              </a:solidFill>
              <a:cs typeface="Calibri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450463" y="4513652"/>
            <a:ext cx="4187826" cy="2934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 smtClean="0">
                <a:cs typeface="Calibri"/>
              </a:rPr>
              <a:t>Fonte: </a:t>
            </a:r>
            <a:r>
              <a:rPr lang="pt-BR" sz="1200" b="0" dirty="0" smtClean="0">
                <a:cs typeface="Calibri"/>
              </a:rPr>
              <a:t>IBGE/ Projeção da População de 2018. Elaboração: SPREV/MF</a:t>
            </a:r>
            <a:r>
              <a:rPr lang="pt-BR" sz="1200" dirty="0" smtClean="0">
                <a:cs typeface="Calibri"/>
              </a:rPr>
              <a:t>.</a:t>
            </a:r>
            <a:endParaRPr lang="pt-BR" sz="1200" dirty="0">
              <a:cs typeface="Calibri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457201" y="5033416"/>
            <a:ext cx="3823615" cy="1180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Redução da taxa de fecundidade:</a:t>
            </a:r>
          </a:p>
          <a:p>
            <a:pPr>
              <a:lnSpc>
                <a:spcPct val="90000"/>
              </a:lnSpc>
            </a:pPr>
            <a:r>
              <a:rPr lang="pt-BR" sz="1500" b="0" dirty="0" smtClean="0">
                <a:solidFill>
                  <a:srgbClr val="595959"/>
                </a:solidFill>
                <a:cs typeface="Calibri"/>
              </a:rPr>
              <a:t>impacto sobre  a receita futura do sistema (financiado por repartição simples)</a:t>
            </a:r>
            <a:endParaRPr lang="pt-BR" sz="1500" b="0" dirty="0">
              <a:solidFill>
                <a:srgbClr val="595959"/>
              </a:solidFill>
              <a:cs typeface="Calibri"/>
            </a:endParaRPr>
          </a:p>
        </p:txBody>
      </p:sp>
      <p:pic>
        <p:nvPicPr>
          <p:cNvPr id="13" name="Imagem 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484" b="-5484"/>
          <a:stretch>
            <a:fillRect/>
          </a:stretch>
        </p:blipFill>
        <p:spPr>
          <a:xfrm>
            <a:off x="491632" y="2083760"/>
            <a:ext cx="3368588" cy="2423220"/>
          </a:xfrm>
          <a:prstGeom prst="rect">
            <a:avLst/>
          </a:prstGeom>
        </p:spPr>
      </p:pic>
      <p:pic>
        <p:nvPicPr>
          <p:cNvPr id="14" name="Imagem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23888" b="-23888"/>
          <a:stretch>
            <a:fillRect/>
          </a:stretch>
        </p:blipFill>
        <p:spPr>
          <a:xfrm>
            <a:off x="4615413" y="1885213"/>
            <a:ext cx="3873858" cy="3272835"/>
          </a:xfrm>
          <a:prstGeom prst="rect">
            <a:avLst/>
          </a:prstGeom>
        </p:spPr>
      </p:pic>
      <p:sp>
        <p:nvSpPr>
          <p:cNvPr id="12" name="Text Placeholder 2"/>
          <p:cNvSpPr txBox="1">
            <a:spLocks/>
          </p:cNvSpPr>
          <p:nvPr/>
        </p:nvSpPr>
        <p:spPr>
          <a:xfrm>
            <a:off x="4787218" y="5033416"/>
            <a:ext cx="3510431" cy="980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pt-BR" sz="1500" dirty="0" smtClean="0">
                <a:solidFill>
                  <a:srgbClr val="595959"/>
                </a:solidFill>
                <a:cs typeface="Calibri"/>
              </a:rPr>
              <a:t>Aumento da expectativa de sobrevida:</a:t>
            </a:r>
          </a:p>
          <a:p>
            <a:pPr>
              <a:lnSpc>
                <a:spcPct val="90000"/>
              </a:lnSpc>
            </a:pPr>
            <a:r>
              <a:rPr lang="pt-BR" sz="1500" b="0" dirty="0" smtClean="0">
                <a:solidFill>
                  <a:srgbClr val="595959"/>
                </a:solidFill>
                <a:cs typeface="Calibri"/>
              </a:rPr>
              <a:t>impacto sobre a despesa (maior duração dos benefícios)</a:t>
            </a:r>
            <a:endParaRPr lang="pt-BR" sz="1500" b="0" dirty="0">
              <a:solidFill>
                <a:srgbClr val="595959"/>
              </a:solidFill>
              <a:cs typeface="Calibri"/>
            </a:endParaRPr>
          </a:p>
        </p:txBody>
      </p:sp>
      <p:pic>
        <p:nvPicPr>
          <p:cNvPr id="15" name="Picture 14" descr="bg livr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32258"/>
          <a:stretch/>
        </p:blipFill>
        <p:spPr>
          <a:xfrm>
            <a:off x="0" y="0"/>
            <a:ext cx="9174589" cy="1261722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412551" y="87735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5595321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Demografia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35993" y="2189250"/>
            <a:ext cx="3601679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786442" y="2189250"/>
            <a:ext cx="3601679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48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95575" y="1282000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528122"/>
            <a:ext cx="8139711" cy="6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Medidas de combate ao grande devedor contumaz e de fortalecimento da cobrança da dívida ativa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549683"/>
            <a:ext cx="194312" cy="341988"/>
          </a:xfrm>
          <a:prstGeom prst="rect">
            <a:avLst/>
          </a:prstGeom>
        </p:spPr>
      </p:pic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54844"/>
          <a:stretch/>
        </p:blipFill>
        <p:spPr>
          <a:xfrm>
            <a:off x="-30589" y="0"/>
            <a:ext cx="9174589" cy="85296"/>
          </a:xfrm>
          <a:prstGeom prst="rect">
            <a:avLst/>
          </a:prstGeom>
        </p:spPr>
      </p:pic>
      <p:sp>
        <p:nvSpPr>
          <p:cNvPr id="19" name="Espaço Reservado para Conteúdo 4">
            <a:extLst/>
          </p:cNvPr>
          <p:cNvSpPr>
            <a:spLocks noGrp="1"/>
          </p:cNvSpPr>
          <p:nvPr>
            <p:ph idx="1"/>
          </p:nvPr>
        </p:nvSpPr>
        <p:spPr>
          <a:xfrm>
            <a:off x="369917" y="1531607"/>
            <a:ext cx="8075074" cy="3813581"/>
          </a:xfrm>
          <a:extLst/>
        </p:spPr>
        <p:txBody>
          <a:bodyPr rtlCol="0">
            <a:noAutofit/>
          </a:bodyPr>
          <a:lstStyle/>
          <a:p>
            <a:pPr marL="0" lvl="8" indent="0" algn="just">
              <a:lnSpc>
                <a:spcPct val="130000"/>
              </a:lnSpc>
              <a:spcBef>
                <a:spcPts val="780"/>
              </a:spcBef>
              <a:buNone/>
              <a:defRPr/>
            </a:pPr>
            <a:r>
              <a:rPr lang="pt-BR" sz="1600" b="1" dirty="0">
                <a:latin typeface="Calibri"/>
                <a:cs typeface="Calibri"/>
              </a:rPr>
              <a:t>Problemas identificados:</a:t>
            </a:r>
          </a:p>
          <a:p>
            <a:pPr marL="497491" lvl="8" indent="-285750" algn="just">
              <a:lnSpc>
                <a:spcPct val="13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>
                <a:latin typeface="Calibri"/>
                <a:cs typeface="Calibri"/>
              </a:rPr>
              <a:t>Contribuintes com grande capacidade de pagamento, utilizando benefícios fiscais para alongar o pagamento das dívidas (“Refis</a:t>
            </a:r>
            <a:r>
              <a:rPr lang="pt-BR" sz="1600" dirty="0" smtClean="0">
                <a:latin typeface="Calibri"/>
                <a:cs typeface="Calibri"/>
              </a:rPr>
              <a:t>”).</a:t>
            </a:r>
            <a:endParaRPr lang="pt-BR" sz="1600" dirty="0">
              <a:latin typeface="Calibri"/>
              <a:cs typeface="Calibri"/>
            </a:endParaRPr>
          </a:p>
          <a:p>
            <a:pPr marL="497491" lvl="8" indent="-285750" algn="just">
              <a:lnSpc>
                <a:spcPct val="13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 smtClean="0">
                <a:latin typeface="Calibri"/>
                <a:cs typeface="Calibri"/>
              </a:rPr>
              <a:t>Devedores </a:t>
            </a:r>
            <a:r>
              <a:rPr lang="pt-BR" sz="1600" dirty="0">
                <a:latin typeface="Calibri"/>
                <a:cs typeface="Calibri"/>
              </a:rPr>
              <a:t>contumazes que atuam no mercado, sem pagar tributos, desequilibrando a concorrência e estimulando igual </a:t>
            </a:r>
            <a:r>
              <a:rPr lang="pt-BR" sz="1600" dirty="0" smtClean="0">
                <a:latin typeface="Calibri"/>
                <a:cs typeface="Calibri"/>
              </a:rPr>
              <a:t>comportamento</a:t>
            </a:r>
            <a:r>
              <a:rPr lang="pt-BR" sz="1600" dirty="0">
                <a:latin typeface="Calibri"/>
                <a:cs typeface="Calibri"/>
              </a:rPr>
              <a:t>.</a:t>
            </a:r>
          </a:p>
          <a:p>
            <a:pPr marL="497491" lvl="8" indent="-285750" algn="just">
              <a:lnSpc>
                <a:spcPct val="13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 smtClean="0">
                <a:latin typeface="Calibri"/>
                <a:cs typeface="Calibri"/>
              </a:rPr>
              <a:t>Devedores </a:t>
            </a:r>
            <a:r>
              <a:rPr lang="pt-BR" sz="1600" dirty="0">
                <a:latin typeface="Calibri"/>
                <a:cs typeface="Calibri"/>
              </a:rPr>
              <a:t>em situação econômica deficitária (falidos, em recuperação judicial, empresas sem atividade operacional), sem efetivas condições de saldar a </a:t>
            </a:r>
            <a:r>
              <a:rPr lang="pt-BR" sz="1600" dirty="0" smtClean="0">
                <a:latin typeface="Calibri"/>
                <a:cs typeface="Calibri"/>
              </a:rPr>
              <a:t>dívida.</a:t>
            </a:r>
            <a:endParaRPr lang="pt-BR" sz="1600" dirty="0">
              <a:latin typeface="Calibri"/>
              <a:cs typeface="Calibri"/>
            </a:endParaRPr>
          </a:p>
          <a:p>
            <a:pPr marL="497491" lvl="8" indent="-285750" algn="just">
              <a:lnSpc>
                <a:spcPct val="13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 smtClean="0">
                <a:latin typeface="Calibri"/>
                <a:cs typeface="Calibri"/>
              </a:rPr>
              <a:t>Bens </a:t>
            </a:r>
            <a:r>
              <a:rPr lang="pt-BR" sz="1600" dirty="0">
                <a:latin typeface="Calibri"/>
                <a:cs typeface="Calibri"/>
              </a:rPr>
              <a:t>penhorados que não geram arrecadação.</a:t>
            </a:r>
          </a:p>
        </p:txBody>
      </p:sp>
    </p:spTree>
    <p:extLst>
      <p:ext uri="{BB962C8B-B14F-4D97-AF65-F5344CB8AC3E}">
        <p14:creationId xmlns:p14="http://schemas.microsoft.com/office/powerpoint/2010/main" val="38950642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95575" y="1282000"/>
            <a:ext cx="81716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528122"/>
            <a:ext cx="8139711" cy="6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595959"/>
                </a:solidFill>
                <a:latin typeface="Calibri (Body)"/>
                <a:cs typeface="Calibri (Body)"/>
              </a:rPr>
              <a:t>Medidas de combate ao grande devedor contumaz e de fortalecimento da cobrança da dívida ativa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3" y="549683"/>
            <a:ext cx="194312" cy="341988"/>
          </a:xfrm>
          <a:prstGeom prst="rect">
            <a:avLst/>
          </a:prstGeom>
        </p:spPr>
      </p:pic>
      <p:pic>
        <p:nvPicPr>
          <p:cNvPr id="16" name="Picture 15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54844"/>
          <a:stretch/>
        </p:blipFill>
        <p:spPr>
          <a:xfrm>
            <a:off x="-30589" y="0"/>
            <a:ext cx="9174589" cy="85296"/>
          </a:xfrm>
          <a:prstGeom prst="rect">
            <a:avLst/>
          </a:prstGeom>
        </p:spPr>
      </p:pic>
      <p:sp>
        <p:nvSpPr>
          <p:cNvPr id="19" name="Espaço Reservado para Conteúdo 4">
            <a:extLst/>
          </p:cNvPr>
          <p:cNvSpPr>
            <a:spLocks noGrp="1"/>
          </p:cNvSpPr>
          <p:nvPr>
            <p:ph idx="1"/>
          </p:nvPr>
        </p:nvSpPr>
        <p:spPr>
          <a:xfrm>
            <a:off x="369917" y="1531607"/>
            <a:ext cx="8019481" cy="3813581"/>
          </a:xfrm>
          <a:extLst/>
        </p:spPr>
        <p:txBody>
          <a:bodyPr rtlCol="0">
            <a:noAutofit/>
          </a:bodyPr>
          <a:lstStyle/>
          <a:p>
            <a:pPr marL="0" lvl="8" indent="0" algn="just">
              <a:lnSpc>
                <a:spcPct val="150000"/>
              </a:lnSpc>
              <a:spcBef>
                <a:spcPts val="780"/>
              </a:spcBef>
              <a:buNone/>
              <a:defRPr/>
            </a:pPr>
            <a:r>
              <a:rPr lang="pt-BR" sz="1600" b="1" dirty="0">
                <a:cs typeface="Calibri"/>
              </a:rPr>
              <a:t>O que muda:</a:t>
            </a:r>
          </a:p>
          <a:p>
            <a:pPr marL="497491" lvl="8" indent="-285750" algn="just">
              <a:lnSpc>
                <a:spcPct val="15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>
                <a:cs typeface="Calibri"/>
              </a:rPr>
              <a:t>Vedação a parcelamentos em prazo superior a 60 </a:t>
            </a:r>
            <a:r>
              <a:rPr lang="pt-BR" sz="1600" dirty="0" smtClean="0">
                <a:cs typeface="Calibri"/>
              </a:rPr>
              <a:t>meses.</a:t>
            </a:r>
            <a:endParaRPr lang="pt-BR" sz="1600" dirty="0">
              <a:cs typeface="Calibri"/>
            </a:endParaRPr>
          </a:p>
          <a:p>
            <a:pPr marL="497491" lvl="8" indent="-285750" algn="just">
              <a:lnSpc>
                <a:spcPct val="15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>
                <a:cs typeface="Calibri"/>
              </a:rPr>
              <a:t>Adequado tratamento ao grande devedor </a:t>
            </a:r>
            <a:r>
              <a:rPr lang="pt-BR" sz="1600" dirty="0" smtClean="0">
                <a:cs typeface="Calibri"/>
              </a:rPr>
              <a:t>contumaz.</a:t>
            </a:r>
            <a:endParaRPr lang="pt-BR" sz="1600" dirty="0">
              <a:cs typeface="Calibri"/>
            </a:endParaRPr>
          </a:p>
          <a:p>
            <a:pPr marL="497491" lvl="8" indent="-285750" algn="just">
              <a:lnSpc>
                <a:spcPct val="15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>
                <a:cs typeface="Calibri"/>
              </a:rPr>
              <a:t>Alternativas para recebimento de créditos considerados irrecuperáveis </a:t>
            </a:r>
            <a:r>
              <a:rPr lang="pt-BR" sz="1600" dirty="0" smtClean="0">
                <a:cs typeface="Calibri"/>
              </a:rPr>
              <a:t>ou de </a:t>
            </a:r>
            <a:r>
              <a:rPr lang="pt-BR" sz="1600" dirty="0">
                <a:cs typeface="Calibri"/>
              </a:rPr>
              <a:t>difícil </a:t>
            </a:r>
            <a:r>
              <a:rPr lang="pt-BR" sz="1600" dirty="0" smtClean="0">
                <a:cs typeface="Calibri"/>
              </a:rPr>
              <a:t>recuperação.</a:t>
            </a:r>
            <a:endParaRPr lang="pt-BR" sz="1600" dirty="0">
              <a:cs typeface="Calibri"/>
            </a:endParaRPr>
          </a:p>
          <a:p>
            <a:pPr marL="497491" lvl="8" indent="-285750" algn="just">
              <a:lnSpc>
                <a:spcPct val="150000"/>
              </a:lnSpc>
              <a:spcBef>
                <a:spcPts val="780"/>
              </a:spcBef>
              <a:buFont typeface="Arial"/>
              <a:buChar char="•"/>
              <a:defRPr/>
            </a:pPr>
            <a:r>
              <a:rPr lang="pt-BR" sz="1600" dirty="0">
                <a:cs typeface="Calibri"/>
              </a:rPr>
              <a:t>Medidas para facilitação da alienação judicial de bens.</a:t>
            </a:r>
          </a:p>
        </p:txBody>
      </p:sp>
    </p:spTree>
    <p:extLst>
      <p:ext uri="{BB962C8B-B14F-4D97-AF65-F5344CB8AC3E}">
        <p14:creationId xmlns:p14="http://schemas.microsoft.com/office/powerpoint/2010/main" val="24993777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258" y="0"/>
            <a:ext cx="9357258" cy="7017944"/>
          </a:xfrm>
          <a:prstGeom prst="rect">
            <a:avLst/>
          </a:prstGeom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968991" y="1973042"/>
            <a:ext cx="7902513" cy="1704143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Previdência Social em diferentes Constituições no Mundo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628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514" y="151716"/>
            <a:ext cx="8229600" cy="857250"/>
          </a:xfrm>
        </p:spPr>
        <p:txBody>
          <a:bodyPr/>
          <a:lstStyle/>
          <a:p>
            <a:pPr algn="ctr"/>
            <a:r>
              <a:rPr lang="pt-BR" dirty="0" smtClean="0"/>
              <a:t>Constatações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7514" y="1378424"/>
            <a:ext cx="8864876" cy="4476466"/>
          </a:xfrm>
        </p:spPr>
        <p:txBody>
          <a:bodyPr>
            <a:normAutofit/>
          </a:bodyPr>
          <a:lstStyle/>
          <a:p>
            <a:pPr lvl="0" algn="just"/>
            <a:endParaRPr lang="pt-BR" sz="1500" dirty="0"/>
          </a:p>
          <a:p>
            <a:pPr algn="just"/>
            <a:r>
              <a:rPr lang="pt-BR" sz="1500" b="1" dirty="0"/>
              <a:t> </a:t>
            </a:r>
            <a:r>
              <a:rPr lang="pt-BR" sz="1500" dirty="0"/>
              <a:t>Constata-se, em síntese, uma tendência mundial de se inserir normas constitucionais relacionadas ao direito à previdência social, notadamente com as constituições elaboradas a partir do Século </a:t>
            </a:r>
            <a:r>
              <a:rPr lang="pt-BR" sz="1500" dirty="0" err="1"/>
              <a:t>XX</a:t>
            </a:r>
            <a:r>
              <a:rPr lang="pt-BR" sz="1500" dirty="0"/>
              <a:t>, que demarcam a passagem do constitucionalismo liberal para o constitucionalismo social. </a:t>
            </a:r>
          </a:p>
          <a:p>
            <a:pPr algn="just"/>
            <a:endParaRPr lang="pt-BR" sz="1500" dirty="0"/>
          </a:p>
          <a:p>
            <a:pPr algn="just"/>
            <a:r>
              <a:rPr lang="pt-BR" sz="1500" dirty="0"/>
              <a:t> No entanto, tais disposições ocorrem de forma geral e abstrata, com o intuito de estabelecer diretrizes gerais e com pouco ou nenhum detalhamento.</a:t>
            </a:r>
          </a:p>
          <a:p>
            <a:pPr algn="just"/>
            <a:endParaRPr lang="pt-BR" sz="1500" dirty="0"/>
          </a:p>
          <a:p>
            <a:pPr algn="just"/>
            <a:r>
              <a:rPr lang="pt-BR" sz="1500" dirty="0"/>
              <a:t> Em nenhuma das constituições analisadas encontrou-se o mesmo nível de detalhamento do sistema de previdência tal como estabelecido pela Constituição brasileira de 1988, a qual, ao dispor sobre a Seguridade Social e a Previdência Social, fixa idade de aposentadoria, estabelece tempo contribuição e detalha o cálculo de determinados benefícios, dentre outras disposições.  </a:t>
            </a:r>
          </a:p>
          <a:p>
            <a:pPr algn="just"/>
            <a:endParaRPr lang="pt-BR" sz="15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F3EFF-9904-46D8-B353-A03427DBF4F0}" type="slidenum">
              <a:rPr lang="pt-BR" smtClean="0"/>
              <a:pPr>
                <a:defRPr/>
              </a:pPr>
              <a:t>43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86088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F3EFF-9904-46D8-B353-A03427DBF4F0}" type="slidenum">
              <a:rPr lang="pt-BR" smtClean="0"/>
              <a:pPr>
                <a:defRPr/>
              </a:pPr>
              <a:t>44</a:t>
            </a:fld>
            <a:endParaRPr lang="pt-BR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231409"/>
              </p:ext>
            </p:extLst>
          </p:nvPr>
        </p:nvGraphicFramePr>
        <p:xfrm>
          <a:off x="89501" y="545911"/>
          <a:ext cx="8856986" cy="5663820"/>
        </p:xfrm>
        <a:graphic>
          <a:graphicData uri="http://schemas.openxmlformats.org/drawingml/2006/table">
            <a:tbl>
              <a:tblPr/>
              <a:tblGrid>
                <a:gridCol w="637106"/>
                <a:gridCol w="2121000"/>
                <a:gridCol w="516137"/>
                <a:gridCol w="677430"/>
                <a:gridCol w="620977"/>
                <a:gridCol w="677430"/>
                <a:gridCol w="709687"/>
                <a:gridCol w="645171"/>
                <a:gridCol w="598799"/>
                <a:gridCol w="604848"/>
                <a:gridCol w="467747"/>
                <a:gridCol w="580654"/>
              </a:tblGrid>
              <a:tr h="48636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País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Texto constitucional e Ano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Previdência Social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Direito fundamental ou social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Princípios ou normas gerais 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Benefícios ou riscos cobertos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Piso ou regra de reajustamento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Financiamento ou orçamento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Repartição de competência legislativa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Condições de acesso à aposentadoria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Cálculo de benefício 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Nível </a:t>
                      </a:r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 detalhamento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5265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Américas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Argentina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Nação Argentina (1994) 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Bolívia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</a:t>
                      </a:r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Política do Estado (2009)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Chile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Política da República do Chile (1980)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01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Equador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Republica do Equador (2008)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077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Estados Unidos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dos Estados Unidos (1787) e "Bill </a:t>
                      </a:r>
                      <a:r>
                        <a:rPr lang="pt-B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of</a:t>
                      </a:r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pt-BR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Rights</a:t>
                      </a:r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 (1791) e demais Emendas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México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Política dos Estados</a:t>
                      </a:r>
                      <a:b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Unidos Mexicanos (1917)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01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Paraguai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do Paraguai (1992)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Peru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Política do Peru (1993)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Uruguai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Oriental do Uruguai (1967)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Europa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41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Alemanha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Lei Fundamental da República da Alemanha (1949)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Federal (1920)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Bélgica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Bélgica (1831)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95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Espanha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Espanhola (1978)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01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França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Francesa (1958)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01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Itália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Italiana (1947)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301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Portuguesa (2005)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pt-BR" sz="8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  <a:endParaRPr lang="pt-BR" sz="800" b="1" i="0" u="sng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Suíça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Federal da Confederação Suíça (1999)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7751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78CB0-C7B4-4243-9295-7A049A9819DF}" type="slidenum">
              <a:rPr lang="pt-BR" smtClean="0"/>
              <a:pPr>
                <a:defRPr/>
              </a:pPr>
              <a:t>45</a:t>
            </a:fld>
            <a:endParaRPr lang="pt-BR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474885"/>
              </p:ext>
            </p:extLst>
          </p:nvPr>
        </p:nvGraphicFramePr>
        <p:xfrm>
          <a:off x="143507" y="600501"/>
          <a:ext cx="8856985" cy="4230805"/>
        </p:xfrm>
        <a:graphic>
          <a:graphicData uri="http://schemas.openxmlformats.org/drawingml/2006/table">
            <a:tbl>
              <a:tblPr/>
              <a:tblGrid>
                <a:gridCol w="637106"/>
                <a:gridCol w="2120999"/>
                <a:gridCol w="516137"/>
                <a:gridCol w="677430"/>
                <a:gridCol w="620977"/>
                <a:gridCol w="677430"/>
                <a:gridCol w="709687"/>
                <a:gridCol w="645172"/>
                <a:gridCol w="598799"/>
                <a:gridCol w="604847"/>
                <a:gridCol w="467747"/>
                <a:gridCol w="580654"/>
              </a:tblGrid>
              <a:tr h="116656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País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Texto constitucional e Ano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Previdência Social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Direito fundamental ou social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Princípios ou normas gerais 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Benefícios ou riscos cobertos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Piso ou regra de reajustamento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Financiamento ou orçamento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Repartição de competência legislativa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Condições de acesso à aposentadoria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Cálculo de benefício 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Nível </a:t>
                      </a:r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 detalhamento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71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África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7570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África do Sul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da África do Sul (1996)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570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Angola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de Angola (2010)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Médio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71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Ásia e Oceania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7570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Indonésia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da República da Indonésia (1945)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71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Japão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Constituição do Japão (1946)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X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sng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Baixo</a:t>
                      </a:r>
                    </a:p>
                  </a:txBody>
                  <a:tcPr marL="3573" marR="3573" marT="35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143507" y="4941407"/>
            <a:ext cx="8375241" cy="1304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Fontes: </a:t>
            </a:r>
          </a:p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Constitute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Project.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Comparative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Constitutions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Project. Disponível em: https://www.constituteproject.org/search?lang=en&amp;status=in_force&amp;status=is_draft.  </a:t>
            </a:r>
          </a:p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Political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Databe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Americas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Georgetown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Center for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Latin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American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Disponível em: http://pdba.georgetown.edu/. </a:t>
            </a:r>
          </a:p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La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Seguridad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Social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Constituciones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Iberoamericanas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José Antonio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Panizo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Robles. OISS. Disponível em: https://www.google.com/url?sa=t&amp;rct=j&amp;q=&amp;esrc=s&amp;source=web&amp;cd=2&amp;cad=rja&amp;uact=8&amp;ved=2ahUKEwifmuCEy6DhAhV5JrkGHR9CACMQFjABegQIAhAB&amp;url=http%3A%2F%2Fwww.oiss.org%2FLa-Seguridad-Social-en-las.html&amp;usg=AOvVaw09ZnbW2iI-1Bfc10S3ZZnT. </a:t>
            </a:r>
          </a:p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La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protección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derecho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Seguridad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Social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Constituciones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Latinoamericanas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Preparado por Carlos H. García Guzmán. 2014. OIT. </a:t>
            </a:r>
            <a:r>
              <a:rPr lang="pt-BR" sz="78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Disponivel</a:t>
            </a:r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em: https://www.ilo.org/global/standards/subjects-covered-by-international-labour-standards/social-security/WCMS_369764/lang--es/index.htm.</a:t>
            </a:r>
          </a:p>
          <a:p>
            <a:endParaRPr lang="pt-BR" sz="7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7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Obs.:  Nível de detalhamento: Baixo = 1 a 2; Médio = 3 a 5; Alto = 6 a 8</a:t>
            </a:r>
          </a:p>
        </p:txBody>
      </p:sp>
    </p:spTree>
    <p:extLst>
      <p:ext uri="{BB962C8B-B14F-4D97-AF65-F5344CB8AC3E}">
        <p14:creationId xmlns:p14="http://schemas.microsoft.com/office/powerpoint/2010/main" val="197943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445647"/>
              </p:ext>
            </p:extLst>
          </p:nvPr>
        </p:nvGraphicFramePr>
        <p:xfrm>
          <a:off x="4807974" y="2728451"/>
          <a:ext cx="4084508" cy="236374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21839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02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50298">
                  <a:extLst>
                    <a:ext uri="{9D8B030D-6E8A-4147-A177-3AD203B41FA5}">
                      <a16:colId xmlns="" xmlns:a16="http://schemas.microsoft.com/office/drawing/2014/main" val="19091715"/>
                    </a:ext>
                  </a:extLst>
                </a:gridCol>
              </a:tblGrid>
              <a:tr h="5909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u="none" strike="noStrike" dirty="0">
                          <a:effectLst/>
                        </a:rPr>
                        <a:t>Idosos (+65)</a:t>
                      </a:r>
                      <a:endParaRPr lang="pt-BR" sz="14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u="none" strike="noStrike" dirty="0">
                          <a:effectLst/>
                        </a:rPr>
                        <a:t>2019</a:t>
                      </a:r>
                      <a:endParaRPr lang="pt-BR" sz="14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2060</a:t>
                      </a:r>
                      <a:endParaRPr lang="pt-BR" sz="14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09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Total (em milhões)</a:t>
                      </a:r>
                      <a:endParaRPr lang="pt-BR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20,8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58,2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09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 smtClean="0">
                          <a:effectLst/>
                        </a:rPr>
                        <a:t>Idosos/População Total</a:t>
                      </a:r>
                      <a:endParaRPr lang="pt-BR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10,0%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25,5%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093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1 Idoso a cada X pessoas</a:t>
                      </a:r>
                      <a:endParaRPr lang="pt-BR" sz="14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10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4</a:t>
                      </a:r>
                      <a:endParaRPr lang="pt-BR" sz="14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1000" marR="16200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39989" y="5406280"/>
            <a:ext cx="189071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900" b="1" dirty="0">
                <a:cs typeface="Calibri" panose="020F0502020204030204" pitchFamily="34" charset="0"/>
              </a:rPr>
              <a:t>Fonte: </a:t>
            </a:r>
            <a:r>
              <a:rPr lang="pt-BR" altLang="pt-BR" sz="900" dirty="0">
                <a:cs typeface="Calibri" panose="020F0502020204030204" pitchFamily="34" charset="0"/>
              </a:rPr>
              <a:t>IBGE. Elaboração: SPREV/MF.</a:t>
            </a:r>
          </a:p>
        </p:txBody>
      </p:sp>
      <p:pic>
        <p:nvPicPr>
          <p:cNvPr id="9" name="Picture 14" descr="bg livre.png">
            <a:extLst>
              <a:ext uri="{FF2B5EF4-FFF2-40B4-BE49-F238E27FC236}">
                <a16:creationId xmlns="" xmlns:a16="http://schemas.microsoft.com/office/drawing/2014/main" id="{39532B48-014B-BB48-AFC3-1E589D982E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22705"/>
          <a:stretch/>
        </p:blipFill>
        <p:spPr>
          <a:xfrm>
            <a:off x="0" y="-1"/>
            <a:ext cx="9174589" cy="175928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7" y="2558516"/>
            <a:ext cx="4445015" cy="2729780"/>
          </a:xfrm>
          <a:prstGeom prst="rect">
            <a:avLst/>
          </a:prstGeom>
        </p:spPr>
      </p:pic>
      <p:sp>
        <p:nvSpPr>
          <p:cNvPr id="12" name="CaixaDeTexto 3">
            <a:extLst>
              <a:ext uri="{FF2B5EF4-FFF2-40B4-BE49-F238E27FC236}">
                <a16:creationId xmlns="" xmlns:a16="http://schemas.microsoft.com/office/drawing/2014/main" id="{6389B2AF-CCCB-E24E-994B-ABEB0E227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148" y="329098"/>
            <a:ext cx="8222037" cy="9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Evolução da razão de dependência dos idosos no Brasil: 2000 a 2060</a:t>
            </a:r>
          </a:p>
        </p:txBody>
      </p:sp>
      <p:cxnSp>
        <p:nvCxnSpPr>
          <p:cNvPr id="11" name="Straight Connector 16">
            <a:extLst>
              <a:ext uri="{FF2B5EF4-FFF2-40B4-BE49-F238E27FC236}">
                <a16:creationId xmlns="" xmlns:a16="http://schemas.microsoft.com/office/drawing/2014/main" id="{772B6615-9D54-2745-8951-C713974C898F}"/>
              </a:ext>
            </a:extLst>
          </p:cNvPr>
          <p:cNvCxnSpPr/>
          <p:nvPr/>
        </p:nvCxnSpPr>
        <p:spPr>
          <a:xfrm>
            <a:off x="412551" y="1364054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07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ço Reservado para Conteúdo 3">
            <a:extLst>
              <a:ext uri="{FF2B5EF4-FFF2-40B4-BE49-F238E27FC236}">
                <a16:creationId xmlns="" xmlns:a16="http://schemas.microsoft.com/office/drawing/2014/main" id="{735DB50F-5162-4EF4-8C3D-73312C81B7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3453256"/>
              </p:ext>
            </p:extLst>
          </p:nvPr>
        </p:nvGraphicFramePr>
        <p:xfrm>
          <a:off x="364490" y="2101321"/>
          <a:ext cx="8347096" cy="2940926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1594354">
                  <a:extLst>
                    <a:ext uri="{9D8B030D-6E8A-4147-A177-3AD203B41FA5}">
                      <a16:colId xmlns="" xmlns:a16="http://schemas.microsoft.com/office/drawing/2014/main" val="1854705044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2251244685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2457343346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2200966266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3911487444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1385296597"/>
                    </a:ext>
                  </a:extLst>
                </a:gridCol>
                <a:gridCol w="1125457">
                  <a:extLst>
                    <a:ext uri="{9D8B030D-6E8A-4147-A177-3AD203B41FA5}">
                      <a16:colId xmlns="" xmlns:a16="http://schemas.microsoft.com/office/drawing/2014/main" val="3184192708"/>
                    </a:ext>
                  </a:extLst>
                </a:gridCol>
              </a:tblGrid>
              <a:tr h="313872">
                <a:tc rowSpan="2">
                  <a:txBody>
                    <a:bodyPr/>
                    <a:lstStyle/>
                    <a:p>
                      <a:pPr algn="ctr"/>
                      <a:r>
                        <a:rPr lang="pt-BR" sz="1400" kern="1200" dirty="0" smtClean="0"/>
                        <a:t>Categorias</a:t>
                      </a:r>
                      <a:endParaRPr lang="pt-BR" sz="14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kern="1200" dirty="0" smtClean="0"/>
                        <a:t>Realizado 2018</a:t>
                      </a:r>
                      <a:endParaRPr lang="pt-BR" sz="1400" b="1" kern="1200" baseline="30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/>
                        <a:t>Projeção 2019</a:t>
                      </a:r>
                      <a:endParaRPr lang="pt-BR" sz="1400" b="1" kern="1200" baseline="30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47746643"/>
                  </a:ext>
                </a:extLst>
              </a:tr>
              <a:tr h="337124">
                <a:tc vMerge="1">
                  <a:txBody>
                    <a:bodyPr/>
                    <a:lstStyle/>
                    <a:p>
                      <a:pPr algn="ctr"/>
                      <a:endParaRPr lang="pt-BR" sz="2000" b="1" kern="1200" baseline="30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Despesa</a:t>
                      </a:r>
                      <a:endParaRPr kumimoji="0" lang="pt-BR" sz="14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Receita</a:t>
                      </a:r>
                      <a:endParaRPr kumimoji="0" lang="pt-BR" sz="1400" b="1" i="0" u="none" strike="noStrike" cap="none" normalizeH="0" baseline="30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Deficit</a:t>
                      </a:r>
                      <a:endParaRPr kumimoji="0" lang="pt-BR" sz="14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Despesa</a:t>
                      </a:r>
                      <a:endParaRPr kumimoji="0" lang="pt-BR" sz="1400" b="1" i="0" u="none" strike="noStrike" cap="none" normalizeH="0" baseline="30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Receita</a:t>
                      </a:r>
                      <a:endParaRPr kumimoji="0" lang="pt-BR" sz="1400" b="1" i="0" u="none" strike="noStrike" cap="none" normalizeH="0" baseline="30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Deficit</a:t>
                      </a:r>
                      <a:endParaRPr kumimoji="0" lang="pt-BR" sz="14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4037998"/>
                  </a:ext>
                </a:extLst>
              </a:tr>
              <a:tr h="31119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/>
                        <a:t>RGPS 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pt-BR" sz="1400" dirty="0"/>
                        <a:t>Urbano</a:t>
                      </a:r>
                      <a:endParaRPr lang="pt-BR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pt-BR" sz="1400" dirty="0"/>
                        <a:t>Rural</a:t>
                      </a:r>
                      <a:endParaRPr lang="pt-BR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586,4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391,2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195,2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637,9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419,8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218,0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603498770"/>
                  </a:ext>
                </a:extLst>
              </a:tr>
              <a:tr h="311190">
                <a:tc vMerge="1"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462,7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381,3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81,4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502,1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409,2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92,9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extLst>
                  <a:ext uri="{0D108BD9-81ED-4DB2-BD59-A6C34878D82A}">
                    <a16:rowId xmlns="" xmlns:a16="http://schemas.microsoft.com/office/drawing/2014/main" val="703724562"/>
                  </a:ext>
                </a:extLst>
              </a:tr>
              <a:tr h="240315">
                <a:tc vMerge="1"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123,7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9,9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113,8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135,7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10,6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125,1</a:t>
                      </a:r>
                      <a:endParaRPr kumimoji="0" lang="pt-BR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extLst>
                  <a:ext uri="{0D108BD9-81ED-4DB2-BD59-A6C34878D82A}">
                    <a16:rowId xmlns="" xmlns:a16="http://schemas.microsoft.com/office/drawing/2014/main" val="1147139605"/>
                  </a:ext>
                </a:extLst>
              </a:tr>
              <a:tr h="311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>
                          <a:latin typeface="+mn-lt"/>
                        </a:rPr>
                        <a:t>RPPS União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79,9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33,4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46,5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89,6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35,7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53,9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extLst>
                  <a:ext uri="{0D108BD9-81ED-4DB2-BD59-A6C34878D82A}">
                    <a16:rowId xmlns="" xmlns:a16="http://schemas.microsoft.com/office/drawing/2014/main" val="3459952210"/>
                  </a:ext>
                </a:extLst>
              </a:tr>
              <a:tr h="311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FCDF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4,8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0,3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4,5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4,8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0,3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4,5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</a:tr>
              <a:tr h="311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>
                          <a:latin typeface="+mn-lt"/>
                        </a:rPr>
                        <a:t>Forças Armadas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21,4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2,4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19,0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21,7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3,3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charset="0"/>
                        </a:rPr>
                        <a:t>18,4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extLst>
                  <a:ext uri="{0D108BD9-81ED-4DB2-BD59-A6C34878D82A}">
                    <a16:rowId xmlns="" xmlns:a16="http://schemas.microsoft.com/office/drawing/2014/main" val="347534674"/>
                  </a:ext>
                </a:extLst>
              </a:tr>
              <a:tr h="301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dirty="0"/>
                        <a:t>Total</a:t>
                      </a:r>
                      <a:endParaRPr lang="pt-BR" sz="1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692,5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427,3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265,2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754,0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459,1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294,9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extLst>
                  <a:ext uri="{0D108BD9-81ED-4DB2-BD59-A6C34878D82A}">
                    <a16:rowId xmlns="" xmlns:a16="http://schemas.microsoft.com/office/drawing/2014/main" val="1712583232"/>
                  </a:ext>
                </a:extLst>
              </a:tr>
            </a:tbl>
          </a:graphicData>
        </a:graphic>
      </p:graphicFrame>
      <p:sp>
        <p:nvSpPr>
          <p:cNvPr id="10" name="Título 1">
            <a:extLst>
              <a:ext uri="{FF2B5EF4-FFF2-40B4-BE49-F238E27FC236}">
                <a16:creationId xmlns="" xmlns:a16="http://schemas.microsoft.com/office/drawing/2014/main" id="{4400363C-7426-48D0-B487-D43510412D0A}"/>
              </a:ext>
            </a:extLst>
          </p:cNvPr>
          <p:cNvSpPr txBox="1">
            <a:spLocks/>
          </p:cNvSpPr>
          <p:nvPr/>
        </p:nvSpPr>
        <p:spPr>
          <a:xfrm>
            <a:off x="377390" y="5395653"/>
            <a:ext cx="8345704" cy="482883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15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19" name="Picture 18" descr="bg liv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19183"/>
          <a:stretch/>
        </p:blipFill>
        <p:spPr>
          <a:xfrm>
            <a:off x="0" y="0"/>
            <a:ext cx="9174589" cy="1942844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295575" y="1386257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ixaDeTexto 3"/>
          <p:cNvSpPr txBox="1">
            <a:spLocks noChangeArrowheads="1"/>
          </p:cNvSpPr>
          <p:nvPr/>
        </p:nvSpPr>
        <p:spPr bwMode="auto">
          <a:xfrm>
            <a:off x="0" y="329098"/>
            <a:ext cx="9144001" cy="93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Situação Financeira do Sistema </a:t>
            </a:r>
            <a:r>
              <a:rPr lang="pt-BR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Previdenciário (RGPS e RPPS), pensões militares e assistência BPC</a:t>
            </a:r>
            <a:endParaRPr lang="pt-BR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43076" y="1396104"/>
            <a:ext cx="70683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t-BR" sz="1500" b="1" dirty="0" smtClean="0">
                <a:solidFill>
                  <a:srgbClr val="FFFFFF"/>
                </a:solidFill>
              </a:rPr>
              <a:t>Rurais </a:t>
            </a:r>
            <a:r>
              <a:rPr lang="pt-BR" sz="1500" b="1" dirty="0">
                <a:solidFill>
                  <a:srgbClr val="FFFFFF"/>
                </a:solidFill>
              </a:rPr>
              <a:t>representam 32% dos benefícios e respondem por 58% do </a:t>
            </a:r>
            <a:r>
              <a:rPr lang="pt-BR" sz="1500" b="1" dirty="0" smtClean="0">
                <a:solidFill>
                  <a:srgbClr val="FFFFFF"/>
                </a:solidFill>
              </a:rPr>
              <a:t>deficit </a:t>
            </a:r>
            <a:r>
              <a:rPr lang="pt-BR" sz="1500" b="1" dirty="0">
                <a:solidFill>
                  <a:srgbClr val="FFFFFF"/>
                </a:solidFill>
              </a:rPr>
              <a:t>do </a:t>
            </a:r>
            <a:r>
              <a:rPr lang="pt-BR" sz="1500" b="1" dirty="0" smtClean="0">
                <a:solidFill>
                  <a:srgbClr val="FFFFFF"/>
                </a:solidFill>
              </a:rPr>
              <a:t>RGPS</a:t>
            </a:r>
          </a:p>
          <a:p>
            <a:pPr marL="285750" indent="-285750">
              <a:buFontTx/>
              <a:buChar char="-"/>
            </a:pPr>
            <a:r>
              <a:rPr lang="pt-BR" sz="1500" b="1" dirty="0" smtClean="0">
                <a:solidFill>
                  <a:srgbClr val="FFFFFF"/>
                </a:solidFill>
              </a:rPr>
              <a:t>Todos os sistemas apresentam deficit crescentes</a:t>
            </a:r>
            <a:endParaRPr lang="pt-BR" sz="1500" b="1" dirty="0">
              <a:solidFill>
                <a:srgbClr val="FFFFFF"/>
              </a:solidFill>
            </a:endParaRPr>
          </a:p>
          <a:p>
            <a:endParaRPr lang="pt-BR" sz="1500" b="1" dirty="0">
              <a:solidFill>
                <a:srgbClr val="FFFFFF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326099"/>
              </p:ext>
            </p:extLst>
          </p:nvPr>
        </p:nvGraphicFramePr>
        <p:xfrm>
          <a:off x="375998" y="5084463"/>
          <a:ext cx="8347096" cy="311190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1594354"/>
                <a:gridCol w="1125457"/>
                <a:gridCol w="1125457"/>
                <a:gridCol w="1125457"/>
                <a:gridCol w="1125457"/>
                <a:gridCol w="1125457"/>
                <a:gridCol w="1125457"/>
              </a:tblGrid>
              <a:tr h="3111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/>
                        <a:t>BPC</a:t>
                      </a:r>
                      <a:endParaRPr lang="pt-BR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56,2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965403"/>
              </p:ext>
            </p:extLst>
          </p:nvPr>
        </p:nvGraphicFramePr>
        <p:xfrm>
          <a:off x="375998" y="5432069"/>
          <a:ext cx="8347096" cy="304800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1594354"/>
                <a:gridCol w="1125457"/>
                <a:gridCol w="1125457"/>
                <a:gridCol w="1125457"/>
                <a:gridCol w="1125457"/>
                <a:gridCol w="1125457"/>
                <a:gridCol w="1125457"/>
              </a:tblGrid>
              <a:tr h="301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dirty="0" smtClean="0"/>
                        <a:t>Despesa total</a:t>
                      </a:r>
                      <a:endParaRPr lang="pt-BR" sz="1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748,7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814,2</a:t>
                      </a: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R="180000" anchor="ctr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375998" y="5777631"/>
            <a:ext cx="8335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Notas: 1 - Fonte “Realizado 2018”: RGPS - Fluxo de Caixa FRGPS - SIAFI; RPPS, FCDF e Forças Armadas - RREO 6º bimestre.</a:t>
            </a:r>
          </a:p>
          <a:p>
            <a:r>
              <a:rPr lang="pt-BR" sz="1200" dirty="0" smtClean="0"/>
              <a:t>2 - Fonte “Projeção 2019”: RGPS - PLOA 2019; RPPS União e Forças Armadas - PLDO 2019; FCDF - mantido “Realizado 2018”.</a:t>
            </a:r>
          </a:p>
          <a:p>
            <a:r>
              <a:rPr lang="pt-BR" sz="1200" dirty="0" smtClean="0"/>
              <a:t>3 -  Forças Armadas: valores das pensões militares.                            4 - Despesa BPC: inclui despesa com RMV.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223560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áfico 7">
            <a:extLst>
              <a:ext uri="{FF2B5EF4-FFF2-40B4-BE49-F238E27FC236}">
                <a16:creationId xmlns="" xmlns:a16="http://schemas.microsoft.com/office/drawing/2014/main" id="{9ACB114B-736D-4540-87FB-74B5B48BF5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4858398"/>
              </p:ext>
            </p:extLst>
          </p:nvPr>
        </p:nvGraphicFramePr>
        <p:xfrm>
          <a:off x="259020" y="2381396"/>
          <a:ext cx="8204260" cy="3562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aixaDeTexto 8">
            <a:extLst>
              <a:ext uri="{FF2B5EF4-FFF2-40B4-BE49-F238E27FC236}">
                <a16:creationId xmlns="" xmlns:a16="http://schemas.microsoft.com/office/drawing/2014/main" id="{84066419-D1B6-4115-9DFD-0A7FEDFF441F}"/>
              </a:ext>
            </a:extLst>
          </p:cNvPr>
          <p:cNvSpPr txBox="1"/>
          <p:nvPr/>
        </p:nvSpPr>
        <p:spPr>
          <a:xfrm>
            <a:off x="386762" y="5756460"/>
            <a:ext cx="8344869" cy="210520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900" b="1" dirty="0">
                <a:latin typeface="Calibri" pitchFamily="34" charset="0"/>
              </a:rPr>
              <a:t>Fonte: </a:t>
            </a:r>
            <a:r>
              <a:rPr lang="pt-BR" sz="900" dirty="0">
                <a:latin typeface="Calibri" pitchFamily="34" charset="0"/>
              </a:rPr>
              <a:t>Boletins Estatísticos da Previdência Social de Dezembro/2008 a Dezembro/2018 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A2EA017B-8CA4-457D-9134-479A4672B5A3}"/>
              </a:ext>
            </a:extLst>
          </p:cNvPr>
          <p:cNvSpPr txBox="1"/>
          <p:nvPr/>
        </p:nvSpPr>
        <p:spPr>
          <a:xfrm>
            <a:off x="418517" y="5991687"/>
            <a:ext cx="6834827" cy="272075"/>
          </a:xfrm>
          <a:prstGeom prst="rect">
            <a:avLst/>
          </a:prstGeom>
          <a:noFill/>
          <a:ln>
            <a:noFill/>
          </a:ln>
        </p:spPr>
        <p:txBody>
          <a:bodyPr wrap="square" lIns="71323" tIns="35662" rIns="71323" bIns="35662" rtlCol="0">
            <a:spAutoFit/>
          </a:bodyPr>
          <a:lstStyle/>
          <a:p>
            <a:r>
              <a:rPr lang="pt-BR" sz="1300" b="1" dirty="0">
                <a:solidFill>
                  <a:srgbClr val="595959"/>
                </a:solidFill>
              </a:rPr>
              <a:t>Os benefícios de valor superior ao salário mínimo são reajustados pelo INPC. </a:t>
            </a:r>
          </a:p>
        </p:txBody>
      </p:sp>
      <p:pic>
        <p:nvPicPr>
          <p:cNvPr id="12" name="Picture 11" descr="bg livr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8" r="397" b="16999"/>
          <a:stretch/>
        </p:blipFill>
        <p:spPr>
          <a:xfrm>
            <a:off x="0" y="-1"/>
            <a:ext cx="9174589" cy="205657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12551" y="1345279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8243970" cy="9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Perfil de Renda </a:t>
            </a:r>
            <a:r>
              <a:rPr lang="pt-BR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dos Beneficiários do INSS (RGPS e BPC)</a:t>
            </a:r>
            <a:endParaRPr lang="pt-BR" sz="3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(Body)"/>
              <a:cs typeface="Calibri (Body)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BF4FF5B-E87A-47FD-AF95-29CCA9C4D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74" y="1515058"/>
            <a:ext cx="8362292" cy="330113"/>
          </a:xfrm>
        </p:spPr>
        <p:txBody>
          <a:bodyPr anchor="t">
            <a:normAutofit fontScale="90000"/>
          </a:bodyPr>
          <a:lstStyle/>
          <a:p>
            <a:r>
              <a:rPr lang="pt-BR" sz="1500" dirty="0">
                <a:solidFill>
                  <a:srgbClr val="FFFFFF"/>
                </a:solidFill>
                <a:latin typeface="Carlibri"/>
                <a:cs typeface="Carlibri"/>
              </a:rPr>
              <a:t>66,5% dos beneficiários recebem salário </a:t>
            </a:r>
            <a:r>
              <a:rPr lang="pt-BR" sz="1500" dirty="0" smtClean="0">
                <a:solidFill>
                  <a:srgbClr val="FFFFFF"/>
                </a:solidFill>
                <a:latin typeface="Carlibri"/>
                <a:cs typeface="Carlibri"/>
              </a:rPr>
              <a:t>mínimo; 83,4% recebem menos de 2 salários mínimos</a:t>
            </a:r>
            <a:endParaRPr lang="pt-BR" sz="1500" dirty="0">
              <a:solidFill>
                <a:srgbClr val="FFFFFF"/>
              </a:solidFill>
              <a:latin typeface="Carlibri"/>
              <a:cs typeface="Carlibri"/>
            </a:endParaRPr>
          </a:p>
        </p:txBody>
      </p:sp>
    </p:spTree>
    <p:extLst>
      <p:ext uri="{BB962C8B-B14F-4D97-AF65-F5344CB8AC3E}">
        <p14:creationId xmlns:p14="http://schemas.microsoft.com/office/powerpoint/2010/main" val="83457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29" y="-79972"/>
            <a:ext cx="9357258" cy="7017944"/>
          </a:xfrm>
          <a:prstGeom prst="rect">
            <a:avLst/>
          </a:prstGeom>
        </p:spPr>
      </p:pic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1844942" y="1973042"/>
            <a:ext cx="5130942" cy="1704143"/>
          </a:xfrm>
          <a:prstGeom prst="rect">
            <a:avLst/>
          </a:prstGeom>
        </p:spPr>
        <p:txBody>
          <a:bodyPr vert="horz" lIns="71323" tIns="35662" rIns="71323" bIns="35662" rtlCol="0">
            <a:noAutofit/>
          </a:bodyPr>
          <a:lstStyle>
            <a:lvl1pPr marL="178308" indent="-178308" algn="l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pt-BR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Regras Gerais</a:t>
            </a:r>
            <a:endParaRPr lang="pt-BR" sz="60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929047" y="2952881"/>
            <a:ext cx="6857155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2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a 10">
            <a:extLst>
              <a:ext uri="{FF2B5EF4-FFF2-40B4-BE49-F238E27FC236}">
                <a16:creationId xmlns="" xmlns:a16="http://schemas.microsoft.com/office/drawing/2014/main" id="{7EED04AB-130C-49B4-B0B4-FAC1DD463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619387"/>
              </p:ext>
            </p:extLst>
          </p:nvPr>
        </p:nvGraphicFramePr>
        <p:xfrm>
          <a:off x="434482" y="1712927"/>
          <a:ext cx="8044500" cy="3718881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163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320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1440320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</a:tblGrid>
              <a:tr h="5564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>
                          <a:latin typeface="+mn-lt"/>
                        </a:rPr>
                        <a:t>Economia </a:t>
                      </a:r>
                      <a:r>
                        <a:rPr lang="pt-BR" sz="1500" baseline="0" dirty="0">
                          <a:latin typeface="+mn-lt"/>
                        </a:rPr>
                        <a:t> </a:t>
                      </a:r>
                      <a:r>
                        <a:rPr lang="pt-BR" sz="1500" dirty="0">
                          <a:latin typeface="+mn-lt"/>
                        </a:rPr>
                        <a:t>(R$ bi de 2019)</a:t>
                      </a:r>
                      <a:endParaRPr lang="pt-BR" sz="1500" dirty="0">
                        <a:latin typeface="+mn-lt"/>
                        <a:ea typeface="Cambria Math"/>
                        <a:cs typeface="Arial" panose="020B0604020202020204" pitchFamily="34" charset="0"/>
                      </a:endParaRPr>
                    </a:p>
                  </a:txBody>
                  <a:tcPr marL="51435" marR="51435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+mn-lt"/>
                        </a:rPr>
                        <a:t>4 anos</a:t>
                      </a:r>
                      <a:endParaRPr lang="pt-BR" sz="15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51435" marR="51435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dirty="0">
                          <a:latin typeface="+mn-lt"/>
                        </a:rPr>
                        <a:t>10 anos</a:t>
                      </a:r>
                      <a:endParaRPr lang="pt-BR" sz="15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51435" marR="51435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pt-BR" sz="1500" b="1" u="none" strike="noStrike" dirty="0">
                          <a:effectLst/>
                          <a:latin typeface="+mn-lt"/>
                        </a:rPr>
                        <a:t>Reforma do RGPS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82,5</a:t>
                      </a:r>
                      <a:endParaRPr lang="pt-BR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144" marR="144000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715</a:t>
                      </a:r>
                      <a:endParaRPr lang="pt-BR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144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pt-BR" sz="1500" b="1" u="none" strike="noStrike" dirty="0">
                          <a:effectLst/>
                          <a:latin typeface="+mn-lt"/>
                        </a:rPr>
                        <a:t>Reforma no RPPS da União 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33,6</a:t>
                      </a:r>
                    </a:p>
                  </a:txBody>
                  <a:tcPr marL="7144" marR="144000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173,5</a:t>
                      </a:r>
                    </a:p>
                  </a:txBody>
                  <a:tcPr marL="7144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marL="356616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1" u="none" strike="noStrike" kern="1200" dirty="0">
                          <a:effectLst/>
                          <a:latin typeface="+mn-lt"/>
                        </a:rPr>
                        <a:t>Alteração nas alíquotas do RGPS</a:t>
                      </a:r>
                      <a:endParaRPr lang="pt-BR" sz="15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-10,3</a:t>
                      </a:r>
                    </a:p>
                  </a:txBody>
                  <a:tcPr marL="7144" marR="144000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500" b="0" u="none" strike="noStrike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-27,6</a:t>
                      </a:r>
                      <a:endParaRPr lang="pt-BR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marL="7144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166392199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pt-BR" sz="1500" b="1" u="none" strike="noStrike" dirty="0">
                          <a:effectLst/>
                          <a:latin typeface="+mn-lt"/>
                        </a:rPr>
                        <a:t>Mudanças das alíquotas do RPPS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13,8</a:t>
                      </a:r>
                    </a:p>
                  </a:txBody>
                  <a:tcPr marL="7144" marR="144000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29,3</a:t>
                      </a:r>
                    </a:p>
                  </a:txBody>
                  <a:tcPr marL="7144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pt-BR" sz="1500" b="1" u="none" strike="noStrike" dirty="0">
                          <a:effectLst/>
                          <a:latin typeface="+mn-lt"/>
                        </a:rPr>
                        <a:t>Assistência fásica e focalização do abono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41,4</a:t>
                      </a:r>
                    </a:p>
                  </a:txBody>
                  <a:tcPr marL="7144" marR="144000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182,2</a:t>
                      </a:r>
                    </a:p>
                  </a:txBody>
                  <a:tcPr marL="7144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707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pt-BR" sz="15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TOTAL DA PEC DA NOVA PREVIDÊNCIA</a:t>
                      </a:r>
                      <a:endParaRPr lang="pt-BR" sz="15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161,0</a:t>
                      </a:r>
                      <a:endParaRPr lang="pt-BR" sz="15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144000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1.072,4</a:t>
                      </a:r>
                      <a:endParaRPr lang="pt-BR" sz="15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144000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1046530"/>
                  </a:ext>
                </a:extLst>
              </a:tr>
            </a:tbl>
          </a:graphicData>
        </a:graphic>
      </p:graphicFrame>
      <p:sp>
        <p:nvSpPr>
          <p:cNvPr id="12" name="CaixaDeTexto 11">
            <a:extLst>
              <a:ext uri="{FF2B5EF4-FFF2-40B4-BE49-F238E27FC236}">
                <a16:creationId xmlns="" xmlns:a16="http://schemas.microsoft.com/office/drawing/2014/main" id="{2514CF09-DF59-4691-BFF6-766C597F5082}"/>
              </a:ext>
            </a:extLst>
          </p:cNvPr>
          <p:cNvSpPr txBox="1"/>
          <p:nvPr/>
        </p:nvSpPr>
        <p:spPr>
          <a:xfrm>
            <a:off x="398301" y="5663731"/>
            <a:ext cx="26902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b="1" dirty="0">
                <a:solidFill>
                  <a:srgbClr val="595959"/>
                </a:solidFill>
              </a:rPr>
              <a:t>¹ Fonte: </a:t>
            </a:r>
            <a:r>
              <a:rPr lang="pt-BR" sz="900" dirty="0">
                <a:solidFill>
                  <a:srgbClr val="595959"/>
                </a:solidFill>
              </a:rPr>
              <a:t>Ministério da Defesa</a:t>
            </a:r>
          </a:p>
        </p:txBody>
      </p:sp>
      <p:pic>
        <p:nvPicPr>
          <p:cNvPr id="6" name="Picture 5" descr="bg livr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t="43519" r="397" b="32258"/>
          <a:stretch/>
        </p:blipFill>
        <p:spPr>
          <a:xfrm>
            <a:off x="0" y="0"/>
            <a:ext cx="9174589" cy="1261722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12551" y="877356"/>
            <a:ext cx="8171634" cy="0"/>
          </a:xfrm>
          <a:prstGeom prst="line">
            <a:avLst/>
          </a:prstGeom>
          <a:ln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3"/>
          <p:cNvSpPr txBox="1">
            <a:spLocks noChangeArrowheads="1"/>
          </p:cNvSpPr>
          <p:nvPr/>
        </p:nvSpPr>
        <p:spPr bwMode="auto">
          <a:xfrm>
            <a:off x="362148" y="329098"/>
            <a:ext cx="5595321" cy="53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1323" tIns="35662" rIns="71323" bIns="35662">
            <a:spAutoFit/>
          </a:bodyPr>
          <a:lstStyle/>
          <a:p>
            <a:pPr>
              <a:defRPr/>
            </a:pP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Impacto (em </a:t>
            </a:r>
            <a:r>
              <a:rPr lang="pt-BR" sz="30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R</a:t>
            </a:r>
            <a:r>
              <a:rPr lang="pt-BR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(Body)"/>
                <a:cs typeface="Calibri (Body)"/>
              </a:rPr>
              <a:t>$ bilhões)</a:t>
            </a:r>
          </a:p>
        </p:txBody>
      </p:sp>
    </p:spTree>
    <p:extLst>
      <p:ext uri="{BB962C8B-B14F-4D97-AF65-F5344CB8AC3E}">
        <p14:creationId xmlns:p14="http://schemas.microsoft.com/office/powerpoint/2010/main" val="10911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3636</Words>
  <Application>Microsoft Office PowerPoint</Application>
  <PresentationFormat>Apresentação na tela (4:3)</PresentationFormat>
  <Paragraphs>971</Paragraphs>
  <Slides>45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45</vt:i4>
      </vt:variant>
    </vt:vector>
  </HeadingPairs>
  <TitlesOfParts>
    <vt:vector size="46" baseType="lpstr">
      <vt:lpstr>Tema do Office</vt:lpstr>
      <vt:lpstr>Nova Previdência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66,5% dos beneficiários recebem salário mínimo; 83,4% recebem menos de 2 salários mínimos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Constatações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Previdência</dc:title>
  <dc:creator>Patricia Mesquita</dc:creator>
  <cp:lastModifiedBy>Silvana do Socorro Machado Rodrigues - MPS</cp:lastModifiedBy>
  <cp:revision>429</cp:revision>
  <dcterms:created xsi:type="dcterms:W3CDTF">2019-02-17T14:23:30Z</dcterms:created>
  <dcterms:modified xsi:type="dcterms:W3CDTF">2019-03-28T23:50:20Z</dcterms:modified>
</cp:coreProperties>
</file>