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0" r:id="rId2"/>
    <p:sldId id="321" r:id="rId3"/>
    <p:sldId id="301" r:id="rId4"/>
    <p:sldId id="305" r:id="rId5"/>
    <p:sldId id="303" r:id="rId6"/>
    <p:sldId id="304" r:id="rId7"/>
    <p:sldId id="302" r:id="rId8"/>
    <p:sldId id="329" r:id="rId9"/>
    <p:sldId id="330" r:id="rId10"/>
    <p:sldId id="322" r:id="rId11"/>
    <p:sldId id="299" r:id="rId12"/>
    <p:sldId id="263" r:id="rId13"/>
    <p:sldId id="282" r:id="rId14"/>
    <p:sldId id="323" r:id="rId15"/>
    <p:sldId id="308" r:id="rId16"/>
    <p:sldId id="264" r:id="rId17"/>
    <p:sldId id="309" r:id="rId18"/>
    <p:sldId id="310" r:id="rId19"/>
    <p:sldId id="257" r:id="rId20"/>
    <p:sldId id="311" r:id="rId21"/>
    <p:sldId id="318" r:id="rId22"/>
    <p:sldId id="265" r:id="rId23"/>
    <p:sldId id="327" r:id="rId24"/>
    <p:sldId id="262" r:id="rId25"/>
    <p:sldId id="331" r:id="rId26"/>
    <p:sldId id="314" r:id="rId27"/>
    <p:sldId id="267" r:id="rId28"/>
    <p:sldId id="315" r:id="rId29"/>
    <p:sldId id="332" r:id="rId30"/>
    <p:sldId id="292" r:id="rId31"/>
    <p:sldId id="319" r:id="rId32"/>
    <p:sldId id="334" r:id="rId33"/>
    <p:sldId id="336" r:id="rId34"/>
    <p:sldId id="317" r:id="rId35"/>
    <p:sldId id="325" r:id="rId36"/>
    <p:sldId id="326" r:id="rId37"/>
    <p:sldId id="335" r:id="rId38"/>
    <p:sldId id="27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5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PIBestados1960-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estaBasicaCapitais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DGT%20PLOA%202023%20-%20Quadros%20I%20a%20XXV%20-%20Vers&#227;o%201.0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pib_goias_ibge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resultado_pob_et_po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PIBestados1960-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18-49EB-BD12-51C99DE54F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18-49EB-BD12-51C99DE54F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18-49EB-BD12-51C99DE54FA7}"/>
              </c:ext>
            </c:extLst>
          </c:dPt>
          <c:dLbls>
            <c:dLbl>
              <c:idx val="0"/>
              <c:layout>
                <c:manualLayout>
                  <c:x val="0.19721018899179657"/>
                  <c:y val="0"/>
                </c:manualLayout>
              </c:layout>
              <c:tx>
                <c:rich>
                  <a:bodyPr/>
                  <a:lstStyle/>
                  <a:p>
                    <a:fld id="{EA176B6F-48E5-456C-B6DA-131F2D8E958C}" type="CATEGORYNAME">
                      <a:rPr lang="en-US"/>
                      <a:pPr/>
                      <a:t>[NOME DA CATEGORIA]</a:t>
                    </a:fld>
                    <a:endParaRPr lang="en-US" dirty="0"/>
                  </a:p>
                  <a:p>
                    <a:r>
                      <a:rPr lang="en-US" baseline="0" dirty="0"/>
                      <a:t> </a:t>
                    </a:r>
                    <a:fld id="{ADFEA230-2739-4094-917B-65D3287DDA36}" type="VALUE">
                      <a:rPr lang="en-US" baseline="0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18-49EB-BD12-51C99DE54FA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136581364829395"/>
                  <c:y val="-0.14743474773986584"/>
                </c:manualLayout>
              </c:layout>
              <c:tx>
                <c:rich>
                  <a:bodyPr/>
                  <a:lstStyle/>
                  <a:p>
                    <a:fld id="{AB58595E-8B3D-47EC-B974-E4625D19FBB4}" type="CATEGORYNAME">
                      <a:rPr lang="en-US"/>
                      <a:pPr/>
                      <a:t>[NOME DA CATEGORIA]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BDC8E745-8D66-4C4D-A278-0E4B85C8AA2D}" type="VALUE">
                      <a:rPr lang="en-US" baseline="0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18-49EB-BD12-51C99DE54FA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53759842519685"/>
                  <c:y val="-2.5610600758238553E-2"/>
                </c:manualLayout>
              </c:layout>
              <c:tx>
                <c:rich>
                  <a:bodyPr/>
                  <a:lstStyle/>
                  <a:p>
                    <a:fld id="{D41B8E62-F666-4C9F-91C0-3D89502D59E7}" type="CATEGORYNAME">
                      <a:rPr lang="en-US"/>
                      <a:pPr/>
                      <a:t>[NOME DA CATEGORIA]</a:t>
                    </a:fld>
                    <a:endParaRPr lang="en-US" baseline="0" dirty="0"/>
                  </a:p>
                  <a:p>
                    <a:fld id="{DCD9A4CE-B4FC-4649-97A9-258B453669D2}" type="VALUE">
                      <a:rPr lang="en-US" baseline="0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18-49EB-BD12-51C99DE54FA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Plan1!$I$27:$I$29</c:f>
              <c:strCache>
                <c:ptCount val="3"/>
                <c:pt idx="0">
                  <c:v>Municipal</c:v>
                </c:pt>
                <c:pt idx="1">
                  <c:v>Federal</c:v>
                </c:pt>
                <c:pt idx="2">
                  <c:v>Estadual</c:v>
                </c:pt>
              </c:strCache>
            </c:strRef>
          </c:cat>
          <c:val>
            <c:numRef>
              <c:f>Plan1!$J$27:$J$29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0.68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18-49EB-BD12-51C99DE54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Planilha1!$Q$2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74-497A-BB58-B4DC049066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74-497A-BB58-B4DC049066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74-497A-BB58-B4DC049066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74-497A-BB58-B4DC049066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74-497A-BB58-B4DC04906662}"/>
              </c:ext>
            </c:extLst>
          </c:dPt>
          <c:dLbls>
            <c:dLbl>
              <c:idx val="1"/>
              <c:layout>
                <c:manualLayout>
                  <c:x val="-4.1072514168192659E-2"/>
                  <c:y val="-0.113631344069777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74-497A-BB58-B4DC0490666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92098580193418E-2"/>
                  <c:y val="8.32338211347331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74-497A-BB58-B4DC0490666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380638558795614"/>
                  <c:y val="-0.183984106569409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74-497A-BB58-B4DC0490666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7468607005348208E-2"/>
                  <c:y val="2.1154787147284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74-497A-BB58-B4DC04906662}"/>
                </c:ext>
                <c:ext xmlns:c15="http://schemas.microsoft.com/office/drawing/2012/chart" uri="{CE6537A1-D6FC-4f65-9D91-7224C49458BB}">
                  <c15:layout>
                    <c:manualLayout>
                      <c:w val="0.11684793822846623"/>
                      <c:h val="0.116306274749927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Planilha1!$P$3:$P$7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 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Planilha1!$Q$3:$Q$7</c:f>
              <c:numCache>
                <c:formatCode>0%</c:formatCode>
                <c:ptCount val="5"/>
                <c:pt idx="0">
                  <c:v>0.06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0.52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474-497A-BB58-B4DC04906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84-4411-AB8D-0DDA51F30F7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84-4411-AB8D-0DDA51F30F72}"/>
              </c:ext>
            </c:extLst>
          </c:dPt>
          <c:dLbls>
            <c:dLbl>
              <c:idx val="0"/>
              <c:layout>
                <c:manualLayout>
                  <c:x val="5.8599251429419574E-2"/>
                  <c:y val="-4.1355461752958803E-2"/>
                </c:manualLayout>
              </c:layout>
              <c:tx>
                <c:rich>
                  <a:bodyPr/>
                  <a:lstStyle/>
                  <a:p>
                    <a:fld id="{FACAC71F-8BC7-4EF1-9892-A8917A59C18B}" type="CATEGORYNAME">
                      <a:rPr lang="pt-B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[NOME DA CATEGORIA]</a:t>
                    </a:fld>
                    <a:endParaRPr lang="pt-BR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r>
                      <a:rPr lang="pt-BR" b="1" baseline="0" dirty="0">
                        <a:solidFill>
                          <a:srgbClr val="1D9531"/>
                        </a:solidFill>
                      </a:rPr>
                      <a:t> R$ 1.188.620</a:t>
                    </a:r>
                  </a:p>
                  <a:p>
                    <a:r>
                      <a:rPr lang="pt-BR" b="1" baseline="0" dirty="0">
                        <a:solidFill>
                          <a:srgbClr val="1D9531"/>
                        </a:solidFill>
                      </a:rPr>
                      <a:t>(36%)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84-4411-AB8D-0DDA51F30F72}"/>
                </c:ext>
                <c:ext xmlns:c15="http://schemas.microsoft.com/office/drawing/2012/chart" uri="{CE6537A1-D6FC-4f65-9D91-7224C49458BB}">
                  <c15:layout>
                    <c:manualLayout>
                      <c:w val="0.22806554951094554"/>
                      <c:h val="0.374086235778063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108704873494832"/>
                  <c:y val="-0.21828275913894718"/>
                </c:manualLayout>
              </c:layout>
              <c:tx>
                <c:rich>
                  <a:bodyPr/>
                  <a:lstStyle/>
                  <a:p>
                    <a:fld id="{0ECA554A-7E58-498B-B612-FF8C2B23E7EF}" type="CATEGORYNAME">
                      <a:rPr lang="pt-BR"/>
                      <a:pPr/>
                      <a:t>[NOME DA CATEGORIA]</a:t>
                    </a:fld>
                    <a:endParaRPr lang="pt-BR" dirty="0"/>
                  </a:p>
                  <a:p>
                    <a:r>
                      <a:rPr lang="pt-BR" b="1" dirty="0">
                        <a:solidFill>
                          <a:srgbClr val="1D9531"/>
                        </a:solidFill>
                      </a:rPr>
                      <a:t>R$ </a:t>
                    </a:r>
                    <a:fld id="{6002D8C8-1AA3-408B-9F6C-B3B5A5485D58}" type="VALUE">
                      <a:rPr lang="pt-BR" b="1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pt-BR" b="1" dirty="0">
                      <a:solidFill>
                        <a:srgbClr val="1D9531"/>
                      </a:solidFill>
                    </a:endParaRPr>
                  </a:p>
                  <a:p>
                    <a:r>
                      <a:rPr lang="pt-BR" b="1" dirty="0">
                        <a:solidFill>
                          <a:srgbClr val="1D9531"/>
                        </a:solidFill>
                      </a:rPr>
                      <a:t>(64%)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84-4411-AB8D-0DDA51F30F72}"/>
                </c:ext>
                <c:ext xmlns:c15="http://schemas.microsoft.com/office/drawing/2012/chart" uri="{CE6537A1-D6FC-4f65-9D91-7224C49458BB}">
                  <c15:layout>
                    <c:manualLayout>
                      <c:w val="0.21941400060298769"/>
                      <c:h val="0.3957723943738932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Plan1!$K$18:$K$19</c:f>
              <c:strCache>
                <c:ptCount val="2"/>
                <c:pt idx="0">
                  <c:v>Dentro da reforma</c:v>
                </c:pt>
                <c:pt idx="1">
                  <c:v>Fora de reforma</c:v>
                </c:pt>
              </c:strCache>
            </c:strRef>
          </c:cat>
          <c:val>
            <c:numRef>
              <c:f>Plan1!$L$18:$L$19</c:f>
              <c:numCache>
                <c:formatCode>#,##0</c:formatCode>
                <c:ptCount val="2"/>
                <c:pt idx="0" formatCode="General">
                  <c:v>1188620</c:v>
                </c:pt>
                <c:pt idx="1">
                  <c:v>2153473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84-4411-AB8D-0DDA51F30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3A-463F-9299-62862A4331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3A-463F-9299-62862A4331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3A-463F-9299-62862A433106}"/>
              </c:ext>
            </c:extLst>
          </c:dPt>
          <c:dLbls>
            <c:dLbl>
              <c:idx val="0"/>
              <c:layout>
                <c:manualLayout>
                  <c:x val="0.14827373140857392"/>
                  <c:y val="-0.302934893554972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CBD156CA-0877-49CA-B3AC-3AF1C6D6DDF3}" type="CATEGORYNAME">
                      <a:rPr lang="en-US"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[NOME DA CATEGORIA]</a:t>
                    </a:fld>
                    <a:endParaRPr 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  <a:p>
                    <a:pPr>
                      <a:defRPr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defRPr>
                    </a:pPr>
                    <a:r>
                      <a:rPr lang="en-US" sz="20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t> </a:t>
                    </a:r>
                    <a:fld id="{8E954D0B-365A-4D4A-A943-AA033A3C26BA}" type="VALUE">
                      <a:rPr lang="en-US" sz="2000" b="1" baseline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endParaRPr lang="en-US" sz="2000" b="1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3A-463F-9299-62862A4331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211493875765529"/>
                  <c:y val="-1.4458661417322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6D78EB21-0376-4673-95AB-4F2601CA612E}" type="CATEGORYNAME">
                      <a:rPr lang="en-US"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[NOME DA CATEGORIA]</a:t>
                    </a:fld>
                    <a:endParaRPr 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  <a:p>
                    <a:pPr>
                      <a:defRPr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defRPr>
                    </a:pPr>
                    <a:r>
                      <a:rPr lang="en-US" sz="2000" b="1" baseline="0" dirty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t> </a:t>
                    </a:r>
                    <a:fld id="{746C6593-E57E-4DDF-AD82-CEF98C80D784}" type="VALUE">
                      <a:rPr lang="en-US" sz="2000" b="1" baseline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endParaRPr lang="en-US" sz="2000" b="1" baseline="0" dirty="0">
                      <a:solidFill>
                        <a:srgbClr val="1D9531"/>
                      </a:solidFill>
                      <a:latin typeface="Quattrocento Sans" panose="020B0502050000020003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3A-463F-9299-62862A4331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9395669291338589E-2"/>
                  <c:y val="-9.54702537182852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ABA90B39-75A8-4A00-AD04-2698C50E6320}" type="CATEGORYNAME">
                      <a:rPr lang="pt-BR"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[NOME DA CATEGORIA]</a:t>
                    </a:fld>
                    <a:endParaRPr lang="pt-B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  <a:p>
                    <a:pPr>
                      <a:defRPr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defRPr>
                    </a:pPr>
                    <a:r>
                      <a:rPr lang="pt-BR" sz="20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t> </a:t>
                    </a:r>
                    <a:fld id="{60303A53-E209-4CDC-B612-3289B4E2095F}" type="VALUE">
                      <a:rPr lang="pt-BR" sz="2000" b="1" baseline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endParaRPr lang="pt-BR" sz="2000" b="1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3A-463F-9299-62862A4331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Plan1!$P$20:$P$22</c:f>
              <c:strCache>
                <c:ptCount val="3"/>
                <c:pt idx="0">
                  <c:v>Estadual (ICMS)</c:v>
                </c:pt>
                <c:pt idx="1">
                  <c:v>Municipal (ISS)</c:v>
                </c:pt>
                <c:pt idx="2">
                  <c:v>Federal (PIS, Cofins, IPI)</c:v>
                </c:pt>
              </c:strCache>
            </c:strRef>
          </c:cat>
          <c:val>
            <c:numRef>
              <c:f>Plan1!$R$20:$R$22</c:f>
              <c:numCache>
                <c:formatCode>0%</c:formatCode>
                <c:ptCount val="3"/>
                <c:pt idx="0">
                  <c:v>0.58231141996601099</c:v>
                </c:pt>
                <c:pt idx="1">
                  <c:v>9.0203765711497366E-2</c:v>
                </c:pt>
                <c:pt idx="2">
                  <c:v>0.3274848143224916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3A-463F-9299-62862A433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Plan1!$P$20:$P$22</c:f>
              <c:strCache>
                <c:ptCount val="3"/>
                <c:pt idx="0">
                  <c:v>Estadual (ICMS)</c:v>
                </c:pt>
                <c:pt idx="1">
                  <c:v>Municipal (ISS)</c:v>
                </c:pt>
                <c:pt idx="2">
                  <c:v>Federal (PIS, Cofins, IPI)</c:v>
                </c:pt>
              </c:strCache>
            </c:strRef>
          </c:cat>
          <c:val>
            <c:numRef>
              <c:f>Plan1!$S$20:$S$22</c:f>
              <c:numCache>
                <c:formatCode>0%</c:formatCode>
                <c:ptCount val="3"/>
                <c:pt idx="0">
                  <c:v>0.81294397045834665</c:v>
                </c:pt>
                <c:pt idx="1">
                  <c:v>0.46187977633608174</c:v>
                </c:pt>
                <c:pt idx="2">
                  <c:v>0.17234722616403172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E-40A2-B162-22EF1456A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166512"/>
        <c:axId val="1466172496"/>
      </c:barChart>
      <c:catAx>
        <c:axId val="14661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172496"/>
        <c:crosses val="autoZero"/>
        <c:auto val="1"/>
        <c:lblAlgn val="ctr"/>
        <c:lblOffset val="100"/>
        <c:noMultiLvlLbl val="0"/>
      </c:catAx>
      <c:valAx>
        <c:axId val="1466172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6616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50991175898044E-2"/>
          <c:y val="4.7389102254431936E-2"/>
          <c:w val="0.92154765752127599"/>
          <c:h val="0.84270254124761246"/>
        </c:manualLayout>
      </c:layout>
      <c:lineChart>
        <c:grouping val="standard"/>
        <c:varyColors val="0"/>
        <c:ser>
          <c:idx val="0"/>
          <c:order val="0"/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Planilha1!$AC$2:$AC$32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Planilha1!$AF$2:$AF$31</c:f>
              <c:numCache>
                <c:formatCode>0%</c:formatCode>
                <c:ptCount val="30"/>
                <c:pt idx="0">
                  <c:v>1.0752452025586354</c:v>
                </c:pt>
                <c:pt idx="1">
                  <c:v>0.86105717592592579</c:v>
                </c:pt>
                <c:pt idx="2">
                  <c:v>0.75735869984567905</c:v>
                </c:pt>
                <c:pt idx="3">
                  <c:v>0.69745414886039903</c:v>
                </c:pt>
                <c:pt idx="4">
                  <c:v>0.70880208333333339</c:v>
                </c:pt>
                <c:pt idx="5">
                  <c:v>0.6890827114427861</c:v>
                </c:pt>
                <c:pt idx="6">
                  <c:v>0.67066722972972981</c:v>
                </c:pt>
                <c:pt idx="7">
                  <c:v>0.64424617850098631</c:v>
                </c:pt>
                <c:pt idx="8">
                  <c:v>0.64052741228070165</c:v>
                </c:pt>
                <c:pt idx="9">
                  <c:v>0.640507472826087</c:v>
                </c:pt>
                <c:pt idx="10">
                  <c:v>0.60041934288537546</c:v>
                </c:pt>
                <c:pt idx="11">
                  <c:v>0.53947989510489502</c:v>
                </c:pt>
                <c:pt idx="12">
                  <c:v>0.4541672848664689</c:v>
                </c:pt>
                <c:pt idx="13">
                  <c:v>0.44850358422939063</c:v>
                </c:pt>
                <c:pt idx="14">
                  <c:v>0.5032318109089603</c:v>
                </c:pt>
                <c:pt idx="15">
                  <c:v>0.44986828644501287</c:v>
                </c:pt>
                <c:pt idx="16">
                  <c:v>0.42603440984236829</c:v>
                </c:pt>
                <c:pt idx="17">
                  <c:v>0.43294000504613611</c:v>
                </c:pt>
                <c:pt idx="18">
                  <c:v>0.41128732513012345</c:v>
                </c:pt>
                <c:pt idx="19">
                  <c:v>0.42990440292800164</c:v>
                </c:pt>
                <c:pt idx="20">
                  <c:v>0.41978853335379579</c:v>
                </c:pt>
                <c:pt idx="21">
                  <c:v>0.43240614343355455</c:v>
                </c:pt>
                <c:pt idx="22">
                  <c:v>0.45616147727272727</c:v>
                </c:pt>
                <c:pt idx="23">
                  <c:v>0.40789881753360235</c:v>
                </c:pt>
                <c:pt idx="24">
                  <c:v>0.40449855910586685</c:v>
                </c:pt>
                <c:pt idx="25">
                  <c:v>0.42505881554776215</c:v>
                </c:pt>
                <c:pt idx="26">
                  <c:v>0.465285767895675</c:v>
                </c:pt>
                <c:pt idx="27">
                  <c:v>0.51748341688948307</c:v>
                </c:pt>
                <c:pt idx="28">
                  <c:v>0.54292762732155575</c:v>
                </c:pt>
                <c:pt idx="29">
                  <c:v>0.51315819964349374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06A-4AA1-8FEB-8C480494E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180112"/>
        <c:axId val="1466180656"/>
      </c:lineChart>
      <c:catAx>
        <c:axId val="14661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+mn-ea"/>
                <a:cs typeface="+mn-cs"/>
              </a:defRPr>
            </a:pPr>
            <a:endParaRPr lang="pt-BR"/>
          </a:p>
        </c:txPr>
        <c:crossAx val="1466180656"/>
        <c:crosses val="autoZero"/>
        <c:auto val="1"/>
        <c:lblAlgn val="ctr"/>
        <c:lblOffset val="100"/>
        <c:noMultiLvlLbl val="0"/>
      </c:catAx>
      <c:valAx>
        <c:axId val="1466180656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+mn-ea"/>
                <a:cs typeface="+mn-cs"/>
              </a:defRPr>
            </a:pPr>
            <a:endParaRPr lang="pt-BR"/>
          </a:p>
        </c:txPr>
        <c:crossAx val="14661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90-47DA-B56B-E2F35702226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90-47DA-B56B-E2F3570222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90-47DA-B56B-E2F3570222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90-47DA-B56B-E2F357022261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90-47DA-B56B-E2F357022261}"/>
              </c:ext>
            </c:extLst>
          </c:dPt>
          <c:dLbls>
            <c:dLbl>
              <c:idx val="0"/>
              <c:layout>
                <c:manualLayout>
                  <c:x val="-6.8994226494608887E-2"/>
                  <c:y val="0.153544931476613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72; 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Quattrocento Sans" panose="020B0502050000020003" charset="0"/>
                      </a:defRPr>
                    </a:pPr>
                    <a:fld id="{35E2EAC0-40E3-4F51-A0C4-95A4E3833BF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Quattrocento Sans" panose="020B0502050000020003" charset="0"/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90-47DA-B56B-E2F35702226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895100827710796E-2"/>
                  <c:y val="2.25836226097076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E6ABC131-EEF4-4922-87FC-1A4B9DF604EB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Quattrocento Sans" panose="020B0502050000020003" charset="0"/>
                      </a:defRPr>
                    </a:pPr>
                    <a:fld id="{DD93E61A-7B1E-4A1F-9F74-8BA26A6D6B02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Quattrocento Sans" panose="020B0502050000020003" charset="0"/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90-47DA-B56B-E2F35702226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9728695217205912E-3"/>
                  <c:y val="-9.8140772250871165E-3"/>
                </c:manualLayout>
              </c:layout>
              <c:tx>
                <c:rich>
                  <a:bodyPr/>
                  <a:lstStyle/>
                  <a:p>
                    <a:fld id="{E503B042-1842-442A-9630-38F7841EBA53}" type="VALUE">
                      <a:rPr lang="en-US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  <a:p>
                    <a:fld id="{396D47F2-FE1A-4355-BDE8-D67611E7B51A}" type="PERCENTAGE">
                      <a:rPr lang="en-US" baseline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90-47DA-B56B-E2F35702226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775315493241409"/>
                  <c:y val="-0.18531412404438469"/>
                </c:manualLayout>
              </c:layout>
              <c:tx>
                <c:rich>
                  <a:bodyPr/>
                  <a:lstStyle/>
                  <a:p>
                    <a:fld id="{5F384DEE-73F2-4FC1-83DF-6D1753074E97}" type="VALUE">
                      <a:rPr lang="en-US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  <a:p>
                    <a:fld id="{7E59322F-2D5B-46BD-8187-BE4F8C0B87FC}" type="PERCENTAGE">
                      <a:rPr lang="en-US" baseline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90-47DA-B56B-E2F35702226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1810715977068326E-2"/>
                  <c:y val="0.15196937850726702"/>
                </c:manualLayout>
              </c:layout>
              <c:tx>
                <c:rich>
                  <a:bodyPr/>
                  <a:lstStyle/>
                  <a:p>
                    <a:fld id="{B1BEEFEB-B0B5-4909-A072-15B6FDF69CE9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</a:p>
                  <a:p>
                    <a:fld id="{A6CCA94B-743C-40A9-9EC8-C63A121E5836}" type="PERCENTAGE">
                      <a:rPr lang="en-US" baseline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C90-47DA-B56B-E2F35702226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'Q VII - (REG)'!$B$6:$F$6</c:f>
              <c:strCache>
                <c:ptCount val="5"/>
                <c:pt idx="0">
                  <c:v> NORTE</c:v>
                </c:pt>
                <c:pt idx="1">
                  <c:v> NORDESTE</c:v>
                </c:pt>
                <c:pt idx="2">
                  <c:v> CENTRO-OESTE</c:v>
                </c:pt>
                <c:pt idx="3">
                  <c:v> SUDESTE</c:v>
                </c:pt>
                <c:pt idx="4">
                  <c:v> SUL</c:v>
                </c:pt>
              </c:strCache>
            </c:strRef>
          </c:cat>
          <c:val>
            <c:numRef>
              <c:f>'Q VII - (REG)'!$B$23:$F$23</c:f>
              <c:numCache>
                <c:formatCode>#,##0</c:formatCode>
                <c:ptCount val="5"/>
                <c:pt idx="0">
                  <c:v>73</c:v>
                </c:pt>
                <c:pt idx="1">
                  <c:v>57</c:v>
                </c:pt>
                <c:pt idx="2">
                  <c:v>42</c:v>
                </c:pt>
                <c:pt idx="3">
                  <c:v>218</c:v>
                </c:pt>
                <c:pt idx="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C90-47DA-B56B-E2F357022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2682890442E-2"/>
          <c:y val="0.90884679889774012"/>
          <c:w val="0.8999999746342191"/>
          <c:h val="7.5226279337306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Planilha1!$P$20:$Q$20</c:f>
              <c:strCache>
                <c:ptCount val="2"/>
                <c:pt idx="0">
                  <c:v>Prometido</c:v>
                </c:pt>
                <c:pt idx="1">
                  <c:v>Dois dias antes da votação</c:v>
                </c:pt>
              </c:strCache>
            </c:strRef>
          </c:cat>
          <c:val>
            <c:numRef>
              <c:f>Planilha1!$P$21:$Q$21</c:f>
              <c:numCache>
                <c:formatCode>0.00%</c:formatCode>
                <c:ptCount val="2"/>
                <c:pt idx="0" formatCode="0%">
                  <c:v>0.2</c:v>
                </c:pt>
                <c:pt idx="1">
                  <c:v>2.3900000000000001E-2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F1-4728-981F-831CF3AB3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173040"/>
        <c:axId val="1466176848"/>
      </c:barChart>
      <c:catAx>
        <c:axId val="14661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pt-BR"/>
          </a:p>
        </c:txPr>
        <c:crossAx val="1466176848"/>
        <c:crosses val="autoZero"/>
        <c:auto val="1"/>
        <c:lblAlgn val="ctr"/>
        <c:lblOffset val="100"/>
        <c:noMultiLvlLbl val="0"/>
      </c:catAx>
      <c:valAx>
        <c:axId val="14661768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pt-BR"/>
          </a:p>
        </c:txPr>
        <c:crossAx val="14661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65000"/>
              <a:lumOff val="35000"/>
            </a:schemeClr>
          </a:solidFill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85-4AF7-B725-50D2E0FD74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85-4AF7-B725-50D2E0FD74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85-4AF7-B725-50D2E0FD74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85-4AF7-B725-50D2E0FD74D7}"/>
              </c:ext>
            </c:extLst>
          </c:dPt>
          <c:dLbls>
            <c:dLbl>
              <c:idx val="0"/>
              <c:layout>
                <c:manualLayout>
                  <c:x val="0.12317670888964974"/>
                  <c:y val="4.1959859406155389E-2"/>
                </c:manualLayout>
              </c:layout>
              <c:tx>
                <c:rich>
                  <a:bodyPr/>
                  <a:lstStyle/>
                  <a:p>
                    <a:fld id="{6EF5589A-6BB5-4CA8-BDF2-443DEC3A8318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FDC07945-89C8-4244-8365-684DECDB531C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85-4AF7-B725-50D2E0FD74D7}"/>
                </c:ext>
                <c:ext xmlns:c15="http://schemas.microsoft.com/office/drawing/2012/chart" uri="{CE6537A1-D6FC-4f65-9D91-7224C49458BB}">
                  <c15:layout>
                    <c:manualLayout>
                      <c:w val="0.21174512153372133"/>
                      <c:h val="0.296832836244851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952675073224551"/>
                  <c:y val="-7.6835676750461601E-2"/>
                </c:manualLayout>
              </c:layout>
              <c:tx>
                <c:rich>
                  <a:bodyPr/>
                  <a:lstStyle/>
                  <a:p>
                    <a:fld id="{B043725F-57EB-40FF-81C5-37CEDC294DCD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F4284E85-B5B0-46D9-99A4-75EA97AEA4D8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85-4AF7-B725-50D2E0FD74D7}"/>
                </c:ext>
                <c:ext xmlns:c15="http://schemas.microsoft.com/office/drawing/2012/chart" uri="{CE6537A1-D6FC-4f65-9D91-7224C49458BB}">
                  <c15:layout>
                    <c:manualLayout>
                      <c:w val="0.20980077218608542"/>
                      <c:h val="0.325237892344837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5652792042299059E-2"/>
                  <c:y val="-0.18077559222864509"/>
                </c:manualLayout>
              </c:layout>
              <c:tx>
                <c:rich>
                  <a:bodyPr/>
                  <a:lstStyle/>
                  <a:p>
                    <a:fld id="{1AB1B344-5A93-4E5B-A532-B27A8B1AAD93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F3EE12FE-E523-41E0-848A-0ED434A6B10B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85-4AF7-B725-50D2E0FD74D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6147404808094643"/>
                  <c:y val="0"/>
                </c:manualLayout>
              </c:layout>
              <c:tx>
                <c:rich>
                  <a:bodyPr/>
                  <a:lstStyle/>
                  <a:p>
                    <a:fld id="{A7E805BA-8220-4134-95EC-4525B9E58029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8E1D999B-4686-4073-B728-0AA985D8FBB3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85-4AF7-B725-50D2E0FD74D7}"/>
                </c:ext>
                <c:ext xmlns:c15="http://schemas.microsoft.com/office/drawing/2012/chart" uri="{CE6537A1-D6FC-4f65-9D91-7224C49458BB}">
                  <c15:layout>
                    <c:manualLayout>
                      <c:w val="0.17324270607478412"/>
                      <c:h val="0.2769492969748615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Planilha3!$A$13:$A$16</c:f>
              <c:strCache>
                <c:ptCount val="4"/>
                <c:pt idx="0">
                  <c:v>Folha de pagamentos</c:v>
                </c:pt>
                <c:pt idx="1">
                  <c:v>Renda das empresas</c:v>
                </c:pt>
                <c:pt idx="2">
                  <c:v>Renda pessoa física</c:v>
                </c:pt>
                <c:pt idx="3">
                  <c:v>Demais impostos</c:v>
                </c:pt>
              </c:strCache>
            </c:strRef>
          </c:cat>
          <c:val>
            <c:numRef>
              <c:f>Planilha3!$B$13:$B$16</c:f>
              <c:numCache>
                <c:formatCode>General</c:formatCode>
                <c:ptCount val="4"/>
                <c:pt idx="0">
                  <c:v>33</c:v>
                </c:pt>
                <c:pt idx="1">
                  <c:v>11</c:v>
                </c:pt>
                <c:pt idx="2">
                  <c:v>47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85-4AF7-B725-50D2E0FD7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65000"/>
              <a:lumOff val="35000"/>
            </a:schemeClr>
          </a:solidFill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90-46D1-9133-8D73AA182E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90-46D1-9133-8D73AA182E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90-46D1-9133-8D73AA182E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90-46D1-9133-8D73AA182E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90-46D1-9133-8D73AA182E20}"/>
              </c:ext>
            </c:extLst>
          </c:dPt>
          <c:dLbls>
            <c:dLbl>
              <c:idx val="0"/>
              <c:layout>
                <c:manualLayout>
                  <c:x val="-0.12874638447451905"/>
                  <c:y val="2.697069929455844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90-46D1-9133-8D73AA182E2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671487367307913E-2"/>
                  <c:y val="-3.35298422269706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090-46D1-9133-8D73AA182E2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382999787260963E-3"/>
                  <c:y val="-4.26184052557414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90-46D1-9133-8D73AA182E2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0545433107713E-2"/>
                  <c:y val="-0.279373005883558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090-46D1-9133-8D73AA182E2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5392576980755271"/>
                  <c:y val="0.100505810379650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090-46D1-9133-8D73AA182E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 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0.02</c:v>
                </c:pt>
                <c:pt idx="1">
                  <c:v>0.12</c:v>
                </c:pt>
                <c:pt idx="2">
                  <c:v>0.04</c:v>
                </c:pt>
                <c:pt idx="3">
                  <c:v>0.66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90-46D1-9133-8D73AA182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0.76811</cdr:x>
      <cdr:y>0.54629</cdr:y>
    </cdr:from>
    <cdr:to>
      <cdr:x>0.79055</cdr:x>
      <cdr:y>0.73741</cdr:y>
    </cdr:to>
    <cdr:sp macro="" textlink="">
      <cdr:nvSpPr>
        <cdr:cNvPr id="3" name="Chave Direita 2">
          <a:extLst xmlns:a="http://schemas.openxmlformats.org/drawingml/2006/main">
            <a:ext uri="{FF2B5EF4-FFF2-40B4-BE49-F238E27FC236}">
              <a16:creationId xmlns:a16="http://schemas.microsoft.com/office/drawing/2014/main" xmlns="" id="{28371186-C7A1-4C18-A9B2-D4224AE6354F}"/>
            </a:ext>
          </a:extLst>
        </cdr:cNvPr>
        <cdr:cNvSpPr/>
      </cdr:nvSpPr>
      <cdr:spPr>
        <a:xfrm xmlns:a="http://schemas.openxmlformats.org/drawingml/2006/main">
          <a:off x="6056254" y="2613640"/>
          <a:ext cx="176980" cy="914400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0.81113</cdr:x>
      <cdr:y>0.59869</cdr:y>
    </cdr:from>
    <cdr:to>
      <cdr:x>0.90092</cdr:x>
      <cdr:y>0.69426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xmlns="" id="{9D95DE37-11FC-43C1-8864-6CA52E6D98B7}"/>
            </a:ext>
          </a:extLst>
        </cdr:cNvPr>
        <cdr:cNvSpPr txBox="1"/>
      </cdr:nvSpPr>
      <cdr:spPr>
        <a:xfrm xmlns:a="http://schemas.openxmlformats.org/drawingml/2006/main">
          <a:off x="6395466" y="2864364"/>
          <a:ext cx="70792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dirty="0">
              <a:solidFill>
                <a:schemeClr val="bg2">
                  <a:lumMod val="50000"/>
                </a:schemeClr>
              </a:solidFill>
              <a:latin typeface="Quattrocento Sans" panose="020B0502050000020003" charset="0"/>
              <a:cs typeface="Arial" panose="020B0604020202020204" pitchFamily="34" charset="0"/>
            </a:rPr>
            <a:t>CO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296B-5DF2-4551-94F2-EF71FE33E9F6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24566-CCAA-4AAE-BC5E-25AC9AC17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75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01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9AA2CF-60DE-4F2E-9446-4E7D7373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DDE9DD-A92B-41B9-A1B4-E74C639F1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0EC3965-254D-46DC-9519-552250E1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03B322D-0CB3-4730-9C05-262DA9D4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6D20A56-C9BA-4039-B236-0ED79A1C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15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624455-B2A9-4C8F-A117-11BFA662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38F83E7-45B4-4CFC-96AB-13638E1D0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13E4D4D-1C53-47D3-8916-0971AB6C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BEFBE02-925E-435A-ADCF-96E6E6C5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159E979-96B1-49C7-8CA1-F1BD3729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6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874B31B-8FE1-4AFA-AA00-9C8664C85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499186E-0818-4742-BAC6-7DCA34D3F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E368518-AB2F-4FA9-A170-5F9EFFA5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A42618-9101-4BF8-ABA1-480B5618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3B1393-95B6-435C-864E-B9F4D986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26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2C7ED2-44C5-4180-9E6E-3A522D41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46DBA6-19D2-4B66-8E9A-12987108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CD55315-42F4-4E38-ACFC-0A3E9C5E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C4BAEB3-B6B1-44B4-BC38-5C88967B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10E28A1-3832-494F-B23A-2F77BED0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8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D384C2-FA09-4C58-B160-74E589A9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E78BBDC-D826-4A0D-974A-AD2B12F7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709E2D2-FBEF-4FF0-9D4E-3C1D3D69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037EEC-8869-4D2E-8684-F1B81841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CDCD222-F386-42B8-89FF-BD369762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1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1F5857-4A5C-48F2-909E-CF49A1BC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3136A7-D8B4-45A4-A05F-2182723C2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9FCE2B5-F3BC-458A-8B98-ADCA15EE6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89314FE-F923-4B2E-9D78-6F50796D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7AC9409-D3B5-45B1-A812-859C078C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8688BAF-57F3-4296-BAF9-16773FC3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6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6934FC-3D4F-4941-9BC2-AF388DF9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B6D6646-B6F9-40AC-81E9-B2A107C1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324244E-1E21-4C58-BE51-945D8AAA0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DF68CEA-A1D2-4E4F-A879-92BB22FCD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F7AD5E6-0DFD-4D12-9E4B-00C04A4B4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ACBB3CA-654D-4A59-B765-06A999DE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3A15928-CA71-471F-890B-D673AA2B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FF8854D-FDAA-4A83-8D26-26B391AB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5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880A64-D42B-4C1E-BC51-C6FC12C7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5FB9AF2-0B6B-4A23-B50E-E7B87E74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EFE3C9C-E9FA-4D6A-8A8C-7122F02F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4862689-FDD6-47B7-A2C6-FC522AEF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38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1C4FB0-7CF3-496F-9E1E-C3BEDBBF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0532A0D-C4C5-4F84-9DCA-BDF96491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E008E10-A035-4DFC-877D-3F29B0EA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13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97E290-9ABA-48F9-8FF1-3FBCA806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DCAEFA-EF66-4356-85E3-667084E0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667CE2D-8E5F-4296-8439-CA5E93FE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B83A153-86D3-437B-8261-2D94277F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64D4EBD-DF40-46C3-AFF7-80309BEE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E26E2A7-8FD7-46CE-9864-8430B7C1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1C4A0F-6BD9-4821-9B24-0FD11F89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4424276-2DBB-40A8-9A0D-B78D485AA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1503E4C-D6E5-42B1-9D9D-5F47EB38D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A3DC1BB-BDA0-45C8-9166-22C4AB1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AC446BD-DCF9-48B8-8FC9-FE5474D6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DE2E5B3-59EC-4659-BDCF-0294BC26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9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AB61369-5FCB-4CCB-A9C5-13B4F68F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560F8B6-AC38-46F5-9E40-52F95360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1D99C6C-0E30-4C3C-91DF-79E38B3F9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BC23-B913-423E-8C97-6149A780A83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FE77774-6650-4335-8E59-477F37091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78B6882-F053-42FB-9097-199627FDF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8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8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9;p1"/>
          <p:cNvSpPr txBox="1"/>
          <p:nvPr/>
        </p:nvSpPr>
        <p:spPr>
          <a:xfrm>
            <a:off x="675001" y="2352504"/>
            <a:ext cx="9093254" cy="1929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60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Reforma Tributária:</a:t>
            </a:r>
            <a:br>
              <a:rPr lang="pt-BR" sz="60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pt-BR" sz="60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Discussões Negligenciadas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Google Shape;90;p1"/>
          <p:cNvSpPr txBox="1"/>
          <p:nvPr/>
        </p:nvSpPr>
        <p:spPr>
          <a:xfrm>
            <a:off x="780945" y="5364634"/>
            <a:ext cx="2826780" cy="5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Ronaldo Caiado</a:t>
            </a:r>
            <a:endParaRPr sz="2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Google Shape;91;p1"/>
          <p:cNvSpPr txBox="1"/>
          <p:nvPr/>
        </p:nvSpPr>
        <p:spPr>
          <a:xfrm>
            <a:off x="797571" y="5867143"/>
            <a:ext cx="3317229" cy="5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Governador</a:t>
            </a:r>
            <a:r>
              <a:rPr lang="pt-BR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do Estado de Goiás</a:t>
            </a: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1376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641204" y="2755034"/>
            <a:ext cx="10909589" cy="1037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Alíquota e impactos</a:t>
            </a:r>
          </a:p>
        </p:txBody>
      </p:sp>
    </p:spTree>
    <p:extLst>
      <p:ext uri="{BB962C8B-B14F-4D97-AF65-F5344CB8AC3E}">
        <p14:creationId xmlns:p14="http://schemas.microsoft.com/office/powerpoint/2010/main" val="1280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9D7E1E6-7C8D-40E1-9864-7394A010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3869"/>
            <a:ext cx="8524875" cy="906703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Indo além da regra de três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AA8CBF2E-3B31-4577-9475-C90B38F0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endParaRPr lang="pt-BR" sz="3200" dirty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3259DF-17B1-47C5-B022-E86CF768D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38508"/>
              </p:ext>
            </p:extLst>
          </p:nvPr>
        </p:nvGraphicFramePr>
        <p:xfrm>
          <a:off x="456178" y="1967866"/>
          <a:ext cx="3092729" cy="21049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2729">
                  <a:extLst>
                    <a:ext uri="{9D8B030D-6E8A-4147-A177-3AD203B41FA5}">
                      <a16:colId xmlns:a16="http://schemas.microsoft.com/office/drawing/2014/main" xmlns="" val="3699488560"/>
                    </a:ext>
                  </a:extLst>
                </a:gridCol>
              </a:tblGrid>
              <a:tr h="1403923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>
                          <a:latin typeface="Quattrocento Sans" panose="020B0502050000020003" charset="0"/>
                        </a:rPr>
                        <a:t>Alíquota estimada</a:t>
                      </a:r>
                    </a:p>
                    <a:p>
                      <a:pPr algn="ctr"/>
                      <a:r>
                        <a:rPr lang="pt-BR" sz="2400" b="0" dirty="0">
                          <a:latin typeface="Quattrocento Sans" panose="020B0502050000020003" charset="0"/>
                        </a:rPr>
                        <a:t>(texto atual Senado)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7545675"/>
                  </a:ext>
                </a:extLst>
              </a:tr>
              <a:tr h="611966">
                <a:tc>
                  <a:txBody>
                    <a:bodyPr/>
                    <a:lstStyle/>
                    <a:p>
                      <a:pPr algn="ctr"/>
                      <a:r>
                        <a:rPr lang="pt-BR" sz="4000" b="1" dirty="0">
                          <a:latin typeface="Quattrocento Sans" panose="020B0502050000020003" charset="0"/>
                        </a:rPr>
                        <a:t>29,01%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788755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93B5E79-D52E-45D2-87FF-57D44B008D0E}"/>
              </a:ext>
            </a:extLst>
          </p:cNvPr>
          <p:cNvSpPr txBox="1"/>
          <p:nvPr/>
        </p:nvSpPr>
        <p:spPr>
          <a:xfrm>
            <a:off x="456178" y="5204035"/>
            <a:ext cx="10526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C00000"/>
                </a:solidFill>
                <a:latin typeface="Quattrocento Sans" panose="020B0502050000020003" charset="0"/>
              </a:rPr>
              <a:t>Possibilidade de mensurar o impacto de cada exceção incluída no texto sobre a alíquota neutra (aquela que mantém a arrecadação atual constante)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28D8A82-489D-4273-A703-693D064E0690}"/>
              </a:ext>
            </a:extLst>
          </p:cNvPr>
          <p:cNvSpPr/>
          <p:nvPr/>
        </p:nvSpPr>
        <p:spPr>
          <a:xfrm>
            <a:off x="4340813" y="1896373"/>
            <a:ext cx="7662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“E um dos países a que chegamos à época foi a África do Sul. Foi uma simulação muito grosseira. Fizemos </a:t>
            </a:r>
            <a:r>
              <a:rPr lang="pt-B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uma regra de três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com o PIB deles e o nosso e chegamos a esses 25%. Mas ele não existe, precisa ser definido depois.”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Eurico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Santi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, diretor do Centro de Cidadania Fiscal,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co-autor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 da reforma tributária.</a:t>
            </a:r>
          </a:p>
        </p:txBody>
      </p:sp>
      <p:sp>
        <p:nvSpPr>
          <p:cNvPr id="12" name="Google Shape;178;p31"/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11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87;p10"/>
          <p:cNvSpPr txBox="1">
            <a:spLocks/>
          </p:cNvSpPr>
          <p:nvPr/>
        </p:nvSpPr>
        <p:spPr>
          <a:xfrm>
            <a:off x="371475" y="4175949"/>
            <a:ext cx="1419225" cy="256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IMB.</a:t>
            </a:r>
            <a:endParaRPr lang="pt-BR" dirty="0"/>
          </a:p>
        </p:txBody>
      </p:sp>
      <p:sp>
        <p:nvSpPr>
          <p:cNvPr id="14" name="Google Shape;187;p10"/>
          <p:cNvSpPr txBox="1">
            <a:spLocks/>
          </p:cNvSpPr>
          <p:nvPr/>
        </p:nvSpPr>
        <p:spPr>
          <a:xfrm>
            <a:off x="4340813" y="4171313"/>
            <a:ext cx="7525772" cy="5287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 panose="020B0502050000020003" charset="0"/>
              </a:rPr>
              <a:t>Fonte: https://www.cnnbrasil.com.br/economia/o-que-sao-12-excecoes-perto-das-5-500-legislacoes-de-hoje-questiona-co-autor-da-reforma-tributaria/</a:t>
            </a:r>
          </a:p>
        </p:txBody>
      </p:sp>
    </p:spTree>
    <p:extLst>
      <p:ext uri="{BB962C8B-B14F-4D97-AF65-F5344CB8AC3E}">
        <p14:creationId xmlns:p14="http://schemas.microsoft.com/office/powerpoint/2010/main" val="161454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405353" y="423494"/>
            <a:ext cx="87914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Estudo divulgado pelo Ministério da Fazenda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405352" y="3666386"/>
            <a:ext cx="108345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Caixa Preta: Ao contrário do Estudo divulgado pelo Governo de Goiás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[</a:t>
            </a: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baseado em dados públicos (IBGE) e metodologia clara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]</a:t>
            </a: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, o estudo da Fazenda não apresenta os dados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Coautoria envergonhada: Receita Federal do Brasil destaca: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"Um esclarecimento necessário é que as hipóteses dos cenários hipotéticos foram formuladas pela SECRETARIA DA REFORMA TRIBUTÁRIA e são de sua inteira responsabilidade.”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1901" y="2107615"/>
            <a:ext cx="8668195" cy="12002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fld>
            <a:endParaRPr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CBF432-839E-487A-BC14-F153A20D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82125"/>
            <a:ext cx="9027584" cy="119905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Setores de Educação e Saúde – mesmo com a redução de 60% na alíquota do IBS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8AA48FE2-2484-490D-AF94-CCA5173CF73B}"/>
              </a:ext>
            </a:extLst>
          </p:cNvPr>
          <p:cNvCxnSpPr/>
          <p:nvPr/>
        </p:nvCxnSpPr>
        <p:spPr>
          <a:xfrm flipV="1">
            <a:off x="1357311" y="6570173"/>
            <a:ext cx="9477375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16;p14">
            <a:extLst>
              <a:ext uri="{FF2B5EF4-FFF2-40B4-BE49-F238E27FC236}">
                <a16:creationId xmlns:a16="http://schemas.microsoft.com/office/drawing/2014/main" xmlns="" id="{D35212A4-0816-27B5-7790-77AA418C942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13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E1802CA-7EDD-4ACB-A966-65435707BBA7}"/>
              </a:ext>
            </a:extLst>
          </p:cNvPr>
          <p:cNvSpPr/>
          <p:nvPr/>
        </p:nvSpPr>
        <p:spPr>
          <a:xfrm>
            <a:off x="1114424" y="2064334"/>
            <a:ext cx="27696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u="sng" dirty="0">
                <a:latin typeface="Garamond" panose="02020404030301010803" pitchFamily="18" charset="0"/>
              </a:rPr>
              <a:t>Para alíquota de 25%</a:t>
            </a:r>
          </a:p>
          <a:p>
            <a:r>
              <a:rPr lang="pt-BR" sz="2000" dirty="0">
                <a:latin typeface="Garamond" panose="02020404030301010803" pitchFamily="18" charset="0"/>
              </a:rPr>
              <a:t>Desconto de 60% - IBS de 10%</a:t>
            </a:r>
          </a:p>
          <a:p>
            <a:endParaRPr lang="pt-BR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Educação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: Um aumento de 3,7 pp na alíquota;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Saúde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 Um aumento de 1,2 pp na alíquota;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D39F8B0-59AD-428D-80BC-BE85BE8F7271}"/>
              </a:ext>
            </a:extLst>
          </p:cNvPr>
          <p:cNvSpPr txBox="1"/>
          <p:nvPr/>
        </p:nvSpPr>
        <p:spPr>
          <a:xfrm>
            <a:off x="4582661" y="2083349"/>
            <a:ext cx="2838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u="sng" dirty="0">
                <a:latin typeface="Garamond" panose="02020404030301010803" pitchFamily="18" charset="0"/>
              </a:rPr>
              <a:t>Para alíquota de 30%</a:t>
            </a:r>
          </a:p>
          <a:p>
            <a:r>
              <a:rPr lang="pt-BR" sz="2000" dirty="0">
                <a:latin typeface="Garamond" panose="02020404030301010803" pitchFamily="18" charset="0"/>
              </a:rPr>
              <a:t>Desconto de 60% - IBS de 12%</a:t>
            </a:r>
          </a:p>
          <a:p>
            <a:endParaRPr lang="pt-BR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Educação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: Um aumento de 5,7 pp na alíquota;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Saúde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 Um aumento de 3,2 pp na alíquota;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7016927-DED0-4F9B-93F6-624B884CDB1A}"/>
              </a:ext>
            </a:extLst>
          </p:cNvPr>
          <p:cNvSpPr txBox="1"/>
          <p:nvPr/>
        </p:nvSpPr>
        <p:spPr>
          <a:xfrm>
            <a:off x="8283603" y="2083349"/>
            <a:ext cx="2838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u="sng" dirty="0">
                <a:latin typeface="Garamond" panose="02020404030301010803" pitchFamily="18" charset="0"/>
              </a:rPr>
              <a:t>Para alíquota de 35%</a:t>
            </a:r>
          </a:p>
          <a:p>
            <a:r>
              <a:rPr lang="pt-BR" sz="2000" dirty="0">
                <a:latin typeface="Garamond" panose="02020404030301010803" pitchFamily="18" charset="0"/>
              </a:rPr>
              <a:t>Desconto de 60% - IBS de 14%</a:t>
            </a:r>
          </a:p>
          <a:p>
            <a:endParaRPr lang="pt-BR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Educação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: Um aumento de 7,7 pp na alíquota;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Saúde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 Um aumento de 5,2 pp na alíquota; </a:t>
            </a:r>
          </a:p>
        </p:txBody>
      </p:sp>
    </p:spTree>
    <p:extLst>
      <p:ext uri="{BB962C8B-B14F-4D97-AF65-F5344CB8AC3E}">
        <p14:creationId xmlns:p14="http://schemas.microsoft.com/office/powerpoint/2010/main" val="364618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368226" y="2764559"/>
            <a:ext cx="11455546" cy="1037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Favorecendo os menos eficientes</a:t>
            </a:r>
          </a:p>
        </p:txBody>
      </p:sp>
    </p:spTree>
    <p:extLst>
      <p:ext uri="{BB962C8B-B14F-4D97-AF65-F5344CB8AC3E}">
        <p14:creationId xmlns:p14="http://schemas.microsoft.com/office/powerpoint/2010/main" val="1908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F237DBCF-60E3-4F46-9208-966EB6970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519490"/>
              </p:ext>
            </p:extLst>
          </p:nvPr>
        </p:nvGraphicFramePr>
        <p:xfrm>
          <a:off x="282111" y="2244034"/>
          <a:ext cx="8465904" cy="447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E56A3E0-AA26-4CC7-97C2-77D20A68CFB2}"/>
              </a:ext>
            </a:extLst>
          </p:cNvPr>
          <p:cNvSpPr txBox="1"/>
          <p:nvPr/>
        </p:nvSpPr>
        <p:spPr>
          <a:xfrm>
            <a:off x="329736" y="273429"/>
            <a:ext cx="967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Preço da cesta básica em relação ao salário mínimo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A5ACB83-7DBA-412A-8112-551247797F89}"/>
              </a:ext>
            </a:extLst>
          </p:cNvPr>
          <p:cNvSpPr txBox="1"/>
          <p:nvPr/>
        </p:nvSpPr>
        <p:spPr>
          <a:xfrm>
            <a:off x="1792412" y="2244034"/>
            <a:ext cx="2608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Quattrocento Sans" panose="020B0502050000020003" charset="0"/>
              </a:rPr>
              <a:t>Queda no peso da cesta básica em relação ao salário mínimo de 47% no período de 1994 a 2023</a:t>
            </a:r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xmlns="" id="{7FF8A9C5-0588-429F-B215-8DB502CA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26" y="2657569"/>
            <a:ext cx="6754620" cy="2116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216;p14">
            <a:extLst>
              <a:ext uri="{FF2B5EF4-FFF2-40B4-BE49-F238E27FC236}">
                <a16:creationId xmlns:a16="http://schemas.microsoft.com/office/drawing/2014/main" xmlns="" id="{6A6B7946-35C4-7C9E-70F9-F34A8648F1DE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15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89839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366907" y="285064"/>
            <a:ext cx="8064915" cy="204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200"/>
              <a:buFont typeface="Quattrocento Sans"/>
              <a:buNone/>
            </a:pPr>
            <a:r>
              <a:rPr lang="pt-BR" sz="52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Repasses das cotas parte de ICMS e IPI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409020" y="2494956"/>
            <a:ext cx="3784911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ATUALMENTE</a:t>
            </a:r>
            <a:r>
              <a:rPr lang="pt-BR" sz="1800" b="0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a distribuição é baseada no Valor Adicionado Fiscal.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1515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texto da reforma </a:t>
            </a: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ALTERA</a:t>
            </a:r>
            <a:r>
              <a:rPr lang="pt-BR" sz="1800" b="0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para um critério </a:t>
            </a: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POPULACIONAL;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1515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 isso,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102 municípios de Goiás passariam a registrar  perdas nos repasses</a:t>
            </a: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1515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Esses recursos representam, em média, 21% da arrecadação dos municípios.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5143124" y="6228100"/>
            <a:ext cx="1448176" cy="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8108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IMB.</a:t>
            </a:r>
            <a:endParaRPr dirty="0"/>
          </a:p>
        </p:txBody>
      </p:sp>
      <p:graphicFrame>
        <p:nvGraphicFramePr>
          <p:cNvPr id="188" name="Google Shape;188;p10"/>
          <p:cNvGraphicFramePr/>
          <p:nvPr/>
        </p:nvGraphicFramePr>
        <p:xfrm>
          <a:off x="5195876" y="2116596"/>
          <a:ext cx="6382125" cy="39434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54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b="1" u="none" strike="noStrike" cap="none">
                          <a:solidFill>
                            <a:srgbClr val="1D953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Municípios</a:t>
                      </a:r>
                      <a:endParaRPr sz="2300" b="1" i="0" u="none" strike="noStrike" cap="none">
                        <a:solidFill>
                          <a:srgbClr val="1D953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b="1" u="none" strike="noStrike" cap="none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Perdas em R$ (milhões)</a:t>
                      </a:r>
                      <a:endParaRPr sz="2300" b="1" i="0" u="none" strike="noStrike" cap="none">
                        <a:solidFill>
                          <a:srgbClr val="C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Verde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-147.990.815,59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Senador Canedo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-68.972.076,68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Jataí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-54.817.389,45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Anápolis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-50.316.973,07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Chapadão do Céu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-38.139.915,30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Barro Alto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-37.204.477,01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Simão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-36.965.122,48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Alto Horizonte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-35.020.630,94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Cristalina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-34.355.622,12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Ipameri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-24.041.943,35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89" name="Google Shape;189;p10"/>
          <p:cNvSpPr txBox="1"/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16</a:t>
            </a:fld>
            <a:endParaRPr sz="1200" b="1" i="0" u="none" strike="noStrike" cap="none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368226" y="2511671"/>
            <a:ext cx="11455546" cy="18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Proteção à grande indústria nacional: canais diversos</a:t>
            </a:r>
          </a:p>
        </p:txBody>
      </p:sp>
    </p:spTree>
    <p:extLst>
      <p:ext uri="{BB962C8B-B14F-4D97-AF65-F5344CB8AC3E}">
        <p14:creationId xmlns:p14="http://schemas.microsoft.com/office/powerpoint/2010/main" val="333740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96B7A9-4758-4A08-AD72-83064668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32" y="348080"/>
            <a:ext cx="6819593" cy="148733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Renúncia de receita do Governo Federal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22353BA3-3E35-40DA-B355-91BC41F44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38494"/>
              </p:ext>
            </p:extLst>
          </p:nvPr>
        </p:nvGraphicFramePr>
        <p:xfrm>
          <a:off x="2153680" y="1826261"/>
          <a:ext cx="7884638" cy="478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2B994C5-F663-4BE1-BEF6-32AF89D6EBC4}"/>
              </a:ext>
            </a:extLst>
          </p:cNvPr>
          <p:cNvSpPr txBox="1"/>
          <p:nvPr/>
        </p:nvSpPr>
        <p:spPr>
          <a:xfrm>
            <a:off x="1979023" y="2323251"/>
            <a:ext cx="255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Renúncia de receita do governo federal em 2023, R$ 456 bilhões</a:t>
            </a:r>
          </a:p>
        </p:txBody>
      </p:sp>
      <p:sp>
        <p:nvSpPr>
          <p:cNvPr id="10" name="Google Shape;187;p10"/>
          <p:cNvSpPr txBox="1">
            <a:spLocks/>
          </p:cNvSpPr>
          <p:nvPr/>
        </p:nvSpPr>
        <p:spPr>
          <a:xfrm>
            <a:off x="352732" y="6482389"/>
            <a:ext cx="1448176" cy="256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RFB.</a:t>
            </a:r>
            <a:endParaRPr lang="pt-BR" dirty="0"/>
          </a:p>
        </p:txBody>
      </p:sp>
      <p:sp>
        <p:nvSpPr>
          <p:cNvPr id="4" name="Google Shape;216;p14">
            <a:extLst>
              <a:ext uri="{FF2B5EF4-FFF2-40B4-BE49-F238E27FC236}">
                <a16:creationId xmlns:a16="http://schemas.microsoft.com/office/drawing/2014/main" xmlns="" id="{47A97EE2-C117-7A1F-E03D-446CC47E143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86400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9D8487E-C67D-D7E8-DF1B-10BCD150B713}"/>
              </a:ext>
            </a:extLst>
          </p:cNvPr>
          <p:cNvSpPr txBox="1"/>
          <p:nvPr/>
        </p:nvSpPr>
        <p:spPr>
          <a:xfrm>
            <a:off x="409132" y="615824"/>
            <a:ext cx="11065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1D9531"/>
                </a:solidFill>
                <a:latin typeface="Quattrocento Sans" panose="020B0502050000020003" charset="0"/>
              </a:rPr>
              <a:t>Desembolsos do BNDES fortemente concentrados no Sudeste e Sul 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xmlns="" id="{460E5881-1914-5F25-4469-976EF88A5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11848"/>
              </p:ext>
            </p:extLst>
          </p:nvPr>
        </p:nvGraphicFramePr>
        <p:xfrm>
          <a:off x="567131" y="2429832"/>
          <a:ext cx="9587218" cy="3975866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643606">
                  <a:extLst>
                    <a:ext uri="{9D8B030D-6E8A-4147-A177-3AD203B41FA5}">
                      <a16:colId xmlns:a16="http://schemas.microsoft.com/office/drawing/2014/main" xmlns="" val="239238635"/>
                    </a:ext>
                  </a:extLst>
                </a:gridCol>
                <a:gridCol w="1760614">
                  <a:extLst>
                    <a:ext uri="{9D8B030D-6E8A-4147-A177-3AD203B41FA5}">
                      <a16:colId xmlns:a16="http://schemas.microsoft.com/office/drawing/2014/main" xmlns="" val="920359994"/>
                    </a:ext>
                  </a:extLst>
                </a:gridCol>
                <a:gridCol w="3028975">
                  <a:extLst>
                    <a:ext uri="{9D8B030D-6E8A-4147-A177-3AD203B41FA5}">
                      <a16:colId xmlns:a16="http://schemas.microsoft.com/office/drawing/2014/main" xmlns="" val="807607100"/>
                    </a:ext>
                  </a:extLst>
                </a:gridCol>
                <a:gridCol w="2154023">
                  <a:extLst>
                    <a:ext uri="{9D8B030D-6E8A-4147-A177-3AD203B41FA5}">
                      <a16:colId xmlns:a16="http://schemas.microsoft.com/office/drawing/2014/main" xmlns="" val="2106040771"/>
                    </a:ext>
                  </a:extLst>
                </a:gridCol>
              </a:tblGrid>
              <a:tr h="1230734">
                <a:tc>
                  <a:txBody>
                    <a:bodyPr/>
                    <a:lstStyle/>
                    <a:p>
                      <a:pPr algn="l" fontAlgn="b"/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Municípios atendidos</a:t>
                      </a:r>
                      <a:endParaRPr lang="pt-BR" sz="2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Desembolsos totais</a:t>
                      </a:r>
                    </a:p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(Bilhões R$)</a:t>
                      </a:r>
                      <a:endParaRPr lang="pt-BR" sz="2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Desembolsos (%)</a:t>
                      </a:r>
                      <a:endParaRPr lang="pt-BR" sz="2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9816497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Norte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6.518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0,97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0283625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Nordeste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26.977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9,09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13%</a:t>
                      </a:r>
                      <a:endParaRPr lang="pt-BR" sz="2800" b="0" i="0" u="none" strike="noStrike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7022288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</a:t>
                      </a:r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Centro-oeste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7.122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6,91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10%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0875287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Sul 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18.641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20,09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29%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2562444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Sudeste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25.889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31,93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46%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4779249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85.147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100%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6376979"/>
                  </a:ext>
                </a:extLst>
              </a:tr>
            </a:tbl>
          </a:graphicData>
        </a:graphic>
      </p:graphicFrame>
      <p:sp>
        <p:nvSpPr>
          <p:cNvPr id="10" name="Chave Direita 9">
            <a:extLst>
              <a:ext uri="{FF2B5EF4-FFF2-40B4-BE49-F238E27FC236}">
                <a16:creationId xmlns:a16="http://schemas.microsoft.com/office/drawing/2014/main" xmlns="" id="{931E2997-0AD8-5F76-3193-51F16C948DB4}"/>
              </a:ext>
            </a:extLst>
          </p:cNvPr>
          <p:cNvSpPr/>
          <p:nvPr/>
        </p:nvSpPr>
        <p:spPr>
          <a:xfrm>
            <a:off x="10220937" y="5087573"/>
            <a:ext cx="192946" cy="82212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46E2436-DCFB-911B-D0EE-E02E39BCE909}"/>
              </a:ext>
            </a:extLst>
          </p:cNvPr>
          <p:cNvSpPr txBox="1"/>
          <p:nvPr/>
        </p:nvSpPr>
        <p:spPr>
          <a:xfrm>
            <a:off x="10576681" y="4945622"/>
            <a:ext cx="1320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Quattrocento Sans" panose="020B0502050000020003" charset="0"/>
              </a:rPr>
              <a:t>75% para as regiões Sudeste e Sul</a:t>
            </a:r>
          </a:p>
        </p:txBody>
      </p:sp>
      <p:sp>
        <p:nvSpPr>
          <p:cNvPr id="12" name="Google Shape;187;p10"/>
          <p:cNvSpPr txBox="1">
            <a:spLocks/>
          </p:cNvSpPr>
          <p:nvPr/>
        </p:nvSpPr>
        <p:spPr>
          <a:xfrm>
            <a:off x="475874" y="6508523"/>
            <a:ext cx="3257926" cy="2923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BNDES, 2018.</a:t>
            </a:r>
            <a:endParaRPr lang="pt-BR" dirty="0"/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xmlns="" id="{B2493898-7C7E-16BA-0D05-1685A51DAA3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19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708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08AF40-8D2F-4007-BBBF-9442EA57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40434"/>
            <a:ext cx="3226724" cy="1037157"/>
          </a:xfrm>
        </p:spPr>
        <p:txBody>
          <a:bodyPr>
            <a:normAutofit/>
          </a:bodyPr>
          <a:lstStyle/>
          <a:p>
            <a:r>
              <a:rPr lang="pt-BR" sz="6000" b="1" dirty="0">
                <a:solidFill>
                  <a:srgbClr val="1D9531"/>
                </a:solidFill>
                <a:latin typeface="Quattrocento Sans" panose="020B0502050000020003" charset="0"/>
              </a:rPr>
              <a:t>Síntese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19D8155-BA72-4D4C-81C1-4AB240A0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93116"/>
            <a:ext cx="11531140" cy="46499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Usando o chapéu alheio: Os grandes números da reforma tributária;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Muito além de uma regra de três: cálculo da alíquota neutra e impactos econômicos;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Pregam a eficiência, favorecendo os menos eficientes;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As estatísticas contrariam o otimismo relacionado ao IVA;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Exemplo de um grande país federado;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Uma só alíquota para resolver problemas regionais diversos;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A perda de autonomia;</a:t>
            </a: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</p:txBody>
      </p:sp>
      <p:sp>
        <p:nvSpPr>
          <p:cNvPr id="5" name="Google Shape;216;p14">
            <a:extLst>
              <a:ext uri="{FF2B5EF4-FFF2-40B4-BE49-F238E27FC236}">
                <a16:creationId xmlns:a16="http://schemas.microsoft.com/office/drawing/2014/main" xmlns="" id="{8A0ED844-288C-C404-BF6D-70F967489BDC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0784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6;p14">
            <a:extLst>
              <a:ext uri="{FF2B5EF4-FFF2-40B4-BE49-F238E27FC236}">
                <a16:creationId xmlns:a16="http://schemas.microsoft.com/office/drawing/2014/main" xmlns="" id="{A994FC28-7F5D-4D0F-3081-A26054804CED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20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1E00738-17AA-4596-2D34-DA17FCA9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711730"/>
            <a:ext cx="11861800" cy="1599670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Protecionismo ao monopólios e oligopólios nacionais: barreiras comerciais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55680D2C-BA4A-8917-9F36-D9B47981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9" y="2311400"/>
            <a:ext cx="10160001" cy="348115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Temos um dos maiores impostos de importação do mundo (em média 13%, enquanto que na União Europeia é de 2%);</a:t>
            </a:r>
          </a:p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Além disso, impomos barreiras não tarifárias. Isto é, o protecionismo disfarçado em regulações e exigências técnicas impostas ao setor produtivo externo.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29768B3-AEBF-46C3-A3E3-5A31BBC16EB2}"/>
              </a:ext>
            </a:extLst>
          </p:cNvPr>
          <p:cNvSpPr/>
          <p:nvPr/>
        </p:nvSpPr>
        <p:spPr>
          <a:xfrm>
            <a:off x="6347508" y="5531868"/>
            <a:ext cx="5129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Quattrocento Sans" panose="020B0502050000020003" pitchFamily="34" charset="0"/>
              </a:rPr>
              <a:t>O custo do isolamento econômico é de R$ 450 bilhões por ano. Esse é o valor do “benefício fiscal” gerado via fechamento de nossa economia.</a:t>
            </a:r>
          </a:p>
        </p:txBody>
      </p:sp>
    </p:spTree>
    <p:extLst>
      <p:ext uri="{BB962C8B-B14F-4D97-AF65-F5344CB8AC3E}">
        <p14:creationId xmlns:p14="http://schemas.microsoft.com/office/powerpoint/2010/main" val="230473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1312824" y="2511671"/>
            <a:ext cx="9566349" cy="18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O IVA vem dando certo ao redor do mundo?</a:t>
            </a:r>
          </a:p>
        </p:txBody>
      </p:sp>
    </p:spTree>
    <p:extLst>
      <p:ext uri="{BB962C8B-B14F-4D97-AF65-F5344CB8AC3E}">
        <p14:creationId xmlns:p14="http://schemas.microsoft.com/office/powerpoint/2010/main" val="109485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547C48-7079-4851-A2C2-B1DDF458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14350"/>
            <a:ext cx="9534525" cy="1323977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Taxa de desemprego 5 anos antes e 5 anos depois da adoção do IVA: países selecionados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xmlns="" id="{0100CC71-4F31-4D1C-8EA9-F924C6698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/>
          <a:stretch/>
        </p:blipFill>
        <p:spPr bwMode="auto">
          <a:xfrm>
            <a:off x="651040" y="1990726"/>
            <a:ext cx="8745216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5FD091E-54BA-4F1F-A7EA-CE8AD9F638D5}"/>
              </a:ext>
            </a:extLst>
          </p:cNvPr>
          <p:cNvSpPr/>
          <p:nvPr/>
        </p:nvSpPr>
        <p:spPr>
          <a:xfrm>
            <a:off x="9746377" y="3096191"/>
            <a:ext cx="2095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0" dirty="0">
                <a:solidFill>
                  <a:srgbClr val="C00000"/>
                </a:solidFill>
                <a:effectLst/>
                <a:latin typeface="Quattrocento Sans" panose="020B0502050000020003" charset="0"/>
              </a:rPr>
              <a:t>Note que a taxa de desemprego pós implantação do IVA é superior em 12 dos 16 países listados na figura. </a:t>
            </a:r>
            <a:endParaRPr lang="pt-BR" sz="2000" b="1" dirty="0">
              <a:solidFill>
                <a:srgbClr val="C00000"/>
              </a:solidFill>
              <a:latin typeface="Quattrocento Sans" panose="020B0502050000020003" charset="0"/>
            </a:endParaRPr>
          </a:p>
        </p:txBody>
      </p:sp>
      <p:sp>
        <p:nvSpPr>
          <p:cNvPr id="7" name="Google Shape;187;p10"/>
          <p:cNvSpPr txBox="1">
            <a:spLocks/>
          </p:cNvSpPr>
          <p:nvPr/>
        </p:nvSpPr>
        <p:spPr>
          <a:xfrm>
            <a:off x="475874" y="6565673"/>
            <a:ext cx="3257926" cy="2923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Banco Mundial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xmlns="" id="{C11A76D2-48E8-62CB-DE74-354A39DB91A1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22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55553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EBA02B-B970-4E76-BAF3-AEEA6264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12" y="686862"/>
            <a:ext cx="10515600" cy="132556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Taxa de crescimento dos países que adotaram o VAT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65E91836-597F-4414-B24B-0DC9A8DC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0932" y="2136143"/>
            <a:ext cx="6122744" cy="430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E912656-49D1-4277-90D7-527E8CE793C8}"/>
              </a:ext>
            </a:extLst>
          </p:cNvPr>
          <p:cNvSpPr/>
          <p:nvPr/>
        </p:nvSpPr>
        <p:spPr>
          <a:xfrm>
            <a:off x="4086814" y="2849722"/>
            <a:ext cx="1027522" cy="315280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Google Shape;144;p5"/>
          <p:cNvSpPr txBox="1">
            <a:spLocks/>
          </p:cNvSpPr>
          <p:nvPr/>
        </p:nvSpPr>
        <p:spPr>
          <a:xfrm>
            <a:off x="2842398" y="6525998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Fontes: OCDE e </a:t>
            </a:r>
            <a:r>
              <a:rPr lang="pt-BR" sz="1100" dirty="0" err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Economic</a:t>
            </a: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pt-BR" sz="1100" dirty="0" err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outlook</a:t>
            </a: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pt-BR" dirty="0"/>
          </a:p>
        </p:txBody>
      </p:sp>
      <p:sp>
        <p:nvSpPr>
          <p:cNvPr id="5" name="Google Shape;216;p14">
            <a:extLst>
              <a:ext uri="{FF2B5EF4-FFF2-40B4-BE49-F238E27FC236}">
                <a16:creationId xmlns:a16="http://schemas.microsoft.com/office/drawing/2014/main" xmlns="" id="{8B20838D-0ED1-901B-184F-B905BBAC24AC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23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6371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>
            <a:extLst>
              <a:ext uri="{FF2B5EF4-FFF2-40B4-BE49-F238E27FC236}">
                <a16:creationId xmlns:a16="http://schemas.microsoft.com/office/drawing/2014/main" xmlns="" id="{9AB28C23-65DA-22BD-60EB-910EB8B36F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01369B-ACD8-4FFF-812C-4D91A5F3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55" y="194264"/>
            <a:ext cx="10515600" cy="2436187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Crescimento prometido </a:t>
            </a:r>
            <a:r>
              <a:rPr lang="pt-BR" sz="5400" b="1" i="1" dirty="0" err="1">
                <a:solidFill>
                  <a:srgbClr val="1D9531"/>
                </a:solidFill>
                <a:latin typeface="Quattrocento Sans" panose="020B0502050000020003" pitchFamily="34" charset="0"/>
              </a:rPr>
              <a:t>vs</a:t>
            </a:r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 crescimento divulgado dois dias antes da votação do texto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BEA4F9D-8DA0-454A-B2F6-05E200CDB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34271"/>
              </p:ext>
            </p:extLst>
          </p:nvPr>
        </p:nvGraphicFramePr>
        <p:xfrm>
          <a:off x="406398" y="2870200"/>
          <a:ext cx="8475135" cy="33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Heptágono 2">
            <a:extLst>
              <a:ext uri="{FF2B5EF4-FFF2-40B4-BE49-F238E27FC236}">
                <a16:creationId xmlns:a16="http://schemas.microsoft.com/office/drawing/2014/main" xmlns="" id="{B49403F0-C3E8-4CEE-AF05-248756FE0783}"/>
              </a:ext>
            </a:extLst>
          </p:cNvPr>
          <p:cNvSpPr/>
          <p:nvPr/>
        </p:nvSpPr>
        <p:spPr>
          <a:xfrm>
            <a:off x="7699105" y="2368999"/>
            <a:ext cx="3598605" cy="2689583"/>
          </a:xfrm>
          <a:prstGeom prst="hept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Quattrocento Sans" panose="020B0502050000020003" pitchFamily="34" charset="0"/>
              </a:rPr>
              <a:t>O crescimento acumulado do Brasil entre 2016-2022 (com a pandemia) foi de 9%</a:t>
            </a:r>
          </a:p>
        </p:txBody>
      </p:sp>
      <p:sp>
        <p:nvSpPr>
          <p:cNvPr id="9" name="Google Shape;144;p5">
            <a:extLst>
              <a:ext uri="{FF2B5EF4-FFF2-40B4-BE49-F238E27FC236}">
                <a16:creationId xmlns:a16="http://schemas.microsoft.com/office/drawing/2014/main" xmlns="" id="{AC5AE944-ED41-6DD7-3453-452FF0B79B2B}"/>
              </a:ext>
            </a:extLst>
          </p:cNvPr>
          <p:cNvSpPr txBox="1">
            <a:spLocks/>
          </p:cNvSpPr>
          <p:nvPr/>
        </p:nvSpPr>
        <p:spPr>
          <a:xfrm>
            <a:off x="484192" y="634084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Ministério da Fazenda e IPEA.</a:t>
            </a:r>
            <a:endParaRPr lang="pt-BR" dirty="0"/>
          </a:p>
        </p:txBody>
      </p: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xmlns="" id="{2239327D-8C75-ACE3-287B-5BB873B8A70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24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7449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E0C7C31-53E1-BB9F-6D9E-803332509065}"/>
              </a:ext>
            </a:extLst>
          </p:cNvPr>
          <p:cNvSpPr txBox="1">
            <a:spLocks/>
          </p:cNvSpPr>
          <p:nvPr/>
        </p:nvSpPr>
        <p:spPr>
          <a:xfrm>
            <a:off x="838199" y="2548996"/>
            <a:ext cx="10515600" cy="1760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Como se comportam as federações continentais?</a:t>
            </a:r>
          </a:p>
        </p:txBody>
      </p:sp>
    </p:spTree>
    <p:extLst>
      <p:ext uri="{BB962C8B-B14F-4D97-AF65-F5344CB8AC3E}">
        <p14:creationId xmlns:p14="http://schemas.microsoft.com/office/powerpoint/2010/main" val="151238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2">
            <a:extLst>
              <a:ext uri="{FF2B5EF4-FFF2-40B4-BE49-F238E27FC236}">
                <a16:creationId xmlns:a16="http://schemas.microsoft.com/office/drawing/2014/main" xmlns="" id="{511A0D41-A775-761C-9679-A4A662FC07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B5915C-0D5D-4123-A9A5-B36E7CAA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2" y="365125"/>
            <a:ext cx="7780867" cy="155416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Estrutura de impostos no Estados Unidos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79A57785-55D4-42B2-9A5E-BD2B7A92C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893705"/>
              </p:ext>
            </p:extLst>
          </p:nvPr>
        </p:nvGraphicFramePr>
        <p:xfrm>
          <a:off x="838199" y="2192814"/>
          <a:ext cx="10515600" cy="447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44;p5">
            <a:extLst>
              <a:ext uri="{FF2B5EF4-FFF2-40B4-BE49-F238E27FC236}">
                <a16:creationId xmlns:a16="http://schemas.microsoft.com/office/drawing/2014/main" xmlns="" id="{762EEEB0-7F8F-25BA-71C5-34F2540258A4}"/>
              </a:ext>
            </a:extLst>
          </p:cNvPr>
          <p:cNvSpPr txBox="1">
            <a:spLocks/>
          </p:cNvSpPr>
          <p:nvPr/>
        </p:nvSpPr>
        <p:spPr>
          <a:xfrm>
            <a:off x="634387" y="6400245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Congressional Budget Office.</a:t>
            </a:r>
            <a:endParaRPr lang="pt-BR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xmlns="" id="{6520F709-7231-9063-41C0-E48A2CBFC5A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26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3111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02;p13">
            <a:extLst>
              <a:ext uri="{FF2B5EF4-FFF2-40B4-BE49-F238E27FC236}">
                <a16:creationId xmlns:a16="http://schemas.microsoft.com/office/drawing/2014/main" xmlns="" id="{1FCF2F7F-819F-3182-CBBB-8E90CA35C9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3;p13">
            <a:extLst>
              <a:ext uri="{FF2B5EF4-FFF2-40B4-BE49-F238E27FC236}">
                <a16:creationId xmlns:a16="http://schemas.microsoft.com/office/drawing/2014/main" xmlns="" id="{D2F4F4E8-50CE-7975-0E02-D806E2FE4E87}"/>
              </a:ext>
            </a:extLst>
          </p:cNvPr>
          <p:cNvSpPr txBox="1"/>
          <p:nvPr/>
        </p:nvSpPr>
        <p:spPr>
          <a:xfrm>
            <a:off x="1241407" y="3740040"/>
            <a:ext cx="1816118" cy="134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Impostos sobre as empresas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04;p13">
            <a:extLst>
              <a:ext uri="{FF2B5EF4-FFF2-40B4-BE49-F238E27FC236}">
                <a16:creationId xmlns:a16="http://schemas.microsoft.com/office/drawing/2014/main" xmlns="" id="{A70223A8-B1A6-AD20-BDDF-30088F1574D1}"/>
              </a:ext>
            </a:extLst>
          </p:cNvPr>
          <p:cNvSpPr txBox="1">
            <a:spLocks/>
          </p:cNvSpPr>
          <p:nvPr/>
        </p:nvSpPr>
        <p:spPr>
          <a:xfrm>
            <a:off x="399008" y="6465027"/>
            <a:ext cx="3201442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Congressional Budget Office.</a:t>
            </a:r>
            <a:endParaRPr lang="pt-BR"/>
          </a:p>
        </p:txBody>
      </p:sp>
      <p:pic>
        <p:nvPicPr>
          <p:cNvPr id="15" name="Google Shape;205;p13">
            <a:extLst>
              <a:ext uri="{FF2B5EF4-FFF2-40B4-BE49-F238E27FC236}">
                <a16:creationId xmlns:a16="http://schemas.microsoft.com/office/drawing/2014/main" xmlns="" id="{DA2F14E5-4C76-C6BC-54E7-2A1B3EF0A2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739" y="2457450"/>
            <a:ext cx="7760636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06;p13">
            <a:extLst>
              <a:ext uri="{FF2B5EF4-FFF2-40B4-BE49-F238E27FC236}">
                <a16:creationId xmlns:a16="http://schemas.microsoft.com/office/drawing/2014/main" xmlns="" id="{8B6AB75C-7609-9317-A3C5-C0460D25D6AB}"/>
              </a:ext>
            </a:extLst>
          </p:cNvPr>
          <p:cNvSpPr txBox="1"/>
          <p:nvPr/>
        </p:nvSpPr>
        <p:spPr>
          <a:xfrm>
            <a:off x="336560" y="37199"/>
            <a:ext cx="10776996" cy="256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Total independência 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estados para definir suas alíquotas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 todos os impostos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07;p13">
            <a:extLst>
              <a:ext uri="{FF2B5EF4-FFF2-40B4-BE49-F238E27FC236}">
                <a16:creationId xmlns:a16="http://schemas.microsoft.com/office/drawing/2014/main" xmlns="" id="{A2CCC65F-BF07-E90C-AABB-96B6532F26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27</a:t>
            </a:fld>
            <a:endParaRPr b="1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9782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B24E119-D76D-4CB4-8739-66570C36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0120" y="6356350"/>
            <a:ext cx="2743200" cy="365125"/>
          </a:xfrm>
        </p:spPr>
        <p:txBody>
          <a:bodyPr/>
          <a:lstStyle/>
          <a:p>
            <a:fld id="{52D0B189-6B8C-426F-94B9-E126F1AA878E}" type="slidenum">
              <a:rPr lang="pt-BR" smtClean="0"/>
              <a:t>28</a:t>
            </a:fld>
            <a:endParaRPr lang="pt-BR"/>
          </a:p>
        </p:txBody>
      </p:sp>
      <p:pic>
        <p:nvPicPr>
          <p:cNvPr id="5" name="Google Shape;212;p14">
            <a:extLst>
              <a:ext uri="{FF2B5EF4-FFF2-40B4-BE49-F238E27FC236}">
                <a16:creationId xmlns:a16="http://schemas.microsoft.com/office/drawing/2014/main" xmlns="" id="{7AC0698A-D9CC-716B-AF20-B72F5383D4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3;p14">
            <a:extLst>
              <a:ext uri="{FF2B5EF4-FFF2-40B4-BE49-F238E27FC236}">
                <a16:creationId xmlns:a16="http://schemas.microsoft.com/office/drawing/2014/main" xmlns="" id="{06411334-F96D-ECB6-A5A2-5EDA2431DE3B}"/>
              </a:ext>
            </a:extLst>
          </p:cNvPr>
          <p:cNvSpPr txBox="1"/>
          <p:nvPr/>
        </p:nvSpPr>
        <p:spPr>
          <a:xfrm>
            <a:off x="405354" y="365124"/>
            <a:ext cx="101007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Impostos de Renda Pessoa Física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14;p14">
            <a:extLst>
              <a:ext uri="{FF2B5EF4-FFF2-40B4-BE49-F238E27FC236}">
                <a16:creationId xmlns:a16="http://schemas.microsoft.com/office/drawing/2014/main" xmlns="" id="{721F0670-65A1-C814-F8CA-0106FBB5B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206" y="1552575"/>
            <a:ext cx="8499572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5;p14">
            <a:extLst>
              <a:ext uri="{FF2B5EF4-FFF2-40B4-BE49-F238E27FC236}">
                <a16:creationId xmlns:a16="http://schemas.microsoft.com/office/drawing/2014/main" xmlns="" id="{9A4FB683-C496-533A-0215-B38351696A42}"/>
              </a:ext>
            </a:extLst>
          </p:cNvPr>
          <p:cNvSpPr txBox="1">
            <a:spLocks/>
          </p:cNvSpPr>
          <p:nvPr/>
        </p:nvSpPr>
        <p:spPr>
          <a:xfrm>
            <a:off x="10371775" y="5623225"/>
            <a:ext cx="180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Congressional Budget Office.</a:t>
            </a:r>
            <a:endParaRPr lang="pt-BR" dirty="0"/>
          </a:p>
        </p:txBody>
      </p:sp>
      <p:sp>
        <p:nvSpPr>
          <p:cNvPr id="12" name="Google Shape;216;p14">
            <a:extLst>
              <a:ext uri="{FF2B5EF4-FFF2-40B4-BE49-F238E27FC236}">
                <a16:creationId xmlns:a16="http://schemas.microsoft.com/office/drawing/2014/main" xmlns="" id="{CB39286C-54D3-DD85-7A0A-29D4E6F4689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8660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1;p32">
            <a:extLst>
              <a:ext uri="{FF2B5EF4-FFF2-40B4-BE49-F238E27FC236}">
                <a16:creationId xmlns:a16="http://schemas.microsoft.com/office/drawing/2014/main" xmlns="" id="{12E0C68C-DFF8-5574-0FC7-9C9DDBA793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2;p32">
            <a:extLst>
              <a:ext uri="{FF2B5EF4-FFF2-40B4-BE49-F238E27FC236}">
                <a16:creationId xmlns:a16="http://schemas.microsoft.com/office/drawing/2014/main" xmlns="" id="{DD76E20E-7563-D7A7-76BC-0D84A6833878}"/>
              </a:ext>
            </a:extLst>
          </p:cNvPr>
          <p:cNvSpPr txBox="1"/>
          <p:nvPr/>
        </p:nvSpPr>
        <p:spPr>
          <a:xfrm>
            <a:off x="405354" y="365124"/>
            <a:ext cx="101007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Impostos Sobre o Varejo (IVA)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23;p32">
            <a:extLst>
              <a:ext uri="{FF2B5EF4-FFF2-40B4-BE49-F238E27FC236}">
                <a16:creationId xmlns:a16="http://schemas.microsoft.com/office/drawing/2014/main" xmlns="" id="{48E6570F-09A0-8620-F72E-59555A7BE2CF}"/>
              </a:ext>
            </a:extLst>
          </p:cNvPr>
          <p:cNvSpPr txBox="1">
            <a:spLocks/>
          </p:cNvSpPr>
          <p:nvPr/>
        </p:nvSpPr>
        <p:spPr>
          <a:xfrm>
            <a:off x="10371775" y="5623225"/>
            <a:ext cx="180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Congressional Budget Office.</a:t>
            </a:r>
            <a:endParaRPr lang="pt-BR"/>
          </a:p>
        </p:txBody>
      </p:sp>
      <p:pic>
        <p:nvPicPr>
          <p:cNvPr id="7" name="Google Shape;224;p32">
            <a:extLst>
              <a:ext uri="{FF2B5EF4-FFF2-40B4-BE49-F238E27FC236}">
                <a16:creationId xmlns:a16="http://schemas.microsoft.com/office/drawing/2014/main" xmlns="" id="{165CA423-E22B-D8E3-FBF7-28FE3D2622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82" b="18004"/>
          <a:stretch/>
        </p:blipFill>
        <p:spPr>
          <a:xfrm>
            <a:off x="992966" y="1862723"/>
            <a:ext cx="8027744" cy="46312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5;p32">
            <a:extLst>
              <a:ext uri="{FF2B5EF4-FFF2-40B4-BE49-F238E27FC236}">
                <a16:creationId xmlns:a16="http://schemas.microsoft.com/office/drawing/2014/main" xmlns="" id="{5D6CF0AF-FE03-5E25-7A92-A9370EAD8D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29</a:t>
            </a:fld>
            <a:endParaRPr b="1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5455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641204" y="2755034"/>
            <a:ext cx="10909589" cy="1037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Os grandes números da reforma</a:t>
            </a:r>
          </a:p>
        </p:txBody>
      </p:sp>
    </p:spTree>
    <p:extLst>
      <p:ext uri="{BB962C8B-B14F-4D97-AF65-F5344CB8AC3E}">
        <p14:creationId xmlns:p14="http://schemas.microsoft.com/office/powerpoint/2010/main" val="3327731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652461" y="2511671"/>
            <a:ext cx="10887073" cy="18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Uma só alíquota para resolver problemas regionais diversos</a:t>
            </a:r>
          </a:p>
        </p:txBody>
      </p:sp>
    </p:spTree>
    <p:extLst>
      <p:ext uri="{BB962C8B-B14F-4D97-AF65-F5344CB8AC3E}">
        <p14:creationId xmlns:p14="http://schemas.microsoft.com/office/powerpoint/2010/main" val="376524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6CF3ADD-C0F5-4824-8B48-917D7E7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580025"/>
            <a:ext cx="11220450" cy="1926011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Participação do PIB regional no PIB nacional: 1970 e 2020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48CDDA53-2E72-4A4C-A0AA-808044E2E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09770"/>
              </p:ext>
            </p:extLst>
          </p:nvPr>
        </p:nvGraphicFramePr>
        <p:xfrm>
          <a:off x="1730836" y="2915760"/>
          <a:ext cx="8730325" cy="2702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3023">
                  <a:extLst>
                    <a:ext uri="{9D8B030D-6E8A-4147-A177-3AD203B41FA5}">
                      <a16:colId xmlns:a16="http://schemas.microsoft.com/office/drawing/2014/main" xmlns="" val="3253050020"/>
                    </a:ext>
                  </a:extLst>
                </a:gridCol>
                <a:gridCol w="1770503">
                  <a:extLst>
                    <a:ext uri="{9D8B030D-6E8A-4147-A177-3AD203B41FA5}">
                      <a16:colId xmlns:a16="http://schemas.microsoft.com/office/drawing/2014/main" xmlns="" val="110920493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xmlns="" val="2979154398"/>
                    </a:ext>
                  </a:extLst>
                </a:gridCol>
                <a:gridCol w="3019424">
                  <a:extLst>
                    <a:ext uri="{9D8B030D-6E8A-4147-A177-3AD203B41FA5}">
                      <a16:colId xmlns:a16="http://schemas.microsoft.com/office/drawing/2014/main" xmlns="" val="229857089"/>
                    </a:ext>
                  </a:extLst>
                </a:gridCol>
              </a:tblGrid>
              <a:tr h="450351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1970</a:t>
                      </a:r>
                      <a:endParaRPr lang="pt-B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2020</a:t>
                      </a:r>
                      <a:endParaRPr lang="pt-B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Variação (em </a:t>
                      </a:r>
                      <a:r>
                        <a:rPr lang="pt-BR" sz="24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p.p</a:t>
                      </a:r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.)</a:t>
                      </a:r>
                      <a:endParaRPr lang="pt-B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7407724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4%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562897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Nordeste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12%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14%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3%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4215322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Centro Oeste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4%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11%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7%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0566576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Sudeste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66%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52%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-14%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270287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Sul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17%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17%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0%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3389990"/>
                  </a:ext>
                </a:extLst>
              </a:tr>
            </a:tbl>
          </a:graphicData>
        </a:graphic>
      </p:graphicFrame>
      <p:sp>
        <p:nvSpPr>
          <p:cNvPr id="8" name="Google Shape;144;p5"/>
          <p:cNvSpPr txBox="1">
            <a:spLocks/>
          </p:cNvSpPr>
          <p:nvPr/>
        </p:nvSpPr>
        <p:spPr>
          <a:xfrm>
            <a:off x="1642012" y="57758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Fontes: IBGE. Todas as estimativas excluem o estado do Tocantins.</a:t>
            </a:r>
            <a:endParaRPr lang="pt-BR" dirty="0"/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xmlns="" id="{8CDF043D-3F4D-C665-E35C-13A092F4F70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31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18630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6CF3ADD-C0F5-4824-8B48-917D7E7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48" y="2365581"/>
            <a:ext cx="3282120" cy="2538065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1D9531"/>
                </a:solidFill>
                <a:latin typeface="Quattrocento Sans" panose="020B0502050000020003" charset="0"/>
              </a:rPr>
              <a:t>Participação do PIB regional no PIB nacional: 1970 e 2020</a:t>
            </a: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xmlns="" id="{8CDF043D-3F4D-C665-E35C-13A092F4F70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32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EFB9BB3D-FA2A-A1C0-8CE2-81C56A2BC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747802"/>
              </p:ext>
            </p:extLst>
          </p:nvPr>
        </p:nvGraphicFramePr>
        <p:xfrm>
          <a:off x="2129594" y="35762"/>
          <a:ext cx="7191910" cy="373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ço Reservado para Conteúdo 4">
            <a:extLst>
              <a:ext uri="{FF2B5EF4-FFF2-40B4-BE49-F238E27FC236}">
                <a16:creationId xmlns:a16="http://schemas.microsoft.com/office/drawing/2014/main" xmlns="" id="{1FB6BC4F-125B-EE73-43F5-1ED625B1A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807725"/>
              </p:ext>
            </p:extLst>
          </p:nvPr>
        </p:nvGraphicFramePr>
        <p:xfrm>
          <a:off x="2478487" y="3386763"/>
          <a:ext cx="6494124" cy="373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ECF26D-D17D-F417-D942-341F30AE3D1A}"/>
              </a:ext>
            </a:extLst>
          </p:cNvPr>
          <p:cNvSpPr txBox="1"/>
          <p:nvPr/>
        </p:nvSpPr>
        <p:spPr>
          <a:xfrm>
            <a:off x="3369488" y="1814188"/>
            <a:ext cx="64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1970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AA52BE8-9226-D39A-60F9-142DA51544D8}"/>
              </a:ext>
            </a:extLst>
          </p:cNvPr>
          <p:cNvSpPr txBox="1"/>
          <p:nvPr/>
        </p:nvSpPr>
        <p:spPr>
          <a:xfrm>
            <a:off x="3330152" y="4970451"/>
            <a:ext cx="72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2020</a:t>
            </a:r>
          </a:p>
        </p:txBody>
      </p:sp>
      <p:sp>
        <p:nvSpPr>
          <p:cNvPr id="13" name="Seta: Curva para a Esquerda 12">
            <a:extLst>
              <a:ext uri="{FF2B5EF4-FFF2-40B4-BE49-F238E27FC236}">
                <a16:creationId xmlns:a16="http://schemas.microsoft.com/office/drawing/2014/main" xmlns="" id="{34C0D93B-2CBB-BDA2-731B-3EC3AC4E7560}"/>
              </a:ext>
            </a:extLst>
          </p:cNvPr>
          <p:cNvSpPr/>
          <p:nvPr/>
        </p:nvSpPr>
        <p:spPr>
          <a:xfrm>
            <a:off x="7334886" y="2183520"/>
            <a:ext cx="2059541" cy="2902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B3DC7C7-9DF9-F149-0844-9C6112EB6032}"/>
              </a:ext>
            </a:extLst>
          </p:cNvPr>
          <p:cNvSpPr txBox="1"/>
          <p:nvPr/>
        </p:nvSpPr>
        <p:spPr>
          <a:xfrm>
            <a:off x="9686014" y="2551837"/>
            <a:ext cx="1933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14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p.p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. transferidos do Sudeste para as regiões, Norte, Nordeste e Centro Oeste</a:t>
            </a:r>
          </a:p>
        </p:txBody>
      </p:sp>
    </p:spTree>
    <p:extLst>
      <p:ext uri="{BB962C8B-B14F-4D97-AF65-F5344CB8AC3E}">
        <p14:creationId xmlns:p14="http://schemas.microsoft.com/office/powerpoint/2010/main" val="422215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6CF3ADD-C0F5-4824-8B48-917D7E7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1582"/>
            <a:ext cx="11220450" cy="1926011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Destruindo mais de 60 anos de políticas de desenvolvimento regional</a:t>
            </a: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xmlns="" id="{8CDF043D-3F4D-C665-E35C-13A092F4F70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33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A8EDEFC6-48A7-474F-9A48-FCA0EA0C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01" y="2216915"/>
            <a:ext cx="11153105" cy="4351338"/>
          </a:xfrm>
        </p:spPr>
        <p:txBody>
          <a:bodyPr/>
          <a:lstStyle/>
          <a:p>
            <a:r>
              <a:rPr lang="pt-BR" dirty="0"/>
              <a:t>O estudo do Laboratório NEREUS da USP, </a:t>
            </a:r>
            <a:r>
              <a:rPr lang="pt-BR" u="sng" dirty="0"/>
              <a:t>Reforma Tributária no Brasil: Impactos Regionais da PEC 45/2019</a:t>
            </a:r>
            <a:r>
              <a:rPr lang="pt-BR" dirty="0"/>
              <a:t>, conclui que o texto da PEC 45/2019 põe em risco décadas de políticas de redistribuição da renda no território nacional: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/>
              <a:t>“A </a:t>
            </a:r>
            <a:r>
              <a:rPr lang="pt-BR" dirty="0"/>
              <a:t>produção no Brasil ficaria </a:t>
            </a:r>
            <a:r>
              <a:rPr lang="pt-BR" b="1" dirty="0"/>
              <a:t>mais concentrada regionalmente</a:t>
            </a:r>
            <a:r>
              <a:rPr lang="pt-BR" dirty="0"/>
              <a:t>. (Sugerindo) que </a:t>
            </a:r>
            <a:r>
              <a:rPr lang="pt-BR" b="1" dirty="0"/>
              <a:t>a reforma atuaria de forma a concentrar a produção </a:t>
            </a:r>
            <a:r>
              <a:rPr lang="pt-BR" dirty="0"/>
              <a:t>e mantê-la </a:t>
            </a:r>
            <a:r>
              <a:rPr lang="pt-BR" b="1" dirty="0"/>
              <a:t>mais desigual ao longo do território nacional</a:t>
            </a:r>
            <a:r>
              <a:rPr lang="pt-BR" dirty="0"/>
              <a:t>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871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7;p2">
            <a:extLst>
              <a:ext uri="{FF2B5EF4-FFF2-40B4-BE49-F238E27FC236}">
                <a16:creationId xmlns:a16="http://schemas.microsoft.com/office/drawing/2014/main" xmlns="" id="{5563A650-8300-112A-9EC9-76D77516AE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1BA405B-FBB9-4115-A3BF-CFBE7639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3" y="181506"/>
            <a:ext cx="8102600" cy="1808778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O papel da localização geográfica sobre a renda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0A5EE5D7-9252-41C6-AB90-56403603E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9415" y="2084702"/>
            <a:ext cx="5205578" cy="26885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8FCE2C7-9201-4D6C-AE98-2E0BC4A7A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87" y="2084702"/>
            <a:ext cx="4898851" cy="26885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F4C9546-AF86-48D7-831A-93529FF907A4}"/>
              </a:ext>
            </a:extLst>
          </p:cNvPr>
          <p:cNvSpPr txBox="1"/>
          <p:nvPr/>
        </p:nvSpPr>
        <p:spPr>
          <a:xfrm>
            <a:off x="503851" y="4958454"/>
            <a:ext cx="9709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Conclusão do estudo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: metade da diferença salarial entre os norte-americanos é explicada por fatores de localização. 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</a:endParaRPr>
          </a:p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Mensagem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: se não continuarmos com nossa política de desconcentração industrial, não superaremos os efeitos locacionais e teremos que arcar com as consequências do agravamento das desigualdades regionais</a:t>
            </a:r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xmlns="" id="{12AAFB5E-EDAB-6811-8A15-61A9183EF94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34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838824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>
            <a:extLst>
              <a:ext uri="{FF2B5EF4-FFF2-40B4-BE49-F238E27FC236}">
                <a16:creationId xmlns:a16="http://schemas.microsoft.com/office/drawing/2014/main" xmlns="" id="{316E8BA1-1D65-A3B8-0CCA-29B4C2CFC8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2A49C1-7465-4447-A685-6DFCAE3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94936"/>
            <a:ext cx="8354291" cy="1936078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Desenvolvimento regional e competição fiscal</a:t>
            </a:r>
          </a:p>
        </p:txBody>
      </p:sp>
      <p:pic>
        <p:nvPicPr>
          <p:cNvPr id="15" name="Espaço Reservado para Conteúdo 3">
            <a:extLst>
              <a:ext uri="{FF2B5EF4-FFF2-40B4-BE49-F238E27FC236}">
                <a16:creationId xmlns:a16="http://schemas.microsoft.com/office/drawing/2014/main" xmlns="" id="{E9AD5985-1ED1-4CDB-8036-D6116140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3353" y="2622939"/>
            <a:ext cx="7559877" cy="3518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497BC00C-D72D-40DB-AD3C-101B86F7E598}"/>
              </a:ext>
            </a:extLst>
          </p:cNvPr>
          <p:cNvSpPr/>
          <p:nvPr/>
        </p:nvSpPr>
        <p:spPr>
          <a:xfrm>
            <a:off x="3950229" y="6356054"/>
            <a:ext cx="6423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A5A5A5"/>
                </a:solidFill>
                <a:latin typeface="Quattrocento Sans" panose="020B0502050000020003" pitchFamily="34" charset="0"/>
              </a:rPr>
              <a:t>https://www.nber.org/conferences/policy-responses-tax-competition-spring-2023</a:t>
            </a:r>
          </a:p>
        </p:txBody>
      </p:sp>
      <p:sp>
        <p:nvSpPr>
          <p:cNvPr id="6" name="Google Shape;216;p14">
            <a:extLst>
              <a:ext uri="{FF2B5EF4-FFF2-40B4-BE49-F238E27FC236}">
                <a16:creationId xmlns:a16="http://schemas.microsoft.com/office/drawing/2014/main" xmlns="" id="{E76023F5-3578-B905-F297-DADB0D409E91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35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A5B1CB9-795A-BDEE-65F5-48321B179DF4}"/>
              </a:ext>
            </a:extLst>
          </p:cNvPr>
          <p:cNvSpPr/>
          <p:nvPr/>
        </p:nvSpPr>
        <p:spPr>
          <a:xfrm>
            <a:off x="343384" y="3318991"/>
            <a:ext cx="325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  <a:latin typeface="Quattrocento Sans" panose="020B0502050000020003" pitchFamily="34" charset="0"/>
              </a:rPr>
              <a:t>Nos EUA a competição tributária é uma das principais ferramentas de combate à desigualdade</a:t>
            </a:r>
          </a:p>
        </p:txBody>
      </p:sp>
    </p:spTree>
    <p:extLst>
      <p:ext uri="{BB962C8B-B14F-4D97-AF65-F5344CB8AC3E}">
        <p14:creationId xmlns:p14="http://schemas.microsoft.com/office/powerpoint/2010/main" val="3566548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5D9A5E-38F1-49A4-9363-8A23E02D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81013"/>
            <a:ext cx="10515600" cy="10541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Benefícios fiscais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AE111B1-E550-423E-9820-87D32E57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206625"/>
            <a:ext cx="10915650" cy="4351338"/>
          </a:xfrm>
        </p:spPr>
        <p:txBody>
          <a:bodyPr/>
          <a:lstStyle/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Maurício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Benegas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 (Revista Planejamento e Políticas Públicas, IPEA, 2020), mostra que os benefícios fiscais </a:t>
            </a:r>
            <a:r>
              <a:rPr lang="pt-BR" sz="3200" b="1" dirty="0">
                <a:solidFill>
                  <a:srgbClr val="C00000"/>
                </a:solidFill>
                <a:latin typeface="Quattrocento Sans" panose="020B0502050000020003" charset="0"/>
              </a:rPr>
              <a:t>AMPLIAM em 27% a sobrevivência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das empresas no Ceará;</a:t>
            </a:r>
          </a:p>
          <a:p>
            <a:endParaRPr lang="pt-BR" sz="3200" dirty="0">
              <a:latin typeface="Quattrocento Sans" panose="020B0502050000020003" charset="0"/>
            </a:endParaRPr>
          </a:p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Com um desenho que privilegia mais as micro e pequenas empresas, o Pró-Goiás contribuiu para um redução expressiva no fechamento das empresas no período da pandemia de Covid19.</a:t>
            </a:r>
          </a:p>
          <a:p>
            <a:endParaRPr lang="pt-BR" dirty="0">
              <a:latin typeface="Quattrocento Sans" panose="020B0502050000020003" charset="0"/>
            </a:endParaRPr>
          </a:p>
        </p:txBody>
      </p:sp>
      <p:sp>
        <p:nvSpPr>
          <p:cNvPr id="5" name="Google Shape;216;p14">
            <a:extLst>
              <a:ext uri="{FF2B5EF4-FFF2-40B4-BE49-F238E27FC236}">
                <a16:creationId xmlns:a16="http://schemas.microsoft.com/office/drawing/2014/main" xmlns="" id="{051A8FEE-6898-D99D-B6AA-E5904D67706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36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26706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99F2BDC-2255-4826-B7FF-8AFFF8D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717551"/>
            <a:ext cx="10515600" cy="1092200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Fragilização do pacto federativo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B3848AC4-9D65-4438-8393-4964D651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8" y="1809751"/>
            <a:ext cx="11400637" cy="4240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Art. 156-B. Os Estados, o Distrito Federal e os Municípios exercerão de forma integrada, </a:t>
            </a:r>
            <a:r>
              <a:rPr lang="pt-BR" sz="2400" b="1" dirty="0">
                <a:latin typeface="Quattrocento Sans" panose="020B0502050000020003"/>
              </a:rPr>
              <a:t>exclusivamente por meio do Conselho Federativo </a:t>
            </a:r>
            <a:r>
              <a:rPr lang="pt-BR" sz="2400" dirty="0">
                <a:latin typeface="Quattrocento Sans" panose="020B0502050000020003"/>
              </a:rPr>
              <a:t>do Imposto sobre Bens e Serviços, nos termos e nos limites estabelecidos nesta Constituição e em lei complementar, </a:t>
            </a:r>
            <a:r>
              <a:rPr lang="pt-BR" sz="2400" b="1" dirty="0">
                <a:latin typeface="Quattrocento Sans" panose="020B0502050000020003"/>
              </a:rPr>
              <a:t>as seguintes competências administrativas</a:t>
            </a:r>
            <a:r>
              <a:rPr lang="pt-BR" sz="2400" dirty="0">
                <a:latin typeface="Quattrocento Sans" panose="020B0502050000020003"/>
              </a:rPr>
              <a:t> relativas ao imposto de que trata o art. 156-A: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 – </a:t>
            </a:r>
            <a:r>
              <a:rPr lang="pt-BR" sz="2400" b="1" dirty="0">
                <a:latin typeface="Quattrocento Sans" panose="020B0502050000020003"/>
              </a:rPr>
              <a:t>editar normas infralegais </a:t>
            </a:r>
            <a:r>
              <a:rPr lang="pt-BR" sz="2400" dirty="0">
                <a:latin typeface="Quattrocento Sans" panose="020B0502050000020003"/>
              </a:rPr>
              <a:t>sobre temas relacionados ao imposto, de observância obrigatória por todos os entes que o integram;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II – </a:t>
            </a:r>
            <a:r>
              <a:rPr lang="pt-BR" sz="2400" b="1" dirty="0">
                <a:latin typeface="Quattrocento Sans" panose="020B0502050000020003"/>
              </a:rPr>
              <a:t>uniformizar a interpretação e a aplicação da legislação do imposto</a:t>
            </a:r>
            <a:r>
              <a:rPr lang="pt-BR" sz="2400" dirty="0">
                <a:latin typeface="Quattrocento Sans" panose="020B0502050000020003"/>
              </a:rPr>
              <a:t>, que serão vinculantes para todos os entes que o integram;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III – </a:t>
            </a:r>
            <a:r>
              <a:rPr lang="pt-BR" sz="2400" b="1" dirty="0">
                <a:latin typeface="Quattrocento Sans" panose="020B0502050000020003"/>
              </a:rPr>
              <a:t>arrecadar o imposto, efetuar as compensações e distribuir o produto da arrecadação </a:t>
            </a:r>
            <a:r>
              <a:rPr lang="pt-BR" sz="2400" dirty="0">
                <a:latin typeface="Quattrocento Sans" panose="020B0502050000020003"/>
              </a:rPr>
              <a:t>entre os Estados, o Distrito Federal e os Municípios;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IV – </a:t>
            </a:r>
            <a:r>
              <a:rPr lang="pt-BR" sz="2400" b="1" dirty="0">
                <a:latin typeface="Quattrocento Sans" panose="020B0502050000020003"/>
              </a:rPr>
              <a:t>dirimir as questões suscitadas no âmbito do contencioso administrativo tributário </a:t>
            </a:r>
            <a:r>
              <a:rPr lang="pt-BR" sz="2400" dirty="0">
                <a:latin typeface="Quattrocento Sans" panose="020B0502050000020003"/>
              </a:rPr>
              <a:t>entre o sujeito passivo e a administração tributária.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/>
              <a:cs typeface="Arial" panose="020B0604020202020204" pitchFamily="34" charset="0"/>
            </a:endParaRP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xmlns="" id="{91235203-8AA0-9E87-911A-83FEB193A68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37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42842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99F2BDC-2255-4826-B7FF-8AFFF8D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717551"/>
            <a:ext cx="10515600" cy="1092200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Fragilização do pacto federativo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B3848AC4-9D65-4438-8393-4964D651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2226810"/>
            <a:ext cx="11400637" cy="4240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“Para simplificar, nós vamos complicar. Nós deveríamos é enxugar o atual sistema. O que mais preocupa é a fragilização da federação. A perda de força da federação. O que caracteriza uma federação é a sua autonomia política, administrativa e financeira. Sem essas três autonomias, não há independência de uma entidade federativa.“</a:t>
            </a:r>
          </a:p>
          <a:p>
            <a:pPr marL="0" indent="0" algn="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cs typeface="Arial" panose="020B0604020202020204" pitchFamily="34" charset="0"/>
              </a:rPr>
              <a:t>Ives Gandra, 06/07/2023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cs typeface="Arial" panose="020B0604020202020204" pitchFamily="34" charset="0"/>
            </a:endParaRP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xmlns="" id="{91235203-8AA0-9E87-911A-83FEB193A68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9395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BDDF08-3C29-4103-A732-FA4B5FB8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49" y="763911"/>
            <a:ext cx="9639300" cy="81801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Carga tributária com proporção do PIB: 33,71%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DEBEBA22-9E55-4CCA-B986-FF3045649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692703"/>
              </p:ext>
            </p:extLst>
          </p:nvPr>
        </p:nvGraphicFramePr>
        <p:xfrm>
          <a:off x="95292" y="2070542"/>
          <a:ext cx="8258134" cy="420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1490D7D-8603-4465-9C5B-29A28E60389F}"/>
              </a:ext>
            </a:extLst>
          </p:cNvPr>
          <p:cNvSpPr txBox="1"/>
          <p:nvPr/>
        </p:nvSpPr>
        <p:spPr>
          <a:xfrm>
            <a:off x="8981947" y="2707883"/>
            <a:ext cx="2810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O Governo Federal é o principal responsável pelo Custo Brasil.</a:t>
            </a:r>
          </a:p>
        </p:txBody>
      </p:sp>
      <p:sp>
        <p:nvSpPr>
          <p:cNvPr id="9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4" name="Google Shape;216;p14">
            <a:extLst>
              <a:ext uri="{FF2B5EF4-FFF2-40B4-BE49-F238E27FC236}">
                <a16:creationId xmlns:a16="http://schemas.microsoft.com/office/drawing/2014/main" xmlns="" id="{6E7CBADD-B39F-2EF7-DD11-9E37E0E5965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4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0319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331AADB0-D170-4043-843B-DE3CBE92E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75639"/>
              </p:ext>
            </p:extLst>
          </p:nvPr>
        </p:nvGraphicFramePr>
        <p:xfrm>
          <a:off x="269911" y="1960900"/>
          <a:ext cx="8157681" cy="468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05D3E27-63C8-4F2A-82E2-A3345E6860E8}"/>
              </a:ext>
            </a:extLst>
          </p:cNvPr>
          <p:cNvSpPr txBox="1"/>
          <p:nvPr/>
        </p:nvSpPr>
        <p:spPr>
          <a:xfrm>
            <a:off x="1461122" y="1033139"/>
            <a:ext cx="926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D9531"/>
                </a:solidFill>
                <a:latin typeface="Quattrocento Sans" panose="020B0502050000020003" charset="0"/>
              </a:rPr>
              <a:t>Carga Tributária Bruta Total em 2022: R$ 3.342.093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E52C732-CD84-4270-AF21-86B36211A5D5}"/>
              </a:ext>
            </a:extLst>
          </p:cNvPr>
          <p:cNvSpPr txBox="1"/>
          <p:nvPr/>
        </p:nvSpPr>
        <p:spPr>
          <a:xfrm>
            <a:off x="8830250" y="2634695"/>
            <a:ext cx="31426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A cada R$ 1 arrecadado, apenas 0,36 centavos estão sendo modificados nessa reforma tributária</a:t>
            </a:r>
          </a:p>
        </p:txBody>
      </p:sp>
      <p:sp>
        <p:nvSpPr>
          <p:cNvPr id="9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xmlns="" id="{991CB318-F4B7-AAC1-5862-840EBDA1910F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5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6065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A54BC78-EB35-4F1B-9BD7-F2AAE6950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58643"/>
              </p:ext>
            </p:extLst>
          </p:nvPr>
        </p:nvGraphicFramePr>
        <p:xfrm>
          <a:off x="181216" y="2086831"/>
          <a:ext cx="7953134" cy="442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0EC45FA-3ACB-4085-B2D9-60F22613C633}"/>
              </a:ext>
            </a:extLst>
          </p:cNvPr>
          <p:cNvSpPr txBox="1"/>
          <p:nvPr/>
        </p:nvSpPr>
        <p:spPr>
          <a:xfrm>
            <a:off x="302873" y="613955"/>
            <a:ext cx="1018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Parcela dos impostos incluídos na reforma tributária: a reforma usando o chapéu alheio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4F795C3-A544-4F31-85E1-373A1DB88914}"/>
              </a:ext>
            </a:extLst>
          </p:cNvPr>
          <p:cNvSpPr txBox="1"/>
          <p:nvPr/>
        </p:nvSpPr>
        <p:spPr>
          <a:xfrm>
            <a:off x="8563216" y="3146750"/>
            <a:ext cx="3214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a reforma proposta pelo governo federal se concentra majoritariamente nos impostos estadual e municipal</a:t>
            </a:r>
          </a:p>
        </p:txBody>
      </p:sp>
      <p:sp>
        <p:nvSpPr>
          <p:cNvPr id="8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xmlns="" id="{1BA15187-B754-E4E3-5CB0-E3B362AE4B81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6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9004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BEED80D-D1A2-4A8B-8044-C8F272530910}"/>
              </a:ext>
            </a:extLst>
          </p:cNvPr>
          <p:cNvSpPr txBox="1"/>
          <p:nvPr/>
        </p:nvSpPr>
        <p:spPr>
          <a:xfrm>
            <a:off x="596153" y="669104"/>
            <a:ext cx="967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O quanto cada um desses impostos representa na arrecadação de cada um dos entes?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3B313010-D2A9-478B-812A-C69DB715A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074839"/>
              </p:ext>
            </p:extLst>
          </p:nvPr>
        </p:nvGraphicFramePr>
        <p:xfrm>
          <a:off x="318499" y="2238375"/>
          <a:ext cx="7662809" cy="380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1D7433B-2780-42BE-B19D-139794E4E648}"/>
              </a:ext>
            </a:extLst>
          </p:cNvPr>
          <p:cNvSpPr txBox="1"/>
          <p:nvPr/>
        </p:nvSpPr>
        <p:spPr>
          <a:xfrm>
            <a:off x="8688886" y="2434787"/>
            <a:ext cx="3043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enquanto o peso do ICMS para a arrecadação estadual atinge 81%; os impostos federais tratados na reforma só correspondem a 17% na arrecadação federal</a:t>
            </a:r>
          </a:p>
        </p:txBody>
      </p:sp>
      <p:sp>
        <p:nvSpPr>
          <p:cNvPr id="8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xmlns="" id="{4958EC52-70C3-58C7-DA9F-B3AEFAEF797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7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70066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4;p5"/>
          <p:cNvSpPr txBox="1">
            <a:spLocks/>
          </p:cNvSpPr>
          <p:nvPr/>
        </p:nvSpPr>
        <p:spPr>
          <a:xfrm>
            <a:off x="399008" y="6436452"/>
            <a:ext cx="8879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IMB.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xmlns="" id="{4958EC52-70C3-58C7-DA9F-B3AEFAEF797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0E4F2BF-4FCF-32D5-D0A0-CDB68EC6B03B}"/>
              </a:ext>
            </a:extLst>
          </p:cNvPr>
          <p:cNvSpPr txBox="1"/>
          <p:nvPr/>
        </p:nvSpPr>
        <p:spPr>
          <a:xfrm>
            <a:off x="277283" y="132880"/>
            <a:ext cx="8516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A quem interessa essa reforma tributária?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77B769E-CB12-D0AB-0407-F26CAA2F838D}"/>
              </a:ext>
            </a:extLst>
          </p:cNvPr>
          <p:cNvSpPr txBox="1"/>
          <p:nvPr/>
        </p:nvSpPr>
        <p:spPr>
          <a:xfrm>
            <a:off x="9002183" y="3515418"/>
            <a:ext cx="280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Os setores perdedores geram cerca de 73% do emprego privado no Brasil.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B9DD94AF-1A92-4EDC-107D-AE4CD2A30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03485"/>
              </p:ext>
            </p:extLst>
          </p:nvPr>
        </p:nvGraphicFramePr>
        <p:xfrm>
          <a:off x="185722" y="2557626"/>
          <a:ext cx="8359738" cy="3283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2338">
                  <a:extLst>
                    <a:ext uri="{9D8B030D-6E8A-4147-A177-3AD203B41FA5}">
                      <a16:colId xmlns:a16="http://schemas.microsoft.com/office/drawing/2014/main" xmlns="" val="151219972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108393489"/>
                    </a:ext>
                  </a:extLst>
                </a:gridCol>
                <a:gridCol w="1353022">
                  <a:extLst>
                    <a:ext uri="{9D8B030D-6E8A-4147-A177-3AD203B41FA5}">
                      <a16:colId xmlns:a16="http://schemas.microsoft.com/office/drawing/2014/main" xmlns="" val="3686638674"/>
                    </a:ext>
                  </a:extLst>
                </a:gridCol>
                <a:gridCol w="1407111">
                  <a:extLst>
                    <a:ext uri="{9D8B030D-6E8A-4147-A177-3AD203B41FA5}">
                      <a16:colId xmlns:a16="http://schemas.microsoft.com/office/drawing/2014/main" xmlns="" val="2793114645"/>
                    </a:ext>
                  </a:extLst>
                </a:gridCol>
                <a:gridCol w="867267">
                  <a:extLst>
                    <a:ext uri="{9D8B030D-6E8A-4147-A177-3AD203B41FA5}">
                      <a16:colId xmlns:a16="http://schemas.microsoft.com/office/drawing/2014/main" xmlns="" val="4110317701"/>
                    </a:ext>
                  </a:extLst>
                </a:gridCol>
              </a:tblGrid>
              <a:tr h="7113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Setores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Alíquota atual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Alíquota pós reforma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Aumento de carga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% Emprego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7821843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Educação privada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12%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90%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26,0%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5212505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Demais serviços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13%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24%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84%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23,2%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3036851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Comércio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17%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75%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6,3%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44859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Transporte e correios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17%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69%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5,7%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8440916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Serviços financeiros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19%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54%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4,4%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7147751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Saúde privada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36%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2,5%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72653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Produtos farmacêuticos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2,2%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0731812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Bebidas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39%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44%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13%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1,2%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5069626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Produtos têxteis, vestuário e calçados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3%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0,3%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576936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Água, esgoto e gestão de resíduos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142%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0,6%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7258965"/>
                  </a:ext>
                </a:extLst>
              </a:tr>
            </a:tbl>
          </a:graphicData>
        </a:graphic>
      </p:graphicFrame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73F6B119-66DA-9F73-7B22-B44F03930300}"/>
              </a:ext>
            </a:extLst>
          </p:cNvPr>
          <p:cNvSpPr/>
          <p:nvPr/>
        </p:nvSpPr>
        <p:spPr>
          <a:xfrm>
            <a:off x="8524874" y="3157012"/>
            <a:ext cx="390525" cy="26843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xmlns="" id="{C122235C-78D3-E7E9-1D42-7AC7D3F4D045}"/>
              </a:ext>
            </a:extLst>
          </p:cNvPr>
          <p:cNvSpPr/>
          <p:nvPr/>
        </p:nvSpPr>
        <p:spPr>
          <a:xfrm rot="5400000">
            <a:off x="6826051" y="5340547"/>
            <a:ext cx="317895" cy="1388534"/>
          </a:xfrm>
          <a:prstGeom prst="rightBrace">
            <a:avLst>
              <a:gd name="adj1" fmla="val 8333"/>
              <a:gd name="adj2" fmla="val 488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F8FEF97-4616-34F4-4D71-EAA16C09BB57}"/>
              </a:ext>
            </a:extLst>
          </p:cNvPr>
          <p:cNvSpPr txBox="1"/>
          <p:nvPr/>
        </p:nvSpPr>
        <p:spPr>
          <a:xfrm>
            <a:off x="311151" y="1877484"/>
            <a:ext cx="635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Setores perdedores com a reforma tributária: Brasil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5E8E6F92-CF43-7470-2D99-51B5E7218D34}"/>
              </a:ext>
            </a:extLst>
          </p:cNvPr>
          <p:cNvSpPr/>
          <p:nvPr/>
        </p:nvSpPr>
        <p:spPr>
          <a:xfrm>
            <a:off x="5440890" y="6179409"/>
            <a:ext cx="4371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Os setores perdedores terão um aumento médio na alíquota do imposto de 60%.</a:t>
            </a:r>
          </a:p>
        </p:txBody>
      </p:sp>
    </p:spTree>
    <p:extLst>
      <p:ext uri="{BB962C8B-B14F-4D97-AF65-F5344CB8AC3E}">
        <p14:creationId xmlns:p14="http://schemas.microsoft.com/office/powerpoint/2010/main" val="429300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6;p14">
            <a:extLst>
              <a:ext uri="{FF2B5EF4-FFF2-40B4-BE49-F238E27FC236}">
                <a16:creationId xmlns:a16="http://schemas.microsoft.com/office/drawing/2014/main" xmlns="" id="{4958EC52-70C3-58C7-DA9F-B3AEFAEF797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9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F8FEF97-4616-34F4-4D71-EAA16C09BB57}"/>
              </a:ext>
            </a:extLst>
          </p:cNvPr>
          <p:cNvSpPr txBox="1"/>
          <p:nvPr/>
        </p:nvSpPr>
        <p:spPr>
          <a:xfrm>
            <a:off x="4020608" y="1768232"/>
            <a:ext cx="415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Parceiros do Centro de Cidadania Fiscal</a:t>
            </a:r>
          </a:p>
        </p:txBody>
      </p:sp>
      <p:pic>
        <p:nvPicPr>
          <p:cNvPr id="2" name="Espaço Reservado para Conteúdo 6">
            <a:extLst>
              <a:ext uri="{FF2B5EF4-FFF2-40B4-BE49-F238E27FC236}">
                <a16:creationId xmlns:a16="http://schemas.microsoft.com/office/drawing/2014/main" xmlns="" id="{2E776542-2D3E-2ED5-83FE-D240C3607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764" y="2213765"/>
            <a:ext cx="7034472" cy="448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85B230E-9074-CE32-094E-1078D82A26DA}"/>
              </a:ext>
            </a:extLst>
          </p:cNvPr>
          <p:cNvSpPr txBox="1">
            <a:spLocks/>
          </p:cNvSpPr>
          <p:nvPr/>
        </p:nvSpPr>
        <p:spPr>
          <a:xfrm>
            <a:off x="311151" y="4976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Se não interessa a quem gera emprego, a quem interessa essa reforma tributária?</a:t>
            </a:r>
          </a:p>
        </p:txBody>
      </p:sp>
    </p:spTree>
    <p:extLst>
      <p:ext uri="{BB962C8B-B14F-4D97-AF65-F5344CB8AC3E}">
        <p14:creationId xmlns:p14="http://schemas.microsoft.com/office/powerpoint/2010/main" val="1728344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1857</Words>
  <Application>Microsoft Office PowerPoint</Application>
  <PresentationFormat>Widescreen</PresentationFormat>
  <Paragraphs>337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Quattrocento Sans</vt:lpstr>
      <vt:lpstr>Wingdings</vt:lpstr>
      <vt:lpstr>Tema do Office</vt:lpstr>
      <vt:lpstr>Apresentação do PowerPoint</vt:lpstr>
      <vt:lpstr>Síntese</vt:lpstr>
      <vt:lpstr>Apresentação do PowerPoint</vt:lpstr>
      <vt:lpstr>Carga tributária com proporção do PIB: 33,71%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Indo além da regra de três</vt:lpstr>
      <vt:lpstr>Apresentação do PowerPoint</vt:lpstr>
      <vt:lpstr>Setores de Educação e Saúde – mesmo com a redução de 60% na alíquota do IBS</vt:lpstr>
      <vt:lpstr>Apresentação do PowerPoint</vt:lpstr>
      <vt:lpstr>Apresentação do PowerPoint</vt:lpstr>
      <vt:lpstr>Apresentação do PowerPoint</vt:lpstr>
      <vt:lpstr>Apresentação do PowerPoint</vt:lpstr>
      <vt:lpstr>Renúncia de receita do Governo Federal</vt:lpstr>
      <vt:lpstr>Apresentação do PowerPoint</vt:lpstr>
      <vt:lpstr>Protecionismo ao monopólios e oligopólios nacionais: barreiras comerciais</vt:lpstr>
      <vt:lpstr>Apresentação do PowerPoint</vt:lpstr>
      <vt:lpstr>Taxa de desemprego 5 anos antes e 5 anos depois da adoção do IVA: países selecionados</vt:lpstr>
      <vt:lpstr>Taxa de crescimento dos países que adotaram o VAT</vt:lpstr>
      <vt:lpstr>Crescimento prometido vs crescimento divulgado dois dias antes da votação do texto</vt:lpstr>
      <vt:lpstr>Apresentação do PowerPoint</vt:lpstr>
      <vt:lpstr>Estrutura de impostos no Estados Unidos</vt:lpstr>
      <vt:lpstr>Apresentação do PowerPoint</vt:lpstr>
      <vt:lpstr>Apresentação do PowerPoint</vt:lpstr>
      <vt:lpstr>Apresentação do PowerPoint</vt:lpstr>
      <vt:lpstr>Apresentação do PowerPoint</vt:lpstr>
      <vt:lpstr>Participação do PIB regional no PIB nacional: 1970 e 2020</vt:lpstr>
      <vt:lpstr>Participação do PIB regional no PIB nacional: 1970 e 2020</vt:lpstr>
      <vt:lpstr>Destruindo mais de 60 anos de políticas de desenvolvimento regional</vt:lpstr>
      <vt:lpstr>O papel da localização geográfica sobre a renda </vt:lpstr>
      <vt:lpstr>Desenvolvimento regional e competição fiscal</vt:lpstr>
      <vt:lpstr>Benefícios fiscais</vt:lpstr>
      <vt:lpstr>Fragilização do pacto federativo</vt:lpstr>
      <vt:lpstr>Fragilização do pacto federativo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 Alencar De Figueiredo</dc:creator>
  <cp:lastModifiedBy>Juliana Soares Amorim</cp:lastModifiedBy>
  <cp:revision>142</cp:revision>
  <dcterms:created xsi:type="dcterms:W3CDTF">2023-05-30T11:57:35Z</dcterms:created>
  <dcterms:modified xsi:type="dcterms:W3CDTF">2023-09-13T16:04:07Z</dcterms:modified>
</cp:coreProperties>
</file>