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1" r:id="rId1"/>
  </p:sldMasterIdLst>
  <p:notesMasterIdLst>
    <p:notesMasterId r:id="rId9"/>
  </p:notesMasterIdLst>
  <p:sldIdLst>
    <p:sldId id="256" r:id="rId2"/>
    <p:sldId id="1810" r:id="rId3"/>
    <p:sldId id="1814" r:id="rId4"/>
    <p:sldId id="264" r:id="rId5"/>
    <p:sldId id="1805" r:id="rId6"/>
    <p:sldId id="1809" r:id="rId7"/>
    <p:sldId id="307" r:id="rId8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8" userDrawn="1">
          <p15:clr>
            <a:srgbClr val="A4A3A4"/>
          </p15:clr>
        </p15:guide>
        <p15:guide id="2" pos="307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ofessor Mário" initials="PM" lastIdx="1" clrIdx="0">
    <p:extLst>
      <p:ext uri="{19B8F6BF-5375-455C-9EA6-DF929625EA0E}">
        <p15:presenceInfo xmlns:p15="http://schemas.microsoft.com/office/powerpoint/2012/main" userId="Professor Mário" providerId="None"/>
      </p:ext>
    </p:extLst>
  </p:cmAuthor>
  <p:cmAuthor id="2" name="Office365_2 - Giusticom" initials="OG" lastIdx="1" clrIdx="1">
    <p:extLst>
      <p:ext uri="{19B8F6BF-5375-455C-9EA6-DF929625EA0E}">
        <p15:presenceInfo xmlns:p15="http://schemas.microsoft.com/office/powerpoint/2012/main" userId="S::office365_2@giusticom.com.br::cb447480-f6f5-4872-a2fb-ae22a55307b0" providerId="AD"/>
      </p:ext>
    </p:extLst>
  </p:cmAuthor>
  <p:cmAuthor id="3" name="Mario Scheffer" initials="MS" lastIdx="1" clrIdx="2">
    <p:extLst>
      <p:ext uri="{19B8F6BF-5375-455C-9EA6-DF929625EA0E}">
        <p15:presenceInfo xmlns:p15="http://schemas.microsoft.com/office/powerpoint/2012/main" userId="3a02b6a37ba60d4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B7AC"/>
    <a:srgbClr val="314C76"/>
    <a:srgbClr val="7E9DBF"/>
    <a:srgbClr val="A6C8DF"/>
    <a:srgbClr val="727A9B"/>
    <a:srgbClr val="6CAED0"/>
    <a:srgbClr val="9ED08E"/>
    <a:srgbClr val="5BBA52"/>
    <a:srgbClr val="A285BC"/>
    <a:srgbClr val="794D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Estilo Médio 3 - Ênfas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94385" autoAdjust="0"/>
  </p:normalViewPr>
  <p:slideViewPr>
    <p:cSldViewPr>
      <p:cViewPr varScale="1">
        <p:scale>
          <a:sx n="62" d="100"/>
          <a:sy n="62" d="100"/>
        </p:scale>
        <p:origin x="256" y="376"/>
      </p:cViewPr>
      <p:guideLst>
        <p:guide orient="horz" pos="1848"/>
        <p:guide pos="30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343F84-2C54-4C0B-80D1-CB4F059FA311}" type="datetimeFigureOut">
              <a:rPr lang="pt-BR" smtClean="0"/>
              <a:t>08/05/2024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4CCE6-C0A4-4895-814A-5971E7D0AD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888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A34121-4778-49DB-91C2-FD1EEEEDC672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8037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A34121-4778-49DB-91C2-FD1EEEEDC672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0038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A34121-4778-49DB-91C2-FD1EEEEDC672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1438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A34121-4778-49DB-91C2-FD1EEEEDC672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3893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A34121-4778-49DB-91C2-FD1EEEEDC672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6494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1CBA57-D000-6A6A-1B66-3D1C6F4570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4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B64051D-AE86-C3AE-7216-3050B60406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3705C2E-AB28-4A77-506D-1C982EF4BF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5BF88419-D49B-4463-BAFA-2C99C4458FD4}" type="datetimeFigureOut">
              <a:rPr lang="pt-BR" smtClean="0"/>
              <a:t>08/05/2024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2D627E8-D8E2-1244-8B9F-1D1F8EBA7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1EAC9B0-FEC8-227A-3421-8BB303DDF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FB1D6D8A-3F5C-41C5-97F4-4090BCF60F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7869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1ECEAC-7205-DF6A-ADE9-481D485E2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EB05608-9AA2-5877-F819-6872BB1F81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61F9E69-7744-1182-85CD-8B9AD850B5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5BF88419-D49B-4463-BAFA-2C99C4458FD4}" type="datetimeFigureOut">
              <a:rPr lang="pt-BR" smtClean="0"/>
              <a:t>08/05/2024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B2A7927-D1F5-A36D-A17B-328AF60A8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EDFD5C9-805A-9B33-9C6C-ECB6502F5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FB1D6D8A-3F5C-41C5-97F4-4090BCF60F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8046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CAA81AB-1A53-3270-7746-9F23ED185B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7"/>
            <a:ext cx="3943350" cy="8717757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4AE5A36-BBE4-DAC6-FAF2-76DAEC1070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7"/>
            <a:ext cx="11601450" cy="8717757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F8BF446-A49D-2179-90AA-6918C51820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5BF88419-D49B-4463-BAFA-2C99C4458FD4}" type="datetimeFigureOut">
              <a:rPr lang="pt-BR" smtClean="0"/>
              <a:t>08/05/2024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8606DDD-66EF-E3A1-3C77-3EA5DCA34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3B384D0-7CC0-3D06-AA46-E387F7A1B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FB1D6D8A-3F5C-41C5-97F4-4090BCF60F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7508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2E023B-6E7D-0186-229A-2C1E79293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59AF67-FEF5-041A-602D-0407E51B37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7A5CCD4-F6C5-B512-6C19-B983790777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5BF88419-D49B-4463-BAFA-2C99C4458FD4}" type="datetimeFigureOut">
              <a:rPr lang="pt-BR" smtClean="0"/>
              <a:t>08/05/2024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59E4EBA-C1C9-C330-2F90-68178468E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75F9369-A1F3-6D99-5578-8265BF625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FB1D6D8A-3F5C-41C5-97F4-4090BCF60F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4816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D92668-B3B7-CE93-E5B8-7CE15D295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7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01C2E07-0890-FB7A-DD28-E62B4C4292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47E930D-8E85-C548-34A5-B6FC8F204A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5BF88419-D49B-4463-BAFA-2C99C4458FD4}" type="datetimeFigureOut">
              <a:rPr lang="pt-BR" smtClean="0"/>
              <a:t>08/05/2024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62A9105-9FD3-4902-F212-436FF3595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5FC5CDC-BA40-502B-C4FF-707F769E6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FB1D6D8A-3F5C-41C5-97F4-4090BCF60F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914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5CAF6C-9D53-3694-9B28-4F0A49B20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3AE3309-F1D6-7434-F0D9-9CFCEC1271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7"/>
            <a:ext cx="7772400" cy="652700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19CD465-BCBF-C313-8F73-2AE238051A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7"/>
            <a:ext cx="7772400" cy="652700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D9356A5-80E8-F645-CD9C-06FDE1F4DE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5BF88419-D49B-4463-BAFA-2C99C4458FD4}" type="datetimeFigureOut">
              <a:rPr lang="pt-BR" smtClean="0"/>
              <a:t>08/05/2024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4F70613-8139-55A3-51F3-DC0068A36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8A7CC37-D529-CCBB-ACF9-2221D0C2B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FB1D6D8A-3F5C-41C5-97F4-4090BCF60F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969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271866-9015-8751-8075-C4B51A627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7B2B772-FCD0-3F0C-2BEA-18E91CEE78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40AF073-93A5-4445-B31E-8D84C1295D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9E4E19B-96B6-4B97-2A54-2198C8DBB1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4E13766-50A4-A2D5-A990-AEE8E27D40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9BE6278-161F-998F-18A1-5E86D601FC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5BF88419-D49B-4463-BAFA-2C99C4458FD4}" type="datetimeFigureOut">
              <a:rPr lang="pt-BR" smtClean="0"/>
              <a:t>08/05/2024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F7FE2E9-4CDA-B632-F162-1E15F733C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7996FFD-6D13-EE3D-E43F-3E0567340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FB1D6D8A-3F5C-41C5-97F4-4090BCF60F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3904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62D3C1-67FB-3C04-5D03-E6CC508DE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4B7AD92-301B-DBB5-38EF-C9C5C5230B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5BF88419-D49B-4463-BAFA-2C99C4458FD4}" type="datetimeFigureOut">
              <a:rPr lang="pt-BR" smtClean="0"/>
              <a:t>08/05/2024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1FB46C5-B533-B58A-748C-D6C54C53D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45BBD5A-050A-26B3-5226-90C7DFAB2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FB1D6D8A-3F5C-41C5-97F4-4090BCF60F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04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F1BCF18-918E-8AC9-0DC2-468CA9E7B2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5BF88419-D49B-4463-BAFA-2C99C4458FD4}" type="datetimeFigureOut">
              <a:rPr lang="pt-BR" smtClean="0"/>
              <a:t>08/05/2024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00CF8F5-3A47-6AEB-4A7F-DB664CAAE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8D33D82-A843-1AFF-6C02-F0600F1DA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FB1D6D8A-3F5C-41C5-97F4-4090BCF60F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9527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0A6689-A8CF-C051-1C6C-5C5A6474D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2B8B7A0-4A0D-272F-E6CC-12AF5F197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05F75D2-367E-0A6D-FFB0-26CF393351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4D91F14-A39F-33E1-68AD-60924A4DCD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5BF88419-D49B-4463-BAFA-2C99C4458FD4}" type="datetimeFigureOut">
              <a:rPr lang="pt-BR" smtClean="0"/>
              <a:t>08/05/2024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0FB16C2-6EC5-0988-DA6E-386C2665C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3927487-4A75-A2B1-ED68-3C23A0FE0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FB1D6D8A-3F5C-41C5-97F4-4090BCF60F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1587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6F2943-D328-9C03-E501-80302049F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888B3CE-946B-9721-36E2-02B822F209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AF66F84-7CE4-B70C-A9AA-56F535E5E6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0D2AA62-AC4F-EFCC-C561-25EE176F04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5BF88419-D49B-4463-BAFA-2C99C4458FD4}" type="datetimeFigureOut">
              <a:rPr lang="pt-BR" smtClean="0"/>
              <a:t>08/05/2024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CBE4CCC-2DAC-7C48-72F8-A36B4E4CD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B3E482D-3A2E-0943-85FF-422F20132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FB1D6D8A-3F5C-41C5-97F4-4090BCF60F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1206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C883325-4074-F58C-FE70-F17604831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00ED892-33BF-A500-7336-2B918711A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7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84EF9311-B876-655D-A3FC-4F30502E35EE}"/>
              </a:ext>
            </a:extLst>
          </p:cNvPr>
          <p:cNvGrpSpPr/>
          <p:nvPr userDrawn="1"/>
        </p:nvGrpSpPr>
        <p:grpSpPr>
          <a:xfrm>
            <a:off x="11142617" y="9648089"/>
            <a:ext cx="7145381" cy="638907"/>
            <a:chOff x="7428411" y="6432062"/>
            <a:chExt cx="4763587" cy="425938"/>
          </a:xfrm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995D361F-9DA7-AF73-F737-2BDCB7183977}"/>
                </a:ext>
              </a:extLst>
            </p:cNvPr>
            <p:cNvSpPr/>
            <p:nvPr/>
          </p:nvSpPr>
          <p:spPr>
            <a:xfrm>
              <a:off x="7428411" y="6439096"/>
              <a:ext cx="4763587" cy="418904"/>
            </a:xfrm>
            <a:prstGeom prst="rect">
              <a:avLst/>
            </a:prstGeom>
            <a:solidFill>
              <a:srgbClr val="181A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700" dirty="0"/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E4F6ABC7-2DF8-E209-4775-FAA321BA6433}"/>
                </a:ext>
              </a:extLst>
            </p:cNvPr>
            <p:cNvSpPr txBox="1"/>
            <p:nvPr/>
          </p:nvSpPr>
          <p:spPr>
            <a:xfrm>
              <a:off x="7531504" y="6518757"/>
              <a:ext cx="3561672" cy="215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algn="ctr">
                <a:defRPr b="1" kern="0">
                  <a:solidFill>
                    <a:srgbClr val="181A40"/>
                  </a:solidFill>
                  <a:effectLst/>
                  <a:ea typeface="Calibri" panose="020F0502020204030204" pitchFamily="34" charset="0"/>
                  <a:cs typeface="Gotham-Book" panose="02000604040000020004" pitchFamily="50" charset="0"/>
                </a:defRPr>
              </a:lvl1pPr>
            </a:lstStyle>
            <a:p>
              <a:pPr algn="l"/>
              <a:r>
                <a:rPr lang="pt-BR" sz="1500" dirty="0">
                  <a:solidFill>
                    <a:schemeClr val="bg1"/>
                  </a:solidFill>
                </a:rPr>
                <a:t>Nossa gestão: pontos principais de 29 meses em alguns minutos</a:t>
              </a:r>
            </a:p>
          </p:txBody>
        </p:sp>
        <p:pic>
          <p:nvPicPr>
            <p:cNvPr id="10" name="Imagem 9" descr="Desenho com traços pretos em fundo branco e letras pretas&#10;&#10;Descrição gerada automaticamente com confiança baixa">
              <a:extLst>
                <a:ext uri="{FF2B5EF4-FFF2-40B4-BE49-F238E27FC236}">
                  <a16:creationId xmlns:a16="http://schemas.microsoft.com/office/drawing/2014/main" id="{9FA1FD2E-7502-7FC4-7B95-6EA6619CEB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3176" y="6432062"/>
              <a:ext cx="942069" cy="4189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68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919A50EB-0F5A-46CF-426A-866CBFB88144}"/>
              </a:ext>
            </a:extLst>
          </p:cNvPr>
          <p:cNvSpPr/>
          <p:nvPr/>
        </p:nvSpPr>
        <p:spPr>
          <a:xfrm>
            <a:off x="-13855" y="0"/>
            <a:ext cx="18288000" cy="10782300"/>
          </a:xfrm>
          <a:prstGeom prst="rect">
            <a:avLst/>
          </a:prstGeom>
          <a:solidFill>
            <a:srgbClr val="181A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pt-BR" sz="24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6BCD256-FE9E-0465-DE58-9E7AFDA1A0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0" y="2400300"/>
            <a:ext cx="12039600" cy="3581400"/>
          </a:xfrm>
        </p:spPr>
        <p:txBody>
          <a:bodyPr anchor="t">
            <a:noAutofit/>
          </a:bodyPr>
          <a:lstStyle/>
          <a:p>
            <a:r>
              <a:rPr lang="pt-BR" sz="8000" b="1" dirty="0">
                <a:solidFill>
                  <a:schemeClr val="bg1"/>
                </a:solidFill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Decreto presidencial</a:t>
            </a:r>
            <a:br>
              <a:rPr lang="pt-BR" sz="8000" b="1" dirty="0">
                <a:solidFill>
                  <a:schemeClr val="bg1"/>
                </a:solidFill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pt-BR" sz="8000" b="1" dirty="0">
                <a:solidFill>
                  <a:schemeClr val="bg1"/>
                </a:solidFill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11.999</a:t>
            </a:r>
            <a:r>
              <a:rPr lang="pt-BR" sz="3600" b="1" dirty="0">
                <a:solidFill>
                  <a:schemeClr val="bg1"/>
                </a:solidFill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br>
              <a:rPr lang="pt-BR" sz="3600" b="1" dirty="0">
                <a:solidFill>
                  <a:schemeClr val="bg1"/>
                </a:solidFill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pt-BR" sz="2000" b="1" dirty="0">
                <a:solidFill>
                  <a:schemeClr val="bg1"/>
                </a:solidFill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pt-BR" sz="6600" b="1" dirty="0">
                <a:solidFill>
                  <a:schemeClr val="bg1"/>
                </a:solidFill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Preocupações das entidades Médicas</a:t>
            </a:r>
            <a:endParaRPr lang="pt-BR" sz="80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Imagem 7" descr="Tela de televisão com imagem de homem&#10;&#10;Descrição gerada automaticamente com confiança média">
            <a:extLst>
              <a:ext uri="{FF2B5EF4-FFF2-40B4-BE49-F238E27FC236}">
                <a16:creationId xmlns:a16="http://schemas.microsoft.com/office/drawing/2014/main" id="{E8FBA276-0E46-6A74-FFE2-735720D51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28" y="424543"/>
            <a:ext cx="2834918" cy="9437915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B89A5A20-BE46-AC92-CEF9-2E412FC636FC}"/>
              </a:ext>
            </a:extLst>
          </p:cNvPr>
          <p:cNvSpPr/>
          <p:nvPr/>
        </p:nvSpPr>
        <p:spPr>
          <a:xfrm flipH="1">
            <a:off x="4572000" y="2095500"/>
            <a:ext cx="76200" cy="4724399"/>
          </a:xfrm>
          <a:prstGeom prst="rect">
            <a:avLst/>
          </a:prstGeom>
          <a:solidFill>
            <a:srgbClr val="FFBC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pt-BR" sz="27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" name="Imagem 2" descr="Logotipo&#10;&#10;Descrição gerada automaticamente">
            <a:extLst>
              <a:ext uri="{FF2B5EF4-FFF2-40B4-BE49-F238E27FC236}">
                <a16:creationId xmlns:a16="http://schemas.microsoft.com/office/drawing/2014/main" id="{61093173-499F-409F-BE3D-B1DA52E2F3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0" y="7429500"/>
            <a:ext cx="2474486" cy="2429165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05A6CCFF-6A2E-3AAA-299B-0D3E47BB1931}"/>
              </a:ext>
            </a:extLst>
          </p:cNvPr>
          <p:cNvSpPr txBox="1"/>
          <p:nvPr/>
        </p:nvSpPr>
        <p:spPr>
          <a:xfrm>
            <a:off x="9525000" y="8343900"/>
            <a:ext cx="510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800" b="1" dirty="0">
                <a:solidFill>
                  <a:schemeClr val="bg1"/>
                </a:solidFill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César Eduardo Fernandes</a:t>
            </a:r>
            <a:br>
              <a:rPr lang="pt-BR" sz="1800" b="1" dirty="0">
                <a:solidFill>
                  <a:schemeClr val="bg1"/>
                </a:solidFill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pt-BR" sz="1800" b="1" i="1" dirty="0">
                <a:solidFill>
                  <a:schemeClr val="bg1"/>
                </a:solidFill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Presidente da Associação Médica Brasileira (AMB)</a:t>
            </a:r>
            <a:br>
              <a:rPr lang="pt-BR" sz="1800" b="1" i="1" dirty="0">
                <a:solidFill>
                  <a:schemeClr val="bg1"/>
                </a:solidFill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pt-BR" sz="1800" b="1" i="1" dirty="0" err="1">
                <a:solidFill>
                  <a:schemeClr val="bg1"/>
                </a:solidFill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presidência.cesar@amb.org.br</a:t>
            </a: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1102154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F0A35812-C852-408A-300F-70DBB0636B33}"/>
              </a:ext>
            </a:extLst>
          </p:cNvPr>
          <p:cNvSpPr/>
          <p:nvPr/>
        </p:nvSpPr>
        <p:spPr>
          <a:xfrm>
            <a:off x="0" y="-190502"/>
            <a:ext cx="18288000" cy="10477502"/>
          </a:xfrm>
          <a:prstGeom prst="rect">
            <a:avLst/>
          </a:prstGeom>
          <a:solidFill>
            <a:srgbClr val="181A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8" name="Imagem 7" descr="Logotipo&#10;&#10;Descrição gerada automaticamente">
            <a:extLst>
              <a:ext uri="{FF2B5EF4-FFF2-40B4-BE49-F238E27FC236}">
                <a16:creationId xmlns:a16="http://schemas.microsoft.com/office/drawing/2014/main" id="{CC4860F5-B34A-0B9F-24E0-B24F4B7385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0" y="7429500"/>
            <a:ext cx="2474486" cy="2429165"/>
          </a:xfrm>
          <a:prstGeom prst="rect">
            <a:avLst/>
          </a:prstGeom>
        </p:spPr>
      </p:pic>
      <p:pic>
        <p:nvPicPr>
          <p:cNvPr id="9" name="Imagem 8" descr="Forma&#10;&#10;Descrição gerada automaticamente">
            <a:extLst>
              <a:ext uri="{FF2B5EF4-FFF2-40B4-BE49-F238E27FC236}">
                <a16:creationId xmlns:a16="http://schemas.microsoft.com/office/drawing/2014/main" id="{B2AF95E5-B085-7654-CEEB-1DFD73FA04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40"/>
          <a:stretch/>
        </p:blipFill>
        <p:spPr>
          <a:xfrm>
            <a:off x="-6927" y="0"/>
            <a:ext cx="3653112" cy="11033697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ADE5F451-05C9-1B3E-EF3E-ABCF7F16E288}"/>
              </a:ext>
            </a:extLst>
          </p:cNvPr>
          <p:cNvSpPr txBox="1">
            <a:spLocks/>
          </p:cNvSpPr>
          <p:nvPr/>
        </p:nvSpPr>
        <p:spPr>
          <a:xfrm>
            <a:off x="1295400" y="266700"/>
            <a:ext cx="13182600" cy="1524000"/>
          </a:xfrm>
          <a:prstGeom prst="rect">
            <a:avLst/>
          </a:prstGeom>
        </p:spPr>
        <p:txBody>
          <a:bodyPr vert="horz" lIns="137160" tIns="68580" rIns="137160" bIns="6858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Principais pontos de preocupação</a:t>
            </a:r>
            <a:endParaRPr kumimoji="0" lang="pt-BR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FFD81045-6DA5-1F9C-29FD-DA55DE5E90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600" y="1562100"/>
            <a:ext cx="14846577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846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F0A35812-C852-408A-300F-70DBB0636B33}"/>
              </a:ext>
            </a:extLst>
          </p:cNvPr>
          <p:cNvSpPr/>
          <p:nvPr/>
        </p:nvSpPr>
        <p:spPr>
          <a:xfrm>
            <a:off x="0" y="-190502"/>
            <a:ext cx="18288000" cy="10477502"/>
          </a:xfrm>
          <a:prstGeom prst="rect">
            <a:avLst/>
          </a:prstGeom>
          <a:solidFill>
            <a:srgbClr val="181A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8" name="Imagem 7" descr="Logotipo&#10;&#10;Descrição gerada automaticamente">
            <a:extLst>
              <a:ext uri="{FF2B5EF4-FFF2-40B4-BE49-F238E27FC236}">
                <a16:creationId xmlns:a16="http://schemas.microsoft.com/office/drawing/2014/main" id="{CC4860F5-B34A-0B9F-24E0-B24F4B7385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0" y="7429500"/>
            <a:ext cx="2474486" cy="2429165"/>
          </a:xfrm>
          <a:prstGeom prst="rect">
            <a:avLst/>
          </a:prstGeom>
        </p:spPr>
      </p:pic>
      <p:pic>
        <p:nvPicPr>
          <p:cNvPr id="9" name="Imagem 8" descr="Forma&#10;&#10;Descrição gerada automaticamente">
            <a:extLst>
              <a:ext uri="{FF2B5EF4-FFF2-40B4-BE49-F238E27FC236}">
                <a16:creationId xmlns:a16="http://schemas.microsoft.com/office/drawing/2014/main" id="{B2AF95E5-B085-7654-CEEB-1DFD73FA04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40"/>
          <a:stretch/>
        </p:blipFill>
        <p:spPr>
          <a:xfrm>
            <a:off x="-6927" y="0"/>
            <a:ext cx="3653112" cy="11033697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ADE5F451-05C9-1B3E-EF3E-ABCF7F16E288}"/>
              </a:ext>
            </a:extLst>
          </p:cNvPr>
          <p:cNvSpPr txBox="1">
            <a:spLocks/>
          </p:cNvSpPr>
          <p:nvPr/>
        </p:nvSpPr>
        <p:spPr>
          <a:xfrm>
            <a:off x="1295400" y="266700"/>
            <a:ext cx="13182600" cy="1524000"/>
          </a:xfrm>
          <a:prstGeom prst="rect">
            <a:avLst/>
          </a:prstGeom>
        </p:spPr>
        <p:txBody>
          <a:bodyPr vert="horz" lIns="137160" tIns="68580" rIns="137160" bIns="6858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Principais pontos de preocupação</a:t>
            </a:r>
            <a:endParaRPr kumimoji="0" lang="pt-BR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74C6765-CAFD-4926-D666-8C13666D9F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1530497"/>
            <a:ext cx="13868400" cy="657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174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F0A35812-C852-408A-300F-70DBB0636B33}"/>
              </a:ext>
            </a:extLst>
          </p:cNvPr>
          <p:cNvSpPr/>
          <p:nvPr/>
        </p:nvSpPr>
        <p:spPr>
          <a:xfrm>
            <a:off x="-19050" y="0"/>
            <a:ext cx="18288000" cy="10477502"/>
          </a:xfrm>
          <a:prstGeom prst="rect">
            <a:avLst/>
          </a:prstGeom>
          <a:solidFill>
            <a:srgbClr val="181A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pt-BR" sz="27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8" name="Imagem 7" descr="Logotipo&#10;&#10;Descrição gerada automaticamente">
            <a:extLst>
              <a:ext uri="{FF2B5EF4-FFF2-40B4-BE49-F238E27FC236}">
                <a16:creationId xmlns:a16="http://schemas.microsoft.com/office/drawing/2014/main" id="{CC4860F5-B34A-0B9F-24E0-B24F4B7385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0" y="7429500"/>
            <a:ext cx="2474486" cy="2429165"/>
          </a:xfrm>
          <a:prstGeom prst="rect">
            <a:avLst/>
          </a:prstGeom>
        </p:spPr>
      </p:pic>
      <p:pic>
        <p:nvPicPr>
          <p:cNvPr id="9" name="Imagem 8" descr="Forma&#10;&#10;Descrição gerada automaticamente">
            <a:extLst>
              <a:ext uri="{FF2B5EF4-FFF2-40B4-BE49-F238E27FC236}">
                <a16:creationId xmlns:a16="http://schemas.microsoft.com/office/drawing/2014/main" id="{B2AF95E5-B085-7654-CEEB-1DFD73FA04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40"/>
          <a:stretch/>
        </p:blipFill>
        <p:spPr>
          <a:xfrm>
            <a:off x="-22965" y="-430500"/>
            <a:ext cx="3653112" cy="11033697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ADE5F451-05C9-1B3E-EF3E-ABCF7F16E288}"/>
              </a:ext>
            </a:extLst>
          </p:cNvPr>
          <p:cNvSpPr txBox="1">
            <a:spLocks/>
          </p:cNvSpPr>
          <p:nvPr/>
        </p:nvSpPr>
        <p:spPr>
          <a:xfrm>
            <a:off x="4191000" y="1028700"/>
            <a:ext cx="9370268" cy="1524000"/>
          </a:xfrm>
          <a:prstGeom prst="rect">
            <a:avLst/>
          </a:prstGeom>
        </p:spPr>
        <p:txBody>
          <a:bodyPr vert="horz" lIns="137160" tIns="68580" rIns="137160" bIns="6858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371600"/>
            <a:r>
              <a:rPr lang="pt-BR" sz="7200" kern="0" dirty="0">
                <a:solidFill>
                  <a:schemeClr val="bg1"/>
                </a:solidFill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Pontos preocupantes</a:t>
            </a:r>
            <a:endParaRPr lang="pt-BR" sz="7200" dirty="0">
              <a:solidFill>
                <a:schemeClr val="bg1"/>
              </a:solidFill>
              <a:latin typeface="Calibri" panose="020F0502020204030204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9A0D6A3-2D59-7202-28E0-54B5968198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8601" y="2628900"/>
            <a:ext cx="7151914" cy="10287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BC96C7F1-B2C7-89C3-C090-84E65DE77C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8600" y="3848100"/>
            <a:ext cx="11591501" cy="243840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1FE21118-BF54-F6EA-7531-04E7A4E623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4800" y="6286500"/>
            <a:ext cx="11506200" cy="159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001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F0A35812-C852-408A-300F-70DBB0636B33}"/>
              </a:ext>
            </a:extLst>
          </p:cNvPr>
          <p:cNvSpPr/>
          <p:nvPr/>
        </p:nvSpPr>
        <p:spPr>
          <a:xfrm>
            <a:off x="-19050" y="0"/>
            <a:ext cx="18288000" cy="10477502"/>
          </a:xfrm>
          <a:prstGeom prst="rect">
            <a:avLst/>
          </a:prstGeom>
          <a:solidFill>
            <a:srgbClr val="181A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pt-BR" sz="27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8" name="Imagem 7" descr="Logotipo&#10;&#10;Descrição gerada automaticamente">
            <a:extLst>
              <a:ext uri="{FF2B5EF4-FFF2-40B4-BE49-F238E27FC236}">
                <a16:creationId xmlns:a16="http://schemas.microsoft.com/office/drawing/2014/main" id="{CC4860F5-B34A-0B9F-24E0-B24F4B7385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0" y="7429500"/>
            <a:ext cx="2474486" cy="2429165"/>
          </a:xfrm>
          <a:prstGeom prst="rect">
            <a:avLst/>
          </a:prstGeom>
        </p:spPr>
      </p:pic>
      <p:pic>
        <p:nvPicPr>
          <p:cNvPr id="9" name="Imagem 8" descr="Forma&#10;&#10;Descrição gerada automaticamente">
            <a:extLst>
              <a:ext uri="{FF2B5EF4-FFF2-40B4-BE49-F238E27FC236}">
                <a16:creationId xmlns:a16="http://schemas.microsoft.com/office/drawing/2014/main" id="{B2AF95E5-B085-7654-CEEB-1DFD73FA04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40"/>
          <a:stretch/>
        </p:blipFill>
        <p:spPr>
          <a:xfrm>
            <a:off x="-22965" y="-430500"/>
            <a:ext cx="3653112" cy="11033697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ADE5F451-05C9-1B3E-EF3E-ABCF7F16E288}"/>
              </a:ext>
            </a:extLst>
          </p:cNvPr>
          <p:cNvSpPr txBox="1">
            <a:spLocks/>
          </p:cNvSpPr>
          <p:nvPr/>
        </p:nvSpPr>
        <p:spPr>
          <a:xfrm>
            <a:off x="4038600" y="419100"/>
            <a:ext cx="9370268" cy="1524000"/>
          </a:xfrm>
          <a:prstGeom prst="rect">
            <a:avLst/>
          </a:prstGeom>
        </p:spPr>
        <p:txBody>
          <a:bodyPr vert="horz" lIns="137160" tIns="68580" rIns="137160" bIns="6858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371600"/>
            <a:r>
              <a:rPr lang="pt-BR" sz="7200" kern="0" dirty="0">
                <a:solidFill>
                  <a:schemeClr val="bg1"/>
                </a:solidFill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Pontos preocupantes</a:t>
            </a:r>
            <a:endParaRPr lang="pt-BR" sz="7200" dirty="0">
              <a:solidFill>
                <a:schemeClr val="bg1"/>
              </a:solidFill>
              <a:latin typeface="Calibri" panose="020F0502020204030204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FBEE0D19-95B8-B5D0-69DE-C41C2FEC20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8600" y="1714500"/>
            <a:ext cx="10668000" cy="844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241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F0A35812-C852-408A-300F-70DBB0636B33}"/>
              </a:ext>
            </a:extLst>
          </p:cNvPr>
          <p:cNvSpPr/>
          <p:nvPr/>
        </p:nvSpPr>
        <p:spPr>
          <a:xfrm>
            <a:off x="-19050" y="0"/>
            <a:ext cx="18288000" cy="10477502"/>
          </a:xfrm>
          <a:prstGeom prst="rect">
            <a:avLst/>
          </a:prstGeom>
          <a:solidFill>
            <a:srgbClr val="181A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pt-BR" sz="27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8" name="Imagem 7" descr="Logotipo&#10;&#10;Descrição gerada automaticamente">
            <a:extLst>
              <a:ext uri="{FF2B5EF4-FFF2-40B4-BE49-F238E27FC236}">
                <a16:creationId xmlns:a16="http://schemas.microsoft.com/office/drawing/2014/main" id="{CC4860F5-B34A-0B9F-24E0-B24F4B7385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0" y="7429500"/>
            <a:ext cx="2474486" cy="2429165"/>
          </a:xfrm>
          <a:prstGeom prst="rect">
            <a:avLst/>
          </a:prstGeom>
        </p:spPr>
      </p:pic>
      <p:pic>
        <p:nvPicPr>
          <p:cNvPr id="9" name="Imagem 8" descr="Forma&#10;&#10;Descrição gerada automaticamente">
            <a:extLst>
              <a:ext uri="{FF2B5EF4-FFF2-40B4-BE49-F238E27FC236}">
                <a16:creationId xmlns:a16="http://schemas.microsoft.com/office/drawing/2014/main" id="{B2AF95E5-B085-7654-CEEB-1DFD73FA04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40"/>
          <a:stretch/>
        </p:blipFill>
        <p:spPr>
          <a:xfrm>
            <a:off x="-27709" y="17318"/>
            <a:ext cx="3653112" cy="11033697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ADE5F451-05C9-1B3E-EF3E-ABCF7F16E288}"/>
              </a:ext>
            </a:extLst>
          </p:cNvPr>
          <p:cNvSpPr txBox="1">
            <a:spLocks/>
          </p:cNvSpPr>
          <p:nvPr/>
        </p:nvSpPr>
        <p:spPr>
          <a:xfrm>
            <a:off x="3657600" y="342900"/>
            <a:ext cx="9370268" cy="1524000"/>
          </a:xfrm>
          <a:prstGeom prst="rect">
            <a:avLst/>
          </a:prstGeom>
        </p:spPr>
        <p:txBody>
          <a:bodyPr vert="horz" lIns="137160" tIns="68580" rIns="137160" bIns="6858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371600"/>
            <a:r>
              <a:rPr lang="pt-BR" sz="7200" kern="0" dirty="0">
                <a:solidFill>
                  <a:schemeClr val="bg1"/>
                </a:solidFill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Pontos preocupantes</a:t>
            </a:r>
            <a:endParaRPr lang="pt-BR" sz="7200" dirty="0">
              <a:solidFill>
                <a:schemeClr val="bg1"/>
              </a:solidFill>
              <a:latin typeface="Calibri" panose="020F0502020204030204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480B3C3-64AD-C9AF-A142-8E184F61A9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3800" y="1485900"/>
            <a:ext cx="11201400" cy="863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064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D53C99DF-8DF1-4EEF-ADAD-6DDB6651DFBF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181A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5350B255-99CE-D821-711D-718562791485}"/>
              </a:ext>
            </a:extLst>
          </p:cNvPr>
          <p:cNvSpPr/>
          <p:nvPr/>
        </p:nvSpPr>
        <p:spPr>
          <a:xfrm>
            <a:off x="4500111" y="3735976"/>
            <a:ext cx="68601" cy="3056711"/>
          </a:xfrm>
          <a:prstGeom prst="rect">
            <a:avLst/>
          </a:prstGeom>
          <a:solidFill>
            <a:srgbClr val="FFBC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371511EF-DDB2-7CF0-18A2-C71365413A99}"/>
              </a:ext>
            </a:extLst>
          </p:cNvPr>
          <p:cNvSpPr txBox="1">
            <a:spLocks/>
          </p:cNvSpPr>
          <p:nvPr/>
        </p:nvSpPr>
        <p:spPr>
          <a:xfrm>
            <a:off x="5242491" y="3945026"/>
            <a:ext cx="5164320" cy="1142916"/>
          </a:xfrm>
          <a:prstGeom prst="rect">
            <a:avLst/>
          </a:prstGeom>
        </p:spPr>
        <p:txBody>
          <a:bodyPr vert="horz" lIns="137160" tIns="68580" rIns="137160" bIns="6858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000" b="1" kern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Obrigado!</a:t>
            </a:r>
            <a:endParaRPr lang="pt-BR" sz="9000" dirty="0">
              <a:solidFill>
                <a:schemeClr val="bg1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8508F19-A4F3-FF5B-E53E-A63059D37ADF}"/>
              </a:ext>
            </a:extLst>
          </p:cNvPr>
          <p:cNvSpPr txBox="1"/>
          <p:nvPr/>
        </p:nvSpPr>
        <p:spPr>
          <a:xfrm>
            <a:off x="5242491" y="5456805"/>
            <a:ext cx="54255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kern="0" dirty="0">
                <a:solidFill>
                  <a:schemeClr val="bg1"/>
                </a:solidFill>
                <a:ea typeface="Calibri" panose="020F0502020204030204" pitchFamily="34" charset="0"/>
                <a:cs typeface="Gotham-Book" panose="02000604040000020004" pitchFamily="50" charset="0"/>
              </a:rPr>
              <a:t>Cesar Eduardo Fernandes</a:t>
            </a:r>
          </a:p>
          <a:p>
            <a:r>
              <a:rPr lang="pt-BR" sz="3000" i="1" kern="0" dirty="0">
                <a:solidFill>
                  <a:schemeClr val="bg1"/>
                </a:solidFill>
                <a:ea typeface="Calibri" panose="020F0502020204030204" pitchFamily="34" charset="0"/>
                <a:cs typeface="Gotham-Book" panose="02000604040000020004" pitchFamily="50" charset="0"/>
              </a:rPr>
              <a:t>Presidente da AMB</a:t>
            </a:r>
          </a:p>
          <a:p>
            <a:r>
              <a:rPr lang="pt-BR" sz="3000" i="1" kern="0" dirty="0" err="1">
                <a:solidFill>
                  <a:schemeClr val="bg1"/>
                </a:solidFill>
                <a:ea typeface="Calibri" panose="020F0502020204030204" pitchFamily="34" charset="0"/>
                <a:cs typeface="Gotham-Book" panose="02000604040000020004" pitchFamily="50" charset="0"/>
              </a:rPr>
              <a:t>presidência.cesar@amb.org.br</a:t>
            </a:r>
            <a:endParaRPr lang="pt-BR" sz="3000" i="1" kern="0" dirty="0">
              <a:solidFill>
                <a:schemeClr val="bg1"/>
              </a:solidFill>
              <a:ea typeface="Calibri" panose="020F0502020204030204" pitchFamily="34" charset="0"/>
              <a:cs typeface="Gotham-Book" panose="02000604040000020004" pitchFamily="50" charset="0"/>
            </a:endParaRPr>
          </a:p>
        </p:txBody>
      </p:sp>
      <p:pic>
        <p:nvPicPr>
          <p:cNvPr id="2" name="Imagem 1" descr="Tela de televisão com imagem de homem&#10;&#10;Descrição gerada automaticamente com confiança média">
            <a:extLst>
              <a:ext uri="{FF2B5EF4-FFF2-40B4-BE49-F238E27FC236}">
                <a16:creationId xmlns:a16="http://schemas.microsoft.com/office/drawing/2014/main" id="{A4E4CDD8-EE71-AB86-235F-07C7E77537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28" y="424543"/>
            <a:ext cx="2834918" cy="9437915"/>
          </a:xfrm>
          <a:prstGeom prst="rect">
            <a:avLst/>
          </a:prstGeom>
        </p:spPr>
      </p:pic>
      <p:pic>
        <p:nvPicPr>
          <p:cNvPr id="4" name="Imagem 3" descr="Desenho com traços pretos em fundo branco e letras pretas&#10;&#10;Descrição gerada automaticamente com confiança baixa">
            <a:extLst>
              <a:ext uri="{FF2B5EF4-FFF2-40B4-BE49-F238E27FC236}">
                <a16:creationId xmlns:a16="http://schemas.microsoft.com/office/drawing/2014/main" id="{9B91994D-DF69-6652-39E5-32277958AD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4194" y="8205425"/>
            <a:ext cx="3726479" cy="165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3905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15750</TotalTime>
  <Words>68</Words>
  <Application>Microsoft Macintosh PowerPoint</Application>
  <PresentationFormat>Personalizar</PresentationFormat>
  <Paragraphs>16</Paragraphs>
  <Slides>7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1" baseType="lpstr">
      <vt:lpstr>Calibri Light</vt:lpstr>
      <vt:lpstr>Arial</vt:lpstr>
      <vt:lpstr>Calibri</vt:lpstr>
      <vt:lpstr>Tema do Office</vt:lpstr>
      <vt:lpstr>Decreto presidencial 11.999   Preocupações das entidades Médicas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Office365_2 - Giusticom</dc:creator>
  <cp:lastModifiedBy>CÉSAR EDUARDO FERNANDES</cp:lastModifiedBy>
  <cp:revision>324</cp:revision>
  <dcterms:created xsi:type="dcterms:W3CDTF">2020-12-07T17:43:20Z</dcterms:created>
  <dcterms:modified xsi:type="dcterms:W3CDTF">2024-05-08T12:58:49Z</dcterms:modified>
</cp:coreProperties>
</file>