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60" r:id="rId5"/>
    <p:sldId id="257" r:id="rId6"/>
    <p:sldId id="262" r:id="rId7"/>
    <p:sldId id="258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308E36"/>
    <a:srgbClr val="2D7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\Novo%20IMEA\&#193;rea%20T&#233;cnica\Temporais\2017\Apresenta&#231;&#245;es\03_Mar&#231;o\Apresenta&#231;&#227;o%20boi_Credit%20Suisse\Boi%20-%20Paul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2\Novo%20IMEA\&#193;rea%20T&#233;cnica\Temporais\2017\Estudos\E012_Estoque%20de%20machos%202018\Base\Estoque%20de%20machos%20-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386701662292"/>
          <c:y val="5.0925925925925902E-2"/>
          <c:w val="0.769559930008749"/>
          <c:h val="0.79566117699731898"/>
        </c:manualLayout>
      </c:layout>
      <c:areaChart>
        <c:grouping val="standard"/>
        <c:varyColors val="0"/>
        <c:ser>
          <c:idx val="0"/>
          <c:order val="1"/>
          <c:tx>
            <c:strRef>
              <c:f>Rebanho!$C$1</c:f>
              <c:strCache>
                <c:ptCount val="1"/>
                <c:pt idx="0">
                  <c:v>Área de pastagem</c:v>
                </c:pt>
              </c:strCache>
            </c:strRef>
          </c:tx>
          <c:spPr>
            <a:solidFill>
              <a:srgbClr val="009A46"/>
            </a:solidFill>
            <a:ln>
              <a:noFill/>
            </a:ln>
            <a:effectLst/>
          </c:spPr>
          <c:cat>
            <c:numRef>
              <c:f>Rebanho!$A$5:$A$25</c:f>
              <c:numCache>
                <c:formatCode>0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Rebanho!$C$5:$C$25</c:f>
              <c:numCache>
                <c:formatCode>#,##0;#,##0;"-"??;@</c:formatCode>
                <c:ptCount val="21"/>
                <c:pt idx="0">
                  <c:v>21688076.750441</c:v>
                </c:pt>
                <c:pt idx="1">
                  <c:v>22021409.420921002</c:v>
                </c:pt>
                <c:pt idx="2">
                  <c:v>22465494.706547</c:v>
                </c:pt>
                <c:pt idx="3">
                  <c:v>23053623.060178</c:v>
                </c:pt>
                <c:pt idx="4">
                  <c:v>23281870.43818</c:v>
                </c:pt>
                <c:pt idx="5">
                  <c:v>23539668.521136001</c:v>
                </c:pt>
                <c:pt idx="6">
                  <c:v>23957786.980698001</c:v>
                </c:pt>
                <c:pt idx="7">
                  <c:v>24409400.220038999</c:v>
                </c:pt>
                <c:pt idx="8">
                  <c:v>25229758.446369998</c:v>
                </c:pt>
                <c:pt idx="9">
                  <c:v>25623130.629914999</c:v>
                </c:pt>
                <c:pt idx="10">
                  <c:v>25714410.036449999</c:v>
                </c:pt>
                <c:pt idx="11">
                  <c:v>25711401.176807001</c:v>
                </c:pt>
                <c:pt idx="12">
                  <c:v>25486047.645635001</c:v>
                </c:pt>
                <c:pt idx="13">
                  <c:v>25367984.729630999</c:v>
                </c:pt>
                <c:pt idx="14">
                  <c:v>25306155.451111998</c:v>
                </c:pt>
                <c:pt idx="15">
                  <c:v>25234795.212444998</c:v>
                </c:pt>
                <c:pt idx="16">
                  <c:v>25087654.073371999</c:v>
                </c:pt>
                <c:pt idx="17">
                  <c:v>24725724.486118</c:v>
                </c:pt>
                <c:pt idx="18">
                  <c:v>24361011.115028001</c:v>
                </c:pt>
                <c:pt idx="19">
                  <c:v>23795761.431806002</c:v>
                </c:pt>
                <c:pt idx="20">
                  <c:v>23795761.431806002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288720"/>
        <c:axId val="205288328"/>
      </c:areaChart>
      <c:barChart>
        <c:barDir val="col"/>
        <c:grouping val="clustered"/>
        <c:varyColors val="0"/>
        <c:ser>
          <c:idx val="1"/>
          <c:order val="0"/>
          <c:tx>
            <c:strRef>
              <c:f>Rebanho!$B$1</c:f>
              <c:strCache>
                <c:ptCount val="1"/>
                <c:pt idx="0">
                  <c:v>Rebanho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rgbClr val="2E319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2E31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Rebanho!$A$5:$A$25</c:f>
              <c:numCache>
                <c:formatCode>0</c:formatCode>
                <c:ptCount val="2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</c:numCache>
            </c:numRef>
          </c:cat>
          <c:val>
            <c:numRef>
              <c:f>Rebanho!$B$5:$B$25</c:f>
              <c:numCache>
                <c:formatCode>#,##0;#,##0;"-"??;@</c:formatCode>
                <c:ptCount val="21"/>
                <c:pt idx="0">
                  <c:v>14872910</c:v>
                </c:pt>
                <c:pt idx="1">
                  <c:v>15607626</c:v>
                </c:pt>
                <c:pt idx="2">
                  <c:v>16954000</c:v>
                </c:pt>
                <c:pt idx="3">
                  <c:v>17632375</c:v>
                </c:pt>
                <c:pt idx="4">
                  <c:v>18812381</c:v>
                </c:pt>
                <c:pt idx="5">
                  <c:v>20232984</c:v>
                </c:pt>
                <c:pt idx="6">
                  <c:v>22250816</c:v>
                </c:pt>
                <c:pt idx="7">
                  <c:v>24704245</c:v>
                </c:pt>
                <c:pt idx="8">
                  <c:v>26004415</c:v>
                </c:pt>
                <c:pt idx="9">
                  <c:v>26844149</c:v>
                </c:pt>
                <c:pt idx="10">
                  <c:v>26172468</c:v>
                </c:pt>
                <c:pt idx="11">
                  <c:v>25740012</c:v>
                </c:pt>
                <c:pt idx="12">
                  <c:v>25933204</c:v>
                </c:pt>
                <c:pt idx="13">
                  <c:v>27294923</c:v>
                </c:pt>
                <c:pt idx="14">
                  <c:v>28769469</c:v>
                </c:pt>
                <c:pt idx="15">
                  <c:v>29177043</c:v>
                </c:pt>
                <c:pt idx="16">
                  <c:v>28651256</c:v>
                </c:pt>
                <c:pt idx="17">
                  <c:v>28409473</c:v>
                </c:pt>
                <c:pt idx="18">
                  <c:v>28472038</c:v>
                </c:pt>
                <c:pt idx="19">
                  <c:v>29243548</c:v>
                </c:pt>
                <c:pt idx="20">
                  <c:v>30214779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3870992"/>
        <c:axId val="203871776"/>
      </c:barChart>
      <c:catAx>
        <c:axId val="2038709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rgbClr val="2E31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3871776"/>
        <c:crosses val="autoZero"/>
        <c:auto val="1"/>
        <c:lblAlgn val="ctr"/>
        <c:lblOffset val="100"/>
        <c:noMultiLvlLbl val="0"/>
      </c:catAx>
      <c:valAx>
        <c:axId val="203871776"/>
        <c:scaling>
          <c:orientation val="minMax"/>
          <c:max val="31000000"/>
          <c:min val="1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2E319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>
                    <a:solidFill>
                      <a:srgbClr val="2E3192"/>
                    </a:solidFill>
                  </a:rPr>
                  <a:t>Milhões de cabeças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2E3192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pt-BR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1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3870992"/>
        <c:crosses val="autoZero"/>
        <c:crossBetween val="between"/>
        <c:majorUnit val="3000000"/>
        <c:dispUnits>
          <c:builtInUnit val="millions"/>
        </c:dispUnits>
      </c:valAx>
      <c:valAx>
        <c:axId val="205288328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2E31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>
                    <a:solidFill>
                      <a:srgbClr val="2E319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Milhões de ha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2E319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pt-BR"/>
            </a:p>
          </c:txPr>
        </c:title>
        <c:numFmt formatCode="#,##0;#,##0;&quot;-&quot;??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2E31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5288720"/>
        <c:crosses val="max"/>
        <c:crossBetween val="between"/>
        <c:dispUnits>
          <c:builtInUnit val="millions"/>
        </c:dispUnits>
      </c:valAx>
      <c:catAx>
        <c:axId val="20528872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205288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29971661151052"/>
          <c:y val="0.94015748719129622"/>
          <c:w val="0.22917465479858495"/>
          <c:h val="5.9842512808703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2E3192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'Abate de machos - Graf'!$I$4</c:f>
              <c:strCache>
                <c:ptCount val="1"/>
                <c:pt idx="0">
                  <c:v>Abaixo de 24 meses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3000">
                  <a:schemeClr val="accent3">
                    <a:lumMod val="89000"/>
                  </a:schemeClr>
                </a:gs>
                <a:gs pos="69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D2-4511-A42D-FFF876EA419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D2-4511-A42D-FFF876EA419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D2-4511-A42D-FFF876EA419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D2-4511-A42D-FFF876EA419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D2-4511-A42D-FFF876EA419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rgbClr val="2E319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'Abate de machos - Graf'!$F$5:$F$18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'Abate de machos - Graf'!$I$5:$I$18</c:f>
              <c:numCache>
                <c:formatCode>0%</c:formatCode>
                <c:ptCount val="11"/>
                <c:pt idx="0">
                  <c:v>1.82319025925669E-2</c:v>
                </c:pt>
                <c:pt idx="1">
                  <c:v>3.0159321289955202E-2</c:v>
                </c:pt>
                <c:pt idx="2">
                  <c:v>2.2527585513924801E-2</c:v>
                </c:pt>
                <c:pt idx="3">
                  <c:v>2.51636797616684E-2</c:v>
                </c:pt>
                <c:pt idx="4">
                  <c:v>4.1728219693650002E-2</c:v>
                </c:pt>
                <c:pt idx="5">
                  <c:v>5.7656463878186098E-2</c:v>
                </c:pt>
                <c:pt idx="6">
                  <c:v>7.1501913688824803E-2</c:v>
                </c:pt>
                <c:pt idx="7">
                  <c:v>7.43976738968226E-2</c:v>
                </c:pt>
                <c:pt idx="8">
                  <c:v>9.6919324474065704E-2</c:v>
                </c:pt>
                <c:pt idx="9">
                  <c:v>0.13088782424418199</c:v>
                </c:pt>
                <c:pt idx="10">
                  <c:v>0.14753870882738601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D2-4511-A42D-FFF876EA4191}"/>
            </c:ext>
          </c:extLst>
        </c:ser>
        <c:ser>
          <c:idx val="1"/>
          <c:order val="1"/>
          <c:tx>
            <c:strRef>
              <c:f>'Abate de machos - Graf'!$H$4</c:f>
              <c:strCache>
                <c:ptCount val="1"/>
                <c:pt idx="0">
                  <c:v>Entre 24 e 36 meses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2E319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'Abate de machos - Graf'!$F$5:$F$18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'Abate de machos - Graf'!$H$5:$H$18</c:f>
              <c:numCache>
                <c:formatCode>0%</c:formatCode>
                <c:ptCount val="11"/>
                <c:pt idx="0">
                  <c:v>0.41582155246598401</c:v>
                </c:pt>
                <c:pt idx="1">
                  <c:v>0.37740055955084301</c:v>
                </c:pt>
                <c:pt idx="2">
                  <c:v>0.49470177422797201</c:v>
                </c:pt>
                <c:pt idx="3">
                  <c:v>0.557131006759508</c:v>
                </c:pt>
                <c:pt idx="4">
                  <c:v>0.61633399402780797</c:v>
                </c:pt>
                <c:pt idx="5">
                  <c:v>0.65015522438056605</c:v>
                </c:pt>
                <c:pt idx="6">
                  <c:v>0.66160439733802801</c:v>
                </c:pt>
                <c:pt idx="7">
                  <c:v>0.66143977408718402</c:v>
                </c:pt>
                <c:pt idx="8">
                  <c:v>0.64411030097319599</c:v>
                </c:pt>
                <c:pt idx="9">
                  <c:v>0.63487843863650495</c:v>
                </c:pt>
                <c:pt idx="10">
                  <c:v>0.61855959380467396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8D2-4511-A42D-FFF876EA4191}"/>
            </c:ext>
          </c:extLst>
        </c:ser>
        <c:ser>
          <c:idx val="0"/>
          <c:order val="2"/>
          <c:tx>
            <c:strRef>
              <c:f>'Abate de machos - Graf'!$G$4</c:f>
              <c:strCache>
                <c:ptCount val="1"/>
                <c:pt idx="0">
                  <c:v>Acima de 36 meses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2E319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'Abate de machos - Graf'!$F$5:$F$18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'Abate de machos - Graf'!$G$5:$G$18</c:f>
              <c:numCache>
                <c:formatCode>0%</c:formatCode>
                <c:ptCount val="11"/>
                <c:pt idx="0">
                  <c:v>0.56594654494144903</c:v>
                </c:pt>
                <c:pt idx="1">
                  <c:v>0.59244011915920203</c:v>
                </c:pt>
                <c:pt idx="2">
                  <c:v>0.48277064025810301</c:v>
                </c:pt>
                <c:pt idx="3">
                  <c:v>0.417705313478824</c:v>
                </c:pt>
                <c:pt idx="4">
                  <c:v>0.34193778627854199</c:v>
                </c:pt>
                <c:pt idx="5">
                  <c:v>0.29218831174124799</c:v>
                </c:pt>
                <c:pt idx="6">
                  <c:v>0.26689368897314802</c:v>
                </c:pt>
                <c:pt idx="7">
                  <c:v>0.26416255201599398</c:v>
                </c:pt>
                <c:pt idx="8">
                  <c:v>0.25897037455273803</c:v>
                </c:pt>
                <c:pt idx="9">
                  <c:v>0.234233737119314</c:v>
                </c:pt>
                <c:pt idx="10">
                  <c:v>0.23390169736794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8D2-4511-A42D-FFF876EA4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289504"/>
        <c:axId val="205289896"/>
      </c:barChart>
      <c:catAx>
        <c:axId val="20528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rgbClr val="2E31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5289896"/>
        <c:crosses val="autoZero"/>
        <c:auto val="1"/>
        <c:lblAlgn val="ctr"/>
        <c:lblOffset val="100"/>
        <c:noMultiLvlLbl val="0"/>
      </c:catAx>
      <c:valAx>
        <c:axId val="20528989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2E31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0528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2E319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0.03619</cdr:x>
      <cdr:y>0.95182</cdr:y>
    </cdr:from>
    <cdr:to>
      <cdr:x>0.23276</cdr:x>
      <cdr:y>1</cdr:y>
    </cdr:to>
    <cdr:sp macro="" textlink="">
      <cdr:nvSpPr>
        <cdr:cNvPr id="2" name="CaixaDeTexto 50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2292" y="4864110"/>
          <a:ext cx="1641923" cy="2462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91438" tIns="45718" rIns="91438" bIns="45718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fontAlgn="base">
            <a:spcBef>
              <a:spcPct val="0"/>
            </a:spcBef>
            <a:spcAft>
              <a:spcPct val="0"/>
            </a:spcAft>
          </a:pPr>
          <a:r>
            <a:rPr lang="pt-BR" sz="1000" dirty="0" smtClean="0">
              <a:latin typeface="Calibri" panose="020F0502020204030204" pitchFamily="34" charset="0"/>
              <a:cs typeface="Calibri" panose="020F0502020204030204" pitchFamily="34" charset="0"/>
            </a:rPr>
            <a:t>Fonte: </a:t>
          </a:r>
          <a:r>
            <a:rPr lang="pt-BR" sz="1000" dirty="0" err="1" smtClean="0">
              <a:latin typeface="Calibri" panose="020F0502020204030204" pitchFamily="34" charset="0"/>
              <a:cs typeface="Calibri" panose="020F0502020204030204" pitchFamily="34" charset="0"/>
            </a:rPr>
            <a:t>Indea</a:t>
          </a:r>
          <a:r>
            <a:rPr lang="pt-BR" sz="1000" dirty="0" smtClean="0">
              <a:latin typeface="Calibri" panose="020F0502020204030204" pitchFamily="34" charset="0"/>
              <a:cs typeface="Calibri" panose="020F0502020204030204" pitchFamily="34" charset="0"/>
            </a:rPr>
            <a:t>-MT; </a:t>
          </a:r>
          <a:r>
            <a:rPr lang="pt-BR" sz="1000" dirty="0" err="1" smtClean="0">
              <a:latin typeface="Calibri" panose="020F0502020204030204" pitchFamily="34" charset="0"/>
              <a:cs typeface="Calibri" panose="020F0502020204030204" pitchFamily="34" charset="0"/>
            </a:rPr>
            <a:t>Imea</a:t>
          </a:r>
          <a:endParaRPr lang="pt-BR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55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51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9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8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8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81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66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23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44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98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29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B0E4-BFF0-468E-80B8-BE8054BDDDEA}" type="datetimeFigureOut">
              <a:rPr lang="pt-BR" smtClean="0"/>
              <a:t>18/10/2017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E1D8-53F6-43EE-A584-F17249DB15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8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48518" y="4023046"/>
            <a:ext cx="7143482" cy="1218655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800" dirty="0" smtClean="0">
                <a:solidFill>
                  <a:schemeClr val="bg1"/>
                </a:solidFill>
                <a:latin typeface="+mn-lt"/>
              </a:rPr>
              <a:t>Estágio atual de implementação e perspectiva de utilização do CAR em Mato Grosso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48518" y="5393265"/>
            <a:ext cx="7143482" cy="414867"/>
          </a:xfrm>
        </p:spPr>
        <p:txBody>
          <a:bodyPr anchor="ctr">
            <a:norm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Acumin Pro ExtraCondensed Smbd" panose="020B0708020202020204" pitchFamily="34" charset="0"/>
              </a:rPr>
              <a:t>Expositor: Economista AMADO DE OLIVEIRA FILHO – Consultor </a:t>
            </a:r>
            <a:endParaRPr lang="pt-BR" sz="2000" dirty="0">
              <a:solidFill>
                <a:schemeClr val="bg1"/>
              </a:solidFill>
              <a:latin typeface="Acumin Pro ExtraCondensed Smbd" panose="020B0708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570510" y="4023046"/>
            <a:ext cx="414866" cy="188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01" y="4023047"/>
            <a:ext cx="1659468" cy="17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7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7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7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REBANHO BOVINO X PASTAGENS EM MATO GROSSO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cumin Pro ExtraCondensed Light" panose="020B0408020202020204" pitchFamily="34" charset="0"/>
              </a:rPr>
              <a:t/>
            </a:r>
            <a:b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cumin Pro ExtraCondensed Light" panose="020B0408020202020204" pitchFamily="34" charset="0"/>
              </a:rPr>
            </a:b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cumin Pro ExtraCondensed Smbd" panose="020B0708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3334" y="365125"/>
            <a:ext cx="414866" cy="1325564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3334" y="1825625"/>
            <a:ext cx="414866" cy="5032375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600069"/>
              </p:ext>
            </p:extLst>
          </p:nvPr>
        </p:nvGraphicFramePr>
        <p:xfrm>
          <a:off x="10668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FAIXA ETÁRIA DE ABATES DE BOVINOS MACHOS EM MATO GROSSO</a:t>
            </a:r>
            <a:endParaRPr lang="pt-BR" sz="2400" b="1" dirty="0">
              <a:solidFill>
                <a:srgbClr val="2E3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cumin Pro ExtraCondensed Light" panose="020B0408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3334" y="365125"/>
            <a:ext cx="414866" cy="1325564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3334" y="1825625"/>
            <a:ext cx="414866" cy="5032375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95049784"/>
              </p:ext>
            </p:extLst>
          </p:nvPr>
        </p:nvGraphicFramePr>
        <p:xfrm>
          <a:off x="1253066" y="1813133"/>
          <a:ext cx="10801200" cy="429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1570814" y="6173493"/>
            <a:ext cx="925112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00" b="1" dirty="0">
                <a:solidFill>
                  <a:srgbClr val="2E3192"/>
                </a:solidFill>
              </a:rPr>
              <a:t>Fonte: IMEA</a:t>
            </a:r>
          </a:p>
        </p:txBody>
      </p:sp>
    </p:spTree>
    <p:extLst>
      <p:ext uri="{BB962C8B-B14F-4D97-AF65-F5344CB8AC3E}">
        <p14:creationId xmlns:p14="http://schemas.microsoft.com/office/powerpoint/2010/main" val="3580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00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PESO </a:t>
            </a:r>
            <a:r>
              <a:rPr lang="pt-BR" sz="2800" b="1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MÉDIO DAS CARCAÇAS </a:t>
            </a:r>
            <a:r>
              <a:rPr lang="pt-BR" sz="28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BOVINOS DE MT</a:t>
            </a:r>
            <a:r>
              <a:rPr lang="pt-BR" sz="2800" b="1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solidFill>
                <a:srgbClr val="2E3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2E3192"/>
              </a:solidFill>
              <a:latin typeface="Acumin Pro ExtraCondensed Light" panose="020B0408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3334" y="230089"/>
            <a:ext cx="414866" cy="1325564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E319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3334" y="1690688"/>
            <a:ext cx="414866" cy="5032375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E319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38200" y="6311999"/>
            <a:ext cx="9251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rgbClr val="2E3192"/>
                </a:solidFill>
              </a:rPr>
              <a:t>Fonte: IMEA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199456" y="1731348"/>
            <a:ext cx="10154344" cy="4445615"/>
            <a:chOff x="1199456" y="1916833"/>
            <a:chExt cx="9361040" cy="4176464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6" y="1916833"/>
              <a:ext cx="9361040" cy="4176464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4511824" y="1988840"/>
              <a:ext cx="3024336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2E319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5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515" y="405922"/>
            <a:ext cx="10515600" cy="1614473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umin Pro ExtraCondensed Smbd" panose="020B0708020202020204" pitchFamily="34" charset="0"/>
              </a:rPr>
              <a:t>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cumin Pro ExtraCondensed Smbd" panose="020B0708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3334" y="365126"/>
            <a:ext cx="414866" cy="779462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3334" y="1324915"/>
            <a:ext cx="414866" cy="5032375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90778" y="405923"/>
            <a:ext cx="1087788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2E3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AÇÕES DIRETAS DE INCONSTITUCIONALIDADES e AÇÃO DIRETA DE CONSTITUCIONALIDADE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0778" y="1324913"/>
            <a:ext cx="10905781" cy="391676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300" b="1" dirty="0" err="1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ADIs</a:t>
            </a: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4901</a:t>
            </a:r>
            <a:r>
              <a:rPr lang="pt-BR" sz="2300" b="1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4902 e </a:t>
            </a: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4903 </a:t>
            </a:r>
            <a:r>
              <a:rPr lang="pt-BR" sz="23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( 21/01/2013) Patrocinadas pela Procuradoria Geral da República e </a:t>
            </a: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 4937 </a:t>
            </a:r>
            <a:r>
              <a:rPr lang="pt-BR" sz="23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(04/04/2013) Patrocinada pelo PSOL:             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pt-BR" sz="23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Apontam prejuízos </a:t>
            </a:r>
            <a:r>
              <a:rPr lang="pt-BR" sz="2300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ambientais decorrentes das modificações legislativas e argumenta que o novo Código “fragiliza o regime de proteção das áreas de preservação permanente e das reservas legais”, que podem ser extintas de acordo com a nova legislação. Outros pontos questionados pela PGR na primeira ADI são os que </a:t>
            </a:r>
            <a:r>
              <a:rPr lang="pt-BR" sz="23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preveem </a:t>
            </a:r>
            <a:r>
              <a:rPr lang="pt-BR" sz="2300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compensação da reserva legal sem que haja identidade ecológica entre as áreas e a permissão do plantio de espécies exóticas para recomposição da reserva legal. O novo Código ainda permite a consolidação das áreas que foram desmatadas antes das modificações dos percentuais de reserva legal, item que também é </a:t>
            </a:r>
            <a:r>
              <a:rPr lang="pt-BR" sz="23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questionado, dentre outras questões!</a:t>
            </a:r>
            <a:endParaRPr lang="pt-BR" sz="2300" dirty="0">
              <a:solidFill>
                <a:srgbClr val="2E319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0778" y="5249294"/>
            <a:ext cx="1079093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  Nº 42 </a:t>
            </a:r>
            <a:r>
              <a:rPr lang="pt-BR" sz="23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(02/05/2016)  Patrocinada pelo PP </a:t>
            </a:r>
            <a:r>
              <a:rPr lang="pt-BR" sz="2300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contrário das </a:t>
            </a:r>
            <a:r>
              <a:rPr lang="pt-BR" sz="2300" dirty="0" err="1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ADIs</a:t>
            </a:r>
            <a:r>
              <a:rPr lang="pt-BR" sz="2300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defende a constitucionalidade da lei por considerar que o novo Código não agride o meio ambiente, mas tem o objetivo de preservá-lo</a:t>
            </a:r>
            <a:r>
              <a:rPr lang="pt-BR" sz="2300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76324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515" y="405922"/>
            <a:ext cx="10515600" cy="1614473"/>
          </a:xfrm>
        </p:spPr>
        <p:txBody>
          <a:bodyPr/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cumin Pro ExtraCondensed Smbd" panose="020B0708020202020204" pitchFamily="34" charset="0"/>
              </a:rPr>
              <a:t>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Acumin Pro ExtraCondensed Smbd" panose="020B0708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3334" y="365126"/>
            <a:ext cx="414866" cy="1472604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23334" y="2884868"/>
            <a:ext cx="414866" cy="3472422"/>
          </a:xfrm>
          <a:prstGeom prst="rect">
            <a:avLst/>
          </a:prstGeom>
          <a:solidFill>
            <a:srgbClr val="2E319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09657" y="447080"/>
            <a:ext cx="1054028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2E3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FUTURO </a:t>
            </a:r>
            <a:r>
              <a:rPr lang="pt-BR" altLang="pt-BR" sz="20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PRODUÇÃO DE ALIMENTOS NO BRASIL </a:t>
            </a:r>
            <a:r>
              <a:rPr kumimoji="0" lang="pt-BR" altLang="pt-BR" sz="2000" b="1" i="0" u="none" strike="noStrike" cap="none" normalizeH="0" baseline="0" dirty="0" smtClean="0">
                <a:ln>
                  <a:noFill/>
                </a:ln>
                <a:solidFill>
                  <a:srgbClr val="2E319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NÓS SABEMOS FAZER!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2055" y="3572838"/>
            <a:ext cx="10649478" cy="2096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Tramitação do novo código florestal..... 12 anos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ADI´S em tramitação no STF................... 05 anos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acontecerá se forem vencedoras as teses das </a:t>
            </a:r>
            <a:r>
              <a:rPr lang="pt-BR" sz="2300" b="1" dirty="0" err="1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ADI´s</a:t>
            </a: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PGR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300" b="1" dirty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300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 do PSOL?</a:t>
            </a:r>
            <a:endParaRPr lang="pt-BR" sz="2300" b="1" dirty="0">
              <a:solidFill>
                <a:srgbClr val="2E3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300" b="1" dirty="0" smtClean="0">
              <a:solidFill>
                <a:srgbClr val="2E3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sz="2300" dirty="0" smtClean="0">
              <a:solidFill>
                <a:srgbClr val="2E3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09657" y="881699"/>
            <a:ext cx="9662260" cy="95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pt-BR" b="1" dirty="0" smtClean="0">
                <a:solidFill>
                  <a:srgbClr val="2E31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 AS DIFICULDADES IMPOSTAS PELA PERSISTENTE INSEGURANÇA JURIDICA SOBRE AS ATIVIDADES AGROPECUÁRIAS NO BRASIL, IMPÕE DIFICULDADES QUE COMPETE AO CONGRESSO NACIONAL MITIGAR!</a:t>
            </a:r>
            <a:endParaRPr lang="pt-BR" b="1" dirty="0">
              <a:solidFill>
                <a:srgbClr val="2E31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4412" y="2893749"/>
            <a:ext cx="2543175" cy="1202002"/>
          </a:xfrm>
          <a:ln w="38100"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600" dirty="0" smtClean="0">
                <a:solidFill>
                  <a:schemeClr val="bg1"/>
                </a:solidFill>
                <a:latin typeface="Acumin Pro ExtraCondensed Black" panose="020B0908020202020204" pitchFamily="34" charset="0"/>
              </a:rPr>
              <a:t>MUITO OBRIGADO</a:t>
            </a:r>
            <a:endParaRPr lang="pt-BR" sz="3600" dirty="0">
              <a:solidFill>
                <a:schemeClr val="bg1"/>
              </a:solidFill>
              <a:latin typeface="Acumin Pro ExtraCondensed Black" panose="020B0908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6800" y="4411133"/>
            <a:ext cx="4978400" cy="414867"/>
          </a:xfrm>
        </p:spPr>
        <p:txBody>
          <a:bodyPr anchor="ctr">
            <a:normAutofit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cumin Pro ExtraCondensed Smbd" panose="020B0708020202020204" pitchFamily="34" charset="0"/>
              </a:rPr>
              <a:t>Economista AMADO DE OLIVEIRA FILHO</a:t>
            </a:r>
            <a:endParaRPr lang="pt-BR" dirty="0">
              <a:solidFill>
                <a:schemeClr val="bg1"/>
              </a:solidFill>
              <a:latin typeface="Acumin Pro ExtraCondensed Smbd" panose="020B070802020202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606800" y="4826000"/>
            <a:ext cx="4978400" cy="414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solidFill>
                  <a:schemeClr val="bg1"/>
                </a:solidFill>
                <a:latin typeface="Acumin Pro ExtraCondensed Light" panose="020B0408020202020204" pitchFamily="34" charset="0"/>
              </a:rPr>
              <a:t>Consultor</a:t>
            </a:r>
            <a:endParaRPr lang="pt-BR" dirty="0">
              <a:solidFill>
                <a:schemeClr val="bg1"/>
              </a:solidFill>
              <a:latin typeface="Acumin Pro ExtraCondensed Light" panose="020B0408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65" y="901229"/>
            <a:ext cx="1659468" cy="178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310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Acumin Pro ExtraCondensed Black</vt:lpstr>
      <vt:lpstr>Acumin Pro ExtraCondensed Light</vt:lpstr>
      <vt:lpstr>Acumin Pro ExtraCondensed Smbd</vt:lpstr>
      <vt:lpstr>Arial</vt:lpstr>
      <vt:lpstr>Calibri</vt:lpstr>
      <vt:lpstr>Calibri Light</vt:lpstr>
      <vt:lpstr>Tema do Office</vt:lpstr>
      <vt:lpstr>Estágio atual de implementação e perspectiva de utilização do CAR em Mato Grosso</vt:lpstr>
      <vt:lpstr> REBANHO BOVINO X PASTAGENS EM MATO GROSSO </vt:lpstr>
      <vt:lpstr>FAIXA ETÁRIA DE ABATES DE BOVINOS MACHOS EM MATO GROSSO</vt:lpstr>
      <vt:lpstr> PESO MÉDIO DAS CARCAÇAS DE BOVINOS DE MT </vt:lpstr>
      <vt:lpstr> </vt:lpstr>
      <vt:lpstr> </vt:lpstr>
      <vt:lpstr>MUITO 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Usuário do Windows</dc:creator>
  <cp:lastModifiedBy>Leife Gonçalves Montalvão</cp:lastModifiedBy>
  <cp:revision>34</cp:revision>
  <dcterms:created xsi:type="dcterms:W3CDTF">2017-08-30T14:09:05Z</dcterms:created>
  <dcterms:modified xsi:type="dcterms:W3CDTF">2017-10-18T11:24:22Z</dcterms:modified>
</cp:coreProperties>
</file>