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44" r:id="rId2"/>
    <p:sldId id="365" r:id="rId3"/>
    <p:sldId id="363" r:id="rId4"/>
    <p:sldId id="345" r:id="rId5"/>
    <p:sldId id="359" r:id="rId6"/>
    <p:sldId id="360" r:id="rId7"/>
    <p:sldId id="347" r:id="rId8"/>
    <p:sldId id="358" r:id="rId9"/>
    <p:sldId id="357" r:id="rId10"/>
    <p:sldId id="301" r:id="rId11"/>
    <p:sldId id="299" r:id="rId12"/>
    <p:sldId id="355" r:id="rId13"/>
    <p:sldId id="348" r:id="rId14"/>
    <p:sldId id="349" r:id="rId15"/>
    <p:sldId id="353" r:id="rId16"/>
    <p:sldId id="361" r:id="rId17"/>
    <p:sldId id="362" r:id="rId18"/>
    <p:sldId id="342" r:id="rId19"/>
    <p:sldId id="346" r:id="rId20"/>
  </p:sldIdLst>
  <p:sldSz cx="9144000" cy="6858000" type="screen4x3"/>
  <p:notesSz cx="7099300" cy="10234613"/>
  <p:defaultTextStyle>
    <a:lvl1pPr>
      <a:spcBef>
        <a:spcPts val="1900"/>
      </a:spcBef>
      <a:defRPr sz="3200">
        <a:latin typeface="Arial"/>
        <a:ea typeface="Arial"/>
        <a:cs typeface="Arial"/>
        <a:sym typeface="Arial"/>
      </a:defRPr>
    </a:lvl1pPr>
    <a:lvl2pPr indent="457200">
      <a:spcBef>
        <a:spcPts val="1900"/>
      </a:spcBef>
      <a:defRPr sz="3200">
        <a:latin typeface="Arial"/>
        <a:ea typeface="Arial"/>
        <a:cs typeface="Arial"/>
        <a:sym typeface="Arial"/>
      </a:defRPr>
    </a:lvl2pPr>
    <a:lvl3pPr indent="914400">
      <a:spcBef>
        <a:spcPts val="1900"/>
      </a:spcBef>
      <a:defRPr sz="3200">
        <a:latin typeface="Arial"/>
        <a:ea typeface="Arial"/>
        <a:cs typeface="Arial"/>
        <a:sym typeface="Arial"/>
      </a:defRPr>
    </a:lvl3pPr>
    <a:lvl4pPr indent="1371600">
      <a:spcBef>
        <a:spcPts val="1900"/>
      </a:spcBef>
      <a:defRPr sz="3200">
        <a:latin typeface="Arial"/>
        <a:ea typeface="Arial"/>
        <a:cs typeface="Arial"/>
        <a:sym typeface="Arial"/>
      </a:defRPr>
    </a:lvl4pPr>
    <a:lvl5pPr indent="1828800">
      <a:spcBef>
        <a:spcPts val="1900"/>
      </a:spcBef>
      <a:defRPr sz="3200">
        <a:latin typeface="Arial"/>
        <a:ea typeface="Arial"/>
        <a:cs typeface="Arial"/>
        <a:sym typeface="Arial"/>
      </a:defRPr>
    </a:lvl5pPr>
    <a:lvl6pPr>
      <a:spcBef>
        <a:spcPts val="1900"/>
      </a:spcBef>
      <a:defRPr sz="3200">
        <a:latin typeface="Arial"/>
        <a:ea typeface="Arial"/>
        <a:cs typeface="Arial"/>
        <a:sym typeface="Arial"/>
      </a:defRPr>
    </a:lvl6pPr>
    <a:lvl7pPr>
      <a:spcBef>
        <a:spcPts val="1900"/>
      </a:spcBef>
      <a:defRPr sz="3200">
        <a:latin typeface="Arial"/>
        <a:ea typeface="Arial"/>
        <a:cs typeface="Arial"/>
        <a:sym typeface="Arial"/>
      </a:defRPr>
    </a:lvl7pPr>
    <a:lvl8pPr>
      <a:spcBef>
        <a:spcPts val="1900"/>
      </a:spcBef>
      <a:defRPr sz="3200">
        <a:latin typeface="Arial"/>
        <a:ea typeface="Arial"/>
        <a:cs typeface="Arial"/>
        <a:sym typeface="Arial"/>
      </a:defRPr>
    </a:lvl8pPr>
    <a:lvl9pPr>
      <a:spcBef>
        <a:spcPts val="1900"/>
      </a:spcBef>
      <a:defRPr sz="3200"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EE"/>
    <a:srgbClr val="024B7C"/>
    <a:srgbClr val="357A93"/>
    <a:srgbClr val="CDFFAB"/>
    <a:srgbClr val="05A7A7"/>
    <a:srgbClr val="276A73"/>
    <a:srgbClr val="CBE0A6"/>
    <a:srgbClr val="3333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76" autoAdjust="0"/>
  </p:normalViewPr>
  <p:slideViewPr>
    <p:cSldViewPr>
      <p:cViewPr varScale="1">
        <p:scale>
          <a:sx n="87" d="100"/>
          <a:sy n="87" d="100"/>
        </p:scale>
        <p:origin x="16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3AE57A34-FA79-4C54-9E69-4C5A4688DD36}" type="datetimeFigureOut">
              <a:rPr lang="pt-BR" smtClean="0"/>
              <a:t>12/09/2017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283C1255-1ED4-4827-A924-C3E424C1DF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917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</p:spPr>
        <p:txBody>
          <a:bodyPr lIns="94759" tIns="47380" rIns="94759" bIns="47380"/>
          <a:lstStyle/>
          <a:p>
            <a:pPr lvl="0"/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body" sz="quarter" idx="1"/>
          </p:nvPr>
        </p:nvSpPr>
        <p:spPr>
          <a:xfrm>
            <a:off x="946575" y="4861441"/>
            <a:ext cx="5206153" cy="4605576"/>
          </a:xfrm>
          <a:prstGeom prst="rect">
            <a:avLst/>
          </a:prstGeom>
        </p:spPr>
        <p:txBody>
          <a:bodyPr lIns="94759" tIns="47380" rIns="94759" bIns="47380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0453568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0725" y="9720919"/>
            <a:ext cx="3076917" cy="512058"/>
          </a:xfrm>
          <a:prstGeom prst="rect">
            <a:avLst/>
          </a:prstGeom>
          <a:noFill/>
        </p:spPr>
        <p:txBody>
          <a:bodyPr lIns="94759" tIns="47380" rIns="94759" bIns="47380"/>
          <a:lstStyle>
            <a:lvl1pPr defTabSz="9591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9919" indent="-296123" defTabSz="9591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4491" indent="-236898" defTabSz="9591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8287" indent="-236898" defTabSz="9591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2084" indent="-236898" defTabSz="9591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5880" indent="-236898" defTabSz="9591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79676" indent="-236898" defTabSz="9591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3473" indent="-236898" defTabSz="9591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27269" indent="-236898" defTabSz="9591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9A9676-6B6E-4333-9DD5-F1DCC1937873}" type="slidenum">
              <a:rPr lang="pt-BR" altLang="pt-BR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pt-BR" altLang="pt-BR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4020725" y="9720919"/>
            <a:ext cx="3076917" cy="51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17" tIns="47267" rIns="94517" bIns="4726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0" eaLnBrk="1" fontAlgn="base" hangingPunct="1">
              <a:spcBef>
                <a:spcPct val="0"/>
              </a:spcBef>
              <a:spcAft>
                <a:spcPct val="0"/>
              </a:spcAft>
            </a:pPr>
            <a:fld id="{BB098C13-69A6-4055-8DAF-4102F340008C}" type="slidenum">
              <a:rPr lang="pt-BR" altLang="pt-BR" b="1" kern="1200" smtClean="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rPr>
              <a:pPr algn="r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 altLang="pt-BR" b="1" kern="1200" smtClean="0">
              <a:solidFill>
                <a:srgbClr val="000000"/>
              </a:solidFill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5175"/>
            <a:ext cx="5119688" cy="3840163"/>
          </a:xfrm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3732"/>
            <a:ext cx="5679440" cy="4605248"/>
          </a:xfrm>
          <a:noFill/>
        </p:spPr>
        <p:txBody>
          <a:bodyPr/>
          <a:lstStyle/>
          <a:p>
            <a:pPr eaLnBrk="1" hangingPunct="1"/>
            <a:endParaRPr lang="en-US" altLang="pt-BR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2399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0506" y="9720674"/>
            <a:ext cx="3077137" cy="512303"/>
          </a:xfrm>
          <a:prstGeom prst="rect">
            <a:avLst/>
          </a:prstGeom>
          <a:noFill/>
        </p:spPr>
        <p:txBody>
          <a:bodyPr lIns="94759" tIns="47380" rIns="94759" bIns="47380"/>
          <a:lstStyle>
            <a:lvl1pPr algn="l" defTabSz="9870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9919" indent="-296123" algn="l" defTabSz="9870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4491" indent="-236898" algn="l" defTabSz="9870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8287" indent="-236898" algn="l" defTabSz="9870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2084" indent="-236898" algn="l" defTabSz="9870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5880" indent="-236898" defTabSz="9870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79676" indent="-236898" defTabSz="9870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3473" indent="-236898" defTabSz="9870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27269" indent="-236898" defTabSz="9870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20000"/>
              </a:spcBef>
            </a:pPr>
            <a:fld id="{F3E4D576-A50B-4E67-9206-680D777DDB72}" type="slidenum">
              <a:rPr lang="pt-BR" altLang="pt-BR" smtClean="0">
                <a:solidFill>
                  <a:srgbClr val="6600CC"/>
                </a:solidFill>
                <a:latin typeface="Arial Rounded MT Bold" pitchFamily="34" charset="0"/>
              </a:rPr>
              <a:pPr algn="r">
                <a:spcBef>
                  <a:spcPct val="20000"/>
                </a:spcBef>
              </a:pPr>
              <a:t>11</a:t>
            </a:fld>
            <a:endParaRPr lang="pt-BR" altLang="pt-BR" smtClean="0">
              <a:solidFill>
                <a:srgbClr val="6600CC"/>
              </a:solidFill>
              <a:latin typeface="Arial Rounded MT Bold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9687" cy="383857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4" y="4861155"/>
            <a:ext cx="5205933" cy="4605821"/>
          </a:xfrm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030202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4022384" y="9722556"/>
            <a:ext cx="3076916" cy="51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51" tIns="48025" rIns="96051" bIns="48025" anchor="b"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E0E8B1-5C03-4478-A884-CE0315A5888C}" type="slidenum">
              <a:rPr lang="pt-BR" altLang="pt-BR" sz="13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pt-BR" altLang="pt-BR" sz="1300">
              <a:solidFill>
                <a:srgbClr val="000000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6051" tIns="48025" rIns="96051" bIns="48025"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992964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0506" y="9720674"/>
            <a:ext cx="3077137" cy="512303"/>
          </a:xfrm>
          <a:prstGeom prst="rect">
            <a:avLst/>
          </a:prstGeom>
          <a:noFill/>
        </p:spPr>
        <p:txBody>
          <a:bodyPr lIns="94759" tIns="47380" rIns="94759" bIns="47380"/>
          <a:lstStyle>
            <a:lvl1pPr algn="l" defTabSz="9870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9919" indent="-296123" algn="l" defTabSz="9870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4491" indent="-236898" algn="l" defTabSz="9870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8287" indent="-236898" algn="l" defTabSz="9870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2084" indent="-236898" algn="l" defTabSz="9870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5880" indent="-236898" defTabSz="9870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79676" indent="-236898" defTabSz="9870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3473" indent="-236898" defTabSz="9870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27269" indent="-236898" defTabSz="9870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20000"/>
              </a:spcBef>
            </a:pPr>
            <a:fld id="{AD1821C6-A83A-47A0-8F02-282F357E3A0E}" type="slidenum">
              <a:rPr lang="pt-BR" altLang="pt-BR" smtClean="0">
                <a:solidFill>
                  <a:srgbClr val="6600CC"/>
                </a:solidFill>
                <a:latin typeface="Arial Rounded MT Bold" pitchFamily="34" charset="0"/>
              </a:rPr>
              <a:pPr algn="r">
                <a:spcBef>
                  <a:spcPct val="20000"/>
                </a:spcBef>
              </a:pPr>
              <a:t>13</a:t>
            </a:fld>
            <a:endParaRPr lang="pt-BR" altLang="pt-BR" smtClean="0">
              <a:solidFill>
                <a:srgbClr val="6600CC"/>
              </a:solidFill>
              <a:latin typeface="Arial Rounded MT Bold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7588" y="792163"/>
            <a:ext cx="5060950" cy="379571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6633" y="4826783"/>
            <a:ext cx="5181063" cy="4668018"/>
          </a:xfrm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64976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4022384" y="9722556"/>
            <a:ext cx="3076916" cy="51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51" tIns="48025" rIns="96051" bIns="48025" anchor="b"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0" eaLnBrk="1" fontAlgn="base" hangingPunct="1">
              <a:spcBef>
                <a:spcPct val="0"/>
              </a:spcBef>
              <a:spcAft>
                <a:spcPct val="0"/>
              </a:spcAft>
            </a:pPr>
            <a:fld id="{83B138E4-C571-4CF8-BE5B-28D4645FB8F6}" type="slidenum">
              <a:rPr lang="pt-BR" altLang="pt-BR" sz="1300" kern="1200">
                <a:solidFill>
                  <a:prstClr val="black"/>
                </a:solidFill>
                <a:ea typeface="+mn-ea"/>
                <a:cs typeface="+mn-cs"/>
              </a:rPr>
              <a:pPr algn="r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BR" altLang="pt-BR" sz="13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6051" tIns="48025" rIns="96051" bIns="48025"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269088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6051" tIns="48025" rIns="96051" bIns="48025"/>
          <a:lstStyle/>
          <a:p>
            <a:endParaRPr lang="pt-BR" altLang="pt-BR" b="1" smtClean="0"/>
          </a:p>
        </p:txBody>
      </p:sp>
    </p:spTree>
    <p:extLst>
      <p:ext uri="{BB962C8B-B14F-4D97-AF65-F5344CB8AC3E}">
        <p14:creationId xmlns:p14="http://schemas.microsoft.com/office/powerpoint/2010/main" val="3011186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6123" indent="-296123" algn="just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pt-BR" spc="-155" dirty="0"/>
              <a:t>Quem pode ser beneficiado?</a:t>
            </a:r>
          </a:p>
          <a:p>
            <a:pPr marL="296123" indent="-296123" algn="just">
              <a:spcBef>
                <a:spcPct val="20000"/>
              </a:spcBef>
              <a:buClr>
                <a:srgbClr val="0070C0"/>
              </a:buClr>
              <a:buFontTx/>
              <a:buChar char="-"/>
              <a:defRPr/>
            </a:pPr>
            <a:r>
              <a:rPr lang="pt-BR" spc="-155" dirty="0"/>
              <a:t>Os produtores rurais  PF</a:t>
            </a:r>
          </a:p>
          <a:p>
            <a:pPr marL="296123" indent="-296123" algn="just">
              <a:spcBef>
                <a:spcPct val="20000"/>
              </a:spcBef>
              <a:buClr>
                <a:srgbClr val="0070C0"/>
              </a:buClr>
              <a:buFontTx/>
              <a:buChar char="-"/>
              <a:defRPr/>
            </a:pPr>
            <a:r>
              <a:rPr lang="pt-BR" spc="-155" dirty="0"/>
              <a:t>Pessoas físicas que se dediquem à pesquisa e à produção de sementes e mudas melhoradas ou a prestação em imóveis rurais de serviços mecanizados de natureza agrícola, inclusive proteção ao solo</a:t>
            </a:r>
          </a:p>
          <a:p>
            <a:pPr marL="296123" indent="-296123" algn="just">
              <a:spcBef>
                <a:spcPct val="20000"/>
              </a:spcBef>
              <a:buClr>
                <a:srgbClr val="0070C0"/>
              </a:buClr>
              <a:buFontTx/>
              <a:buChar char="-"/>
              <a:defRPr/>
            </a:pPr>
            <a:r>
              <a:rPr lang="pt-BR" spc="-155" dirty="0"/>
              <a:t>Produtores rurais (PF)extrativistas, não predatórios e indígenas, assistidos por instituição competente</a:t>
            </a:r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  <a:noFill/>
        </p:spPr>
        <p:txBody>
          <a:bodyPr lIns="94759" tIns="47380" rIns="94759" bIns="47380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19" indent="-296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491" indent="-2368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287" indent="-2368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084" indent="-2368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5880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9676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3473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7269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797BD1-6CAC-4F70-B096-B990350BF1B3}" type="slidenum">
              <a:rPr lang="pt-BR" altLang="pt-BR" smtClean="0"/>
              <a:pPr eaLnBrk="1" hangingPunct="1">
                <a:spcBef>
                  <a:spcPct val="0"/>
                </a:spcBef>
              </a:pPr>
              <a:t>16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313705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6123" indent="-296123" algn="just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pt-BR" spc="-155" dirty="0"/>
              <a:t>Quem pode ser beneficiado?</a:t>
            </a:r>
          </a:p>
          <a:p>
            <a:pPr marL="296123" indent="-296123" algn="just">
              <a:spcBef>
                <a:spcPct val="20000"/>
              </a:spcBef>
              <a:buClr>
                <a:srgbClr val="0070C0"/>
              </a:buClr>
              <a:buFontTx/>
              <a:buChar char="-"/>
              <a:defRPr/>
            </a:pPr>
            <a:r>
              <a:rPr lang="pt-BR" spc="-155" dirty="0"/>
              <a:t>Os produtores rurais  PF</a:t>
            </a:r>
          </a:p>
          <a:p>
            <a:pPr marL="296123" indent="-296123" algn="just">
              <a:spcBef>
                <a:spcPct val="20000"/>
              </a:spcBef>
              <a:buClr>
                <a:srgbClr val="0070C0"/>
              </a:buClr>
              <a:buFontTx/>
              <a:buChar char="-"/>
              <a:defRPr/>
            </a:pPr>
            <a:r>
              <a:rPr lang="pt-BR" spc="-155" dirty="0"/>
              <a:t>Pessoas físicas que se dediquem à pesquisa e à produção de sementes e mudas melhoradas ou a prestação em imóveis rurais de serviços mecanizados de natureza agrícola, inclusive proteção ao solo</a:t>
            </a:r>
          </a:p>
          <a:p>
            <a:pPr marL="296123" indent="-296123" algn="just">
              <a:spcBef>
                <a:spcPct val="20000"/>
              </a:spcBef>
              <a:buClr>
                <a:srgbClr val="0070C0"/>
              </a:buClr>
              <a:buFontTx/>
              <a:buChar char="-"/>
              <a:defRPr/>
            </a:pPr>
            <a:r>
              <a:rPr lang="pt-BR" spc="-155" dirty="0"/>
              <a:t>Produtores rurais (PF)extrativistas, não predatórios e indígenas, assistidos por instituição competente</a:t>
            </a:r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  <a:noFill/>
        </p:spPr>
        <p:txBody>
          <a:bodyPr lIns="94759" tIns="47380" rIns="94759" bIns="47380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19" indent="-296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491" indent="-2368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287" indent="-2368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084" indent="-2368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5880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9676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3473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7269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32871B-DBFB-4635-96B4-B4D9F31FCA3D}" type="slidenum">
              <a:rPr lang="pt-BR" altLang="pt-BR" smtClean="0"/>
              <a:pPr eaLnBrk="1" hangingPunct="1">
                <a:spcBef>
                  <a:spcPct val="0"/>
                </a:spcBef>
              </a:pPr>
              <a:t>17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872157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4022385" y="9720919"/>
            <a:ext cx="3075258" cy="51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43" tIns="47371" rIns="94743" bIns="47371" anchor="b"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0" eaLnBrk="1" fontAlgn="base" hangingPunct="1">
              <a:spcBef>
                <a:spcPct val="0"/>
              </a:spcBef>
              <a:spcAft>
                <a:spcPct val="0"/>
              </a:spcAft>
            </a:pPr>
            <a:fld id="{71BD6D31-3561-4984-8E48-02F855BDD660}" type="slidenum">
              <a:rPr lang="pt-BR" altLang="pt-BR" b="1" kern="120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t-BR" altLang="pt-BR" b="1" kern="120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4931" name="Rectangle 7"/>
          <p:cNvSpPr txBox="1">
            <a:spLocks noGrp="1" noChangeArrowheads="1"/>
          </p:cNvSpPr>
          <p:nvPr/>
        </p:nvSpPr>
        <p:spPr bwMode="auto">
          <a:xfrm>
            <a:off x="4022384" y="9722556"/>
            <a:ext cx="3076916" cy="51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59" tIns="48029" rIns="96059" bIns="48029" anchor="b"/>
          <a:lstStyle>
            <a:lvl1pPr defTabSz="9604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04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04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04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04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0" eaLnBrk="1" fontAlgn="base" hangingPunct="1">
              <a:spcBef>
                <a:spcPct val="0"/>
              </a:spcBef>
              <a:spcAft>
                <a:spcPct val="0"/>
              </a:spcAft>
            </a:pPr>
            <a:fld id="{B9F871C5-F1CE-437F-A5D2-14D734299B9E}" type="slidenum">
              <a:rPr lang="pt-BR" altLang="pt-BR" sz="1300" b="1" kern="1200">
                <a:solidFill>
                  <a:prstClr val="black"/>
                </a:solidFill>
                <a:ea typeface="+mn-ea"/>
                <a:cs typeface="+mn-cs"/>
              </a:rPr>
              <a:pPr algn="r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t-BR" altLang="pt-BR" sz="1300" b="1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249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313109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865884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1667697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4200" y="158750"/>
            <a:ext cx="6292850" cy="47625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6738" y="1557338"/>
            <a:ext cx="8153400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B7412-C864-470B-8E1A-262B21BA5F7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121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" y="-11113"/>
            <a:ext cx="9144002" cy="908051"/>
          </a:xfrm>
          <a:prstGeom prst="rect">
            <a:avLst/>
          </a:prstGeom>
          <a:solidFill>
            <a:srgbClr val="00993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1800"/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-1" y="836612"/>
            <a:ext cx="9144002" cy="144463"/>
          </a:xfrm>
          <a:prstGeom prst="rect">
            <a:avLst/>
          </a:prstGeom>
          <a:solidFill>
            <a:srgbClr val="6FB31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1800"/>
            </a:pPr>
            <a:endParaRPr/>
          </a:p>
        </p:txBody>
      </p:sp>
      <p:pic>
        <p:nvPicPr>
          <p:cNvPr id="4" name="BNDES_Branco peq.png" descr="BNDES_Branco peq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32650" y="257175"/>
            <a:ext cx="1371600" cy="284163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ransition spd="med"/>
  <p:txStyles>
    <p:titleStyle>
      <a:lvl1pPr>
        <a:defRPr sz="2000" b="1">
          <a:solidFill>
            <a:srgbClr val="FFFFFF"/>
          </a:solidFill>
          <a:latin typeface="Arial"/>
          <a:ea typeface="Arial"/>
          <a:cs typeface="Arial"/>
          <a:sym typeface="Arial"/>
        </a:defRPr>
      </a:lvl1pPr>
      <a:lvl2pPr>
        <a:defRPr sz="2000" b="1">
          <a:solidFill>
            <a:srgbClr val="FFFFFF"/>
          </a:solidFill>
          <a:latin typeface="Arial"/>
          <a:ea typeface="Arial"/>
          <a:cs typeface="Arial"/>
          <a:sym typeface="Arial"/>
        </a:defRPr>
      </a:lvl2pPr>
      <a:lvl3pPr>
        <a:defRPr sz="2000" b="1">
          <a:solidFill>
            <a:srgbClr val="FFFFFF"/>
          </a:solidFill>
          <a:latin typeface="Arial"/>
          <a:ea typeface="Arial"/>
          <a:cs typeface="Arial"/>
          <a:sym typeface="Arial"/>
        </a:defRPr>
      </a:lvl3pPr>
      <a:lvl4pPr>
        <a:defRPr sz="2000" b="1">
          <a:solidFill>
            <a:srgbClr val="FFFFFF"/>
          </a:solidFill>
          <a:latin typeface="Arial"/>
          <a:ea typeface="Arial"/>
          <a:cs typeface="Arial"/>
          <a:sym typeface="Arial"/>
        </a:defRPr>
      </a:lvl4pPr>
      <a:lvl5pPr>
        <a:defRPr sz="2000" b="1">
          <a:solidFill>
            <a:srgbClr val="FFFFFF"/>
          </a:solidFill>
          <a:latin typeface="Arial"/>
          <a:ea typeface="Arial"/>
          <a:cs typeface="Arial"/>
          <a:sym typeface="Arial"/>
        </a:defRPr>
      </a:lvl5pPr>
      <a:lvl6pPr indent="457200">
        <a:defRPr sz="2000" b="1">
          <a:solidFill>
            <a:srgbClr val="FFFFFF"/>
          </a:solidFill>
          <a:latin typeface="Arial"/>
          <a:ea typeface="Arial"/>
          <a:cs typeface="Arial"/>
          <a:sym typeface="Arial"/>
        </a:defRPr>
      </a:lvl6pPr>
      <a:lvl7pPr indent="914400">
        <a:defRPr sz="2000" b="1">
          <a:solidFill>
            <a:srgbClr val="FFFFFF"/>
          </a:solidFill>
          <a:latin typeface="Arial"/>
          <a:ea typeface="Arial"/>
          <a:cs typeface="Arial"/>
          <a:sym typeface="Arial"/>
        </a:defRPr>
      </a:lvl7pPr>
      <a:lvl8pPr indent="1371600">
        <a:defRPr sz="2000" b="1">
          <a:solidFill>
            <a:srgbClr val="FFFFFF"/>
          </a:solidFill>
          <a:latin typeface="Arial"/>
          <a:ea typeface="Arial"/>
          <a:cs typeface="Arial"/>
          <a:sym typeface="Arial"/>
        </a:defRPr>
      </a:lvl8pPr>
      <a:lvl9pPr indent="1828800">
        <a:defRPr sz="2000" b="1">
          <a:solidFill>
            <a:srgbClr val="FFFFFF"/>
          </a:solidFill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400"/>
        </a:spcBef>
        <a:buClr>
          <a:srgbClr val="000000"/>
        </a:buClr>
        <a:buSzPct val="100000"/>
        <a:buChar char="•"/>
        <a:defRPr sz="2000">
          <a:latin typeface="Arial"/>
          <a:ea typeface="Arial"/>
          <a:cs typeface="Arial"/>
          <a:sym typeface="Arial"/>
        </a:defRPr>
      </a:lvl1pPr>
      <a:lvl2pPr marL="774700" indent="-317500">
        <a:spcBef>
          <a:spcPts val="400"/>
        </a:spcBef>
        <a:buClr>
          <a:srgbClr val="000000"/>
        </a:buClr>
        <a:buSzPct val="100000"/>
        <a:buChar char="•"/>
        <a:defRPr sz="2000">
          <a:latin typeface="Arial"/>
          <a:ea typeface="Arial"/>
          <a:cs typeface="Arial"/>
          <a:sym typeface="Arial"/>
        </a:defRPr>
      </a:lvl2pPr>
      <a:lvl3pPr marL="1168400" indent="-254000">
        <a:spcBef>
          <a:spcPts val="400"/>
        </a:spcBef>
        <a:buClr>
          <a:srgbClr val="000000"/>
        </a:buClr>
        <a:buSzPct val="100000"/>
        <a:buChar char="•"/>
        <a:defRPr sz="2000">
          <a:latin typeface="Arial"/>
          <a:ea typeface="Arial"/>
          <a:cs typeface="Arial"/>
          <a:sym typeface="Arial"/>
        </a:defRPr>
      </a:lvl3pPr>
      <a:lvl4pPr marL="1625600" indent="-254000">
        <a:spcBef>
          <a:spcPts val="400"/>
        </a:spcBef>
        <a:buClr>
          <a:srgbClr val="000000"/>
        </a:buClr>
        <a:buSzPct val="100000"/>
        <a:buChar char="•"/>
        <a:defRPr sz="2000">
          <a:latin typeface="Arial"/>
          <a:ea typeface="Arial"/>
          <a:cs typeface="Arial"/>
          <a:sym typeface="Arial"/>
        </a:defRPr>
      </a:lvl4pPr>
      <a:lvl5pPr marL="2082800" indent="-254000">
        <a:spcBef>
          <a:spcPts val="400"/>
        </a:spcBef>
        <a:buClr>
          <a:srgbClr val="000000"/>
        </a:buClr>
        <a:buSzPct val="100000"/>
        <a:buChar char="•"/>
        <a:defRPr sz="2000">
          <a:latin typeface="Arial"/>
          <a:ea typeface="Arial"/>
          <a:cs typeface="Arial"/>
          <a:sym typeface="Arial"/>
        </a:defRPr>
      </a:lvl5pPr>
      <a:lvl6pPr marL="2540000" indent="-254000">
        <a:spcBef>
          <a:spcPts val="400"/>
        </a:spcBef>
        <a:buClr>
          <a:srgbClr val="000000"/>
        </a:buClr>
        <a:buSzPct val="100000"/>
        <a:buChar char="•"/>
        <a:defRPr sz="2000">
          <a:latin typeface="Arial"/>
          <a:ea typeface="Arial"/>
          <a:cs typeface="Arial"/>
          <a:sym typeface="Arial"/>
        </a:defRPr>
      </a:lvl6pPr>
      <a:lvl7pPr marL="2997200" indent="-254000">
        <a:spcBef>
          <a:spcPts val="400"/>
        </a:spcBef>
        <a:buClr>
          <a:srgbClr val="000000"/>
        </a:buClr>
        <a:buSzPct val="100000"/>
        <a:buChar char="•"/>
        <a:defRPr sz="2000">
          <a:latin typeface="Arial"/>
          <a:ea typeface="Arial"/>
          <a:cs typeface="Arial"/>
          <a:sym typeface="Arial"/>
        </a:defRPr>
      </a:lvl7pPr>
      <a:lvl8pPr marL="3454400" indent="-254000">
        <a:spcBef>
          <a:spcPts val="400"/>
        </a:spcBef>
        <a:buClr>
          <a:srgbClr val="000000"/>
        </a:buClr>
        <a:buSzPct val="100000"/>
        <a:buChar char="•"/>
        <a:defRPr sz="2000">
          <a:latin typeface="Arial"/>
          <a:ea typeface="Arial"/>
          <a:cs typeface="Arial"/>
          <a:sym typeface="Arial"/>
        </a:defRPr>
      </a:lvl8pPr>
      <a:lvl9pPr marL="3911600" indent="-254000">
        <a:spcBef>
          <a:spcPts val="400"/>
        </a:spcBef>
        <a:buClr>
          <a:srgbClr val="000000"/>
        </a:buClr>
        <a:buSzPct val="100000"/>
        <a:buChar char="•"/>
        <a:defRPr sz="2000">
          <a:latin typeface="Arial"/>
          <a:ea typeface="Arial"/>
          <a:cs typeface="Arial"/>
          <a:sym typeface="Arial"/>
        </a:defRPr>
      </a:lvl9pPr>
    </p:bodyStyle>
    <p:otherStyle>
      <a:lvl1pPr algn="r">
        <a:spcBef>
          <a:spcPts val="700"/>
        </a:spcBef>
        <a:defRPr sz="1200">
          <a:solidFill>
            <a:schemeClr val="tx1"/>
          </a:solidFill>
          <a:latin typeface="+mn-lt"/>
          <a:ea typeface="+mn-ea"/>
          <a:cs typeface="+mn-cs"/>
          <a:sym typeface="Comic Sans MS"/>
        </a:defRPr>
      </a:lvl1pPr>
      <a:lvl2pPr indent="457200" algn="r">
        <a:spcBef>
          <a:spcPts val="700"/>
        </a:spcBef>
        <a:defRPr sz="1200">
          <a:solidFill>
            <a:schemeClr val="tx1"/>
          </a:solidFill>
          <a:latin typeface="+mn-lt"/>
          <a:ea typeface="+mn-ea"/>
          <a:cs typeface="+mn-cs"/>
          <a:sym typeface="Comic Sans MS"/>
        </a:defRPr>
      </a:lvl2pPr>
      <a:lvl3pPr indent="914400" algn="r">
        <a:spcBef>
          <a:spcPts val="700"/>
        </a:spcBef>
        <a:defRPr sz="1200">
          <a:solidFill>
            <a:schemeClr val="tx1"/>
          </a:solidFill>
          <a:latin typeface="+mn-lt"/>
          <a:ea typeface="+mn-ea"/>
          <a:cs typeface="+mn-cs"/>
          <a:sym typeface="Comic Sans MS"/>
        </a:defRPr>
      </a:lvl3pPr>
      <a:lvl4pPr indent="1371600" algn="r">
        <a:spcBef>
          <a:spcPts val="700"/>
        </a:spcBef>
        <a:defRPr sz="1200">
          <a:solidFill>
            <a:schemeClr val="tx1"/>
          </a:solidFill>
          <a:latin typeface="+mn-lt"/>
          <a:ea typeface="+mn-ea"/>
          <a:cs typeface="+mn-cs"/>
          <a:sym typeface="Comic Sans MS"/>
        </a:defRPr>
      </a:lvl4pPr>
      <a:lvl5pPr indent="1828800" algn="r">
        <a:spcBef>
          <a:spcPts val="700"/>
        </a:spcBef>
        <a:defRPr sz="1200">
          <a:solidFill>
            <a:schemeClr val="tx1"/>
          </a:solidFill>
          <a:latin typeface="+mn-lt"/>
          <a:ea typeface="+mn-ea"/>
          <a:cs typeface="+mn-cs"/>
          <a:sym typeface="Comic Sans MS"/>
        </a:defRPr>
      </a:lvl5pPr>
      <a:lvl6pPr algn="r">
        <a:spcBef>
          <a:spcPts val="700"/>
        </a:spcBef>
        <a:defRPr sz="1200">
          <a:solidFill>
            <a:schemeClr val="tx1"/>
          </a:solidFill>
          <a:latin typeface="+mn-lt"/>
          <a:ea typeface="+mn-ea"/>
          <a:cs typeface="+mn-cs"/>
          <a:sym typeface="Comic Sans MS"/>
        </a:defRPr>
      </a:lvl6pPr>
      <a:lvl7pPr algn="r">
        <a:spcBef>
          <a:spcPts val="700"/>
        </a:spcBef>
        <a:defRPr sz="1200">
          <a:solidFill>
            <a:schemeClr val="tx1"/>
          </a:solidFill>
          <a:latin typeface="+mn-lt"/>
          <a:ea typeface="+mn-ea"/>
          <a:cs typeface="+mn-cs"/>
          <a:sym typeface="Comic Sans MS"/>
        </a:defRPr>
      </a:lvl7pPr>
      <a:lvl8pPr algn="r">
        <a:spcBef>
          <a:spcPts val="700"/>
        </a:spcBef>
        <a:defRPr sz="1200">
          <a:solidFill>
            <a:schemeClr val="tx1"/>
          </a:solidFill>
          <a:latin typeface="+mn-lt"/>
          <a:ea typeface="+mn-ea"/>
          <a:cs typeface="+mn-cs"/>
          <a:sym typeface="Comic Sans MS"/>
        </a:defRPr>
      </a:lvl8pPr>
      <a:lvl9pPr algn="r">
        <a:spcBef>
          <a:spcPts val="700"/>
        </a:spcBef>
        <a:defRPr sz="1200">
          <a:solidFill>
            <a:schemeClr val="tx1"/>
          </a:solidFill>
          <a:latin typeface="+mn-lt"/>
          <a:ea typeface="+mn-ea"/>
          <a:cs typeface="+mn-cs"/>
          <a:sym typeface="Comic Sans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png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2.jpe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1.jpeg"/><Relationship Id="rId4" Type="http://schemas.openxmlformats.org/officeDocument/2006/relationships/image" Target="../media/image17.emf"/><Relationship Id="rId9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2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jpeg"/><Relationship Id="rId11" Type="http://schemas.openxmlformats.org/officeDocument/2006/relationships/image" Target="../media/image39.jpeg"/><Relationship Id="rId5" Type="http://schemas.openxmlformats.org/officeDocument/2006/relationships/image" Target="../media/image34.png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ndes.gov.br/wps/portal/site/home/quem-somos/responsabilidade-social-e-ambiental/o-que-nos-orienta/politicas/politica-socioambiental/diretrizes-socioambientais-pecuaria-bovina/!ut/p/z0/vZBbT8MwDIV_TR-jBHbTHsvKvWNISNDlZXJbbzO0cddkE_TXk1VoExtD4oU3O8c5_nyklonUBja0AEdsoPD9VPdn8fD-8qY7UfEkUgMVRqP-w2O_cza66so7qX8f8A7n9Xg0XkhdgVsKMnOWCYvVGoVhK7gmNA5kUnFBjjKw-1JYzoihTNsRT5NTja6mBu13iayoMFtDTSBS3pCB7V56Xa10KHXGxuG7k0lqcrQzMtaRW2fthYFacomB8jil9yzZBqpGW7GxkFJBOeTY7oJC7EACdcQfqB3_vjzgD9Qf-A-CVU8XHR_s4LYXXw_Vc-9UsOBvIotHyf1DGnNo8OtHAa1f6XUWWbGdQy_8DHfqXVZvehp9dJoYX8JPL_6uKQ!!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Número de Slid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kern="1200" smtClean="0">
                <a:solidFill>
                  <a:srgbClr val="000000"/>
                </a:solidFill>
                <a:latin typeface="Optimum" pitchFamily="2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pt-BR" altLang="pt-BR" i="1" kern="1200" smtClean="0">
                <a:solidFill>
                  <a:srgbClr val="000000"/>
                </a:solidFill>
                <a:latin typeface="Optimum" pitchFamily="2" charset="0"/>
                <a:ea typeface="MS PGothic" pitchFamily="34" charset="-128"/>
                <a:cs typeface="Calibri" pitchFamily="34" charset="0"/>
              </a:rPr>
              <a:t>// </a:t>
            </a:r>
            <a:fld id="{A746B173-F000-4D9E-9A26-0D699D02600F}" type="slidenum">
              <a:rPr lang="pt-BR" altLang="pt-BR" sz="900" kern="1200" smtClean="0">
                <a:solidFill>
                  <a:srgbClr val="000000"/>
                </a:solidFill>
                <a:latin typeface="Optimum" pitchFamily="2" charset="0"/>
                <a:ea typeface="MS PGothic" pitchFamily="34" charset="-128"/>
                <a:cs typeface="Calibri" pitchFamily="34" charset="0"/>
              </a:rPr>
              <a:pPr algn="ctr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 altLang="pt-BR" sz="900" kern="1200" smtClean="0">
              <a:solidFill>
                <a:srgbClr val="000000"/>
              </a:solidFill>
              <a:latin typeface="Optimum" pitchFamily="2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3075" name="Espaço Reservado para Número de Slide 3"/>
          <p:cNvSpPr txBox="1">
            <a:spLocks noGrp="1"/>
          </p:cNvSpPr>
          <p:nvPr/>
        </p:nvSpPr>
        <p:spPr bwMode="auto">
          <a:xfrm>
            <a:off x="734695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rtl="0" eaLnBrk="1" fontAlgn="base" hangingPunct="1">
              <a:spcBef>
                <a:spcPct val="0"/>
              </a:spcBef>
              <a:spcAft>
                <a:spcPct val="0"/>
              </a:spcAft>
            </a:pPr>
            <a:fld id="{C2126548-5938-4A33-B0CC-EBC45DA381DB}" type="slidenum">
              <a:rPr lang="pt-BR" altLang="pt-BR" kern="1200" smtClean="0">
                <a:solidFill>
                  <a:srgbClr val="000000"/>
                </a:solidFill>
                <a:latin typeface="Optimum" pitchFamily="2" charset="0"/>
                <a:ea typeface="MS PGothic" pitchFamily="34" charset="-128"/>
                <a:cs typeface="Calibri" pitchFamily="34" charset="0"/>
              </a:rPr>
              <a:pPr algn="r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 altLang="pt-BR" kern="1200" smtClean="0">
              <a:solidFill>
                <a:srgbClr val="000000"/>
              </a:solidFill>
              <a:latin typeface="Optimum" pitchFamily="2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3076" name="Rectangle 2"/>
          <p:cNvSpPr>
            <a:spLocks noChangeAspect="1" noChangeArrowheads="1"/>
          </p:cNvSpPr>
          <p:nvPr/>
        </p:nvSpPr>
        <p:spPr bwMode="auto">
          <a:xfrm>
            <a:off x="0" y="0"/>
            <a:ext cx="9158288" cy="342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pt-BR" sz="1800" kern="1200" smtClean="0">
              <a:solidFill>
                <a:srgbClr val="009999"/>
              </a:solidFill>
              <a:latin typeface="Verdana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3080" name="Rectangle 4"/>
          <p:cNvSpPr>
            <a:spLocks noChangeAspect="1" noChangeArrowheads="1"/>
          </p:cNvSpPr>
          <p:nvPr/>
        </p:nvSpPr>
        <p:spPr bwMode="auto">
          <a:xfrm>
            <a:off x="-14289" y="3857625"/>
            <a:ext cx="9194801" cy="292100"/>
          </a:xfrm>
          <a:prstGeom prst="rect">
            <a:avLst/>
          </a:prstGeom>
          <a:solidFill>
            <a:srgbClr val="4F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pt-BR" sz="1800" kern="1200" smtClean="0">
              <a:solidFill>
                <a:srgbClr val="009999"/>
              </a:solidFill>
              <a:latin typeface="Verdana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3081" name="Rectangle 3"/>
          <p:cNvSpPr>
            <a:spLocks noChangeAspect="1" noChangeArrowheads="1"/>
          </p:cNvSpPr>
          <p:nvPr/>
        </p:nvSpPr>
        <p:spPr bwMode="auto">
          <a:xfrm>
            <a:off x="-14289" y="4149725"/>
            <a:ext cx="9194801" cy="27178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7575"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defTabSz="917575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defTabSz="917575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defTabSz="917575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defTabSz="917575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pt-BR" altLang="pt-BR" sz="4200" kern="1200" smtClean="0">
                <a:solidFill>
                  <a:srgbClr val="FFFFFF"/>
                </a:solidFill>
                <a:ea typeface="MS PGothic" pitchFamily="34" charset="-128"/>
                <a:cs typeface="Calibri" pitchFamily="34" charset="0"/>
              </a:rPr>
              <a:t> </a:t>
            </a:r>
          </a:p>
        </p:txBody>
      </p:sp>
      <p:pic>
        <p:nvPicPr>
          <p:cNvPr id="3082" name="Picture 6" descr="logosemfundobran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86513"/>
            <a:ext cx="32210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AutoShape 8"/>
          <p:cNvSpPr>
            <a:spLocks noChangeArrowheads="1"/>
          </p:cNvSpPr>
          <p:nvPr/>
        </p:nvSpPr>
        <p:spPr bwMode="ltGray">
          <a:xfrm>
            <a:off x="-14290" y="4449280"/>
            <a:ext cx="9194801" cy="1782064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61" tIns="45680" rIns="91361" bIns="45680" anchor="ctr"/>
          <a:lstStyle>
            <a:lvl1pPr marL="266700" indent="-2667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3600" kern="1200" dirty="0" smtClean="0">
                <a:solidFill>
                  <a:srgbClr val="FFFFFF"/>
                </a:solidFill>
                <a:ea typeface="+mn-ea"/>
                <a:cs typeface="+mn-cs"/>
              </a:rPr>
              <a:t>Alternativas de Financiamento do BNDES para o Setor de Carnes</a:t>
            </a: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pt-BR" altLang="pt-BR" sz="2400" kern="1200" dirty="0" smtClean="0">
              <a:solidFill>
                <a:srgbClr val="FFFFFF"/>
              </a:solidFill>
              <a:ea typeface="+mn-ea"/>
              <a:cs typeface="+mn-cs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b="0" kern="1200" dirty="0" smtClean="0">
                <a:solidFill>
                  <a:srgbClr val="FFFFFF"/>
                </a:solidFill>
                <a:ea typeface="+mn-ea"/>
                <a:cs typeface="+mn-cs"/>
              </a:rPr>
              <a:t>Comissão de Agricultura e Reforma Agrária do Senado Federal</a:t>
            </a: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b="0" kern="1200" dirty="0" smtClean="0">
                <a:solidFill>
                  <a:srgbClr val="FFFFFF"/>
                </a:solidFill>
                <a:ea typeface="+mn-ea"/>
                <a:cs typeface="+mn-cs"/>
              </a:rPr>
              <a:t>Setembro/17</a:t>
            </a:r>
          </a:p>
        </p:txBody>
      </p:sp>
      <p:pic>
        <p:nvPicPr>
          <p:cNvPr id="18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94801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429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4"/>
          <p:cNvSpPr>
            <a:spLocks noChangeArrowheads="1"/>
          </p:cNvSpPr>
          <p:nvPr/>
        </p:nvSpPr>
        <p:spPr bwMode="auto">
          <a:xfrm>
            <a:off x="69850" y="1317625"/>
            <a:ext cx="3705225" cy="430213"/>
          </a:xfrm>
          <a:prstGeom prst="roundRect">
            <a:avLst>
              <a:gd name="adj" fmla="val 32778"/>
            </a:avLst>
          </a:prstGeom>
          <a:solidFill>
            <a:srgbClr val="00008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pt-BR" sz="1600"/>
          </a:p>
          <a:p>
            <a:pPr eaLnBrk="1" hangingPunct="1">
              <a:lnSpc>
                <a:spcPct val="90000"/>
              </a:lnSpc>
            </a:pPr>
            <a:r>
              <a:rPr lang="en-US" altLang="pt-BR" sz="1600"/>
              <a:t>EMPRESA</a:t>
            </a:r>
          </a:p>
          <a:p>
            <a:pPr eaLnBrk="1" hangingPunct="1">
              <a:lnSpc>
                <a:spcPct val="90000"/>
              </a:lnSpc>
            </a:pPr>
            <a:endParaRPr lang="pt-BR" altLang="pt-BR" sz="1700">
              <a:latin typeface="Arial Rounded MT Bold" pitchFamily="34" charset="0"/>
            </a:endParaRPr>
          </a:p>
        </p:txBody>
      </p:sp>
      <p:sp>
        <p:nvSpPr>
          <p:cNvPr id="23555" name="AutoShape 4"/>
          <p:cNvSpPr>
            <a:spLocks noChangeArrowheads="1"/>
          </p:cNvSpPr>
          <p:nvPr/>
        </p:nvSpPr>
        <p:spPr bwMode="auto">
          <a:xfrm>
            <a:off x="7426325" y="1260475"/>
            <a:ext cx="1512888" cy="436563"/>
          </a:xfrm>
          <a:prstGeom prst="roundRect">
            <a:avLst>
              <a:gd name="adj" fmla="val 32778"/>
            </a:avLst>
          </a:prstGeom>
          <a:solidFill>
            <a:srgbClr val="00008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pt-BR" sz="1600"/>
          </a:p>
          <a:p>
            <a:pPr eaLnBrk="1" hangingPunct="1">
              <a:lnSpc>
                <a:spcPct val="90000"/>
              </a:lnSpc>
            </a:pPr>
            <a:r>
              <a:rPr lang="en-US" altLang="pt-BR" sz="1600"/>
              <a:t>EMPRESA</a:t>
            </a:r>
          </a:p>
          <a:p>
            <a:pPr eaLnBrk="1" hangingPunct="1">
              <a:lnSpc>
                <a:spcPct val="90000"/>
              </a:lnSpc>
            </a:pPr>
            <a:endParaRPr lang="pt-BR" altLang="pt-BR" sz="1700">
              <a:latin typeface="Arial Rounded MT Bold" pitchFamily="34" charset="0"/>
            </a:endParaRPr>
          </a:p>
        </p:txBody>
      </p:sp>
      <p:sp>
        <p:nvSpPr>
          <p:cNvPr id="673798" name="AutoShape 4"/>
          <p:cNvSpPr>
            <a:spLocks noChangeArrowheads="1"/>
          </p:cNvSpPr>
          <p:nvPr/>
        </p:nvSpPr>
        <p:spPr bwMode="auto">
          <a:xfrm>
            <a:off x="120650" y="2136775"/>
            <a:ext cx="1741488" cy="806450"/>
          </a:xfrm>
          <a:prstGeom prst="roundRect">
            <a:avLst>
              <a:gd name="adj" fmla="val 20671"/>
            </a:avLst>
          </a:prstGeom>
          <a:solidFill>
            <a:srgbClr val="FFCC0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1500">
                <a:solidFill>
                  <a:srgbClr val="000066"/>
                </a:solidFill>
              </a:rPr>
              <a:t>Roteiro de Apresentação de Proposta</a:t>
            </a:r>
            <a:endParaRPr lang="pt-BR" altLang="pt-BR" sz="1500">
              <a:latin typeface="Arial Rounded MT Bold" pitchFamily="34" charset="0"/>
            </a:endParaRPr>
          </a:p>
        </p:txBody>
      </p:sp>
      <p:sp>
        <p:nvSpPr>
          <p:cNvPr id="673799" name="AutoShape 4"/>
          <p:cNvSpPr>
            <a:spLocks noChangeArrowheads="1"/>
          </p:cNvSpPr>
          <p:nvPr/>
        </p:nvSpPr>
        <p:spPr bwMode="auto">
          <a:xfrm>
            <a:off x="2214563" y="2155825"/>
            <a:ext cx="1573212" cy="806450"/>
          </a:xfrm>
          <a:prstGeom prst="roundRect">
            <a:avLst>
              <a:gd name="adj" fmla="val 20671"/>
            </a:avLst>
          </a:prstGeom>
          <a:solidFill>
            <a:srgbClr val="FFCC0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pt-BR" altLang="pt-BR" sz="150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1500">
                <a:solidFill>
                  <a:srgbClr val="000066"/>
                </a:solidFill>
              </a:rPr>
              <a:t>Projeto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1500">
                <a:solidFill>
                  <a:srgbClr val="000066"/>
                </a:solidFill>
              </a:rPr>
              <a:t>Completo</a:t>
            </a:r>
          </a:p>
          <a:p>
            <a:pPr eaLnBrk="1" hangingPunct="1">
              <a:lnSpc>
                <a:spcPct val="90000"/>
              </a:lnSpc>
            </a:pPr>
            <a:endParaRPr lang="pt-BR" altLang="pt-BR" sz="1500">
              <a:latin typeface="Arial Rounded MT Bold" pitchFamily="34" charset="0"/>
            </a:endParaRPr>
          </a:p>
        </p:txBody>
      </p:sp>
      <p:sp>
        <p:nvSpPr>
          <p:cNvPr id="673800" name="AutoShape 4"/>
          <p:cNvSpPr>
            <a:spLocks noChangeArrowheads="1"/>
          </p:cNvSpPr>
          <p:nvPr/>
        </p:nvSpPr>
        <p:spPr bwMode="auto">
          <a:xfrm>
            <a:off x="7521575" y="2225675"/>
            <a:ext cx="1443038" cy="758825"/>
          </a:xfrm>
          <a:prstGeom prst="roundRect">
            <a:avLst>
              <a:gd name="adj" fmla="val 20671"/>
            </a:avLst>
          </a:prstGeom>
          <a:solidFill>
            <a:srgbClr val="FFCC0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pt-BR" altLang="pt-BR" sz="150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1500">
                <a:solidFill>
                  <a:srgbClr val="000066"/>
                </a:solidFill>
              </a:rPr>
              <a:t>Projeto</a:t>
            </a:r>
          </a:p>
          <a:p>
            <a:pPr eaLnBrk="1" hangingPunct="1">
              <a:lnSpc>
                <a:spcPct val="90000"/>
              </a:lnSpc>
            </a:pPr>
            <a:endParaRPr lang="pt-BR" altLang="pt-BR" sz="1500">
              <a:latin typeface="Arial Rounded MT Bold" pitchFamily="34" charset="0"/>
            </a:endParaRPr>
          </a:p>
        </p:txBody>
      </p:sp>
      <p:sp>
        <p:nvSpPr>
          <p:cNvPr id="49160" name="AutoShape 9"/>
          <p:cNvSpPr>
            <a:spLocks noChangeArrowheads="1"/>
          </p:cNvSpPr>
          <p:nvPr/>
        </p:nvSpPr>
        <p:spPr bwMode="auto">
          <a:xfrm rot="5400000">
            <a:off x="852488" y="1700212"/>
            <a:ext cx="30480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3333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cap="sq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l" eaLnBrk="1" hangingPunct="1"/>
            <a:endParaRPr lang="pt-BR" altLang="pt-BR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73802" name="AutoShape 10"/>
          <p:cNvSpPr>
            <a:spLocks noChangeArrowheads="1"/>
          </p:cNvSpPr>
          <p:nvPr/>
        </p:nvSpPr>
        <p:spPr bwMode="auto">
          <a:xfrm rot="5400000">
            <a:off x="893763" y="2955925"/>
            <a:ext cx="30480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3333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cap="sq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l" eaLnBrk="1" hangingPunct="1"/>
            <a:endParaRPr lang="pt-BR" altLang="pt-BR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73803" name="AutoShape 4"/>
          <p:cNvSpPr>
            <a:spLocks noChangeArrowheads="1"/>
          </p:cNvSpPr>
          <p:nvPr/>
        </p:nvSpPr>
        <p:spPr bwMode="auto">
          <a:xfrm>
            <a:off x="120650" y="3438525"/>
            <a:ext cx="1741488" cy="806450"/>
          </a:xfrm>
          <a:prstGeom prst="roundRect">
            <a:avLst>
              <a:gd name="adj" fmla="val 20671"/>
            </a:avLst>
          </a:prstGeom>
          <a:solidFill>
            <a:srgbClr val="008000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1500"/>
              <a:t>Enquadramento</a:t>
            </a:r>
            <a:endParaRPr lang="pt-BR" altLang="pt-BR" sz="1500">
              <a:latin typeface="Arial Rounded MT Bold" pitchFamily="34" charset="0"/>
            </a:endParaRPr>
          </a:p>
        </p:txBody>
      </p:sp>
      <p:sp>
        <p:nvSpPr>
          <p:cNvPr id="673807" name="AutoShape 4"/>
          <p:cNvSpPr>
            <a:spLocks noChangeArrowheads="1"/>
          </p:cNvSpPr>
          <p:nvPr/>
        </p:nvSpPr>
        <p:spPr bwMode="auto">
          <a:xfrm>
            <a:off x="120650" y="4313238"/>
            <a:ext cx="1741488" cy="814387"/>
          </a:xfrm>
          <a:prstGeom prst="roundRect">
            <a:avLst>
              <a:gd name="adj" fmla="val 20671"/>
            </a:avLst>
          </a:prstGeom>
          <a:solidFill>
            <a:srgbClr val="3399FF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1200">
                <a:solidFill>
                  <a:srgbClr val="000066"/>
                </a:solidFill>
              </a:rPr>
              <a:t>Comitê de Enquadramento e Crédito e Mercado de Capitais</a:t>
            </a:r>
            <a:endParaRPr lang="pt-BR" altLang="pt-BR" sz="1200">
              <a:solidFill>
                <a:srgbClr val="000066"/>
              </a:solidFill>
              <a:latin typeface="Arial Rounded MT Bold" pitchFamily="34" charset="0"/>
            </a:endParaRPr>
          </a:p>
        </p:txBody>
      </p:sp>
      <p:sp>
        <p:nvSpPr>
          <p:cNvPr id="673810" name="AutoShape 4"/>
          <p:cNvSpPr>
            <a:spLocks noChangeArrowheads="1"/>
          </p:cNvSpPr>
          <p:nvPr/>
        </p:nvSpPr>
        <p:spPr bwMode="auto">
          <a:xfrm>
            <a:off x="2168525" y="3438525"/>
            <a:ext cx="1612900" cy="806450"/>
          </a:xfrm>
          <a:prstGeom prst="roundRect">
            <a:avLst>
              <a:gd name="adj" fmla="val 20671"/>
            </a:avLst>
          </a:prstGeom>
          <a:solidFill>
            <a:srgbClr val="008000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1500"/>
              <a:t>Análise do Projeto</a:t>
            </a:r>
            <a:endParaRPr lang="pt-BR" altLang="pt-BR" sz="1500">
              <a:latin typeface="Arial Rounded MT Bold" pitchFamily="34" charset="0"/>
            </a:endParaRPr>
          </a:p>
        </p:txBody>
      </p:sp>
      <p:sp>
        <p:nvSpPr>
          <p:cNvPr id="673811" name="AutoShape 4"/>
          <p:cNvSpPr>
            <a:spLocks noChangeArrowheads="1"/>
          </p:cNvSpPr>
          <p:nvPr/>
        </p:nvSpPr>
        <p:spPr bwMode="auto">
          <a:xfrm>
            <a:off x="4086225" y="3438525"/>
            <a:ext cx="1354138" cy="806450"/>
          </a:xfrm>
          <a:prstGeom prst="roundRect">
            <a:avLst>
              <a:gd name="adj" fmla="val 20671"/>
            </a:avLst>
          </a:prstGeom>
          <a:solidFill>
            <a:srgbClr val="008000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1500"/>
              <a:t>Aprovação</a:t>
            </a:r>
            <a:endParaRPr lang="pt-BR" altLang="pt-BR" sz="1500">
              <a:latin typeface="Arial Rounded MT Bold" pitchFamily="34" charset="0"/>
            </a:endParaRPr>
          </a:p>
        </p:txBody>
      </p:sp>
      <p:sp>
        <p:nvSpPr>
          <p:cNvPr id="673812" name="AutoShape 4"/>
          <p:cNvSpPr>
            <a:spLocks noChangeArrowheads="1"/>
          </p:cNvSpPr>
          <p:nvPr/>
        </p:nvSpPr>
        <p:spPr bwMode="auto">
          <a:xfrm>
            <a:off x="5745163" y="3438525"/>
            <a:ext cx="1411287" cy="806450"/>
          </a:xfrm>
          <a:prstGeom prst="roundRect">
            <a:avLst>
              <a:gd name="adj" fmla="val 20671"/>
            </a:avLst>
          </a:prstGeom>
          <a:solidFill>
            <a:srgbClr val="008000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1500"/>
              <a:t>Contratação</a:t>
            </a:r>
            <a:endParaRPr lang="pt-BR" altLang="pt-BR" sz="1500">
              <a:latin typeface="Arial Rounded MT Bold" pitchFamily="34" charset="0"/>
            </a:endParaRPr>
          </a:p>
        </p:txBody>
      </p:sp>
      <p:sp>
        <p:nvSpPr>
          <p:cNvPr id="673813" name="AutoShape 4"/>
          <p:cNvSpPr>
            <a:spLocks noChangeArrowheads="1"/>
          </p:cNvSpPr>
          <p:nvPr/>
        </p:nvSpPr>
        <p:spPr bwMode="auto">
          <a:xfrm>
            <a:off x="7502525" y="3486150"/>
            <a:ext cx="1462088" cy="806450"/>
          </a:xfrm>
          <a:prstGeom prst="roundRect">
            <a:avLst>
              <a:gd name="adj" fmla="val 20671"/>
            </a:avLst>
          </a:prstGeom>
          <a:solidFill>
            <a:srgbClr val="008000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1500"/>
              <a:t>Desembolso</a:t>
            </a:r>
            <a:endParaRPr lang="pt-BR" altLang="pt-BR" sz="1500">
              <a:latin typeface="Arial Rounded MT Bold" pitchFamily="34" charset="0"/>
            </a:endParaRPr>
          </a:p>
        </p:txBody>
      </p:sp>
      <p:sp>
        <p:nvSpPr>
          <p:cNvPr id="673814" name="AutoShape 22"/>
          <p:cNvSpPr>
            <a:spLocks noChangeArrowheads="1"/>
          </p:cNvSpPr>
          <p:nvPr/>
        </p:nvSpPr>
        <p:spPr bwMode="auto">
          <a:xfrm rot="5400000">
            <a:off x="3128963" y="2960687"/>
            <a:ext cx="30480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3333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cap="sq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l" eaLnBrk="1" hangingPunct="1"/>
            <a:endParaRPr lang="pt-BR" altLang="pt-BR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73815" name="AutoShape 4"/>
          <p:cNvSpPr>
            <a:spLocks noChangeArrowheads="1"/>
          </p:cNvSpPr>
          <p:nvPr/>
        </p:nvSpPr>
        <p:spPr bwMode="auto">
          <a:xfrm>
            <a:off x="2181225" y="4313238"/>
            <a:ext cx="1593850" cy="273050"/>
          </a:xfrm>
          <a:prstGeom prst="roundRect">
            <a:avLst>
              <a:gd name="adj" fmla="val 20671"/>
            </a:avLst>
          </a:prstGeom>
          <a:solidFill>
            <a:srgbClr val="3399FF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1200">
                <a:solidFill>
                  <a:srgbClr val="000000"/>
                </a:solidFill>
              </a:rPr>
              <a:t>Equipe de Análise</a:t>
            </a:r>
            <a:endParaRPr lang="pt-BR" altLang="pt-BR" sz="120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673816" name="AutoShape 24"/>
          <p:cNvSpPr>
            <a:spLocks noChangeArrowheads="1"/>
          </p:cNvSpPr>
          <p:nvPr/>
        </p:nvSpPr>
        <p:spPr bwMode="auto">
          <a:xfrm rot="-5400000">
            <a:off x="2481263" y="2946400"/>
            <a:ext cx="30480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3333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cap="sq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l" eaLnBrk="1" hangingPunct="1"/>
            <a:endParaRPr lang="pt-BR" altLang="pt-BR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73817" name="AutoShape 4"/>
          <p:cNvSpPr>
            <a:spLocks noChangeArrowheads="1"/>
          </p:cNvSpPr>
          <p:nvPr/>
        </p:nvSpPr>
        <p:spPr bwMode="auto">
          <a:xfrm>
            <a:off x="4078288" y="4313238"/>
            <a:ext cx="1374775" cy="274637"/>
          </a:xfrm>
          <a:prstGeom prst="roundRect">
            <a:avLst>
              <a:gd name="adj" fmla="val 20671"/>
            </a:avLst>
          </a:prstGeom>
          <a:solidFill>
            <a:srgbClr val="3399FF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1200">
                <a:solidFill>
                  <a:srgbClr val="000000"/>
                </a:solidFill>
              </a:rPr>
              <a:t>Diretoria</a:t>
            </a:r>
            <a:endParaRPr lang="pt-BR" altLang="pt-BR" sz="120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673818" name="AutoShape 4"/>
          <p:cNvSpPr>
            <a:spLocks noChangeArrowheads="1"/>
          </p:cNvSpPr>
          <p:nvPr/>
        </p:nvSpPr>
        <p:spPr bwMode="auto">
          <a:xfrm>
            <a:off x="5767388" y="4313238"/>
            <a:ext cx="1389062" cy="273050"/>
          </a:xfrm>
          <a:prstGeom prst="roundRect">
            <a:avLst>
              <a:gd name="adj" fmla="val 20671"/>
            </a:avLst>
          </a:prstGeom>
          <a:solidFill>
            <a:srgbClr val="3399FF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1200">
                <a:solidFill>
                  <a:srgbClr val="000000"/>
                </a:solidFill>
              </a:rPr>
              <a:t>Equipe Jurídica</a:t>
            </a:r>
            <a:endParaRPr lang="pt-BR" altLang="pt-BR" sz="120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673819" name="AutoShape 27"/>
          <p:cNvSpPr>
            <a:spLocks noChangeArrowheads="1"/>
          </p:cNvSpPr>
          <p:nvPr/>
        </p:nvSpPr>
        <p:spPr bwMode="auto">
          <a:xfrm rot="-5400000">
            <a:off x="8064500" y="2998788"/>
            <a:ext cx="304800" cy="4508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3333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cap="sq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l" eaLnBrk="1" hangingPunct="1"/>
            <a:endParaRPr lang="pt-BR" altLang="pt-BR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73820" name="AutoShape 28"/>
          <p:cNvSpPr>
            <a:spLocks noChangeArrowheads="1"/>
          </p:cNvSpPr>
          <p:nvPr/>
        </p:nvSpPr>
        <p:spPr bwMode="auto">
          <a:xfrm rot="5400000">
            <a:off x="8081963" y="1679575"/>
            <a:ext cx="304800" cy="4508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3333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cap="sq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l" eaLnBrk="1" hangingPunct="1"/>
            <a:endParaRPr lang="pt-BR" altLang="pt-BR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73821" name="AutoShape 29"/>
          <p:cNvSpPr>
            <a:spLocks noChangeArrowheads="1"/>
          </p:cNvSpPr>
          <p:nvPr/>
        </p:nvSpPr>
        <p:spPr bwMode="auto">
          <a:xfrm>
            <a:off x="3835400" y="3581400"/>
            <a:ext cx="206375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3333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cap="sq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l" eaLnBrk="1" hangingPunct="1"/>
            <a:endParaRPr lang="pt-BR" altLang="pt-BR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73822" name="AutoShape 30"/>
          <p:cNvSpPr>
            <a:spLocks noChangeArrowheads="1"/>
          </p:cNvSpPr>
          <p:nvPr/>
        </p:nvSpPr>
        <p:spPr bwMode="auto">
          <a:xfrm>
            <a:off x="5499100" y="3581400"/>
            <a:ext cx="206375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3333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cap="sq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l" eaLnBrk="1" hangingPunct="1"/>
            <a:endParaRPr lang="pt-BR" altLang="pt-BR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73823" name="AutoShape 31"/>
          <p:cNvSpPr>
            <a:spLocks noChangeArrowheads="1"/>
          </p:cNvSpPr>
          <p:nvPr/>
        </p:nvSpPr>
        <p:spPr bwMode="auto">
          <a:xfrm>
            <a:off x="7450138" y="2160588"/>
            <a:ext cx="1582737" cy="22256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l" eaLnBrk="1" hangingPunct="1"/>
            <a:endParaRPr lang="pt-BR" altLang="pt-BR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73824" name="AutoShape 32"/>
          <p:cNvSpPr>
            <a:spLocks noChangeArrowheads="1"/>
          </p:cNvSpPr>
          <p:nvPr/>
        </p:nvSpPr>
        <p:spPr bwMode="auto">
          <a:xfrm>
            <a:off x="7197725" y="3581400"/>
            <a:ext cx="206375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3333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cap="sq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l" eaLnBrk="1" hangingPunct="1"/>
            <a:endParaRPr lang="pt-BR" altLang="pt-BR" sz="240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673856" name="Group 64"/>
          <p:cNvGrpSpPr>
            <a:grpSpLocks/>
          </p:cNvGrpSpPr>
          <p:nvPr/>
        </p:nvGrpSpPr>
        <p:grpSpPr bwMode="auto">
          <a:xfrm>
            <a:off x="7823200" y="4514850"/>
            <a:ext cx="1141413" cy="1033463"/>
            <a:chOff x="4928" y="3029"/>
            <a:chExt cx="719" cy="651"/>
          </a:xfrm>
        </p:grpSpPr>
        <p:sp>
          <p:nvSpPr>
            <p:cNvPr id="23586" name="Text Box 44"/>
            <p:cNvSpPr txBox="1">
              <a:spLocks noChangeArrowheads="1"/>
            </p:cNvSpPr>
            <p:nvPr/>
          </p:nvSpPr>
          <p:spPr bwMode="auto">
            <a:xfrm>
              <a:off x="4928" y="3277"/>
              <a:ext cx="719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22225" cap="sq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 b="1">
                  <a:solidFill>
                    <a:srgbClr val="FFFFFF"/>
                  </a:solidFill>
                  <a:latin typeface="Arial" charset="0"/>
                </a:defRPr>
              </a:lvl1pPr>
              <a:lvl2pPr marL="742950" indent="-285750" eaLnBrk="0" hangingPunct="0">
                <a:defRPr sz="1000" b="1">
                  <a:solidFill>
                    <a:srgbClr val="FFFFFF"/>
                  </a:solidFill>
                  <a:latin typeface="Arial" charset="0"/>
                </a:defRPr>
              </a:lvl2pPr>
              <a:lvl3pPr marL="1143000" indent="-228600" eaLnBrk="0" hangingPunct="0">
                <a:defRPr sz="1000" b="1">
                  <a:solidFill>
                    <a:srgbClr val="FFFFFF"/>
                  </a:solidFill>
                  <a:latin typeface="Arial" charset="0"/>
                </a:defRPr>
              </a:lvl3pPr>
              <a:lvl4pPr marL="1600200" indent="-228600" eaLnBrk="0" hangingPunct="0">
                <a:defRPr sz="1000" b="1">
                  <a:solidFill>
                    <a:srgbClr val="FFFFFF"/>
                  </a:solidFill>
                  <a:latin typeface="Arial" charset="0"/>
                </a:defRPr>
              </a:lvl4pPr>
              <a:lvl5pPr marL="2057400" indent="-228600" eaLnBrk="0" hangingPunct="0">
                <a:defRPr sz="1000" b="1">
                  <a:solidFill>
                    <a:srgbClr val="FFFFFF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FFFFFF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FFFFFF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FFFFFF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FFFFFF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pt-BR" altLang="pt-BR" sz="1200">
                  <a:solidFill>
                    <a:srgbClr val="076354"/>
                  </a:solidFill>
                </a:rPr>
                <a:t>Cronograma Físico-Financeiro</a:t>
              </a:r>
            </a:p>
          </p:txBody>
        </p:sp>
        <p:pic>
          <p:nvPicPr>
            <p:cNvPr id="23587" name="Picture 45" descr="imagem-alunos-calendari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" y="3029"/>
              <a:ext cx="34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3838" name="AutoShape 46"/>
          <p:cNvSpPr>
            <a:spLocks noChangeArrowheads="1"/>
          </p:cNvSpPr>
          <p:nvPr/>
        </p:nvSpPr>
        <p:spPr bwMode="auto">
          <a:xfrm>
            <a:off x="7197725" y="2352675"/>
            <a:ext cx="206375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3333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cap="sq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l" eaLnBrk="1" hangingPunct="1"/>
            <a:endParaRPr lang="pt-BR" altLang="pt-BR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73839" name="Text Box 47"/>
          <p:cNvSpPr txBox="1">
            <a:spLocks noChangeArrowheads="1"/>
          </p:cNvSpPr>
          <p:nvPr/>
        </p:nvSpPr>
        <p:spPr bwMode="auto">
          <a:xfrm>
            <a:off x="5254625" y="2257425"/>
            <a:ext cx="19065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2225" cap="sq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pt-BR" altLang="pt-BR" sz="1500">
                <a:solidFill>
                  <a:srgbClr val="008000"/>
                </a:solidFill>
              </a:rPr>
              <a:t>Acompanhamento</a:t>
            </a:r>
          </a:p>
        </p:txBody>
      </p:sp>
      <p:sp>
        <p:nvSpPr>
          <p:cNvPr id="673840" name="AutoShape 4"/>
          <p:cNvSpPr>
            <a:spLocks noChangeArrowheads="1"/>
          </p:cNvSpPr>
          <p:nvPr/>
        </p:nvSpPr>
        <p:spPr bwMode="auto">
          <a:xfrm>
            <a:off x="5243513" y="2559050"/>
            <a:ext cx="1887537" cy="285750"/>
          </a:xfrm>
          <a:prstGeom prst="roundRect">
            <a:avLst>
              <a:gd name="adj" fmla="val 20671"/>
            </a:avLst>
          </a:prstGeom>
          <a:solidFill>
            <a:srgbClr val="3399FF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CCFFFF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1200">
                <a:solidFill>
                  <a:srgbClr val="000000"/>
                </a:solidFill>
              </a:rPr>
              <a:t>Área Operacional</a:t>
            </a:r>
            <a:endParaRPr lang="pt-BR" altLang="pt-BR" sz="120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23582" name="AutoShape 52" descr="imagesCAT1JOI3"/>
          <p:cNvSpPr>
            <a:spLocks noChangeArrowheads="1"/>
          </p:cNvSpPr>
          <p:nvPr/>
        </p:nvSpPr>
        <p:spPr bwMode="auto">
          <a:xfrm>
            <a:off x="209550" y="6178550"/>
            <a:ext cx="8683625" cy="493713"/>
          </a:xfrm>
          <a:prstGeom prst="roundRect">
            <a:avLst>
              <a:gd name="adj" fmla="val 38801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l" eaLnBrk="1" hangingPunct="1"/>
            <a:endParaRPr lang="pt-BR" altLang="pt-BR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583" name="Rectangle 53"/>
          <p:cNvSpPr>
            <a:spLocks noChangeArrowheads="1"/>
          </p:cNvSpPr>
          <p:nvPr/>
        </p:nvSpPr>
        <p:spPr bwMode="auto">
          <a:xfrm>
            <a:off x="273050" y="296863"/>
            <a:ext cx="48895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pt-BR" altLang="pt-BR" sz="2400"/>
              <a:t>Fluxo de Tramitação de Projetos</a:t>
            </a:r>
          </a:p>
        </p:txBody>
      </p:sp>
      <p:sp>
        <p:nvSpPr>
          <p:cNvPr id="673850" name="AutoShape 58"/>
          <p:cNvSpPr>
            <a:spLocks noChangeArrowheads="1"/>
          </p:cNvSpPr>
          <p:nvPr/>
        </p:nvSpPr>
        <p:spPr bwMode="auto">
          <a:xfrm rot="5400000">
            <a:off x="2860676" y="1700212"/>
            <a:ext cx="30480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3333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cap="sq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l" eaLnBrk="1" hangingPunct="1"/>
            <a:endParaRPr lang="pt-BR" altLang="pt-BR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73852" name="AutoShape 60"/>
          <p:cNvSpPr>
            <a:spLocks noChangeArrowheads="1"/>
          </p:cNvSpPr>
          <p:nvPr/>
        </p:nvSpPr>
        <p:spPr bwMode="auto">
          <a:xfrm>
            <a:off x="1919288" y="3581400"/>
            <a:ext cx="206375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3333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cap="sq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l" eaLnBrk="1" hangingPunct="1"/>
            <a:endParaRPr lang="pt-BR" altLang="pt-BR" sz="240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6715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7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7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7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7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7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7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8" grpId="0" animBg="1"/>
      <p:bldP spid="673799" grpId="0" animBg="1"/>
      <p:bldP spid="673800" grpId="0" animBg="1"/>
      <p:bldP spid="49160" grpId="0" animBg="1"/>
      <p:bldP spid="673802" grpId="0" animBg="1"/>
      <p:bldP spid="673803" grpId="0" animBg="1"/>
      <p:bldP spid="673807" grpId="0" animBg="1"/>
      <p:bldP spid="673810" grpId="0" animBg="1"/>
      <p:bldP spid="673811" grpId="0" animBg="1"/>
      <p:bldP spid="673812" grpId="0" animBg="1"/>
      <p:bldP spid="673813" grpId="0" animBg="1"/>
      <p:bldP spid="673814" grpId="0" animBg="1"/>
      <p:bldP spid="673815" grpId="0" animBg="1"/>
      <p:bldP spid="673816" grpId="0" animBg="1"/>
      <p:bldP spid="673817" grpId="0" animBg="1"/>
      <p:bldP spid="673818" grpId="0" animBg="1"/>
      <p:bldP spid="673819" grpId="0" animBg="1"/>
      <p:bldP spid="673820" grpId="0" animBg="1"/>
      <p:bldP spid="673821" grpId="0" animBg="1"/>
      <p:bldP spid="673822" grpId="0" animBg="1"/>
      <p:bldP spid="673823" grpId="0" animBg="1"/>
      <p:bldP spid="673824" grpId="0" animBg="1"/>
      <p:bldP spid="673838" grpId="0" animBg="1"/>
      <p:bldP spid="673839" grpId="0"/>
      <p:bldP spid="673840" grpId="0" animBg="1"/>
      <p:bldP spid="673850" grpId="0" animBg="1"/>
      <p:bldP spid="6738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ltGray">
          <a:xfrm>
            <a:off x="1116013" y="1419225"/>
            <a:ext cx="7632700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l">
              <a:lnSpc>
                <a:spcPct val="180000"/>
              </a:lnSpc>
              <a:spcBef>
                <a:spcPct val="50000"/>
              </a:spcBef>
              <a:spcAft>
                <a:spcPts val="600"/>
              </a:spcAft>
              <a:buClr>
                <a:schemeClr val="tx1"/>
              </a:buClr>
            </a:pPr>
            <a:r>
              <a:rPr lang="pt-BR" altLang="pt-BR" sz="2000" b="0" dirty="0">
                <a:solidFill>
                  <a:srgbClr val="006600"/>
                </a:solidFill>
              </a:rPr>
              <a:t>Capacidade de pagamento</a:t>
            </a:r>
          </a:p>
          <a:p>
            <a:pPr algn="l">
              <a:lnSpc>
                <a:spcPct val="180000"/>
              </a:lnSpc>
              <a:spcBef>
                <a:spcPct val="50000"/>
              </a:spcBef>
              <a:spcAft>
                <a:spcPts val="600"/>
              </a:spcAft>
              <a:buClr>
                <a:schemeClr val="tx1"/>
              </a:buClr>
            </a:pPr>
            <a:r>
              <a:rPr lang="pt-BR" altLang="pt-BR" sz="2000" b="0" dirty="0">
                <a:solidFill>
                  <a:srgbClr val="006600"/>
                </a:solidFill>
              </a:rPr>
              <a:t>Cadastro comercial satisfatório</a:t>
            </a:r>
          </a:p>
          <a:p>
            <a:pPr algn="l">
              <a:lnSpc>
                <a:spcPct val="180000"/>
              </a:lnSpc>
              <a:spcBef>
                <a:spcPct val="50000"/>
              </a:spcBef>
              <a:spcAft>
                <a:spcPts val="600"/>
              </a:spcAft>
              <a:buClr>
                <a:schemeClr val="tx1"/>
              </a:buClr>
            </a:pPr>
            <a:r>
              <a:rPr lang="pt-BR" altLang="pt-BR" sz="2000" b="0" dirty="0">
                <a:solidFill>
                  <a:srgbClr val="006600"/>
                </a:solidFill>
              </a:rPr>
              <a:t>Em dia com as obrigações fiscais e previdenciárias</a:t>
            </a:r>
          </a:p>
          <a:p>
            <a:pPr algn="l">
              <a:lnSpc>
                <a:spcPct val="140000"/>
              </a:lnSpc>
              <a:spcBef>
                <a:spcPct val="30000"/>
              </a:spcBef>
              <a:spcAft>
                <a:spcPts val="600"/>
              </a:spcAft>
              <a:buClr>
                <a:schemeClr val="tx1"/>
              </a:buClr>
            </a:pPr>
            <a:r>
              <a:rPr lang="pt-BR" altLang="pt-BR" sz="2000" b="0" dirty="0">
                <a:solidFill>
                  <a:srgbClr val="006600"/>
                </a:solidFill>
              </a:rPr>
              <a:t>Não estar inadimplente com o BNDES nem em regime de recuperação de crédito</a:t>
            </a:r>
          </a:p>
          <a:p>
            <a:pPr algn="l">
              <a:lnSpc>
                <a:spcPct val="180000"/>
              </a:lnSpc>
              <a:spcBef>
                <a:spcPct val="50000"/>
              </a:spcBef>
              <a:spcAft>
                <a:spcPts val="600"/>
              </a:spcAft>
              <a:buClr>
                <a:schemeClr val="tx1"/>
              </a:buClr>
            </a:pPr>
            <a:r>
              <a:rPr lang="pt-BR" altLang="pt-BR" sz="2000" b="0" dirty="0">
                <a:solidFill>
                  <a:srgbClr val="006600"/>
                </a:solidFill>
              </a:rPr>
              <a:t>Dispor de garantias para cobrir o risco da operação</a:t>
            </a:r>
          </a:p>
          <a:p>
            <a:pPr algn="l">
              <a:lnSpc>
                <a:spcPct val="180000"/>
              </a:lnSpc>
              <a:spcBef>
                <a:spcPct val="50000"/>
              </a:spcBef>
              <a:spcAft>
                <a:spcPts val="600"/>
              </a:spcAft>
              <a:buClr>
                <a:schemeClr val="tx1"/>
              </a:buClr>
            </a:pPr>
            <a:r>
              <a:rPr lang="pt-BR" altLang="pt-BR" sz="2000" b="0" dirty="0">
                <a:solidFill>
                  <a:srgbClr val="006600"/>
                </a:solidFill>
              </a:rPr>
              <a:t>Cumprir a legislação ambiental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90513" y="268288"/>
            <a:ext cx="397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t-BR" altLang="pt-BR" sz="2400"/>
              <a:t>Requisitos ao beneficiário</a:t>
            </a:r>
          </a:p>
        </p:txBody>
      </p:sp>
      <p:graphicFrame>
        <p:nvGraphicFramePr>
          <p:cNvPr id="21508" name="Object 17"/>
          <p:cNvGraphicFramePr>
            <a:graphicFrameLocks noChangeAspect="1"/>
          </p:cNvGraphicFramePr>
          <p:nvPr/>
        </p:nvGraphicFramePr>
        <p:xfrm>
          <a:off x="544513" y="1573213"/>
          <a:ext cx="4730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" name="Imagem de bitmap" r:id="rId4" imgW="762106" imgH="685714" progId="Paint.Picture">
                  <p:embed/>
                </p:oleObj>
              </mc:Choice>
              <mc:Fallback>
                <p:oleObj name="Imagem de bitmap" r:id="rId4" imgW="762106" imgH="6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544513" y="1573213"/>
                        <a:ext cx="4730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folHlink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18"/>
          <p:cNvGraphicFramePr>
            <a:graphicFrameLocks noChangeAspect="1"/>
          </p:cNvGraphicFramePr>
          <p:nvPr/>
        </p:nvGraphicFramePr>
        <p:xfrm>
          <a:off x="546100" y="2398713"/>
          <a:ext cx="4730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" name="Imagem de bitmap" r:id="rId6" imgW="762106" imgH="685714" progId="Paint.Picture">
                  <p:embed/>
                </p:oleObj>
              </mc:Choice>
              <mc:Fallback>
                <p:oleObj name="Imagem de bitmap" r:id="rId6" imgW="762106" imgH="6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546100" y="2398713"/>
                        <a:ext cx="4730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folHlink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19"/>
          <p:cNvGraphicFramePr>
            <a:graphicFrameLocks noChangeAspect="1"/>
          </p:cNvGraphicFramePr>
          <p:nvPr/>
        </p:nvGraphicFramePr>
        <p:xfrm>
          <a:off x="546100" y="3128963"/>
          <a:ext cx="4730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" name="Imagem de bitmap" r:id="rId7" imgW="762106" imgH="685714" progId="Paint.Picture">
                  <p:embed/>
                </p:oleObj>
              </mc:Choice>
              <mc:Fallback>
                <p:oleObj name="Imagem de bitmap" r:id="rId7" imgW="762106" imgH="6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546100" y="3128963"/>
                        <a:ext cx="4730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folHlink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20"/>
          <p:cNvGraphicFramePr>
            <a:graphicFrameLocks noChangeAspect="1"/>
          </p:cNvGraphicFramePr>
          <p:nvPr/>
        </p:nvGraphicFramePr>
        <p:xfrm>
          <a:off x="534988" y="3787775"/>
          <a:ext cx="4730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" name="Imagem de bitmap" r:id="rId8" imgW="762106" imgH="685714" progId="Paint.Picture">
                  <p:embed/>
                </p:oleObj>
              </mc:Choice>
              <mc:Fallback>
                <p:oleObj name="Imagem de bitmap" r:id="rId8" imgW="762106" imgH="6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534988" y="3787775"/>
                        <a:ext cx="4730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folHlink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21"/>
          <p:cNvGraphicFramePr>
            <a:graphicFrameLocks noChangeAspect="1"/>
          </p:cNvGraphicFramePr>
          <p:nvPr/>
        </p:nvGraphicFramePr>
        <p:xfrm>
          <a:off x="555625" y="4895850"/>
          <a:ext cx="4730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" name="Imagem de bitmap" r:id="rId9" imgW="762106" imgH="685714" progId="Paint.Picture">
                  <p:embed/>
                </p:oleObj>
              </mc:Choice>
              <mc:Fallback>
                <p:oleObj name="Imagem de bitmap" r:id="rId9" imgW="762106" imgH="6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555625" y="4895850"/>
                        <a:ext cx="4730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folHlink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22"/>
          <p:cNvGraphicFramePr>
            <a:graphicFrameLocks noChangeAspect="1"/>
          </p:cNvGraphicFramePr>
          <p:nvPr/>
        </p:nvGraphicFramePr>
        <p:xfrm>
          <a:off x="555625" y="5699125"/>
          <a:ext cx="4730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" name="Imagem de bitmap" r:id="rId10" imgW="762106" imgH="685714" progId="Paint.Picture">
                  <p:embed/>
                </p:oleObj>
              </mc:Choice>
              <mc:Fallback>
                <p:oleObj name="Imagem de bitmap" r:id="rId10" imgW="762106" imgH="6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555625" y="5699125"/>
                        <a:ext cx="4730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folHlink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6366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8"/>
          <p:cNvSpPr>
            <a:spLocks noChangeArrowheads="1"/>
          </p:cNvSpPr>
          <p:nvPr/>
        </p:nvSpPr>
        <p:spPr bwMode="ltGray">
          <a:xfrm>
            <a:off x="233685" y="1340768"/>
            <a:ext cx="2808287" cy="5184576"/>
          </a:xfrm>
          <a:prstGeom prst="roundRect">
            <a:avLst>
              <a:gd name="adj" fmla="val 16667"/>
            </a:avLst>
          </a:prstGeom>
          <a:solidFill>
            <a:srgbClr val="FFC000">
              <a:alpha val="85097"/>
            </a:srgbClr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 lIns="91361" tIns="45680" rIns="91361" bIns="45680" anchor="ctr"/>
          <a:lstStyle>
            <a:lvl1pPr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3400" dirty="0" smtClean="0">
                <a:solidFill>
                  <a:srgbClr val="008000"/>
                </a:solidFill>
              </a:rPr>
              <a:t>AOI</a:t>
            </a:r>
          </a:p>
          <a:p>
            <a:pPr algn="ctr" eaLnBrk="1" hangingPunct="1"/>
            <a:r>
              <a:rPr lang="pt-BR" altLang="pt-BR" sz="2600" dirty="0" smtClean="0">
                <a:solidFill>
                  <a:srgbClr val="008000"/>
                </a:solidFill>
              </a:rPr>
              <a:t>Área de Operações Indiretas</a:t>
            </a:r>
            <a:endParaRPr lang="pt-BR" altLang="pt-BR" sz="2600" dirty="0">
              <a:solidFill>
                <a:srgbClr val="008000"/>
              </a:solidFill>
            </a:endParaRPr>
          </a:p>
        </p:txBody>
      </p:sp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190500" y="158750"/>
            <a:ext cx="7118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400" dirty="0" smtClean="0">
                <a:solidFill>
                  <a:srgbClr val="FFFFFF"/>
                </a:solidFill>
              </a:rPr>
              <a:t>Operações Indiretas automáticas no BNDES</a:t>
            </a:r>
            <a:endParaRPr lang="pt-BR" altLang="pt-BR" sz="2400" dirty="0">
              <a:solidFill>
                <a:srgbClr val="FFFFFF"/>
              </a:solidFill>
            </a:endParaRPr>
          </a:p>
        </p:txBody>
      </p:sp>
      <p:sp>
        <p:nvSpPr>
          <p:cNvPr id="51204" name="AutoShape 8"/>
          <p:cNvSpPr>
            <a:spLocks noChangeArrowheads="1"/>
          </p:cNvSpPr>
          <p:nvPr/>
        </p:nvSpPr>
        <p:spPr bwMode="ltGray">
          <a:xfrm>
            <a:off x="3186435" y="1340768"/>
            <a:ext cx="5616575" cy="1019175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61" tIns="45680" rIns="91361" bIns="45680" anchor="ctr"/>
          <a:lstStyle>
            <a:lvl1pPr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200" dirty="0" smtClean="0">
                <a:solidFill>
                  <a:srgbClr val="008000"/>
                </a:solidFill>
              </a:rPr>
              <a:t>Operações de até R$ 20 milhões</a:t>
            </a:r>
            <a:endParaRPr lang="pt-BR" altLang="pt-BR" sz="2200" dirty="0">
              <a:solidFill>
                <a:srgbClr val="008000"/>
              </a:solidFill>
            </a:endParaRPr>
          </a:p>
        </p:txBody>
      </p:sp>
      <p:sp>
        <p:nvSpPr>
          <p:cNvPr id="51205" name="AutoShape 8"/>
          <p:cNvSpPr>
            <a:spLocks noChangeArrowheads="1"/>
          </p:cNvSpPr>
          <p:nvPr/>
        </p:nvSpPr>
        <p:spPr bwMode="ltGray">
          <a:xfrm>
            <a:off x="3203897" y="2504407"/>
            <a:ext cx="5616575" cy="864294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61" tIns="45680" rIns="91361" bIns="45680" anchor="ctr"/>
          <a:lstStyle>
            <a:lvl1pPr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200" dirty="0" smtClean="0">
                <a:solidFill>
                  <a:srgbClr val="008000"/>
                </a:solidFill>
              </a:rPr>
              <a:t>Realizada através de Agentes Financeiros credenciados</a:t>
            </a:r>
            <a:endParaRPr lang="pt-BR" altLang="pt-BR" sz="2200" dirty="0">
              <a:solidFill>
                <a:srgbClr val="008000"/>
              </a:solidFill>
            </a:endParaRPr>
          </a:p>
        </p:txBody>
      </p:sp>
      <p:sp>
        <p:nvSpPr>
          <p:cNvPr id="51207" name="AutoShape 8"/>
          <p:cNvSpPr>
            <a:spLocks noChangeArrowheads="1"/>
          </p:cNvSpPr>
          <p:nvPr/>
        </p:nvSpPr>
        <p:spPr bwMode="ltGray">
          <a:xfrm>
            <a:off x="3186435" y="3512716"/>
            <a:ext cx="5634037" cy="791319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61" tIns="45680" rIns="91361" bIns="45680" anchor="ctr"/>
          <a:lstStyle>
            <a:lvl1pPr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200" dirty="0" smtClean="0">
                <a:solidFill>
                  <a:srgbClr val="008000"/>
                </a:solidFill>
              </a:rPr>
              <a:t>Foco em MPME</a:t>
            </a:r>
            <a:endParaRPr lang="pt-BR" altLang="pt-BR" sz="2200" dirty="0">
              <a:solidFill>
                <a:srgbClr val="008000"/>
              </a:solidFill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ltGray">
          <a:xfrm>
            <a:off x="3184842" y="4448820"/>
            <a:ext cx="5634037" cy="2076524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61" tIns="45680" rIns="91361" bIns="45680" anchor="ctr"/>
          <a:lstStyle>
            <a:lvl1pPr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200" dirty="0" smtClean="0">
                <a:solidFill>
                  <a:srgbClr val="008000"/>
                </a:solidFill>
              </a:rPr>
              <a:t>Principais Linhas de Financiamento Automáticas para frigoríficos: BNDES Automático, BNDES </a:t>
            </a:r>
            <a:r>
              <a:rPr lang="pt-BR" altLang="pt-BR" sz="2200" dirty="0" err="1" smtClean="0">
                <a:solidFill>
                  <a:srgbClr val="008000"/>
                </a:solidFill>
              </a:rPr>
              <a:t>Exim</a:t>
            </a:r>
            <a:r>
              <a:rPr lang="pt-BR" altLang="pt-BR" sz="2200" dirty="0" smtClean="0">
                <a:solidFill>
                  <a:srgbClr val="008000"/>
                </a:solidFill>
              </a:rPr>
              <a:t>, PROGEREN, FINAME, Cartão BNDES </a:t>
            </a:r>
            <a:r>
              <a:rPr lang="pt-BR" altLang="pt-BR" sz="2200" dirty="0" smtClean="0">
                <a:solidFill>
                  <a:srgbClr val="008000"/>
                </a:solidFill>
                <a:latin typeface="Arial"/>
              </a:rPr>
              <a:t>→ detalhes no site</a:t>
            </a:r>
            <a:endParaRPr lang="pt-BR" altLang="pt-BR" sz="2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2802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  <p:bldP spid="51205" grpId="0" animBg="1"/>
      <p:bldP spid="5120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14325" y="254000"/>
            <a:ext cx="4979988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t-BR" altLang="pt-BR" sz="2500"/>
              <a:t>Classificação de Porte utilizada</a:t>
            </a:r>
            <a:endParaRPr lang="pt-BR" altLang="pt-BR" sz="2500">
              <a:solidFill>
                <a:srgbClr val="FF0000"/>
              </a:solidFill>
            </a:endParaRPr>
          </a:p>
        </p:txBody>
      </p:sp>
      <p:sp>
        <p:nvSpPr>
          <p:cNvPr id="792579" name="Text Box 3"/>
          <p:cNvSpPr txBox="1">
            <a:spLocks noChangeArrowheads="1"/>
          </p:cNvSpPr>
          <p:nvPr/>
        </p:nvSpPr>
        <p:spPr bwMode="auto">
          <a:xfrm rot="-5400000">
            <a:off x="-1304925" y="3702051"/>
            <a:ext cx="3544887" cy="57626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rnd" algn="ctr">
                <a:solidFill>
                  <a:srgbClr val="0099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 vert="eaVert" anchorCtr="1"/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70000"/>
              </a:spcBef>
            </a:pPr>
            <a:endParaRPr lang="pt-BR" altLang="pt-BR" dirty="0">
              <a:solidFill>
                <a:srgbClr val="F8F8F8"/>
              </a:solidFill>
            </a:endParaRPr>
          </a:p>
          <a:p>
            <a:pPr algn="ctr" eaLnBrk="1" hangingPunct="1">
              <a:spcBef>
                <a:spcPct val="70000"/>
              </a:spcBef>
            </a:pPr>
            <a:r>
              <a:rPr lang="pt-BR" altLang="pt-BR" sz="2600" dirty="0" smtClean="0">
                <a:solidFill>
                  <a:srgbClr val="F8F8F8"/>
                </a:solidFill>
              </a:rPr>
              <a:t>M</a:t>
            </a:r>
            <a:endParaRPr lang="pt-BR" altLang="pt-BR" sz="2600" dirty="0">
              <a:solidFill>
                <a:srgbClr val="F8F8F8"/>
              </a:solidFill>
            </a:endParaRPr>
          </a:p>
          <a:p>
            <a:pPr algn="ctr" eaLnBrk="1" hangingPunct="1">
              <a:spcBef>
                <a:spcPct val="70000"/>
              </a:spcBef>
            </a:pPr>
            <a:r>
              <a:rPr lang="pt-BR" altLang="pt-BR" sz="2600" dirty="0">
                <a:solidFill>
                  <a:srgbClr val="F8F8F8"/>
                </a:solidFill>
              </a:rPr>
              <a:t>P</a:t>
            </a:r>
          </a:p>
          <a:p>
            <a:pPr algn="ctr" eaLnBrk="1" hangingPunct="1">
              <a:spcBef>
                <a:spcPct val="70000"/>
              </a:spcBef>
            </a:pPr>
            <a:r>
              <a:rPr lang="pt-BR" altLang="pt-BR" sz="2600" dirty="0">
                <a:solidFill>
                  <a:srgbClr val="F8F8F8"/>
                </a:solidFill>
              </a:rPr>
              <a:t>M</a:t>
            </a:r>
          </a:p>
          <a:p>
            <a:pPr algn="ctr" eaLnBrk="1" hangingPunct="1">
              <a:spcBef>
                <a:spcPct val="70000"/>
              </a:spcBef>
            </a:pPr>
            <a:r>
              <a:rPr lang="pt-BR" altLang="pt-BR" sz="2600" dirty="0">
                <a:solidFill>
                  <a:srgbClr val="F8F8F8"/>
                </a:solidFill>
              </a:rPr>
              <a:t>Es</a:t>
            </a:r>
          </a:p>
        </p:txBody>
      </p:sp>
      <p:sp>
        <p:nvSpPr>
          <p:cNvPr id="792581" name="Rectangle 5"/>
          <p:cNvSpPr>
            <a:spLocks noChangeArrowheads="1"/>
          </p:cNvSpPr>
          <p:nvPr/>
        </p:nvSpPr>
        <p:spPr bwMode="ltGray">
          <a:xfrm>
            <a:off x="971550" y="2230438"/>
            <a:ext cx="7978775" cy="3629025"/>
          </a:xfrm>
          <a:prstGeom prst="rect">
            <a:avLst/>
          </a:prstGeom>
          <a:noFill/>
          <a:ln w="19050" algn="ctr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1" tIns="45680" rIns="91361" bIns="45680" anchor="ctr">
            <a:spAutoFit/>
          </a:bodyPr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l"/>
            <a:endParaRPr lang="pt-BR" altLang="pt-BR" sz="24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92584" name="AutoShape 8"/>
          <p:cNvSpPr>
            <a:spLocks noChangeArrowheads="1"/>
          </p:cNvSpPr>
          <p:nvPr/>
        </p:nvSpPr>
        <p:spPr bwMode="ltGray">
          <a:xfrm>
            <a:off x="1062038" y="2362200"/>
            <a:ext cx="3078162" cy="523875"/>
          </a:xfrm>
          <a:prstGeom prst="roundRect">
            <a:avLst>
              <a:gd name="adj" fmla="val 16667"/>
            </a:avLst>
          </a:prstGeom>
          <a:solidFill>
            <a:srgbClr val="008000">
              <a:alpha val="1490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1" tIns="45680" rIns="91361" bIns="45680" anchor="ctr"/>
          <a:lstStyle>
            <a:lvl1pPr marL="266700" indent="-2667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200">
                <a:solidFill>
                  <a:srgbClr val="006600"/>
                </a:solidFill>
              </a:rPr>
              <a:t>Micro</a:t>
            </a:r>
          </a:p>
        </p:txBody>
      </p:sp>
      <p:sp>
        <p:nvSpPr>
          <p:cNvPr id="792585" name="AutoShape 9"/>
          <p:cNvSpPr>
            <a:spLocks noChangeArrowheads="1"/>
          </p:cNvSpPr>
          <p:nvPr/>
        </p:nvSpPr>
        <p:spPr bwMode="ltGray">
          <a:xfrm>
            <a:off x="1062038" y="3278188"/>
            <a:ext cx="3078162" cy="523875"/>
          </a:xfrm>
          <a:prstGeom prst="roundRect">
            <a:avLst>
              <a:gd name="adj" fmla="val 16667"/>
            </a:avLst>
          </a:prstGeom>
          <a:solidFill>
            <a:srgbClr val="008000">
              <a:alpha val="1490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1" tIns="45680" rIns="91361" bIns="45680" anchor="ctr"/>
          <a:lstStyle>
            <a:lvl1pPr marL="266700" indent="-2667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200">
                <a:solidFill>
                  <a:srgbClr val="006600"/>
                </a:solidFill>
              </a:rPr>
              <a:t>Pequena</a:t>
            </a:r>
          </a:p>
        </p:txBody>
      </p:sp>
      <p:sp>
        <p:nvSpPr>
          <p:cNvPr id="792586" name="AutoShape 10"/>
          <p:cNvSpPr>
            <a:spLocks noChangeArrowheads="1"/>
          </p:cNvSpPr>
          <p:nvPr/>
        </p:nvSpPr>
        <p:spPr bwMode="ltGray">
          <a:xfrm>
            <a:off x="1062038" y="4141788"/>
            <a:ext cx="3078162" cy="523875"/>
          </a:xfrm>
          <a:prstGeom prst="roundRect">
            <a:avLst>
              <a:gd name="adj" fmla="val 16667"/>
            </a:avLst>
          </a:prstGeom>
          <a:solidFill>
            <a:srgbClr val="008000">
              <a:alpha val="1490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1" tIns="45680" rIns="91361" bIns="45680" anchor="ctr"/>
          <a:lstStyle>
            <a:lvl1pPr marL="266700" indent="-2667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200">
                <a:solidFill>
                  <a:srgbClr val="006600"/>
                </a:solidFill>
              </a:rPr>
              <a:t>Média I</a:t>
            </a:r>
          </a:p>
        </p:txBody>
      </p:sp>
      <p:sp>
        <p:nvSpPr>
          <p:cNvPr id="792587" name="AutoShape 11"/>
          <p:cNvSpPr>
            <a:spLocks noChangeArrowheads="1"/>
          </p:cNvSpPr>
          <p:nvPr/>
        </p:nvSpPr>
        <p:spPr bwMode="ltGray">
          <a:xfrm>
            <a:off x="1062038" y="5078413"/>
            <a:ext cx="3078162" cy="523875"/>
          </a:xfrm>
          <a:prstGeom prst="roundRect">
            <a:avLst>
              <a:gd name="adj" fmla="val 16667"/>
            </a:avLst>
          </a:prstGeom>
          <a:solidFill>
            <a:srgbClr val="008000">
              <a:alpha val="1490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1" tIns="45680" rIns="91361" bIns="45680" anchor="ctr"/>
          <a:lstStyle>
            <a:lvl1pPr marL="266700" indent="-2667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200">
                <a:solidFill>
                  <a:srgbClr val="006600"/>
                </a:solidFill>
              </a:rPr>
              <a:t>Média II</a:t>
            </a:r>
          </a:p>
        </p:txBody>
      </p:sp>
      <p:sp>
        <p:nvSpPr>
          <p:cNvPr id="792588" name="AutoShape 12"/>
          <p:cNvSpPr>
            <a:spLocks noChangeArrowheads="1"/>
          </p:cNvSpPr>
          <p:nvPr/>
        </p:nvSpPr>
        <p:spPr bwMode="ltGray">
          <a:xfrm>
            <a:off x="1073150" y="6040338"/>
            <a:ext cx="3078163" cy="523875"/>
          </a:xfrm>
          <a:prstGeom prst="roundRect">
            <a:avLst>
              <a:gd name="adj" fmla="val 16667"/>
            </a:avLst>
          </a:prstGeom>
          <a:solidFill>
            <a:srgbClr val="008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1" tIns="45680" rIns="91361" bIns="45680" anchor="ctr"/>
          <a:lstStyle>
            <a:lvl1pPr marL="266700" indent="-2667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200">
                <a:solidFill>
                  <a:srgbClr val="006600"/>
                </a:solidFill>
              </a:rPr>
              <a:t>Grande</a:t>
            </a:r>
          </a:p>
        </p:txBody>
      </p:sp>
      <p:sp>
        <p:nvSpPr>
          <p:cNvPr id="792589" name="AutoShape 13"/>
          <p:cNvSpPr>
            <a:spLocks noChangeArrowheads="1"/>
          </p:cNvSpPr>
          <p:nvPr/>
        </p:nvSpPr>
        <p:spPr bwMode="ltGray">
          <a:xfrm>
            <a:off x="4572000" y="2341563"/>
            <a:ext cx="4311650" cy="523875"/>
          </a:xfrm>
          <a:prstGeom prst="roundRect">
            <a:avLst>
              <a:gd name="adj" fmla="val 16667"/>
            </a:avLst>
          </a:prstGeom>
          <a:solidFill>
            <a:srgbClr val="008000">
              <a:alpha val="1490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1" tIns="45680" rIns="91361" bIns="45680" anchor="ctr"/>
          <a:lstStyle>
            <a:lvl1pPr marL="266700" indent="-2667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200">
                <a:solidFill>
                  <a:srgbClr val="006600"/>
                </a:solidFill>
              </a:rPr>
              <a:t>Até 0,36</a:t>
            </a:r>
          </a:p>
        </p:txBody>
      </p:sp>
      <p:sp>
        <p:nvSpPr>
          <p:cNvPr id="792590" name="AutoShape 14"/>
          <p:cNvSpPr>
            <a:spLocks noChangeArrowheads="1"/>
          </p:cNvSpPr>
          <p:nvPr/>
        </p:nvSpPr>
        <p:spPr bwMode="ltGray">
          <a:xfrm>
            <a:off x="4562475" y="3278188"/>
            <a:ext cx="4330700" cy="523875"/>
          </a:xfrm>
          <a:prstGeom prst="roundRect">
            <a:avLst>
              <a:gd name="adj" fmla="val 16667"/>
            </a:avLst>
          </a:prstGeom>
          <a:solidFill>
            <a:srgbClr val="008000">
              <a:alpha val="1490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1" tIns="45680" rIns="91361" bIns="45680" anchor="ctr"/>
          <a:lstStyle>
            <a:lvl1pPr marL="266700" indent="-2667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200">
                <a:solidFill>
                  <a:srgbClr val="006600"/>
                </a:solidFill>
              </a:rPr>
              <a:t>De 0,36 a 3,6</a:t>
            </a:r>
          </a:p>
        </p:txBody>
      </p:sp>
      <p:sp>
        <p:nvSpPr>
          <p:cNvPr id="792591" name="AutoShape 15"/>
          <p:cNvSpPr>
            <a:spLocks noChangeArrowheads="1"/>
          </p:cNvSpPr>
          <p:nvPr/>
        </p:nvSpPr>
        <p:spPr bwMode="ltGray">
          <a:xfrm>
            <a:off x="4572000" y="4141788"/>
            <a:ext cx="4311650" cy="523875"/>
          </a:xfrm>
          <a:prstGeom prst="roundRect">
            <a:avLst>
              <a:gd name="adj" fmla="val 16667"/>
            </a:avLst>
          </a:prstGeom>
          <a:solidFill>
            <a:srgbClr val="008000">
              <a:alpha val="1490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1" tIns="45680" rIns="91361" bIns="45680" anchor="ctr"/>
          <a:lstStyle>
            <a:lvl1pPr marL="266700" indent="-2667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200">
                <a:solidFill>
                  <a:srgbClr val="006600"/>
                </a:solidFill>
              </a:rPr>
              <a:t>De 3,6 até 90</a:t>
            </a:r>
          </a:p>
        </p:txBody>
      </p:sp>
      <p:sp>
        <p:nvSpPr>
          <p:cNvPr id="792592" name="AutoShape 16"/>
          <p:cNvSpPr>
            <a:spLocks noChangeArrowheads="1"/>
          </p:cNvSpPr>
          <p:nvPr/>
        </p:nvSpPr>
        <p:spPr bwMode="ltGray">
          <a:xfrm>
            <a:off x="4581525" y="5078413"/>
            <a:ext cx="4311650" cy="523875"/>
          </a:xfrm>
          <a:prstGeom prst="roundRect">
            <a:avLst>
              <a:gd name="adj" fmla="val 16667"/>
            </a:avLst>
          </a:prstGeom>
          <a:solidFill>
            <a:srgbClr val="008000">
              <a:alpha val="1490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1" tIns="45680" rIns="91361" bIns="45680" anchor="ctr"/>
          <a:lstStyle>
            <a:lvl1pPr marL="266700" indent="-2667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200">
                <a:solidFill>
                  <a:srgbClr val="006600"/>
                </a:solidFill>
              </a:rPr>
              <a:t>De 90 a 300 </a:t>
            </a:r>
          </a:p>
        </p:txBody>
      </p:sp>
      <p:sp>
        <p:nvSpPr>
          <p:cNvPr id="792593" name="AutoShape 17"/>
          <p:cNvSpPr>
            <a:spLocks noChangeArrowheads="1"/>
          </p:cNvSpPr>
          <p:nvPr/>
        </p:nvSpPr>
        <p:spPr bwMode="ltGray">
          <a:xfrm>
            <a:off x="4581525" y="6021288"/>
            <a:ext cx="4311650" cy="523875"/>
          </a:xfrm>
          <a:prstGeom prst="roundRect">
            <a:avLst>
              <a:gd name="adj" fmla="val 16667"/>
            </a:avLst>
          </a:prstGeom>
          <a:solidFill>
            <a:srgbClr val="008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1" tIns="45680" rIns="91361" bIns="45680" anchor="ctr"/>
          <a:lstStyle>
            <a:lvl1pPr marL="266700" indent="-2667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200">
                <a:solidFill>
                  <a:srgbClr val="006600"/>
                </a:solidFill>
              </a:rPr>
              <a:t>Acima de 300 </a:t>
            </a: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ltGray">
          <a:xfrm>
            <a:off x="896759" y="1261107"/>
            <a:ext cx="3314737" cy="802906"/>
          </a:xfrm>
          <a:prstGeom prst="roundRect">
            <a:avLst>
              <a:gd name="adj" fmla="val 16667"/>
            </a:avLst>
          </a:prstGeom>
          <a:solidFill>
            <a:srgbClr val="008000">
              <a:alpha val="9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361" tIns="45680" rIns="91361" bIns="45680" anchor="ctr"/>
          <a:lstStyle>
            <a:lvl1pPr marL="266700" indent="-266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pt-BR" sz="2200" smtClean="0">
                <a:solidFill>
                  <a:srgbClr val="FFFFFF"/>
                </a:solidFill>
                <a:latin typeface="Arial" charset="0"/>
              </a:rPr>
              <a:t>Porte da Empresa</a:t>
            </a: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ltGray">
          <a:xfrm>
            <a:off x="4562227" y="1262151"/>
            <a:ext cx="4388793" cy="773682"/>
          </a:xfrm>
          <a:prstGeom prst="roundRect">
            <a:avLst>
              <a:gd name="adj" fmla="val 16667"/>
            </a:avLst>
          </a:prstGeom>
          <a:solidFill>
            <a:srgbClr val="008000">
              <a:alpha val="9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361" tIns="45680" rIns="91361" bIns="45680" anchor="ctr"/>
          <a:lstStyle>
            <a:lvl1pPr marL="266700" indent="-266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pt-BR" sz="2200" dirty="0" smtClean="0">
                <a:solidFill>
                  <a:srgbClr val="FFFFFF"/>
                </a:solidFill>
                <a:latin typeface="Arial" charset="0"/>
              </a:rPr>
              <a:t>Receita Operacional Bruta Anual (R$ milhões)</a:t>
            </a:r>
          </a:p>
        </p:txBody>
      </p:sp>
    </p:spTree>
    <p:extLst>
      <p:ext uri="{BB962C8B-B14F-4D97-AF65-F5344CB8AC3E}">
        <p14:creationId xmlns:p14="http://schemas.microsoft.com/office/powerpoint/2010/main" val="10378067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isósceles 3"/>
          <p:cNvSpPr/>
          <p:nvPr/>
        </p:nvSpPr>
        <p:spPr>
          <a:xfrm rot="16200000">
            <a:off x="5952354" y="2001042"/>
            <a:ext cx="1328738" cy="1095129"/>
          </a:xfrm>
          <a:prstGeom prst="triangl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400" b="1" kern="1200" dirty="0">
              <a:solidFill>
                <a:prstClr val="black"/>
              </a:solidFill>
            </a:endParaRPr>
          </a:p>
        </p:txBody>
      </p:sp>
      <p:pic>
        <p:nvPicPr>
          <p:cNvPr id="7" name="Picture 13" descr="BNDES_pequeno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092280" y="1188492"/>
            <a:ext cx="1722437" cy="36830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884" y="1777183"/>
            <a:ext cx="49688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353446"/>
            <a:ext cx="4968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471" y="2936058"/>
            <a:ext cx="496888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55" name="Text Box 5"/>
          <p:cNvSpPr txBox="1">
            <a:spLocks noChangeArrowheads="1"/>
          </p:cNvSpPr>
          <p:nvPr/>
        </p:nvSpPr>
        <p:spPr bwMode="auto">
          <a:xfrm>
            <a:off x="117946" y="5715"/>
            <a:ext cx="7118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400" kern="1200" dirty="0" smtClean="0">
                <a:solidFill>
                  <a:srgbClr val="FFFFFF"/>
                </a:solidFill>
                <a:ea typeface="+mn-ea"/>
                <a:cs typeface="+mn-cs"/>
              </a:rPr>
              <a:t>Fluxo de Financiamento para Operações Indiretas no BNDES</a:t>
            </a:r>
          </a:p>
        </p:txBody>
      </p:sp>
      <p:pic>
        <p:nvPicPr>
          <p:cNvPr id="48" name="Picture 8" descr="homem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24" y="1555180"/>
            <a:ext cx="11176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AutoShape 4"/>
          <p:cNvSpPr>
            <a:spLocks noChangeArrowheads="1"/>
          </p:cNvSpPr>
          <p:nvPr/>
        </p:nvSpPr>
        <p:spPr bwMode="ltGray">
          <a:xfrm>
            <a:off x="1773956" y="2586360"/>
            <a:ext cx="1285875" cy="4826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lIns="91361" tIns="45680" rIns="91361" bIns="45680" anchor="ctr"/>
          <a:lstStyle>
            <a:lvl1pPr marL="266700" indent="-266700" eaLnBrk="0" hangingPunct="0">
              <a:defRPr sz="1600" b="1">
                <a:solidFill>
                  <a:srgbClr val="0066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0066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0066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0066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006600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6600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6600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6600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6600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400" dirty="0" smtClean="0">
                <a:solidFill>
                  <a:schemeClr val="tx1"/>
                </a:solidFill>
              </a:rPr>
              <a:t>Beneficiário</a:t>
            </a:r>
          </a:p>
        </p:txBody>
      </p:sp>
      <p:pic>
        <p:nvPicPr>
          <p:cNvPr id="50" name="Picture 7" descr="museus_museu_credito_real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3959646" y="1707710"/>
            <a:ext cx="1628775" cy="814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  <a:extLst/>
        </p:spPr>
      </p:pic>
      <p:sp>
        <p:nvSpPr>
          <p:cNvPr id="51" name="AutoShape 21"/>
          <p:cNvSpPr>
            <a:spLocks noChangeArrowheads="1"/>
          </p:cNvSpPr>
          <p:nvPr/>
        </p:nvSpPr>
        <p:spPr bwMode="ltGray">
          <a:xfrm>
            <a:off x="3599606" y="2538735"/>
            <a:ext cx="2268538" cy="530225"/>
          </a:xfrm>
          <a:prstGeom prst="roundRect">
            <a:avLst>
              <a:gd name="adj" fmla="val 16667"/>
            </a:avLst>
          </a:prstGeom>
          <a:solidFill>
            <a:srgbClr val="FFDD71"/>
          </a:solidFill>
          <a:ln w="31750" algn="ctr">
            <a:solidFill>
              <a:srgbClr val="FFCC00"/>
            </a:solidFill>
            <a:round/>
            <a:headEnd/>
            <a:tailEnd/>
          </a:ln>
        </p:spPr>
        <p:txBody>
          <a:bodyPr lIns="91361" tIns="45680" rIns="91361" bIns="45680" anchor="ctr"/>
          <a:lstStyle>
            <a:lvl1pPr eaLnBrk="0" hangingPunct="0">
              <a:defRPr sz="1600" b="1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6600"/>
                </a:solidFill>
                <a:latin typeface="Arial" charset="0"/>
              </a:defRPr>
            </a:lvl5pPr>
            <a:lvl6pPr marL="2514600" indent="-228600" algn="just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6600"/>
                </a:solidFill>
                <a:latin typeface="Arial" charset="0"/>
              </a:defRPr>
            </a:lvl6pPr>
            <a:lvl7pPr marL="2971800" indent="-228600" algn="just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6600"/>
                </a:solidFill>
                <a:latin typeface="Arial" charset="0"/>
              </a:defRPr>
            </a:lvl7pPr>
            <a:lvl8pPr marL="3429000" indent="-228600" algn="just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6600"/>
                </a:solidFill>
                <a:latin typeface="Arial" charset="0"/>
              </a:defRPr>
            </a:lvl8pPr>
            <a:lvl9pPr marL="3886200" indent="-228600" algn="just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pt-BR" altLang="pt-BR" sz="1400" dirty="0"/>
              <a:t>Instituições financeiras credenciadas</a:t>
            </a:r>
          </a:p>
        </p:txBody>
      </p:sp>
      <p:sp>
        <p:nvSpPr>
          <p:cNvPr id="52" name="AutoShape 8"/>
          <p:cNvSpPr>
            <a:spLocks noChangeArrowheads="1"/>
          </p:cNvSpPr>
          <p:nvPr/>
        </p:nvSpPr>
        <p:spPr bwMode="ltGray">
          <a:xfrm>
            <a:off x="7830790" y="1797671"/>
            <a:ext cx="845666" cy="407193"/>
          </a:xfrm>
          <a:prstGeom prst="roundRect">
            <a:avLst>
              <a:gd name="adj" fmla="val 16667"/>
            </a:avLst>
          </a:prstGeom>
          <a:solidFill>
            <a:srgbClr val="008000">
              <a:alpha val="1490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1" tIns="45680" rIns="91361" bIns="45680" anchor="ctr"/>
          <a:lstStyle>
            <a:lvl1pPr marL="266700" indent="-2667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600" dirty="0" smtClean="0">
                <a:solidFill>
                  <a:srgbClr val="006600"/>
                </a:solidFill>
              </a:rPr>
              <a:t>PGA</a:t>
            </a:r>
            <a:endParaRPr lang="pt-BR" altLang="pt-BR" sz="1600" dirty="0">
              <a:solidFill>
                <a:srgbClr val="006600"/>
              </a:solidFill>
            </a:endParaRPr>
          </a:p>
        </p:txBody>
      </p:sp>
      <p:sp>
        <p:nvSpPr>
          <p:cNvPr id="53" name="AutoShape 8"/>
          <p:cNvSpPr>
            <a:spLocks noChangeArrowheads="1"/>
          </p:cNvSpPr>
          <p:nvPr/>
        </p:nvSpPr>
        <p:spPr bwMode="ltGray">
          <a:xfrm>
            <a:off x="7852977" y="2391149"/>
            <a:ext cx="845666" cy="407193"/>
          </a:xfrm>
          <a:prstGeom prst="roundRect">
            <a:avLst>
              <a:gd name="adj" fmla="val 16667"/>
            </a:avLst>
          </a:prstGeom>
          <a:solidFill>
            <a:srgbClr val="008000">
              <a:alpha val="1490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1" tIns="45680" rIns="91361" bIns="45680" anchor="ctr"/>
          <a:lstStyle>
            <a:lvl1pPr marL="266700" indent="-2667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600" dirty="0" smtClean="0">
                <a:solidFill>
                  <a:srgbClr val="006600"/>
                </a:solidFill>
              </a:rPr>
              <a:t>FRO</a:t>
            </a:r>
            <a:endParaRPr lang="pt-BR" altLang="pt-BR" sz="1600" dirty="0">
              <a:solidFill>
                <a:srgbClr val="006600"/>
              </a:solidFill>
            </a:endParaRPr>
          </a:p>
        </p:txBody>
      </p:sp>
      <p:sp>
        <p:nvSpPr>
          <p:cNvPr id="54" name="AutoShape 8"/>
          <p:cNvSpPr>
            <a:spLocks noChangeArrowheads="1"/>
          </p:cNvSpPr>
          <p:nvPr/>
        </p:nvSpPr>
        <p:spPr bwMode="ltGray">
          <a:xfrm>
            <a:off x="7830790" y="2968678"/>
            <a:ext cx="845666" cy="407193"/>
          </a:xfrm>
          <a:prstGeom prst="roundRect">
            <a:avLst>
              <a:gd name="adj" fmla="val 16667"/>
            </a:avLst>
          </a:prstGeom>
          <a:solidFill>
            <a:srgbClr val="008000">
              <a:alpha val="1490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1" tIns="45680" rIns="91361" bIns="45680" anchor="ctr"/>
          <a:lstStyle>
            <a:lvl1pPr marL="266700" indent="-2667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600" dirty="0" smtClean="0">
                <a:solidFill>
                  <a:srgbClr val="006600"/>
                </a:solidFill>
              </a:rPr>
              <a:t>PAC</a:t>
            </a:r>
            <a:endParaRPr lang="pt-BR" altLang="pt-BR" sz="1600" dirty="0">
              <a:solidFill>
                <a:srgbClr val="006600"/>
              </a:solidFill>
            </a:endParaRPr>
          </a:p>
        </p:txBody>
      </p:sp>
      <p:sp>
        <p:nvSpPr>
          <p:cNvPr id="55" name="Line 5"/>
          <p:cNvSpPr>
            <a:spLocks noChangeShapeType="1"/>
          </p:cNvSpPr>
          <p:nvPr/>
        </p:nvSpPr>
        <p:spPr bwMode="auto">
          <a:xfrm rot="18900000" flipH="1" flipV="1">
            <a:off x="3167648" y="1973643"/>
            <a:ext cx="442913" cy="458788"/>
          </a:xfrm>
          <a:prstGeom prst="line">
            <a:avLst/>
          </a:prstGeom>
          <a:ln>
            <a:headEnd type="stealth" w="med" len="lg"/>
            <a:tailEnd type="stealth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pic>
        <p:nvPicPr>
          <p:cNvPr id="59" name="Picture 13" descr="BNDES_pequeno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170043" y="3996804"/>
            <a:ext cx="1722437" cy="36830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/>
        </p:spPr>
      </p:pic>
      <p:pic>
        <p:nvPicPr>
          <p:cNvPr id="65" name="Picture 7" descr="museus_museu_credito_real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4037409" y="4316134"/>
            <a:ext cx="1628775" cy="814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  <a:extLst/>
        </p:spPr>
      </p:pic>
      <p:sp>
        <p:nvSpPr>
          <p:cNvPr id="66" name="AutoShape 21"/>
          <p:cNvSpPr>
            <a:spLocks noChangeArrowheads="1"/>
          </p:cNvSpPr>
          <p:nvPr/>
        </p:nvSpPr>
        <p:spPr bwMode="ltGray">
          <a:xfrm>
            <a:off x="3677369" y="5147159"/>
            <a:ext cx="2268538" cy="530225"/>
          </a:xfrm>
          <a:prstGeom prst="roundRect">
            <a:avLst>
              <a:gd name="adj" fmla="val 16667"/>
            </a:avLst>
          </a:prstGeom>
          <a:solidFill>
            <a:srgbClr val="FFDD71"/>
          </a:solidFill>
          <a:ln w="31750" algn="ctr">
            <a:solidFill>
              <a:srgbClr val="FFCC00"/>
            </a:solidFill>
            <a:round/>
            <a:headEnd/>
            <a:tailEnd/>
          </a:ln>
        </p:spPr>
        <p:txBody>
          <a:bodyPr lIns="91361" tIns="45680" rIns="91361" bIns="45680" anchor="ctr"/>
          <a:lstStyle>
            <a:lvl1pPr eaLnBrk="0" hangingPunct="0">
              <a:defRPr sz="1600" b="1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6600"/>
                </a:solidFill>
                <a:latin typeface="Arial" charset="0"/>
              </a:defRPr>
            </a:lvl5pPr>
            <a:lvl6pPr marL="2514600" indent="-228600" algn="just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6600"/>
                </a:solidFill>
                <a:latin typeface="Arial" charset="0"/>
              </a:defRPr>
            </a:lvl6pPr>
            <a:lvl7pPr marL="2971800" indent="-228600" algn="just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6600"/>
                </a:solidFill>
                <a:latin typeface="Arial" charset="0"/>
              </a:defRPr>
            </a:lvl7pPr>
            <a:lvl8pPr marL="3429000" indent="-228600" algn="just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6600"/>
                </a:solidFill>
                <a:latin typeface="Arial" charset="0"/>
              </a:defRPr>
            </a:lvl8pPr>
            <a:lvl9pPr marL="3886200" indent="-228600" algn="just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pt-BR" altLang="pt-BR" sz="1400"/>
              <a:t>Instituições financeiras credenciadas</a:t>
            </a:r>
          </a:p>
        </p:txBody>
      </p:sp>
      <p:sp>
        <p:nvSpPr>
          <p:cNvPr id="70" name="Line 5"/>
          <p:cNvSpPr>
            <a:spLocks noChangeShapeType="1"/>
          </p:cNvSpPr>
          <p:nvPr/>
        </p:nvSpPr>
        <p:spPr bwMode="auto">
          <a:xfrm rot="18900000" flipH="1" flipV="1">
            <a:off x="3245411" y="4582067"/>
            <a:ext cx="442913" cy="458788"/>
          </a:xfrm>
          <a:prstGeom prst="line">
            <a:avLst/>
          </a:prstGeom>
          <a:ln>
            <a:headEnd type="stealth" w="med" len="lg"/>
            <a:tailEnd type="stealth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1" name="Retângulo de cantos arredondados 70"/>
          <p:cNvSpPr/>
          <p:nvPr/>
        </p:nvSpPr>
        <p:spPr>
          <a:xfrm>
            <a:off x="5360275" y="5877272"/>
            <a:ext cx="2127640" cy="62084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BNDES </a:t>
            </a:r>
            <a:r>
              <a:rPr lang="pt-BR" sz="1600" b="1" i="1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ON LINE</a:t>
            </a:r>
            <a:endParaRPr lang="pt-BR" sz="1600" b="1" i="1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27" y="5734972"/>
            <a:ext cx="557212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31" y="5113645"/>
            <a:ext cx="68262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165" y="4718472"/>
            <a:ext cx="890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811461"/>
            <a:ext cx="566737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AutoShape 8"/>
          <p:cNvSpPr>
            <a:spLocks noChangeArrowheads="1"/>
          </p:cNvSpPr>
          <p:nvPr/>
        </p:nvSpPr>
        <p:spPr bwMode="ltGray">
          <a:xfrm>
            <a:off x="4425124" y="6277897"/>
            <a:ext cx="683988" cy="298136"/>
          </a:xfrm>
          <a:prstGeom prst="roundRect">
            <a:avLst>
              <a:gd name="adj" fmla="val 16667"/>
            </a:avLst>
          </a:prstGeom>
          <a:solidFill>
            <a:srgbClr val="008000">
              <a:alpha val="1490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1" tIns="45680" rIns="91361" bIns="45680" anchor="ctr"/>
          <a:lstStyle>
            <a:lvl1pPr marL="266700" indent="-2667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1600" dirty="0" smtClean="0">
                <a:solidFill>
                  <a:srgbClr val="006600"/>
                </a:solidFill>
              </a:rPr>
              <a:t>APA</a:t>
            </a:r>
            <a:endParaRPr lang="pt-BR" altLang="pt-BR" sz="1600" dirty="0">
              <a:solidFill>
                <a:srgbClr val="006600"/>
              </a:solidFill>
            </a:endParaRPr>
          </a:p>
        </p:txBody>
      </p:sp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120" y="5734972"/>
            <a:ext cx="557212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AutoShape 8"/>
          <p:cNvSpPr>
            <a:spLocks noChangeArrowheads="1"/>
          </p:cNvSpPr>
          <p:nvPr/>
        </p:nvSpPr>
        <p:spPr bwMode="ltGray">
          <a:xfrm>
            <a:off x="7668344" y="6277897"/>
            <a:ext cx="845666" cy="298136"/>
          </a:xfrm>
          <a:prstGeom prst="roundRect">
            <a:avLst>
              <a:gd name="adj" fmla="val 16667"/>
            </a:avLst>
          </a:prstGeom>
          <a:solidFill>
            <a:srgbClr val="008000">
              <a:alpha val="1490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1" tIns="45680" rIns="91361" bIns="45680" anchor="ctr"/>
          <a:lstStyle>
            <a:lvl1pPr marL="266700" indent="-2667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1600" dirty="0" smtClean="0">
                <a:solidFill>
                  <a:srgbClr val="006600"/>
                </a:solidFill>
              </a:rPr>
              <a:t>APA</a:t>
            </a:r>
            <a:endParaRPr lang="pt-BR" altLang="pt-BR" sz="1600" dirty="0">
              <a:solidFill>
                <a:srgbClr val="006600"/>
              </a:solidFill>
            </a:endParaRPr>
          </a:p>
        </p:txBody>
      </p:sp>
      <p:sp>
        <p:nvSpPr>
          <p:cNvPr id="82" name="Line 10"/>
          <p:cNvSpPr>
            <a:spLocks noChangeShapeType="1"/>
          </p:cNvSpPr>
          <p:nvPr/>
        </p:nvSpPr>
        <p:spPr bwMode="auto">
          <a:xfrm flipH="1">
            <a:off x="179512" y="3717032"/>
            <a:ext cx="8784976" cy="0"/>
          </a:xfrm>
          <a:prstGeom prst="line">
            <a:avLst/>
          </a:prstGeom>
          <a:noFill/>
          <a:ln w="22225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83" name="Picture 8" descr="homem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64" y="4242222"/>
            <a:ext cx="11176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AutoShape 4"/>
          <p:cNvSpPr>
            <a:spLocks noChangeArrowheads="1"/>
          </p:cNvSpPr>
          <p:nvPr/>
        </p:nvSpPr>
        <p:spPr bwMode="ltGray">
          <a:xfrm>
            <a:off x="1835696" y="5273402"/>
            <a:ext cx="1285875" cy="4826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lIns="91361" tIns="45680" rIns="91361" bIns="45680" anchor="ctr"/>
          <a:lstStyle>
            <a:lvl1pPr marL="266700" indent="-266700" eaLnBrk="0" hangingPunct="0">
              <a:defRPr sz="1600" b="1">
                <a:solidFill>
                  <a:srgbClr val="0066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0066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0066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0066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006600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6600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6600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6600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6600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400" dirty="0" smtClean="0">
                <a:solidFill>
                  <a:schemeClr val="tx1"/>
                </a:solidFill>
              </a:rPr>
              <a:t>Beneficiário</a:t>
            </a:r>
          </a:p>
        </p:txBody>
      </p:sp>
      <p:sp>
        <p:nvSpPr>
          <p:cNvPr id="85" name="AutoShape 8"/>
          <p:cNvSpPr>
            <a:spLocks noChangeArrowheads="1"/>
          </p:cNvSpPr>
          <p:nvPr/>
        </p:nvSpPr>
        <p:spPr bwMode="ltGray">
          <a:xfrm>
            <a:off x="117946" y="1190117"/>
            <a:ext cx="1616075" cy="438683"/>
          </a:xfrm>
          <a:prstGeom prst="roundRect">
            <a:avLst>
              <a:gd name="adj" fmla="val 16667"/>
            </a:avLst>
          </a:prstGeom>
          <a:solidFill>
            <a:srgbClr val="0066CC"/>
          </a:solidFill>
          <a:ln w="25400" algn="ctr">
            <a:solidFill>
              <a:srgbClr val="0066CC"/>
            </a:solidFill>
            <a:round/>
            <a:headEnd/>
            <a:tailEnd/>
          </a:ln>
        </p:spPr>
        <p:txBody>
          <a:bodyPr lIns="91361" tIns="45680" rIns="91361" bIns="45680" anchor="ctr"/>
          <a:lstStyle>
            <a:lvl1pPr eaLnBrk="0" hangingPunct="0">
              <a:defRPr sz="1600" b="1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6600"/>
                </a:solidFill>
                <a:latin typeface="Arial" charset="0"/>
              </a:defRPr>
            </a:lvl5pPr>
            <a:lvl6pPr marL="2514600" indent="-228600" algn="just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6600"/>
                </a:solidFill>
                <a:latin typeface="Arial" charset="0"/>
              </a:defRPr>
            </a:lvl6pPr>
            <a:lvl7pPr marL="2971800" indent="-228600" algn="just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6600"/>
                </a:solidFill>
                <a:latin typeface="Arial" charset="0"/>
              </a:defRPr>
            </a:lvl7pPr>
            <a:lvl8pPr marL="3429000" indent="-228600" algn="just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6600"/>
                </a:solidFill>
                <a:latin typeface="Arial" charset="0"/>
              </a:defRPr>
            </a:lvl8pPr>
            <a:lvl9pPr marL="3886200" indent="-228600" algn="just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700" dirty="0" smtClean="0">
                <a:solidFill>
                  <a:srgbClr val="FFFFFF"/>
                </a:solidFill>
              </a:rPr>
              <a:t>Fluxo Atual</a:t>
            </a:r>
            <a:endParaRPr lang="pt-BR" altLang="pt-BR" sz="1700" dirty="0">
              <a:solidFill>
                <a:srgbClr val="FFFFFF"/>
              </a:solidFill>
            </a:endParaRPr>
          </a:p>
        </p:txBody>
      </p:sp>
      <p:sp>
        <p:nvSpPr>
          <p:cNvPr id="86" name="AutoShape 8"/>
          <p:cNvSpPr>
            <a:spLocks noChangeArrowheads="1"/>
          </p:cNvSpPr>
          <p:nvPr/>
        </p:nvSpPr>
        <p:spPr bwMode="ltGray">
          <a:xfrm>
            <a:off x="150573" y="3926517"/>
            <a:ext cx="1616075" cy="438683"/>
          </a:xfrm>
          <a:prstGeom prst="roundRect">
            <a:avLst>
              <a:gd name="adj" fmla="val 16667"/>
            </a:avLst>
          </a:prstGeom>
          <a:solidFill>
            <a:srgbClr val="0066CC"/>
          </a:solidFill>
          <a:ln w="25400" algn="ctr">
            <a:solidFill>
              <a:srgbClr val="0066CC"/>
            </a:solidFill>
            <a:round/>
            <a:headEnd/>
            <a:tailEnd/>
          </a:ln>
        </p:spPr>
        <p:txBody>
          <a:bodyPr lIns="91361" tIns="45680" rIns="91361" bIns="45680" anchor="ctr"/>
          <a:lstStyle>
            <a:lvl1pPr eaLnBrk="0" hangingPunct="0">
              <a:defRPr sz="1600" b="1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6600"/>
                </a:solidFill>
                <a:latin typeface="Arial" charset="0"/>
              </a:defRPr>
            </a:lvl5pPr>
            <a:lvl6pPr marL="2514600" indent="-228600" algn="just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6600"/>
                </a:solidFill>
                <a:latin typeface="Arial" charset="0"/>
              </a:defRPr>
            </a:lvl6pPr>
            <a:lvl7pPr marL="2971800" indent="-228600" algn="just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6600"/>
                </a:solidFill>
                <a:latin typeface="Arial" charset="0"/>
              </a:defRPr>
            </a:lvl7pPr>
            <a:lvl8pPr marL="3429000" indent="-228600" algn="just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6600"/>
                </a:solidFill>
                <a:latin typeface="Arial" charset="0"/>
              </a:defRPr>
            </a:lvl8pPr>
            <a:lvl9pPr marL="3886200" indent="-228600" algn="just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ü"/>
              <a:defRPr sz="1600" b="1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700" dirty="0" smtClean="0">
                <a:solidFill>
                  <a:srgbClr val="FFFFFF"/>
                </a:solidFill>
              </a:rPr>
              <a:t>Novo Fluxo</a:t>
            </a:r>
            <a:endParaRPr lang="pt-BR" altLang="pt-BR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8608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6" grpId="0" animBg="1"/>
      <p:bldP spid="70" grpId="0" animBg="1"/>
      <p:bldP spid="71" grpId="0" animBg="1"/>
      <p:bldP spid="79" grpId="0" animBg="1"/>
      <p:bldP spid="81" grpId="0" animBg="1"/>
      <p:bldP spid="82" grpId="0" animBg="1"/>
      <p:bldP spid="84" grpId="0" animBg="1"/>
      <p:bldP spid="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8"/>
          <p:cNvSpPr>
            <a:spLocks noChangeArrowheads="1"/>
          </p:cNvSpPr>
          <p:nvPr/>
        </p:nvSpPr>
        <p:spPr bwMode="ltGray">
          <a:xfrm>
            <a:off x="179388" y="1125538"/>
            <a:ext cx="8785225" cy="581025"/>
          </a:xfrm>
          <a:prstGeom prst="roundRect">
            <a:avLst>
              <a:gd name="adj" fmla="val 16667"/>
            </a:avLst>
          </a:prstGeom>
          <a:solidFill>
            <a:srgbClr val="006600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61" tIns="45680" rIns="91361" bIns="45680" anchor="ctr"/>
          <a:lstStyle>
            <a:lvl1pPr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altLang="pt-BR" sz="2800" kern="1200" smtClean="0">
                <a:solidFill>
                  <a:srgbClr val="FFFFFF"/>
                </a:solidFill>
                <a:ea typeface="+mn-ea"/>
                <a:cs typeface="+mn-cs"/>
              </a:rPr>
              <a:t>App BNDES AGRO</a:t>
            </a:r>
          </a:p>
        </p:txBody>
      </p:sp>
      <p:pic>
        <p:nvPicPr>
          <p:cNvPr id="60419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272256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8"/>
          <p:cNvSpPr>
            <a:spLocks noChangeArrowheads="1"/>
          </p:cNvSpPr>
          <p:nvPr/>
        </p:nvSpPr>
        <p:spPr bwMode="ltGray">
          <a:xfrm>
            <a:off x="3149600" y="2002335"/>
            <a:ext cx="5815013" cy="936625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61" tIns="45680" rIns="91361" bIns="45680" anchor="ctr"/>
          <a:lstStyle>
            <a:lvl1pPr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800" b="0" kern="1200" dirty="0" smtClean="0">
                <a:solidFill>
                  <a:srgbClr val="008000"/>
                </a:solidFill>
                <a:ea typeface="+mn-ea"/>
                <a:cs typeface="+mn-cs"/>
              </a:rPr>
              <a:t>Pesquisa aos Programas Agropecuários mais apropriados para as necessidades de financiamento do Produtor Rural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ltGray">
          <a:xfrm>
            <a:off x="3148013" y="3010398"/>
            <a:ext cx="5834062" cy="630237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61" tIns="45680" rIns="91361" bIns="45680" anchor="ctr"/>
          <a:lstStyle>
            <a:lvl1pPr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800" b="0" kern="1200" dirty="0" smtClean="0">
                <a:solidFill>
                  <a:srgbClr val="008000"/>
                </a:solidFill>
                <a:ea typeface="+mn-ea"/>
                <a:cs typeface="+mn-cs"/>
              </a:rPr>
              <a:t>Consulta ao CFI de máquinas e equipamentos cadastrados 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ltGray">
          <a:xfrm>
            <a:off x="3148013" y="3697785"/>
            <a:ext cx="5834062" cy="630238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61" tIns="45680" rIns="91361" bIns="45680" anchor="ctr"/>
          <a:lstStyle>
            <a:lvl1pPr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800" b="0" kern="1200" dirty="0" smtClean="0">
                <a:solidFill>
                  <a:srgbClr val="008000"/>
                </a:solidFill>
                <a:ea typeface="+mn-ea"/>
                <a:cs typeface="+mn-cs"/>
              </a:rPr>
              <a:t>Simulação do financiamento, que ajuda o usuário na avaliação prospectiva de suas prestações</a:t>
            </a: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ltGray">
          <a:xfrm>
            <a:off x="3148013" y="4443583"/>
            <a:ext cx="5851525" cy="630238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61" tIns="45680" rIns="91361" bIns="45680" anchor="ctr"/>
          <a:lstStyle>
            <a:lvl1pPr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800" b="0" kern="1200" smtClean="0">
                <a:solidFill>
                  <a:srgbClr val="008000"/>
                </a:solidFill>
                <a:ea typeface="+mn-ea"/>
                <a:cs typeface="+mn-cs"/>
              </a:rPr>
              <a:t>Calendário de Feiras importantes para o setor agropecuário</a:t>
            </a:r>
          </a:p>
        </p:txBody>
      </p:sp>
      <p:sp>
        <p:nvSpPr>
          <p:cNvPr id="60428" name="Text Box 5"/>
          <p:cNvSpPr txBox="1">
            <a:spLocks noChangeArrowheads="1"/>
          </p:cNvSpPr>
          <p:nvPr/>
        </p:nvSpPr>
        <p:spPr bwMode="auto">
          <a:xfrm>
            <a:off x="117475" y="44450"/>
            <a:ext cx="71183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400" kern="1200" dirty="0" smtClean="0">
                <a:solidFill>
                  <a:srgbClr val="FFFFFF"/>
                </a:solidFill>
                <a:ea typeface="+mn-ea"/>
                <a:cs typeface="+mn-cs"/>
              </a:rPr>
              <a:t>Aplicativo BNDES AGRO</a:t>
            </a:r>
          </a:p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800" kern="1200" dirty="0" smtClean="0">
                <a:solidFill>
                  <a:srgbClr val="FFFFFF"/>
                </a:solidFill>
                <a:ea typeface="+mn-ea"/>
                <a:cs typeface="+mn-cs"/>
              </a:rPr>
              <a:t>Visão Geral</a:t>
            </a:r>
            <a:endParaRPr lang="pt-BR" altLang="pt-BR" sz="1800" u="sng" kern="1200" dirty="0" smtClean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ltGray">
          <a:xfrm>
            <a:off x="3148013" y="5136885"/>
            <a:ext cx="5851525" cy="630238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61" tIns="45680" rIns="91361" bIns="45680" anchor="ctr"/>
          <a:lstStyle>
            <a:lvl1pPr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800" b="0" kern="1200" dirty="0" err="1">
                <a:solidFill>
                  <a:srgbClr val="008000"/>
                </a:solidFill>
              </a:rPr>
              <a:t>Agrimensuração</a:t>
            </a:r>
            <a:endParaRPr lang="pt-BR" altLang="pt-BR" sz="1800" b="0" kern="1200" dirty="0">
              <a:solidFill>
                <a:srgbClr val="008000"/>
              </a:solidFill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ltGray">
          <a:xfrm>
            <a:off x="3149678" y="5858655"/>
            <a:ext cx="5851525" cy="630238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61" tIns="45680" rIns="91361" bIns="45680" anchor="ctr"/>
          <a:lstStyle>
            <a:lvl1pPr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800" b="0" kern="1200" dirty="0">
                <a:solidFill>
                  <a:srgbClr val="008000"/>
                </a:solidFill>
              </a:rPr>
              <a:t>Possibilidade de consultar o andamento das operações</a:t>
            </a:r>
          </a:p>
        </p:txBody>
      </p:sp>
    </p:spTree>
    <p:extLst>
      <p:ext uri="{BB962C8B-B14F-4D97-AF65-F5344CB8AC3E}">
        <p14:creationId xmlns:p14="http://schemas.microsoft.com/office/powerpoint/2010/main" val="923929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>
          <a:xfrm>
            <a:off x="241300" y="263525"/>
            <a:ext cx="6292850" cy="476250"/>
          </a:xfrm>
        </p:spPr>
        <p:txBody>
          <a:bodyPr/>
          <a:lstStyle/>
          <a:p>
            <a:r>
              <a:rPr lang="pt-BR" altLang="pt-BR" sz="2400" smtClean="0"/>
              <a:t>CARTÃO BNDES AGRO</a:t>
            </a:r>
          </a:p>
        </p:txBody>
      </p:sp>
      <p:sp>
        <p:nvSpPr>
          <p:cNvPr id="3075" name="AutoShape 30" descr="Resultado de imagem para interrogaç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 altLang="pt-BR" sz="1800"/>
          </a:p>
        </p:txBody>
      </p:sp>
      <p:sp>
        <p:nvSpPr>
          <p:cNvPr id="3076" name="AutoShape 32" descr="Resultado de imagem para interrogação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 altLang="pt-BR" sz="180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 t="7008" r="2870" b="6227"/>
          <a:stretch/>
        </p:blipFill>
        <p:spPr bwMode="auto">
          <a:xfrm>
            <a:off x="6487032" y="1259632"/>
            <a:ext cx="2354621" cy="1511573"/>
          </a:xfrm>
          <a:prstGeom prst="roundRect">
            <a:avLst>
              <a:gd name="adj" fmla="val 958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765175" y="1081088"/>
            <a:ext cx="36623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51" tIns="38876" rIns="77751" bIns="38876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800" b="1"/>
              <a:t>Conceito</a:t>
            </a:r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427038" y="1482725"/>
            <a:ext cx="58610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51" tIns="38876" rIns="77751" bIns="38876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400"/>
              <a:t>É um produto de crédito complementar aos instrumentos de créditos já existentes ou ao crédito controlado. Foi concebido para ser, em sua essência, um instrumento financeiro </a:t>
            </a:r>
            <a:r>
              <a:rPr lang="pt-BR" altLang="pt-BR" sz="1400" b="1"/>
              <a:t>simples</a:t>
            </a:r>
            <a:r>
              <a:rPr lang="pt-BR" altLang="pt-BR" sz="1400"/>
              <a:t> e </a:t>
            </a:r>
            <a:r>
              <a:rPr lang="pt-BR" altLang="pt-BR" sz="1400" b="1"/>
              <a:t>ágil</a:t>
            </a:r>
            <a:r>
              <a:rPr lang="pt-BR" altLang="pt-BR" sz="1400"/>
              <a:t>, de forma a permitir ao beneficiário o atendimento de demandas não atendidas ou previstas.</a:t>
            </a:r>
          </a:p>
        </p:txBody>
      </p:sp>
      <p:sp>
        <p:nvSpPr>
          <p:cNvPr id="3080" name="Rectangle 3"/>
          <p:cNvSpPr>
            <a:spLocks noChangeArrowheads="1"/>
          </p:cNvSpPr>
          <p:nvPr/>
        </p:nvSpPr>
        <p:spPr bwMode="auto">
          <a:xfrm>
            <a:off x="787400" y="3140075"/>
            <a:ext cx="4503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51" tIns="38876" rIns="77751" bIns="38876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800" b="1"/>
              <a:t>Condições financeiras</a:t>
            </a:r>
          </a:p>
        </p:txBody>
      </p:sp>
      <p:sp>
        <p:nvSpPr>
          <p:cNvPr id="3081" name="Rectangle 3"/>
          <p:cNvSpPr>
            <a:spLocks noChangeArrowheads="1"/>
          </p:cNvSpPr>
          <p:nvPr/>
        </p:nvSpPr>
        <p:spPr bwMode="auto">
          <a:xfrm>
            <a:off x="501650" y="3536950"/>
            <a:ext cx="58610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51" tIns="38876" rIns="77751" bIns="38876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400"/>
              <a:t>As </a:t>
            </a:r>
            <a:r>
              <a:rPr lang="pt-BR" altLang="pt-BR" sz="1400" b="1"/>
              <a:t>mesmas do Cartão BNDES</a:t>
            </a:r>
            <a:r>
              <a:rPr lang="pt-BR" altLang="pt-BR" sz="1400"/>
              <a:t> tradicional:</a:t>
            </a:r>
          </a:p>
        </p:txBody>
      </p:sp>
      <p:pic>
        <p:nvPicPr>
          <p:cNvPr id="3082" name="Picture 8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152525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0" descr="Resultado de imagem para cifrã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3213100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Rectangle 3"/>
          <p:cNvSpPr>
            <a:spLocks noChangeArrowheads="1"/>
          </p:cNvSpPr>
          <p:nvPr/>
        </p:nvSpPr>
        <p:spPr bwMode="auto">
          <a:xfrm>
            <a:off x="765175" y="2433638"/>
            <a:ext cx="56562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51" tIns="38876" rIns="77751" bIns="38876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800" b="1"/>
              <a:t>Beneficiários</a:t>
            </a:r>
          </a:p>
        </p:txBody>
      </p:sp>
      <p:sp>
        <p:nvSpPr>
          <p:cNvPr id="3085" name="Rectangle 3"/>
          <p:cNvSpPr>
            <a:spLocks noChangeArrowheads="1"/>
          </p:cNvSpPr>
          <p:nvPr/>
        </p:nvSpPr>
        <p:spPr bwMode="auto">
          <a:xfrm>
            <a:off x="544513" y="2828925"/>
            <a:ext cx="81438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51" tIns="38876" rIns="77751" bIns="38876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400"/>
              <a:t>O público alvo é o </a:t>
            </a:r>
            <a:r>
              <a:rPr lang="pt-BR" altLang="pt-BR" sz="1400" b="1"/>
              <a:t>produtor rural pessoa física</a:t>
            </a:r>
            <a:r>
              <a:rPr lang="pt-BR" altLang="pt-BR" sz="1400"/>
              <a:t>.</a:t>
            </a:r>
          </a:p>
        </p:txBody>
      </p:sp>
      <p:grpSp>
        <p:nvGrpSpPr>
          <p:cNvPr id="3086" name="Grupo 4"/>
          <p:cNvGrpSpPr>
            <a:grpSpLocks/>
          </p:cNvGrpSpPr>
          <p:nvPr/>
        </p:nvGrpSpPr>
        <p:grpSpPr bwMode="auto">
          <a:xfrm>
            <a:off x="501650" y="2519363"/>
            <a:ext cx="257175" cy="252412"/>
            <a:chOff x="473573" y="3711438"/>
            <a:chExt cx="256320" cy="252000"/>
          </a:xfrm>
        </p:grpSpPr>
        <p:pic>
          <p:nvPicPr>
            <p:cNvPr id="3096" name="Picture 8" descr="Resultado de imagem para pesso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573" y="3711438"/>
              <a:ext cx="25632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tângulo 26"/>
            <p:cNvSpPr/>
            <p:nvPr/>
          </p:nvSpPr>
          <p:spPr>
            <a:xfrm>
              <a:off x="559013" y="3830306"/>
              <a:ext cx="88604" cy="125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3087" name="Rectangle 10"/>
          <p:cNvSpPr>
            <a:spLocks noChangeArrowheads="1"/>
          </p:cNvSpPr>
          <p:nvPr/>
        </p:nvSpPr>
        <p:spPr bwMode="ltGray">
          <a:xfrm>
            <a:off x="2217738" y="4129088"/>
            <a:ext cx="44640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1" tIns="45680" rIns="91361" bIns="45680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pt-BR" altLang="pt-BR" sz="1800">
              <a:latin typeface="Optimum" pitchFamily="2" charset="0"/>
              <a:cs typeface="Times New Roman" pitchFamily="18" charset="0"/>
            </a:endParaRPr>
          </a:p>
        </p:txBody>
      </p:sp>
      <p:sp>
        <p:nvSpPr>
          <p:cNvPr id="3088" name="Rectangle 12"/>
          <p:cNvSpPr>
            <a:spLocks noChangeArrowheads="1"/>
          </p:cNvSpPr>
          <p:nvPr/>
        </p:nvSpPr>
        <p:spPr bwMode="ltGray">
          <a:xfrm>
            <a:off x="800100" y="3967163"/>
            <a:ext cx="77755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1" tIns="45680" rIns="91361" bIns="45680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pt-BR" altLang="pt-BR" sz="1800">
              <a:latin typeface="Optimum" pitchFamily="2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Font typeface="Symbol" pitchFamily="18" charset="2"/>
              <a:buChar char=""/>
            </a:pPr>
            <a:r>
              <a:rPr lang="pt-BR" altLang="pt-BR" sz="1400">
                <a:cs typeface="Arial" charset="0"/>
              </a:rPr>
              <a:t> Limite de até R$ 2 milhões, por banco emissor;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pt-BR" altLang="pt-BR" sz="1400">
              <a:cs typeface="Arial" charset="0"/>
            </a:endParaRPr>
          </a:p>
          <a:p>
            <a:pPr>
              <a:spcBef>
                <a:spcPct val="0"/>
              </a:spcBef>
              <a:buClrTx/>
              <a:buFont typeface="Symbol" pitchFamily="18" charset="2"/>
              <a:buChar char=""/>
            </a:pPr>
            <a:r>
              <a:rPr lang="pt-BR" altLang="pt-BR" sz="1400">
                <a:cs typeface="Arial" charset="0"/>
              </a:rPr>
              <a:t> Prestações fixas e mensais entre 3 e 48 meses;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pt-BR" altLang="pt-BR" sz="1400">
              <a:cs typeface="Arial" charset="0"/>
            </a:endParaRPr>
          </a:p>
          <a:p>
            <a:pPr>
              <a:spcBef>
                <a:spcPct val="0"/>
              </a:spcBef>
              <a:buClrTx/>
              <a:buFont typeface="Symbol" pitchFamily="18" charset="2"/>
              <a:buChar char=""/>
            </a:pPr>
            <a:r>
              <a:rPr lang="pt-BR" altLang="pt-BR" sz="1400">
                <a:cs typeface="Arial" charset="0"/>
              </a:rPr>
              <a:t> Taxa de juros pré-fixada: 1,35% a.m.;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pt-BR" altLang="pt-BR" sz="1400">
              <a:cs typeface="Arial" charset="0"/>
            </a:endParaRPr>
          </a:p>
          <a:p>
            <a:pPr>
              <a:spcBef>
                <a:spcPct val="0"/>
              </a:spcBef>
              <a:buClrTx/>
              <a:buFont typeface="Symbol" pitchFamily="18" charset="2"/>
              <a:buChar char=""/>
            </a:pPr>
            <a:r>
              <a:rPr lang="pt-BR" altLang="pt-BR" sz="1400">
                <a:cs typeface="Arial" charset="0"/>
              </a:rPr>
              <a:t> Crédito rotativo, pré-aprovado e uso automático;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pt-BR" altLang="pt-BR" sz="1400">
              <a:cs typeface="Arial" charset="0"/>
            </a:endParaRPr>
          </a:p>
          <a:p>
            <a:pPr>
              <a:spcBef>
                <a:spcPct val="0"/>
              </a:spcBef>
              <a:buClrTx/>
              <a:buFont typeface="Symbol" pitchFamily="18" charset="2"/>
              <a:buChar char=""/>
            </a:pPr>
            <a:r>
              <a:rPr lang="pt-BR" altLang="pt-BR" sz="1400">
                <a:cs typeface="Arial" charset="0"/>
              </a:rPr>
              <a:t> Acesso a cerca de 71 mil Fornecedores Credenciados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pt-BR" altLang="pt-BR" sz="1400">
              <a:cs typeface="Arial" charset="0"/>
            </a:endParaRPr>
          </a:p>
        </p:txBody>
      </p:sp>
      <p:sp>
        <p:nvSpPr>
          <p:cNvPr id="3089" name="Line 16"/>
          <p:cNvSpPr>
            <a:spLocks noChangeShapeType="1"/>
          </p:cNvSpPr>
          <p:nvPr/>
        </p:nvSpPr>
        <p:spPr bwMode="ltGray">
          <a:xfrm>
            <a:off x="-36513" y="1300163"/>
            <a:ext cx="0" cy="5175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1" tIns="45680" rIns="91361" bIns="45680">
            <a:spAutoFit/>
          </a:bodyPr>
          <a:lstStyle/>
          <a:p>
            <a:endParaRPr lang="pt-BR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ltGray">
          <a:xfrm>
            <a:off x="4427538" y="1300163"/>
            <a:ext cx="0" cy="5175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1" tIns="45680" rIns="91361" bIns="45680">
            <a:spAutoFit/>
          </a:bodyPr>
          <a:lstStyle/>
          <a:p>
            <a:endParaRPr lang="pt-BR"/>
          </a:p>
        </p:txBody>
      </p:sp>
      <p:sp>
        <p:nvSpPr>
          <p:cNvPr id="3091" name="Line 20"/>
          <p:cNvSpPr>
            <a:spLocks noChangeShapeType="1"/>
          </p:cNvSpPr>
          <p:nvPr/>
        </p:nvSpPr>
        <p:spPr bwMode="ltGray">
          <a:xfrm>
            <a:off x="-36513" y="1817688"/>
            <a:ext cx="0" cy="4572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1" tIns="45680" rIns="91361" bIns="45680">
            <a:spAutoFit/>
          </a:bodyPr>
          <a:lstStyle/>
          <a:p>
            <a:endParaRPr lang="pt-BR"/>
          </a:p>
        </p:txBody>
      </p:sp>
      <p:sp>
        <p:nvSpPr>
          <p:cNvPr id="3092" name="Line 24"/>
          <p:cNvSpPr>
            <a:spLocks noChangeShapeType="1"/>
          </p:cNvSpPr>
          <p:nvPr/>
        </p:nvSpPr>
        <p:spPr bwMode="ltGray">
          <a:xfrm flipV="1">
            <a:off x="4211638" y="1412875"/>
            <a:ext cx="0" cy="5111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1" tIns="45680" rIns="91361" bIns="45680">
            <a:spAutoFit/>
          </a:bodyPr>
          <a:lstStyle/>
          <a:p>
            <a:endParaRPr lang="pt-BR"/>
          </a:p>
        </p:txBody>
      </p:sp>
      <p:pic>
        <p:nvPicPr>
          <p:cNvPr id="3093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6018213"/>
            <a:ext cx="3238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3094" name="Rectangle 3"/>
          <p:cNvSpPr>
            <a:spLocks noChangeArrowheads="1"/>
          </p:cNvSpPr>
          <p:nvPr/>
        </p:nvSpPr>
        <p:spPr bwMode="auto">
          <a:xfrm>
            <a:off x="852488" y="6016625"/>
            <a:ext cx="565626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51" tIns="38876" rIns="77751" bIns="38876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800" b="1"/>
              <a:t>Cronograma</a:t>
            </a:r>
          </a:p>
        </p:txBody>
      </p:sp>
      <p:sp>
        <p:nvSpPr>
          <p:cNvPr id="3095" name="Rectangle 3"/>
          <p:cNvSpPr>
            <a:spLocks noChangeArrowheads="1"/>
          </p:cNvSpPr>
          <p:nvPr/>
        </p:nvSpPr>
        <p:spPr bwMode="auto">
          <a:xfrm>
            <a:off x="598488" y="6389688"/>
            <a:ext cx="66405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51" tIns="38876" rIns="77751" bIns="38876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400"/>
              <a:t>Projeto em</a:t>
            </a:r>
            <a:r>
              <a:rPr lang="pt-BR" altLang="pt-BR" sz="1400" b="1"/>
              <a:t> fase piloto. </a:t>
            </a:r>
            <a:r>
              <a:rPr lang="pt-BR" altLang="pt-BR" sz="1400"/>
              <a:t> Lançamento oficial </a:t>
            </a:r>
            <a:r>
              <a:rPr lang="pt-BR" altLang="pt-BR" sz="1400" b="1"/>
              <a:t>previsto para Novembro  2017.</a:t>
            </a:r>
            <a:endParaRPr lang="pt-BR" altLang="pt-BR" sz="1400"/>
          </a:p>
        </p:txBody>
      </p:sp>
    </p:spTree>
    <p:extLst>
      <p:ext uri="{BB962C8B-B14F-4D97-AF65-F5344CB8AC3E}">
        <p14:creationId xmlns:p14="http://schemas.microsoft.com/office/powerpoint/2010/main" val="33870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241300" y="263525"/>
            <a:ext cx="6292850" cy="476250"/>
          </a:xfrm>
        </p:spPr>
        <p:txBody>
          <a:bodyPr/>
          <a:lstStyle/>
          <a:p>
            <a:r>
              <a:rPr lang="pt-BR" altLang="pt-BR" sz="2400" smtClean="0"/>
              <a:t>CARTÃO BNDES AGRO</a:t>
            </a:r>
          </a:p>
        </p:txBody>
      </p:sp>
      <p:sp>
        <p:nvSpPr>
          <p:cNvPr id="4099" name="AutoShape 30" descr="Resultado de imagem para interrogaç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 altLang="pt-BR" sz="1800"/>
          </a:p>
        </p:txBody>
      </p:sp>
      <p:sp>
        <p:nvSpPr>
          <p:cNvPr id="4100" name="AutoShape 32" descr="Resultado de imagem para interrogação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 altLang="pt-BR" sz="180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 t="7008" r="2870" b="6227"/>
          <a:stretch/>
        </p:blipFill>
        <p:spPr bwMode="auto">
          <a:xfrm>
            <a:off x="6487032" y="1259632"/>
            <a:ext cx="2354621" cy="1511573"/>
          </a:xfrm>
          <a:prstGeom prst="roundRect">
            <a:avLst>
              <a:gd name="adj" fmla="val 958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5"/>
          <p:cNvSpPr>
            <a:spLocks noChangeArrowheads="1"/>
          </p:cNvSpPr>
          <p:nvPr/>
        </p:nvSpPr>
        <p:spPr bwMode="ltGray">
          <a:xfrm>
            <a:off x="509588" y="1268413"/>
            <a:ext cx="3816350" cy="3952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61" tIns="45680" rIns="91361" bIns="45680" anchor="ctr"/>
          <a:lstStyle>
            <a:lvl1pPr marL="266700" indent="-2667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800" b="1"/>
              <a:t>Funcionamento</a:t>
            </a:r>
          </a:p>
        </p:txBody>
      </p:sp>
      <p:sp>
        <p:nvSpPr>
          <p:cNvPr id="4103" name="Rectangle 3"/>
          <p:cNvSpPr>
            <a:spLocks noChangeArrowheads="1"/>
          </p:cNvSpPr>
          <p:nvPr/>
        </p:nvSpPr>
        <p:spPr bwMode="auto">
          <a:xfrm>
            <a:off x="250825" y="1693863"/>
            <a:ext cx="58340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51" tIns="38876" rIns="77751" bIns="38876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400"/>
              <a:t>A Plataforma do Cartão BNDES já possui mais de 8 mil produtos exclusivamente voltados para o setor conforme categorias abaixo. Além destes, o BNDES irá credenciar outros itens de interesse do produtor como: Vacinas, defensivos, fertilizantes entre outros itens de necessidade.</a:t>
            </a:r>
          </a:p>
        </p:txBody>
      </p:sp>
      <p:pic>
        <p:nvPicPr>
          <p:cNvPr id="4104" name="Picture 10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343025"/>
            <a:ext cx="252413" cy="2524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CaixaDeTexto 19"/>
          <p:cNvSpPr txBox="1">
            <a:spLocks noChangeArrowheads="1"/>
          </p:cNvSpPr>
          <p:nvPr/>
        </p:nvSpPr>
        <p:spPr bwMode="auto">
          <a:xfrm>
            <a:off x="338138" y="2627313"/>
            <a:ext cx="83470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400"/>
              <a:t>    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pt-BR" altLang="pt-BR" sz="1400"/>
              <a:t>Avicultura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pt-BR" altLang="pt-BR" sz="1400"/>
              <a:t>Carretas e outros Veículos Agrícolas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pt-BR" altLang="pt-BR" sz="1400"/>
              <a:t>Colheita de Produtos Agrícolas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pt-BR" altLang="pt-BR" sz="1400"/>
              <a:t>Contenção e Pesagem de Animais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pt-BR" altLang="pt-BR" sz="1400"/>
              <a:t>Cortadores, Picadores e Trituradores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pt-BR" altLang="pt-BR" sz="1400"/>
              <a:t>Equipamentos para Ordenha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pt-BR" altLang="pt-BR" sz="1400"/>
              <a:t>Estufas e Filmes Agrícolas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pt-BR" altLang="pt-BR" sz="1400"/>
              <a:t>Limpeza e Seleção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pt-BR" altLang="pt-BR" sz="1400"/>
              <a:t>Máquinas Agrícolas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pt-BR" altLang="pt-BR" sz="1400"/>
              <a:t>Peças para Agropecuária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pt-BR" altLang="pt-BR" sz="1400"/>
              <a:t>Piscicultura e Criação Animal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pt-BR" altLang="pt-BR" sz="1400"/>
              <a:t>Preparação e Trabalho de Solos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pt-BR" altLang="pt-BR" sz="1400"/>
              <a:t>Pulverizadores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pt-BR" altLang="pt-BR" sz="1400"/>
              <a:t>Secadores para Produtos Agrícolas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pt-BR" altLang="pt-BR" sz="1400"/>
              <a:t>Silos para Grãos e Matérias Sólidas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pt-BR" altLang="pt-BR" sz="1400"/>
              <a:t>Sistemas de Irrigação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pt-BR" altLang="pt-BR" sz="1400"/>
              <a:t>Tratores Agrícolas</a:t>
            </a:r>
          </a:p>
        </p:txBody>
      </p:sp>
      <p:pic>
        <p:nvPicPr>
          <p:cNvPr id="4106" name="Picture 19" descr="https://www.cartaobndes.gov.br/cartaobndes/PaginasCartao/ConsultaIMG.asp?CodImagem=1695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5661025"/>
            <a:ext cx="1466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https://www.cartaobndes.gov.br/cartaobndes/PaginasCartao/ConsultaIMG.asp?CodImagem=50179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4437063"/>
            <a:ext cx="1466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3" descr="https://www.cartaobndes.gov.br/cartaobndes/PaginasCartao/ConsultaIMG.asp?CodImagem=41699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3040063"/>
            <a:ext cx="1466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5" descr="https://www.cartaobndes.gov.br/cartaobndes/PaginasCartao/ConsultaIMG.asp?CodImagem=4885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4437063"/>
            <a:ext cx="1466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7" descr="https://www.cartaobndes.gov.br/cartaobndes/PaginasCartao/ConsultaIMG.asp?CodImagem=70585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5661025"/>
            <a:ext cx="1390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9" descr="https://www.cartaobndes.gov.br/cartaobndes/PaginasCartao/ConsultaIMG.asp?CodImagem=68605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924175"/>
            <a:ext cx="1466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7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35"/>
          <p:cNvGraphicFramePr>
            <a:graphicFrameLocks noChangeAspect="1"/>
          </p:cNvGraphicFramePr>
          <p:nvPr/>
        </p:nvGraphicFramePr>
        <p:xfrm>
          <a:off x="4829175" y="2347913"/>
          <a:ext cx="43180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Imagem de bitmap" r:id="rId4" imgW="1539373" imgH="1051651" progId="PBrush">
                  <p:embed/>
                </p:oleObj>
              </mc:Choice>
              <mc:Fallback>
                <p:oleObj name="Imagem de bitmap" r:id="rId4" imgW="1539373" imgH="105165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175" y="2347913"/>
                        <a:ext cx="43180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AutoShape 8"/>
          <p:cNvSpPr>
            <a:spLocks noChangeArrowheads="1"/>
          </p:cNvSpPr>
          <p:nvPr/>
        </p:nvSpPr>
        <p:spPr bwMode="ltGray">
          <a:xfrm>
            <a:off x="323850" y="6143625"/>
            <a:ext cx="8496300" cy="454025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  <a:alpha val="76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lIns="91361" tIns="45680" rIns="91361" bIns="4568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0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www.bndes.gov.br</a:t>
            </a:r>
          </a:p>
        </p:txBody>
      </p:sp>
      <p:sp>
        <p:nvSpPr>
          <p:cNvPr id="63492" name="AutoShape 9"/>
          <p:cNvSpPr>
            <a:spLocks noChangeArrowheads="1"/>
          </p:cNvSpPr>
          <p:nvPr/>
        </p:nvSpPr>
        <p:spPr bwMode="ltGray">
          <a:xfrm>
            <a:off x="323850" y="1125538"/>
            <a:ext cx="4176713" cy="431800"/>
          </a:xfrm>
          <a:prstGeom prst="roundRect">
            <a:avLst>
              <a:gd name="adj" fmla="val 16667"/>
            </a:avLst>
          </a:prstGeom>
          <a:solidFill>
            <a:srgbClr val="006600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61" tIns="45680" rIns="91361" bIns="45680" anchor="ctr"/>
          <a:lstStyle>
            <a:lvl1pPr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altLang="pt-BR" sz="2000" kern="1200" smtClean="0">
                <a:solidFill>
                  <a:srgbClr val="FFFFFF"/>
                </a:solidFill>
                <a:ea typeface="+mn-ea"/>
                <a:cs typeface="+mn-cs"/>
              </a:rPr>
              <a:t>Atendimento Empresarial</a:t>
            </a:r>
          </a:p>
        </p:txBody>
      </p:sp>
      <p:sp>
        <p:nvSpPr>
          <p:cNvPr id="63493" name="Rectangle 12"/>
          <p:cNvSpPr>
            <a:spLocks noChangeArrowheads="1"/>
          </p:cNvSpPr>
          <p:nvPr/>
        </p:nvSpPr>
        <p:spPr bwMode="ltGray">
          <a:xfrm>
            <a:off x="2628900" y="2997200"/>
            <a:ext cx="4751388" cy="457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1" tIns="45680" rIns="91361" bIns="45680">
            <a:spAutoFit/>
          </a:bodyPr>
          <a:lstStyle>
            <a:lvl1pPr marL="266700" indent="-2667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400" kern="1200" smtClean="0">
                <a:solidFill>
                  <a:srgbClr val="3333FF"/>
                </a:solidFill>
                <a:ea typeface="+mn-ea"/>
                <a:cs typeface="+mn-cs"/>
              </a:rPr>
              <a:t>www.bndes.gov.br/faleconosco</a:t>
            </a:r>
          </a:p>
        </p:txBody>
      </p:sp>
      <p:sp>
        <p:nvSpPr>
          <p:cNvPr id="63494" name="Oval 13" descr="1"/>
          <p:cNvSpPr>
            <a:spLocks noChangeAspect="1" noChangeArrowheads="1"/>
          </p:cNvSpPr>
          <p:nvPr/>
        </p:nvSpPr>
        <p:spPr bwMode="ltGray">
          <a:xfrm>
            <a:off x="323850" y="1773238"/>
            <a:ext cx="647700" cy="609600"/>
          </a:xfrm>
          <a:prstGeom prst="ellipse">
            <a:avLst/>
          </a:prstGeom>
          <a:blipFill dpi="0" rotWithShape="1">
            <a:blip r:embed="rId6">
              <a:alphaModFix amt="80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61" tIns="45680" rIns="91361" bIns="45680" anchor="ctr"/>
          <a:lstStyle>
            <a:lvl1pPr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z="1600" kern="1200" smtClean="0">
              <a:ea typeface="+mn-ea"/>
              <a:cs typeface="+mn-cs"/>
            </a:endParaRPr>
          </a:p>
        </p:txBody>
      </p:sp>
      <p:sp>
        <p:nvSpPr>
          <p:cNvPr id="63495" name="AutoShape 23"/>
          <p:cNvSpPr>
            <a:spLocks noChangeArrowheads="1"/>
          </p:cNvSpPr>
          <p:nvPr/>
        </p:nvSpPr>
        <p:spPr bwMode="ltGray">
          <a:xfrm>
            <a:off x="4787900" y="1125538"/>
            <a:ext cx="4032250" cy="431800"/>
          </a:xfrm>
          <a:prstGeom prst="roundRect">
            <a:avLst>
              <a:gd name="adj" fmla="val 16667"/>
            </a:avLst>
          </a:prstGeom>
          <a:solidFill>
            <a:srgbClr val="006600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61" tIns="45680" rIns="91361" bIns="45680" anchor="ctr"/>
          <a:lstStyle>
            <a:lvl1pPr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altLang="pt-BR" sz="2000" kern="1200" smtClean="0">
                <a:solidFill>
                  <a:srgbClr val="FFFFFF"/>
                </a:solidFill>
                <a:ea typeface="+mn-ea"/>
                <a:cs typeface="+mn-cs"/>
              </a:rPr>
              <a:t>Ouvidoria</a:t>
            </a:r>
          </a:p>
        </p:txBody>
      </p:sp>
      <p:sp>
        <p:nvSpPr>
          <p:cNvPr id="63496" name="Rectangle 24"/>
          <p:cNvSpPr>
            <a:spLocks noChangeArrowheads="1"/>
          </p:cNvSpPr>
          <p:nvPr/>
        </p:nvSpPr>
        <p:spPr bwMode="ltGray">
          <a:xfrm>
            <a:off x="5240338" y="1844675"/>
            <a:ext cx="1878012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1" tIns="45680" rIns="91361" bIns="45680">
            <a:spAutoFit/>
          </a:bodyPr>
          <a:lstStyle>
            <a:lvl1pPr marL="266700" indent="-2667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rtl="0" fontAlgn="base">
              <a:spcBef>
                <a:spcPct val="30000"/>
              </a:spcBef>
              <a:spcAft>
                <a:spcPct val="0"/>
              </a:spcAft>
              <a:buClr>
                <a:srgbClr val="007E3A"/>
              </a:buClr>
            </a:pPr>
            <a:r>
              <a:rPr lang="pt-BR" altLang="pt-BR" sz="2000" kern="1200" smtClean="0">
                <a:solidFill>
                  <a:srgbClr val="006600"/>
                </a:solidFill>
                <a:ea typeface="+mn-ea"/>
                <a:cs typeface="+mn-cs"/>
              </a:rPr>
              <a:t>0800 702 6307</a:t>
            </a:r>
          </a:p>
        </p:txBody>
      </p:sp>
      <p:sp>
        <p:nvSpPr>
          <p:cNvPr id="63497" name="Rectangle 25"/>
          <p:cNvSpPr>
            <a:spLocks noChangeArrowheads="1"/>
          </p:cNvSpPr>
          <p:nvPr/>
        </p:nvSpPr>
        <p:spPr bwMode="ltGray">
          <a:xfrm>
            <a:off x="5240338" y="2276475"/>
            <a:ext cx="3652837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1" tIns="45680" rIns="91361" bIns="45680">
            <a:spAutoFit/>
          </a:bodyPr>
          <a:lstStyle>
            <a:lvl1pPr marL="266700" indent="-2667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000" kern="1200" smtClean="0">
                <a:solidFill>
                  <a:srgbClr val="006600"/>
                </a:solidFill>
                <a:ea typeface="+mn-ea"/>
                <a:cs typeface="+mn-cs"/>
              </a:rPr>
              <a:t>www.bndes.gov.br/ouvidoria</a:t>
            </a:r>
          </a:p>
        </p:txBody>
      </p:sp>
      <p:sp>
        <p:nvSpPr>
          <p:cNvPr id="63498" name="Rectangle 18"/>
          <p:cNvSpPr>
            <a:spLocks noChangeArrowheads="1"/>
          </p:cNvSpPr>
          <p:nvPr/>
        </p:nvSpPr>
        <p:spPr bwMode="ltGray">
          <a:xfrm>
            <a:off x="1063625" y="1806575"/>
            <a:ext cx="2563813" cy="51911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1" tIns="45680" rIns="91361" bIns="45680">
            <a:spAutoFit/>
          </a:bodyPr>
          <a:lstStyle>
            <a:lvl1pPr marL="266700" indent="-2667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800" kern="1200" smtClean="0">
                <a:solidFill>
                  <a:srgbClr val="006600"/>
                </a:solidFill>
                <a:ea typeface="+mn-ea"/>
                <a:cs typeface="+mn-cs"/>
              </a:rPr>
              <a:t>0800 70 </a:t>
            </a:r>
            <a:r>
              <a:rPr lang="pt-BR" altLang="pt-BR" sz="2800" kern="1200" smtClean="0">
                <a:solidFill>
                  <a:srgbClr val="3333FF"/>
                </a:solidFill>
                <a:ea typeface="+mn-ea"/>
                <a:cs typeface="+mn-cs"/>
              </a:rPr>
              <a:t>26337</a:t>
            </a:r>
          </a:p>
        </p:txBody>
      </p:sp>
      <p:pic>
        <p:nvPicPr>
          <p:cNvPr id="63499" name="Picture 14" descr="ANd9GcRxHaBAjMN3w3hEc0XDzbAMEWr1aucLIRI50Vux4pJO0AbTvHT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852738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0" name="Text Box 18"/>
          <p:cNvSpPr txBox="1">
            <a:spLocks noChangeArrowheads="1"/>
          </p:cNvSpPr>
          <p:nvPr/>
        </p:nvSpPr>
        <p:spPr bwMode="ltGray">
          <a:xfrm>
            <a:off x="2411413" y="2276475"/>
            <a:ext cx="1277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680" rIns="0" bIns="45680">
            <a:spAutoFit/>
          </a:bodyPr>
          <a:lstStyle>
            <a:lvl1pPr marL="266700" indent="-2667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altLang="pt-BR" sz="1600" kern="1200" smtClean="0">
                <a:solidFill>
                  <a:srgbClr val="3333FF"/>
                </a:solidFill>
                <a:ea typeface="+mn-ea"/>
                <a:cs typeface="+mn-cs"/>
              </a:rPr>
              <a:t>B N D E S</a:t>
            </a:r>
          </a:p>
        </p:txBody>
      </p:sp>
      <p:sp>
        <p:nvSpPr>
          <p:cNvPr id="63501" name="Oval 13" descr="1"/>
          <p:cNvSpPr>
            <a:spLocks noChangeAspect="1" noChangeArrowheads="1"/>
          </p:cNvSpPr>
          <p:nvPr/>
        </p:nvSpPr>
        <p:spPr bwMode="ltGray">
          <a:xfrm>
            <a:off x="4864100" y="1844675"/>
            <a:ext cx="358775" cy="338138"/>
          </a:xfrm>
          <a:prstGeom prst="ellipse">
            <a:avLst/>
          </a:prstGeom>
          <a:blipFill dpi="0" rotWithShape="1">
            <a:blip r:embed="rId6">
              <a:alphaModFix amt="80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61" tIns="45680" rIns="91361" bIns="45680" anchor="ctr"/>
          <a:lstStyle>
            <a:lvl1pPr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kern="1200" smtClean="0">
              <a:ea typeface="+mn-ea"/>
              <a:cs typeface="+mn-cs"/>
            </a:endParaRPr>
          </a:p>
        </p:txBody>
      </p:sp>
      <p:sp>
        <p:nvSpPr>
          <p:cNvPr id="63502" name="AutoShape 2"/>
          <p:cNvSpPr>
            <a:spLocks noChangeArrowheads="1"/>
          </p:cNvSpPr>
          <p:nvPr/>
        </p:nvSpPr>
        <p:spPr bwMode="auto">
          <a:xfrm>
            <a:off x="323850" y="4510088"/>
            <a:ext cx="8496300" cy="1439862"/>
          </a:xfrm>
          <a:prstGeom prst="roundRect">
            <a:avLst>
              <a:gd name="adj" fmla="val 16667"/>
            </a:avLst>
          </a:prstGeom>
          <a:solidFill>
            <a:srgbClr val="99CCFF">
              <a:alpha val="59999"/>
            </a:srgbClr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kern="1200" smtClean="0">
                <a:ea typeface="+mn-ea"/>
                <a:cs typeface="+mn-cs"/>
              </a:rPr>
              <a:t> </a:t>
            </a:r>
          </a:p>
        </p:txBody>
      </p:sp>
      <p:pic>
        <p:nvPicPr>
          <p:cNvPr id="63503" name="Picture 15" descr="Logomarca do YouTub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4600575"/>
            <a:ext cx="6492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504" name="Object 2"/>
          <p:cNvGraphicFramePr>
            <a:graphicFrameLocks noChangeAspect="1"/>
          </p:cNvGraphicFramePr>
          <p:nvPr/>
        </p:nvGraphicFramePr>
        <p:xfrm>
          <a:off x="468313" y="5289550"/>
          <a:ext cx="649287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Imagem de bitmap" r:id="rId9" imgW="830476" imgH="754605" progId="Paint.Picture">
                  <p:embed/>
                </p:oleObj>
              </mc:Choice>
              <mc:Fallback>
                <p:oleObj name="Imagem de bitmap" r:id="rId9" imgW="830476" imgH="7546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289550"/>
                        <a:ext cx="649287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3101975" y="4821238"/>
            <a:ext cx="357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800" kern="1200" smtClean="0">
                <a:solidFill>
                  <a:srgbClr val="006600"/>
                </a:solidFill>
                <a:ea typeface="ヒラギノ角ゴ Pro W3" charset="-128"/>
                <a:cs typeface="+mn-cs"/>
              </a:rPr>
              <a:t>www.youtube.com/bndesgovbr</a:t>
            </a: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1187450" y="5468938"/>
            <a:ext cx="305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800" kern="1200" smtClean="0">
                <a:solidFill>
                  <a:srgbClr val="006600"/>
                </a:solidFill>
                <a:ea typeface="ヒラギノ角ゴ Pro W3" charset="-128"/>
                <a:cs typeface="+mn-cs"/>
              </a:rPr>
              <a:t>www.slideshare.net/bndes</a:t>
            </a:r>
          </a:p>
        </p:txBody>
      </p:sp>
      <p:sp>
        <p:nvSpPr>
          <p:cNvPr id="63507" name="AutoShape 17"/>
          <p:cNvSpPr>
            <a:spLocks noChangeArrowheads="1"/>
          </p:cNvSpPr>
          <p:nvPr/>
        </p:nvSpPr>
        <p:spPr bwMode="ltGray">
          <a:xfrm>
            <a:off x="323850" y="4005263"/>
            <a:ext cx="8496300" cy="431800"/>
          </a:xfrm>
          <a:prstGeom prst="roundRect">
            <a:avLst>
              <a:gd name="adj" fmla="val 16667"/>
            </a:avLst>
          </a:prstGeom>
          <a:solidFill>
            <a:srgbClr val="006600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61" tIns="45680" rIns="91361" bIns="45680" anchor="ctr"/>
          <a:lstStyle>
            <a:lvl1pPr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altLang="pt-BR" sz="2000" kern="1200" smtClean="0">
                <a:solidFill>
                  <a:srgbClr val="FFFFFF"/>
                </a:solidFill>
                <a:ea typeface="+mn-ea"/>
                <a:cs typeface="+mn-cs"/>
              </a:rPr>
              <a:t>Redes Sociais</a:t>
            </a:r>
          </a:p>
        </p:txBody>
      </p:sp>
      <p:pic>
        <p:nvPicPr>
          <p:cNvPr id="63508" name="Picture 32" descr="Logomarca do Twitt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7"/>
          <a:stretch>
            <a:fillRect/>
          </a:stretch>
        </p:blipFill>
        <p:spPr bwMode="auto">
          <a:xfrm>
            <a:off x="4572000" y="5264150"/>
            <a:ext cx="7921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9" name="Text Box 17"/>
          <p:cNvSpPr txBox="1">
            <a:spLocks noChangeArrowheads="1"/>
          </p:cNvSpPr>
          <p:nvPr/>
        </p:nvSpPr>
        <p:spPr bwMode="auto">
          <a:xfrm>
            <a:off x="5435600" y="5459413"/>
            <a:ext cx="328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800" kern="1200" smtClean="0">
                <a:solidFill>
                  <a:srgbClr val="006600"/>
                </a:solidFill>
                <a:ea typeface="ヒラギノ角ゴ Pro W3" charset="-128"/>
                <a:cs typeface="+mn-cs"/>
              </a:rPr>
              <a:t>twitter.com/bndes_imprensa</a:t>
            </a:r>
          </a:p>
        </p:txBody>
      </p:sp>
      <p:sp>
        <p:nvSpPr>
          <p:cNvPr id="63510" name="Text Box 5"/>
          <p:cNvSpPr txBox="1">
            <a:spLocks noChangeArrowheads="1"/>
          </p:cNvSpPr>
          <p:nvPr/>
        </p:nvSpPr>
        <p:spPr bwMode="auto">
          <a:xfrm>
            <a:off x="117475" y="158750"/>
            <a:ext cx="7118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400" kern="1200" smtClean="0">
                <a:solidFill>
                  <a:srgbClr val="FFFFFF"/>
                </a:solidFill>
                <a:ea typeface="+mn-ea"/>
                <a:cs typeface="+mn-cs"/>
              </a:rPr>
              <a:t>Canais de Comunicação</a:t>
            </a:r>
          </a:p>
        </p:txBody>
      </p:sp>
    </p:spTree>
    <p:extLst>
      <p:ext uri="{BB962C8B-B14F-4D97-AF65-F5344CB8AC3E}">
        <p14:creationId xmlns:p14="http://schemas.microsoft.com/office/powerpoint/2010/main" val="3864902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289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20000"/>
              </a:lnSpc>
              <a:spcBef>
                <a:spcPct val="50000"/>
              </a:spcBef>
              <a:defRPr/>
            </a:pPr>
            <a:endParaRPr lang="pt-BR" sz="2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2944813"/>
            <a:ext cx="9144000" cy="3924300"/>
          </a:xfrm>
          <a:prstGeom prst="rect">
            <a:avLst/>
          </a:prstGeom>
          <a:solidFill>
            <a:srgbClr val="007E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sz="2000"/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0" y="2681288"/>
            <a:ext cx="9144000" cy="261937"/>
          </a:xfrm>
          <a:prstGeom prst="rect">
            <a:avLst/>
          </a:prstGeom>
          <a:solidFill>
            <a:srgbClr val="4FA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20000"/>
              </a:lnSpc>
              <a:spcBef>
                <a:spcPct val="50000"/>
              </a:spcBef>
              <a:defRPr/>
            </a:pPr>
            <a:endParaRPr lang="pt-BR" sz="2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3" name="Picture 5" descr="BNDES_Tag_Portugue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214438"/>
            <a:ext cx="785971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3653541"/>
            <a:ext cx="91440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t-BR" altLang="pt-BR" sz="2500" b="1" dirty="0" smtClean="0">
                <a:solidFill>
                  <a:schemeClr val="bg1"/>
                </a:solidFill>
              </a:rPr>
              <a:t>Obrigado!</a:t>
            </a:r>
          </a:p>
          <a:p>
            <a:pPr algn="ctr" eaLnBrk="1" hangingPunct="1">
              <a:spcBef>
                <a:spcPct val="20000"/>
              </a:spcBef>
            </a:pPr>
            <a:r>
              <a:rPr lang="pt-BR" altLang="pt-BR" sz="2500" b="1" dirty="0" smtClean="0">
                <a:solidFill>
                  <a:schemeClr val="bg1"/>
                </a:solidFill>
              </a:rPr>
              <a:t>http://www.bndes.gov.br</a:t>
            </a:r>
            <a:endParaRPr lang="pt-BR" altLang="pt-BR" sz="25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pt-BR" altLang="pt-BR" sz="2500" b="1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pt-BR" altLang="pt-BR" sz="25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075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90513" y="268288"/>
            <a:ext cx="62360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t-BR" altLang="pt-BR" sz="2400" dirty="0" smtClean="0"/>
              <a:t>Desempenho do BNDES no Crédito Rural</a:t>
            </a:r>
            <a:endParaRPr lang="pt-BR" altLang="pt-BR" sz="24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47" y="1308177"/>
            <a:ext cx="6636932" cy="50216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3"/>
          <p:cNvSpPr>
            <a:spLocks noChangeArrowheads="1"/>
          </p:cNvSpPr>
          <p:nvPr/>
        </p:nvSpPr>
        <p:spPr bwMode="auto">
          <a:xfrm>
            <a:off x="2886484" y="1816998"/>
            <a:ext cx="750771" cy="4053157"/>
          </a:xfrm>
          <a:prstGeom prst="rect">
            <a:avLst/>
          </a:prstGeom>
          <a:noFill/>
          <a:ln w="25400">
            <a:solidFill>
              <a:srgbClr val="C00000"/>
            </a:solidFill>
            <a:prstDash val="sys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defTabSz="457200" eaLnBrk="1" hangingPunct="1"/>
            <a:endParaRPr lang="pt-BR" altLang="pt-BR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49" y="1988840"/>
            <a:ext cx="378244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8"/>
          <p:cNvSpPr>
            <a:spLocks noChangeArrowheads="1"/>
          </p:cNvSpPr>
          <p:nvPr/>
        </p:nvSpPr>
        <p:spPr bwMode="ltGray">
          <a:xfrm>
            <a:off x="0" y="1308177"/>
            <a:ext cx="2415183" cy="324293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19050" algn="ctr">
            <a:solidFill>
              <a:srgbClr val="006600"/>
            </a:solidFill>
            <a:round/>
            <a:headEnd/>
            <a:tailEnd/>
          </a:ln>
        </p:spPr>
        <p:txBody>
          <a:bodyPr lIns="91361" tIns="45680" rIns="91361" bIns="45680" anchor="ctr"/>
          <a:lstStyle/>
          <a:p>
            <a:pPr algn="ctr" defTabSz="457200" eaLnBrk="0" hangingPunct="0">
              <a:spcBef>
                <a:spcPct val="50000"/>
              </a:spcBef>
            </a:pPr>
            <a:r>
              <a:rPr lang="pt-BR" altLang="pt-BR" sz="2500" b="1" dirty="0">
                <a:solidFill>
                  <a:srgbClr val="FFFFFF"/>
                </a:solidFill>
              </a:rPr>
              <a:t>BNDES é a </a:t>
            </a:r>
            <a:r>
              <a:rPr lang="pt-BR" altLang="pt-BR" sz="2500" b="1" u="sng" dirty="0">
                <a:solidFill>
                  <a:srgbClr val="FFFFFF"/>
                </a:solidFill>
              </a:rPr>
              <a:t>principal</a:t>
            </a:r>
            <a:r>
              <a:rPr lang="pt-BR" altLang="pt-BR" sz="2500" b="1" dirty="0">
                <a:solidFill>
                  <a:srgbClr val="FFFFFF"/>
                </a:solidFill>
              </a:rPr>
              <a:t> fonte para investimento rural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ltGray">
          <a:xfrm>
            <a:off x="99681" y="4753123"/>
            <a:ext cx="2187873" cy="1576716"/>
          </a:xfrm>
          <a:prstGeom prst="roundRect">
            <a:avLst>
              <a:gd name="adj" fmla="val 16667"/>
            </a:avLst>
          </a:prstGeom>
          <a:solidFill>
            <a:srgbClr val="FFC000">
              <a:alpha val="85097"/>
            </a:srgbClr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lIns="91361" tIns="45680" rIns="91361" bIns="45680" anchor="ctr"/>
          <a:lstStyle>
            <a:lvl1pPr marL="266700" indent="-2667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defTabSz="457200" eaLnBrk="1" hangingPunct="1"/>
            <a:r>
              <a:rPr lang="pt-BR" altLang="pt-BR" sz="1600" dirty="0" smtClean="0">
                <a:solidFill>
                  <a:srgbClr val="006600"/>
                </a:solidFill>
                <a:latin typeface="Calibri"/>
              </a:rPr>
              <a:t>Valores contratados </a:t>
            </a:r>
          </a:p>
          <a:p>
            <a:pPr algn="ctr" defTabSz="457200" eaLnBrk="1" hangingPunct="1"/>
            <a:r>
              <a:rPr lang="pt-BR" altLang="pt-BR" sz="1600" dirty="0" smtClean="0">
                <a:solidFill>
                  <a:srgbClr val="006600"/>
                </a:solidFill>
                <a:latin typeface="Calibri"/>
              </a:rPr>
              <a:t>R$ milhões</a:t>
            </a:r>
          </a:p>
          <a:p>
            <a:pPr algn="ctr" defTabSz="457200" eaLnBrk="1" hangingPunct="1"/>
            <a:r>
              <a:rPr lang="pt-BR" altLang="pt-BR" sz="1600" dirty="0" smtClean="0">
                <a:solidFill>
                  <a:srgbClr val="006600"/>
                </a:solidFill>
                <a:latin typeface="Calibri"/>
              </a:rPr>
              <a:t>Fonte: SICOR</a:t>
            </a:r>
            <a:endParaRPr lang="pt-BR" altLang="pt-BR" sz="1600" dirty="0">
              <a:solidFill>
                <a:srgbClr val="0066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93266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90513" y="268288"/>
            <a:ext cx="62360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t-BR" altLang="pt-BR" sz="2400" dirty="0" smtClean="0"/>
              <a:t>Desempenho do BNDES no Crédito Rural</a:t>
            </a:r>
            <a:endParaRPr lang="pt-BR" altLang="pt-BR" sz="2400" dirty="0"/>
          </a:p>
        </p:txBody>
      </p:sp>
      <p:sp>
        <p:nvSpPr>
          <p:cNvPr id="4" name="AutoShape 20"/>
          <p:cNvSpPr>
            <a:spLocks noChangeArrowheads="1"/>
          </p:cNvSpPr>
          <p:nvPr/>
        </p:nvSpPr>
        <p:spPr bwMode="ltGray">
          <a:xfrm>
            <a:off x="194959" y="1144988"/>
            <a:ext cx="8709800" cy="455613"/>
          </a:xfrm>
          <a:prstGeom prst="roundRect">
            <a:avLst>
              <a:gd name="adj" fmla="val 16667"/>
            </a:avLst>
          </a:prstGeom>
          <a:solidFill>
            <a:srgbClr val="008000">
              <a:alpha val="80000"/>
            </a:srgbClr>
          </a:solidFill>
          <a:ln w="19050" algn="ctr">
            <a:solidFill>
              <a:srgbClr val="006600"/>
            </a:solidFill>
            <a:round/>
            <a:headEnd/>
            <a:tailEnd/>
          </a:ln>
        </p:spPr>
        <p:txBody>
          <a:bodyPr lIns="91361" tIns="45680" rIns="91361" bIns="45680" anchor="ctr"/>
          <a:lstStyle/>
          <a:p>
            <a:pPr algn="ctr" defTabSz="457200" eaLnBrk="0" hangingPunct="0">
              <a:spcBef>
                <a:spcPct val="50000"/>
              </a:spcBef>
            </a:pPr>
            <a:r>
              <a:rPr lang="pt-BR" altLang="pt-BR" sz="2600" b="1" dirty="0">
                <a:solidFill>
                  <a:srgbClr val="FFFFFF"/>
                </a:solidFill>
              </a:rPr>
              <a:t>Distribuição Regional </a:t>
            </a:r>
            <a:r>
              <a:rPr lang="pt-BR" altLang="pt-BR" sz="2000" b="1" dirty="0">
                <a:solidFill>
                  <a:srgbClr val="FFFFFF"/>
                </a:solidFill>
              </a:rPr>
              <a:t>- Valores Comprometidos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ltGray">
          <a:xfrm>
            <a:off x="194959" y="1746656"/>
            <a:ext cx="4144516" cy="431171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61" tIns="45680" rIns="91361" bIns="45680" anchor="ctr"/>
          <a:lstStyle>
            <a:lvl1pPr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defTabSz="457200">
              <a:spcBef>
                <a:spcPct val="50000"/>
              </a:spcBef>
            </a:pPr>
            <a:r>
              <a:rPr lang="pt-BR" altLang="pt-BR" sz="2200" dirty="0">
                <a:solidFill>
                  <a:srgbClr val="006600"/>
                </a:solidFill>
                <a:latin typeface="Calibri"/>
              </a:rPr>
              <a:t>Ano Agrícola 15/16</a:t>
            </a:r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ltGray">
          <a:xfrm>
            <a:off x="4816510" y="1746655"/>
            <a:ext cx="4078430" cy="431171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61" tIns="45680" rIns="91361" bIns="45680" anchor="ctr"/>
          <a:lstStyle>
            <a:lvl1pPr eaLnBrk="0" hangingPunct="0">
              <a:defRPr sz="14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defTabSz="457200">
              <a:spcBef>
                <a:spcPct val="50000"/>
              </a:spcBef>
            </a:pPr>
            <a:r>
              <a:rPr lang="pt-BR" altLang="pt-BR" sz="2200">
                <a:solidFill>
                  <a:srgbClr val="006600"/>
                </a:solidFill>
                <a:latin typeface="Calibri"/>
              </a:rPr>
              <a:t>Ano Agrícola 16/17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4550303" y="1632313"/>
            <a:ext cx="20522" cy="4897438"/>
          </a:xfrm>
          <a:prstGeom prst="line">
            <a:avLst/>
          </a:prstGeom>
          <a:noFill/>
          <a:ln w="22225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lang="pt-BR">
              <a:solidFill>
                <a:prstClr val="black"/>
              </a:solidFill>
            </a:endParaRPr>
          </a:p>
        </p:txBody>
      </p:sp>
      <p:pic>
        <p:nvPicPr>
          <p:cNvPr id="8" name="Imagem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84" y="2391689"/>
            <a:ext cx="3737929" cy="3976869"/>
          </a:xfrm>
          <a:prstGeom prst="rect">
            <a:avLst/>
          </a:prstGeom>
          <a:noFill/>
          <a:ln w="254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838" y="2402325"/>
            <a:ext cx="3735600" cy="3976869"/>
          </a:xfrm>
          <a:prstGeom prst="rect">
            <a:avLst/>
          </a:prstGeom>
          <a:noFill/>
          <a:ln w="254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1636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5652"/>
            <a:ext cx="9144000" cy="587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90513" y="268288"/>
            <a:ext cx="44935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t-BR" altLang="pt-BR" sz="2400" dirty="0" smtClean="0"/>
              <a:t>Novas Políticas Operacionais</a:t>
            </a: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1801356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5652"/>
            <a:ext cx="9144000" cy="587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90513" y="268288"/>
            <a:ext cx="44935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t-BR" altLang="pt-BR" sz="2400" dirty="0" smtClean="0"/>
              <a:t>Novas Políticas Operacionais</a:t>
            </a:r>
            <a:endParaRPr lang="pt-BR" altLang="pt-BR" sz="2400" dirty="0"/>
          </a:p>
        </p:txBody>
      </p:sp>
      <p:sp>
        <p:nvSpPr>
          <p:cNvPr id="2" name="Elipse 1"/>
          <p:cNvSpPr/>
          <p:nvPr/>
        </p:nvSpPr>
        <p:spPr>
          <a:xfrm>
            <a:off x="2771801" y="4869160"/>
            <a:ext cx="3600400" cy="36004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63500" dist="35921" dir="2700000" rotWithShape="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18101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5652"/>
            <a:ext cx="9144000" cy="587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90513" y="268288"/>
            <a:ext cx="44935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t-BR" altLang="pt-BR" sz="2400" dirty="0" smtClean="0"/>
              <a:t>Novas Políticas Operacionais</a:t>
            </a:r>
            <a:endParaRPr lang="pt-BR" altLang="pt-BR" sz="2400" dirty="0"/>
          </a:p>
        </p:txBody>
      </p:sp>
      <p:sp>
        <p:nvSpPr>
          <p:cNvPr id="2" name="Elipse 1"/>
          <p:cNvSpPr/>
          <p:nvPr/>
        </p:nvSpPr>
        <p:spPr>
          <a:xfrm>
            <a:off x="2771801" y="4869160"/>
            <a:ext cx="3600400" cy="36004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63500" dist="35921" dir="2700000" rotWithShape="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have esquerda 3"/>
          <p:cNvSpPr/>
          <p:nvPr/>
        </p:nvSpPr>
        <p:spPr>
          <a:xfrm>
            <a:off x="6444208" y="4437112"/>
            <a:ext cx="466612" cy="1296144"/>
          </a:xfrm>
          <a:prstGeom prst="leftBrac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04248" y="4472099"/>
            <a:ext cx="1944216" cy="1154162"/>
          </a:xfrm>
          <a:prstGeom prst="rect">
            <a:avLst/>
          </a:prstGeom>
          <a:noFill/>
          <a:ln w="25400" cap="flat" cmpd="dbl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→"/>
            </a:pPr>
            <a:r>
              <a:rPr lang="pt-BR" sz="2000" dirty="0" smtClean="0">
                <a:solidFill>
                  <a:srgbClr val="FF0000"/>
                </a:solidFill>
              </a:rPr>
              <a:t>Implantação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→"/>
            </a:pPr>
            <a:r>
              <a:rPr lang="pt-BR" sz="2000" dirty="0" smtClean="0">
                <a:solidFill>
                  <a:srgbClr val="FF0000"/>
                </a:solidFill>
              </a:rPr>
              <a:t>Ampliação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→"/>
            </a:pPr>
            <a:r>
              <a:rPr lang="pt-BR" sz="2000" dirty="0" smtClean="0">
                <a:solidFill>
                  <a:srgbClr val="FF0000"/>
                </a:solidFill>
              </a:rPr>
              <a:t>Modernização</a:t>
            </a:r>
          </a:p>
        </p:txBody>
      </p:sp>
    </p:spTree>
    <p:extLst>
      <p:ext uri="{BB962C8B-B14F-4D97-AF65-F5344CB8AC3E}">
        <p14:creationId xmlns:p14="http://schemas.microsoft.com/office/powerpoint/2010/main" val="13373801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2563" y="188913"/>
            <a:ext cx="545430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51" tIns="38876" rIns="77751" bIns="38876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altLang="pt-BR" sz="2500" b="1" dirty="0" smtClean="0">
                <a:solidFill>
                  <a:schemeClr val="bg1"/>
                </a:solidFill>
                <a:cs typeface="Arial" pitchFamily="34" charset="0"/>
              </a:rPr>
              <a:t>Financiamento a capital de giro</a:t>
            </a:r>
            <a:endParaRPr lang="pt-BR" altLang="pt-BR" sz="25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1" y="2918578"/>
            <a:ext cx="910241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6605" y="1037577"/>
            <a:ext cx="9217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80000"/>
              </a:lnSpc>
              <a:spcBef>
                <a:spcPct val="50000"/>
              </a:spcBef>
              <a:spcAft>
                <a:spcPts val="600"/>
              </a:spcAft>
              <a:buClr>
                <a:srgbClr val="003300"/>
              </a:buClr>
            </a:pPr>
            <a:r>
              <a:rPr lang="pt-BR" altLang="pt-BR" sz="2000" dirty="0" smtClean="0">
                <a:solidFill>
                  <a:srgbClr val="003300"/>
                </a:solidFill>
              </a:rPr>
              <a:t>Com o objetivo de acelerar a retomada da atividade econômica, BNDES lançou no final de agosto o </a:t>
            </a:r>
            <a:r>
              <a:rPr lang="pt-BR" altLang="pt-BR" sz="2000" b="1" dirty="0" smtClean="0">
                <a:solidFill>
                  <a:srgbClr val="003300"/>
                </a:solidFill>
              </a:rPr>
              <a:t>Programa BNDES Giro</a:t>
            </a:r>
            <a:r>
              <a:rPr lang="pt-BR" altLang="pt-BR" sz="2000" dirty="0" smtClean="0">
                <a:solidFill>
                  <a:srgbClr val="003300"/>
                </a:solidFill>
              </a:rPr>
              <a:t>, que disponibiliza </a:t>
            </a:r>
            <a:r>
              <a:rPr lang="pt-BR" altLang="pt-BR" sz="2000" b="1" dirty="0" smtClean="0">
                <a:solidFill>
                  <a:srgbClr val="003300"/>
                </a:solidFill>
              </a:rPr>
              <a:t>R$ 20 bilhões</a:t>
            </a:r>
            <a:r>
              <a:rPr lang="pt-BR" altLang="pt-BR" sz="2000" dirty="0" smtClean="0">
                <a:solidFill>
                  <a:srgbClr val="003300"/>
                </a:solidFill>
              </a:rPr>
              <a:t>, com prioridade para as </a:t>
            </a:r>
            <a:r>
              <a:rPr lang="pt-BR" altLang="pt-BR" sz="2000" b="1" dirty="0" smtClean="0">
                <a:solidFill>
                  <a:srgbClr val="003300"/>
                </a:solidFill>
              </a:rPr>
              <a:t>micro, pequena e médias empresas</a:t>
            </a:r>
            <a:r>
              <a:rPr lang="pt-BR" altLang="pt-BR" sz="2000" dirty="0" smtClean="0">
                <a:solidFill>
                  <a:srgbClr val="003300"/>
                </a:solidFill>
              </a:rPr>
              <a:t>. </a:t>
            </a:r>
            <a:endParaRPr lang="pt-BR" altLang="pt-BR" sz="20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636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2562" y="188913"/>
            <a:ext cx="6837709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51" tIns="38876" rIns="77751" bIns="38876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altLang="pt-BR" sz="2500" b="1" dirty="0">
                <a:solidFill>
                  <a:schemeClr val="bg1"/>
                </a:solidFill>
                <a:cs typeface="Arial" pitchFamily="34" charset="0"/>
              </a:rPr>
              <a:t>Diretrizes </a:t>
            </a:r>
            <a:r>
              <a:rPr lang="pt-BR" altLang="pt-BR" sz="2500" b="1" dirty="0" smtClean="0">
                <a:solidFill>
                  <a:schemeClr val="bg1"/>
                </a:solidFill>
                <a:cs typeface="Arial" pitchFamily="34" charset="0"/>
              </a:rPr>
              <a:t>socioambientais do BNDES</a:t>
            </a:r>
            <a:endParaRPr lang="pt-BR" altLang="pt-BR" sz="2500" b="1" dirty="0">
              <a:solidFill>
                <a:schemeClr val="bg1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ltGray">
          <a:xfrm>
            <a:off x="182562" y="1052736"/>
            <a:ext cx="8853934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l">
              <a:lnSpc>
                <a:spcPct val="180000"/>
              </a:lnSpc>
              <a:spcBef>
                <a:spcPct val="50000"/>
              </a:spcBef>
              <a:spcAft>
                <a:spcPts val="600"/>
              </a:spcAft>
              <a:buClr>
                <a:srgbClr val="003300"/>
              </a:buClr>
            </a:pPr>
            <a:r>
              <a:rPr lang="pt-BR" altLang="pt-BR" sz="2000" b="0" dirty="0" smtClean="0">
                <a:solidFill>
                  <a:srgbClr val="003300"/>
                </a:solidFill>
              </a:rPr>
              <a:t>O </a:t>
            </a:r>
            <a:r>
              <a:rPr lang="pt-BR" altLang="pt-BR" sz="2000" b="0" dirty="0">
                <a:solidFill>
                  <a:srgbClr val="003300"/>
                </a:solidFill>
              </a:rPr>
              <a:t>BNDES estabelece uma série de critérios que devem ser cumpridos </a:t>
            </a:r>
            <a:r>
              <a:rPr lang="pt-BR" altLang="pt-BR" sz="2000" b="0" dirty="0" smtClean="0">
                <a:solidFill>
                  <a:srgbClr val="003300"/>
                </a:solidFill>
              </a:rPr>
              <a:t>pelos </a:t>
            </a:r>
            <a:r>
              <a:rPr lang="pt-BR" altLang="pt-BR" sz="2000" b="0" dirty="0">
                <a:solidFill>
                  <a:srgbClr val="003300"/>
                </a:solidFill>
              </a:rPr>
              <a:t>frigoríficos</a:t>
            </a:r>
            <a:r>
              <a:rPr lang="pt-BR" altLang="pt-BR" sz="2000" b="0" dirty="0" smtClean="0">
                <a:solidFill>
                  <a:srgbClr val="003300"/>
                </a:solidFill>
              </a:rPr>
              <a:t> </a:t>
            </a:r>
            <a:r>
              <a:rPr lang="pt-BR" altLang="pt-BR" sz="2000" b="0" dirty="0">
                <a:solidFill>
                  <a:srgbClr val="003300"/>
                </a:solidFill>
              </a:rPr>
              <a:t>da </a:t>
            </a:r>
            <a:r>
              <a:rPr lang="pt-BR" altLang="pt-BR" sz="2000" b="0" u="sng" dirty="0">
                <a:solidFill>
                  <a:srgbClr val="003300"/>
                </a:solidFill>
              </a:rPr>
              <a:t>pecuária bovina</a:t>
            </a:r>
            <a:r>
              <a:rPr lang="pt-BR" altLang="pt-BR" sz="2000" b="0" dirty="0">
                <a:solidFill>
                  <a:srgbClr val="003300"/>
                </a:solidFill>
              </a:rPr>
              <a:t> que </a:t>
            </a:r>
            <a:r>
              <a:rPr lang="pt-BR" altLang="pt-BR" sz="2000" b="0" dirty="0" smtClean="0">
                <a:solidFill>
                  <a:srgbClr val="003300"/>
                </a:solidFill>
              </a:rPr>
              <a:t>procuram apoio do Banco, entre as quais:</a:t>
            </a:r>
          </a:p>
          <a:p>
            <a:pPr marL="342900" indent="-342900" algn="l">
              <a:lnSpc>
                <a:spcPct val="140000"/>
              </a:lnSpc>
              <a:spcBef>
                <a:spcPct val="30000"/>
              </a:spcBef>
              <a:spcAft>
                <a:spcPts val="600"/>
              </a:spcAft>
              <a:buClr>
                <a:srgbClr val="003300"/>
              </a:buClr>
              <a:buFont typeface="Wingdings" panose="05000000000000000000" pitchFamily="2" charset="2"/>
              <a:buChar char="Ø"/>
            </a:pPr>
            <a:r>
              <a:rPr lang="pt-BR" altLang="pt-BR" sz="2000" b="0" dirty="0" smtClean="0">
                <a:solidFill>
                  <a:srgbClr val="003300"/>
                </a:solidFill>
              </a:rPr>
              <a:t>comprovar que </a:t>
            </a:r>
            <a:r>
              <a:rPr lang="pt-BR" altLang="pt-BR" sz="2000" b="0" dirty="0">
                <a:solidFill>
                  <a:srgbClr val="003300"/>
                </a:solidFill>
              </a:rPr>
              <a:t>seus fornecedores não estão condenados por invasão de terras indígenas, por discriminação ou por trabalho infantil ou escravo</a:t>
            </a:r>
            <a:r>
              <a:rPr lang="pt-BR" altLang="pt-BR" sz="2000" b="0" dirty="0" smtClean="0">
                <a:solidFill>
                  <a:srgbClr val="003300"/>
                </a:solidFill>
              </a:rPr>
              <a:t>;</a:t>
            </a:r>
          </a:p>
          <a:p>
            <a:pPr marL="342900" indent="-342900" algn="l">
              <a:lnSpc>
                <a:spcPct val="140000"/>
              </a:lnSpc>
              <a:spcBef>
                <a:spcPct val="30000"/>
              </a:spcBef>
              <a:spcAft>
                <a:spcPts val="600"/>
              </a:spcAft>
              <a:buClr>
                <a:srgbClr val="003300"/>
              </a:buClr>
              <a:buFont typeface="Wingdings" panose="05000000000000000000" pitchFamily="2" charset="2"/>
              <a:buChar char="Ø"/>
            </a:pPr>
            <a:r>
              <a:rPr lang="pt-BR" altLang="pt-BR" sz="2000" b="0" dirty="0">
                <a:solidFill>
                  <a:srgbClr val="003300"/>
                </a:solidFill>
              </a:rPr>
              <a:t>comprovar que seus fornecedores não estão em áreas embargadas pelo IBAMA;</a:t>
            </a:r>
          </a:p>
          <a:p>
            <a:pPr marL="342900" indent="-342900" algn="l">
              <a:lnSpc>
                <a:spcPct val="140000"/>
              </a:lnSpc>
              <a:spcBef>
                <a:spcPct val="30000"/>
              </a:spcBef>
              <a:spcAft>
                <a:spcPts val="600"/>
              </a:spcAft>
              <a:buClr>
                <a:srgbClr val="003300"/>
              </a:buClr>
              <a:buFont typeface="Wingdings" panose="05000000000000000000" pitchFamily="2" charset="2"/>
              <a:buChar char="Ø"/>
            </a:pPr>
            <a:r>
              <a:rPr lang="pt-BR" altLang="pt-BR" sz="2000" b="0" dirty="0">
                <a:solidFill>
                  <a:srgbClr val="003300"/>
                </a:solidFill>
              </a:rPr>
              <a:t>manter lista de seus fornecedores </a:t>
            </a:r>
            <a:r>
              <a:rPr lang="pt-BR" altLang="pt-BR" sz="2000" b="0" dirty="0" smtClean="0">
                <a:solidFill>
                  <a:srgbClr val="003300"/>
                </a:solidFill>
              </a:rPr>
              <a:t>atualizada, </a:t>
            </a:r>
            <a:r>
              <a:rPr lang="pt-BR" altLang="pt-BR" sz="2000" b="0" dirty="0">
                <a:solidFill>
                  <a:srgbClr val="003300"/>
                </a:solidFill>
              </a:rPr>
              <a:t>e verificar o cumprimento das regras por parte </a:t>
            </a:r>
            <a:r>
              <a:rPr lang="pt-BR" altLang="pt-BR" sz="2000" b="0" dirty="0" smtClean="0">
                <a:solidFill>
                  <a:srgbClr val="003300"/>
                </a:solidFill>
              </a:rPr>
              <a:t>deles </a:t>
            </a:r>
            <a:r>
              <a:rPr lang="pt-BR" altLang="pt-BR" sz="2000" b="0" dirty="0" smtClean="0">
                <a:solidFill>
                  <a:srgbClr val="003300"/>
                </a:solidFill>
                <a:latin typeface="Arial"/>
              </a:rPr>
              <a:t>→</a:t>
            </a:r>
            <a:r>
              <a:rPr lang="pt-BR" altLang="pt-BR" sz="2000" b="0" dirty="0" smtClean="0">
                <a:solidFill>
                  <a:srgbClr val="003300"/>
                </a:solidFill>
              </a:rPr>
              <a:t> acompanhamento </a:t>
            </a:r>
            <a:r>
              <a:rPr lang="pt-BR" altLang="pt-BR" sz="2000" b="0" dirty="0">
                <a:solidFill>
                  <a:srgbClr val="003300"/>
                </a:solidFill>
              </a:rPr>
              <a:t>da regularidade ambiental da cadeia de fornecimento</a:t>
            </a:r>
            <a:r>
              <a:rPr lang="pt-BR" altLang="pt-BR" sz="2000" b="0" dirty="0" smtClean="0">
                <a:solidFill>
                  <a:srgbClr val="003300"/>
                </a:solidFill>
              </a:rPr>
              <a:t>.</a:t>
            </a:r>
          </a:p>
          <a:p>
            <a:pPr marL="342900" indent="-342900" algn="l">
              <a:lnSpc>
                <a:spcPct val="140000"/>
              </a:lnSpc>
              <a:spcBef>
                <a:spcPct val="30000"/>
              </a:spcBef>
              <a:spcAft>
                <a:spcPts val="600"/>
              </a:spcAft>
              <a:buClr>
                <a:srgbClr val="003300"/>
              </a:buClr>
              <a:buFont typeface="Wingdings" panose="05000000000000000000" pitchFamily="2" charset="2"/>
              <a:buChar char="Ø"/>
            </a:pPr>
            <a:r>
              <a:rPr lang="pt-BR" altLang="pt-BR" sz="2000" b="0" dirty="0" smtClean="0">
                <a:solidFill>
                  <a:srgbClr val="003300"/>
                </a:solidFill>
              </a:rPr>
              <a:t>Mais informações em </a:t>
            </a:r>
            <a:r>
              <a:rPr lang="pt-BR" altLang="pt-BR" sz="2000" b="0" dirty="0" smtClean="0">
                <a:solidFill>
                  <a:srgbClr val="003300"/>
                </a:solidFill>
                <a:hlinkClick r:id="rId2"/>
              </a:rPr>
              <a:t>Diretrizes Socioambientais BNDES</a:t>
            </a:r>
            <a:r>
              <a:rPr lang="pt-BR" altLang="pt-BR" sz="2000" b="0" dirty="0" smtClean="0">
                <a:solidFill>
                  <a:srgbClr val="003300"/>
                </a:solidFill>
              </a:rPr>
              <a:t>.</a:t>
            </a:r>
            <a:endParaRPr lang="pt-BR" altLang="pt-BR" sz="2000" b="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552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30"/>
          <p:cNvSpPr>
            <a:spLocks noChangeArrowheads="1"/>
          </p:cNvSpPr>
          <p:nvPr/>
        </p:nvSpPr>
        <p:spPr bwMode="ltGray">
          <a:xfrm>
            <a:off x="4643438" y="1299294"/>
            <a:ext cx="4330700" cy="1581150"/>
          </a:xfrm>
          <a:prstGeom prst="roundRect">
            <a:avLst>
              <a:gd name="adj" fmla="val 6225"/>
            </a:avLst>
          </a:prstGeom>
          <a:solidFill>
            <a:srgbClr val="C0C0C0">
              <a:alpha val="64999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lIns="91361" tIns="45680" rIns="91361" bIns="45680" anchor="b"/>
          <a:lstStyle/>
          <a:p>
            <a:pPr>
              <a:lnSpc>
                <a:spcPct val="90000"/>
              </a:lnSpc>
              <a:defRPr/>
            </a:pPr>
            <a:r>
              <a:rPr lang="pt-BR" sz="2400" b="0" dirty="0">
                <a:solidFill>
                  <a:srgbClr val="006600"/>
                </a:solidFill>
              </a:rPr>
              <a:t>Instituições financeiras credenciadas pelo BNDES </a:t>
            </a: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ltGray">
          <a:xfrm>
            <a:off x="107950" y="1299294"/>
            <a:ext cx="4330700" cy="1581150"/>
          </a:xfrm>
          <a:prstGeom prst="roundRect">
            <a:avLst>
              <a:gd name="adj" fmla="val 6225"/>
            </a:avLst>
          </a:prstGeom>
          <a:solidFill>
            <a:srgbClr val="C0C0C0">
              <a:alpha val="64999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lIns="91361" tIns="45680" rIns="91361" bIns="45680" anchor="b"/>
          <a:lstStyle/>
          <a:p>
            <a:pPr>
              <a:lnSpc>
                <a:spcPct val="90000"/>
              </a:lnSpc>
              <a:defRPr/>
            </a:pPr>
            <a:r>
              <a:rPr lang="pt-BR" sz="2400" b="0" dirty="0">
                <a:solidFill>
                  <a:srgbClr val="006600"/>
                </a:solidFill>
              </a:rPr>
              <a:t>Contratadas diretamente com o </a:t>
            </a:r>
            <a:r>
              <a:rPr lang="pt-BR" sz="2800" b="0" dirty="0">
                <a:solidFill>
                  <a:srgbClr val="006600"/>
                </a:solidFill>
              </a:rPr>
              <a:t>BNDES (&gt; R$ 20 MM)</a:t>
            </a:r>
          </a:p>
        </p:txBody>
      </p:sp>
      <p:sp>
        <p:nvSpPr>
          <p:cNvPr id="22537" name="Text Box 2"/>
          <p:cNvSpPr txBox="1">
            <a:spLocks noChangeArrowheads="1"/>
          </p:cNvSpPr>
          <p:nvPr/>
        </p:nvSpPr>
        <p:spPr bwMode="auto">
          <a:xfrm>
            <a:off x="292100" y="268288"/>
            <a:ext cx="2740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t-BR" altLang="pt-BR" sz="2400"/>
              <a:t>Como apoiamos?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7950" y="1521544"/>
            <a:ext cx="4319588" cy="420688"/>
          </a:xfrm>
          <a:prstGeom prst="rect">
            <a:avLst/>
          </a:prstGeom>
          <a:solidFill>
            <a:srgbClr val="008000">
              <a:alpha val="7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pt-BR" smtClean="0">
                <a:solidFill>
                  <a:srgbClr val="FFFFFF"/>
                </a:solidFill>
                <a:latin typeface="Arial" charset="0"/>
              </a:rPr>
              <a:t>Operações Diretas</a:t>
            </a: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rot="18900000" flipH="1" flipV="1">
            <a:off x="1927225" y="3714750"/>
            <a:ext cx="458788" cy="458788"/>
          </a:xfrm>
          <a:prstGeom prst="line">
            <a:avLst/>
          </a:prstGeom>
          <a:ln>
            <a:headEnd type="stealth" w="med" len="lg"/>
            <a:tailEnd type="stealth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 sz="1600">
              <a:solidFill>
                <a:srgbClr val="000000"/>
              </a:solidFill>
            </a:endParaRPr>
          </a:p>
        </p:txBody>
      </p:sp>
      <p:pic>
        <p:nvPicPr>
          <p:cNvPr id="21" name="Picture 7" descr="museus_museu_credito_real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959350" y="4157365"/>
            <a:ext cx="1628775" cy="814387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101600" dir="5400000" sy="-100000" algn="bl" rotWithShape="0"/>
          </a:effectLst>
          <a:extLst/>
        </p:spPr>
      </p:pic>
      <p:pic>
        <p:nvPicPr>
          <p:cNvPr id="22" name="Picture 8" descr="home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5249863"/>
            <a:ext cx="11176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9"/>
          <p:cNvSpPr>
            <a:spLocks noChangeArrowheads="1"/>
          </p:cNvSpPr>
          <p:nvPr/>
        </p:nvSpPr>
        <p:spPr bwMode="ltGray">
          <a:xfrm>
            <a:off x="4716463" y="4900315"/>
            <a:ext cx="2149475" cy="722312"/>
          </a:xfrm>
          <a:prstGeom prst="roundRect">
            <a:avLst>
              <a:gd name="adj" fmla="val 50000"/>
            </a:avLst>
          </a:prstGeom>
          <a:solidFill>
            <a:srgbClr val="FFCC00">
              <a:alpha val="69804"/>
            </a:srgbClr>
          </a:solidFill>
          <a:ln>
            <a:noFill/>
          </a:ln>
          <a:scene3d>
            <a:camera prst="perspectiveAbove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pt-BR" sz="1400" dirty="0"/>
          </a:p>
          <a:p>
            <a:pPr>
              <a:defRPr/>
            </a:pPr>
            <a:endParaRPr lang="pt-BR" sz="1400" dirty="0"/>
          </a:p>
          <a:p>
            <a:pPr>
              <a:defRPr/>
            </a:pPr>
            <a:r>
              <a:rPr lang="pt-BR" sz="1400" dirty="0">
                <a:solidFill>
                  <a:srgbClr val="006600"/>
                </a:solidFill>
              </a:rPr>
              <a:t>Instituição Financeira </a:t>
            </a:r>
          </a:p>
          <a:p>
            <a:pPr>
              <a:defRPr/>
            </a:pPr>
            <a:r>
              <a:rPr lang="pt-BR" sz="1400" dirty="0">
                <a:solidFill>
                  <a:srgbClr val="006600"/>
                </a:solidFill>
              </a:rPr>
              <a:t>Credenciada</a:t>
            </a:r>
          </a:p>
          <a:p>
            <a:pPr>
              <a:defRPr/>
            </a:pPr>
            <a:endParaRPr lang="pt-BR" sz="1400" dirty="0"/>
          </a:p>
          <a:p>
            <a:pPr>
              <a:lnSpc>
                <a:spcPct val="90000"/>
              </a:lnSpc>
              <a:defRPr/>
            </a:pPr>
            <a:endParaRPr lang="pt-BR" sz="1400" dirty="0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652963" y="1526307"/>
            <a:ext cx="4311650" cy="420687"/>
          </a:xfrm>
          <a:prstGeom prst="rect">
            <a:avLst/>
          </a:prstGeom>
          <a:solidFill>
            <a:srgbClr val="008000">
              <a:alpha val="7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pt-BR" smtClean="0">
                <a:solidFill>
                  <a:srgbClr val="FFFFFF"/>
                </a:solidFill>
                <a:latin typeface="Arial" charset="0"/>
              </a:rPr>
              <a:t>Operações Indiretas</a:t>
            </a:r>
          </a:p>
        </p:txBody>
      </p:sp>
      <p:pic>
        <p:nvPicPr>
          <p:cNvPr id="25" name="Picture 12" descr="BNDES_pequeno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633538" y="3758902"/>
            <a:ext cx="1722438" cy="36830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/>
        </p:spPr>
      </p:pic>
      <p:pic>
        <p:nvPicPr>
          <p:cNvPr id="26" name="Picture 13" descr="BNDES_pequeno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170738" y="3379490"/>
            <a:ext cx="1722437" cy="36830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/>
        </p:spPr>
      </p:pic>
      <p:sp>
        <p:nvSpPr>
          <p:cNvPr id="27" name="Line 14"/>
          <p:cNvSpPr>
            <a:spLocks noChangeShapeType="1"/>
          </p:cNvSpPr>
          <p:nvPr/>
        </p:nvSpPr>
        <p:spPr bwMode="auto">
          <a:xfrm flipH="1">
            <a:off x="6011863" y="3632200"/>
            <a:ext cx="649287" cy="330200"/>
          </a:xfrm>
          <a:prstGeom prst="line">
            <a:avLst/>
          </a:prstGeom>
          <a:ln>
            <a:headEnd/>
            <a:tailEnd type="stealth" w="med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 sz="1600">
              <a:solidFill>
                <a:srgbClr val="000000"/>
              </a:solidFill>
            </a:endParaRP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 flipV="1">
            <a:off x="6289675" y="3675063"/>
            <a:ext cx="657225" cy="309562"/>
          </a:xfrm>
          <a:prstGeom prst="line">
            <a:avLst/>
          </a:prstGeom>
          <a:ln>
            <a:headEnd/>
            <a:tailEnd type="stealth" w="med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 sz="1600">
              <a:solidFill>
                <a:srgbClr val="000000"/>
              </a:solidFill>
            </a:endParaRPr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 flipV="1">
            <a:off x="8016875" y="3921125"/>
            <a:ext cx="11113" cy="1058863"/>
          </a:xfrm>
          <a:prstGeom prst="line">
            <a:avLst/>
          </a:prstGeom>
          <a:ln>
            <a:solidFill>
              <a:srgbClr val="008000"/>
            </a:solidFill>
            <a:headEnd/>
            <a:tailEnd type="stealth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 sz="1600">
              <a:solidFill>
                <a:srgbClr val="000000"/>
              </a:solidFill>
            </a:endParaRPr>
          </a:p>
        </p:txBody>
      </p:sp>
      <p:sp>
        <p:nvSpPr>
          <p:cNvPr id="30" name="AutoShape 19"/>
          <p:cNvSpPr>
            <a:spLocks noChangeArrowheads="1"/>
          </p:cNvSpPr>
          <p:nvPr/>
        </p:nvSpPr>
        <p:spPr bwMode="ltGray">
          <a:xfrm>
            <a:off x="7194550" y="4343400"/>
            <a:ext cx="1651000" cy="4540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1400">
                <a:solidFill>
                  <a:srgbClr val="006600"/>
                </a:solidFill>
              </a:rPr>
              <a:t>Informação e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1400">
                <a:solidFill>
                  <a:srgbClr val="006600"/>
                </a:solidFill>
              </a:rPr>
              <a:t>Relacionamento</a:t>
            </a:r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7312025" y="6124277"/>
            <a:ext cx="1479550" cy="473075"/>
          </a:xfrm>
          <a:prstGeom prst="roundRect">
            <a:avLst>
              <a:gd name="adj" fmla="val 50000"/>
            </a:avLst>
          </a:prstGeom>
          <a:solidFill>
            <a:srgbClr val="969696"/>
          </a:solidFill>
          <a:ln>
            <a:noFill/>
          </a:ln>
          <a:scene3d>
            <a:camera prst="perspectiveAbove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Empresário</a:t>
            </a:r>
          </a:p>
          <a:p>
            <a:pPr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6186488" y="5835650"/>
            <a:ext cx="758825" cy="515938"/>
          </a:xfrm>
          <a:prstGeom prst="line">
            <a:avLst/>
          </a:prstGeom>
          <a:ln>
            <a:headEnd/>
            <a:tailEnd type="stealth" w="med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 sz="1600">
              <a:solidFill>
                <a:srgbClr val="000000"/>
              </a:solidFill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 flipH="1" flipV="1">
            <a:off x="6372225" y="5691188"/>
            <a:ext cx="760413" cy="531812"/>
          </a:xfrm>
          <a:prstGeom prst="line">
            <a:avLst/>
          </a:prstGeom>
          <a:ln>
            <a:headEnd/>
            <a:tailEnd type="stealth" w="med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 sz="1600">
              <a:solidFill>
                <a:srgbClr val="00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259632" y="4825096"/>
            <a:ext cx="2160240" cy="82874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182562" y="3684587"/>
            <a:ext cx="1479550" cy="473075"/>
          </a:xfrm>
          <a:prstGeom prst="roundRect">
            <a:avLst>
              <a:gd name="adj" fmla="val 50000"/>
            </a:avLst>
          </a:prstGeom>
          <a:solidFill>
            <a:srgbClr val="969696"/>
          </a:solidFill>
          <a:ln>
            <a:noFill/>
          </a:ln>
          <a:scene3d>
            <a:camera prst="perspectiveAbove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Empresário</a:t>
            </a:r>
          </a:p>
          <a:p>
            <a:pPr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34131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3177 -0.0213 L -3.88889E-6 3.7037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00" y="1065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805 0.01551 L 0.00799 -0.0050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00" y="-1042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858 -0.01459 L 0.01024 0.007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00" y="1111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371 0.01388 L -0.01007 -0.0069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00" y="-10420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5 0.02569 L 3.05556E-6 -0.0182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2199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4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heme/theme1.xml><?xml version="1.0" encoding="utf-8"?>
<a:theme xmlns:a="http://schemas.openxmlformats.org/drawingml/2006/main" name="Default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35921" dir="2700000" rotWithShape="0">
              <a:srgbClr val="000000"/>
            </a:outerShdw>
          </a:effectLst>
        </a:effectStyle>
        <a:effectStyle>
          <a:effectLst>
            <a:outerShdw blurRad="63500" dist="35921" dir="2700000" rotWithShape="0">
              <a:srgbClr val="000000"/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>
          <a:outerShdw blurRad="63500" dist="35921" dir="2700000" rotWithShape="0">
            <a:srgbClr val="000000"/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190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 cmpd="dbl">
          <a:solidFill>
            <a:schemeClr val="tx1"/>
          </a:solidFill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>
          <a:spcBef>
            <a:spcPts val="1800"/>
          </a:spcBef>
          <a:defRPr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35921" dir="2700000" rotWithShape="0">
              <a:srgbClr val="000000"/>
            </a:outerShdw>
          </a:effectLst>
        </a:effectStyle>
        <a:effectStyle>
          <a:effectLst>
            <a:outerShdw blurRad="63500" dist="35921" dir="2700000" rotWithShape="0">
              <a:srgbClr val="000000"/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>
          <a:outerShdw blurRad="63500" dist="35921" dir="2700000" rotWithShape="0">
            <a:srgbClr val="000000"/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190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190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916</Words>
  <Application>Microsoft Office PowerPoint</Application>
  <PresentationFormat>Apresentação na tela (4:3)</PresentationFormat>
  <Paragraphs>196</Paragraphs>
  <Slides>19</Slides>
  <Notes>9</Notes>
  <HiddenSlides>0</HiddenSlides>
  <MMClips>0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33" baseType="lpstr">
      <vt:lpstr>MS PGothic</vt:lpstr>
      <vt:lpstr>Arial</vt:lpstr>
      <vt:lpstr>Arial Rounded MT Bold</vt:lpstr>
      <vt:lpstr>Calibri</vt:lpstr>
      <vt:lpstr>Helvetica</vt:lpstr>
      <vt:lpstr>Helvetica Neue</vt:lpstr>
      <vt:lpstr>Optimum</vt:lpstr>
      <vt:lpstr>Symbol</vt:lpstr>
      <vt:lpstr>Times New Roman</vt:lpstr>
      <vt:lpstr>Verdana</vt:lpstr>
      <vt:lpstr>Wingdings</vt:lpstr>
      <vt:lpstr>ヒラギノ角ゴ Pro W3</vt:lpstr>
      <vt:lpstr>Default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CARTÃO BNDES AGRO</vt:lpstr>
      <vt:lpstr>CARTÃO BNDES AGRO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BNDES e o apoio às cooperativas agropecuárias e agroindustriais</dc:title>
  <dc:creator>Gisele Ferreira Amaral</dc:creator>
  <cp:lastModifiedBy>Leomar Diniz</cp:lastModifiedBy>
  <cp:revision>272</cp:revision>
  <cp:lastPrinted>2017-09-11T21:51:15Z</cp:lastPrinted>
  <dcterms:modified xsi:type="dcterms:W3CDTF">2017-09-12T13:37:25Z</dcterms:modified>
</cp:coreProperties>
</file>