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9"/>
  </p:notesMasterIdLst>
  <p:sldIdLst>
    <p:sldId id="4153" r:id="rId2"/>
    <p:sldId id="257" r:id="rId3"/>
    <p:sldId id="4154" r:id="rId4"/>
    <p:sldId id="4375" r:id="rId5"/>
    <p:sldId id="4385" r:id="rId6"/>
    <p:sldId id="4384" r:id="rId7"/>
    <p:sldId id="4382" r:id="rId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50" y="3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719D9-5984-4283-B067-EDBC3B698A6C}"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17D06C49-7CD8-4E7F-88E7-79AA9B14D517}">
      <dgm:prSet/>
      <dgm:spPr/>
      <dgm:t>
        <a:bodyPr/>
        <a:lstStyle/>
        <a:p>
          <a:pPr algn="just"/>
          <a:r>
            <a:rPr lang="pt-BR" dirty="0"/>
            <a:t>1) </a:t>
          </a:r>
          <a:r>
            <a:rPr lang="pt-BR" b="1" dirty="0">
              <a:latin typeface="Arial" panose="020B0604020202020204" pitchFamily="34" charset="0"/>
              <a:cs typeface="Arial" panose="020B0604020202020204" pitchFamily="34" charset="0"/>
            </a:rPr>
            <a:t>Diferimento ao consumidor final: </a:t>
          </a:r>
          <a:r>
            <a:rPr lang="pt-BR" dirty="0">
              <a:latin typeface="Arial" panose="020B0604020202020204" pitchFamily="34" charset="0"/>
              <a:cs typeface="Arial" panose="020B0604020202020204" pitchFamily="34" charset="0"/>
            </a:rPr>
            <a:t>visa esclarecer que o momento da ocorrência do fato gerador do IBS e da CBS nas operações com energia elétrica se dará apenas no momento da comercialização para consumidores finais;</a:t>
          </a:r>
          <a:endParaRPr lang="en-US" dirty="0">
            <a:latin typeface="Arial" panose="020B0604020202020204" pitchFamily="34" charset="0"/>
            <a:cs typeface="Arial" panose="020B0604020202020204" pitchFamily="34" charset="0"/>
          </a:endParaRPr>
        </a:p>
      </dgm:t>
    </dgm:pt>
    <dgm:pt modelId="{D3690EC9-091E-427C-A29C-A2F29BAECDF5}" type="parTrans" cxnId="{57A7A45A-894E-43D4-8481-A521047B3A53}">
      <dgm:prSet/>
      <dgm:spPr/>
      <dgm:t>
        <a:bodyPr/>
        <a:lstStyle/>
        <a:p>
          <a:endParaRPr lang="en-US"/>
        </a:p>
      </dgm:t>
    </dgm:pt>
    <dgm:pt modelId="{F1CEF0A5-F5C1-49DB-BFE5-5020A14A9D77}" type="sibTrans" cxnId="{57A7A45A-894E-43D4-8481-A521047B3A53}">
      <dgm:prSet/>
      <dgm:spPr/>
      <dgm:t>
        <a:bodyPr/>
        <a:lstStyle/>
        <a:p>
          <a:endParaRPr lang="en-US"/>
        </a:p>
      </dgm:t>
    </dgm:pt>
    <dgm:pt modelId="{194AE35D-EA66-43C9-9BA3-BC3BA36163F2}">
      <dgm:prSet/>
      <dgm:spPr/>
      <dgm:t>
        <a:bodyPr/>
        <a:lstStyle/>
        <a:p>
          <a:pPr algn="just"/>
          <a:r>
            <a:rPr lang="pt-BR" dirty="0"/>
            <a:t>2) </a:t>
          </a:r>
          <a:r>
            <a:rPr lang="pt-BR" b="1" dirty="0" err="1">
              <a:latin typeface="Arial" panose="020B0604020202020204" pitchFamily="34" charset="0"/>
              <a:cs typeface="Arial" panose="020B0604020202020204" pitchFamily="34" charset="0"/>
            </a:rPr>
            <a:t>Cashback</a:t>
          </a:r>
          <a:r>
            <a:rPr lang="pt-BR" b="1" dirty="0">
              <a:latin typeface="Arial" panose="020B0604020202020204" pitchFamily="34" charset="0"/>
              <a:cs typeface="Arial" panose="020B0604020202020204" pitchFamily="34" charset="0"/>
            </a:rPr>
            <a:t>: </a:t>
          </a:r>
          <a:r>
            <a:rPr lang="pt-BR" dirty="0">
              <a:latin typeface="Arial" panose="020B0604020202020204" pitchFamily="34" charset="0"/>
              <a:cs typeface="Arial" panose="020B0604020202020204" pitchFamily="34" charset="0"/>
            </a:rPr>
            <a:t>propõe-se incluir na redação da Lei Complementar que a “devolução” na fatura será instantânea e integral, em formato de desconto financeiro, na própria conta de consumo e no mesmo momento da cobrança da conta de luz; e</a:t>
          </a:r>
          <a:endParaRPr lang="en-US" dirty="0">
            <a:latin typeface="Arial" panose="020B0604020202020204" pitchFamily="34" charset="0"/>
            <a:cs typeface="Arial" panose="020B0604020202020204" pitchFamily="34" charset="0"/>
          </a:endParaRPr>
        </a:p>
      </dgm:t>
    </dgm:pt>
    <dgm:pt modelId="{CCABAF24-3D63-4AFF-BDD0-A43614F2ABA3}" type="parTrans" cxnId="{D8569C54-233B-486F-9A47-FAE39B8C80D0}">
      <dgm:prSet/>
      <dgm:spPr/>
      <dgm:t>
        <a:bodyPr/>
        <a:lstStyle/>
        <a:p>
          <a:endParaRPr lang="en-US"/>
        </a:p>
      </dgm:t>
    </dgm:pt>
    <dgm:pt modelId="{7F4C169C-7A94-47E2-A1E0-8D84EB897912}" type="sibTrans" cxnId="{D8569C54-233B-486F-9A47-FAE39B8C80D0}">
      <dgm:prSet/>
      <dgm:spPr/>
      <dgm:t>
        <a:bodyPr/>
        <a:lstStyle/>
        <a:p>
          <a:endParaRPr lang="en-US"/>
        </a:p>
      </dgm:t>
    </dgm:pt>
    <dgm:pt modelId="{E2F1D74D-A982-4DB9-9802-55843307729D}">
      <dgm:prSet/>
      <dgm:spPr/>
      <dgm:t>
        <a:bodyPr/>
        <a:lstStyle/>
        <a:p>
          <a:pPr algn="just"/>
          <a:r>
            <a:rPr lang="pt-BR" dirty="0"/>
            <a:t>3) </a:t>
          </a:r>
          <a:r>
            <a:rPr lang="pt-BR" b="1" dirty="0">
              <a:latin typeface="Arial" panose="020B0604020202020204" pitchFamily="34" charset="0"/>
              <a:cs typeface="Arial" panose="020B0604020202020204" pitchFamily="34" charset="0"/>
            </a:rPr>
            <a:t>Alteração da base de cálculo do IBS e da CBS: </a:t>
          </a:r>
          <a:r>
            <a:rPr lang="pt-BR" dirty="0">
              <a:latin typeface="Arial" panose="020B0604020202020204" pitchFamily="34" charset="0"/>
              <a:cs typeface="Arial" panose="020B0604020202020204" pitchFamily="34" charset="0"/>
            </a:rPr>
            <a:t>propõe-se excluir da base de incidência do IBS e da CBS os encargos setoriais.</a:t>
          </a:r>
          <a:endParaRPr lang="en-US" dirty="0">
            <a:latin typeface="Arial" panose="020B0604020202020204" pitchFamily="34" charset="0"/>
            <a:cs typeface="Arial" panose="020B0604020202020204" pitchFamily="34" charset="0"/>
          </a:endParaRPr>
        </a:p>
      </dgm:t>
    </dgm:pt>
    <dgm:pt modelId="{81F93AC5-F810-48D4-9100-FC855190DEE0}" type="parTrans" cxnId="{29A0970E-31A9-4C8D-9A4D-FB1679C71C05}">
      <dgm:prSet/>
      <dgm:spPr/>
      <dgm:t>
        <a:bodyPr/>
        <a:lstStyle/>
        <a:p>
          <a:endParaRPr lang="en-US"/>
        </a:p>
      </dgm:t>
    </dgm:pt>
    <dgm:pt modelId="{E4D441F9-2D88-4380-B60E-75A8E8B44A25}" type="sibTrans" cxnId="{29A0970E-31A9-4C8D-9A4D-FB1679C71C05}">
      <dgm:prSet/>
      <dgm:spPr/>
      <dgm:t>
        <a:bodyPr/>
        <a:lstStyle/>
        <a:p>
          <a:endParaRPr lang="en-US"/>
        </a:p>
      </dgm:t>
    </dgm:pt>
    <dgm:pt modelId="{531457C1-CD35-4C14-8D2A-1EFC5C52A484}" type="pres">
      <dgm:prSet presAssocID="{577719D9-5984-4283-B067-EDBC3B698A6C}" presName="outerComposite" presStyleCnt="0">
        <dgm:presLayoutVars>
          <dgm:chMax val="5"/>
          <dgm:dir/>
          <dgm:resizeHandles val="exact"/>
        </dgm:presLayoutVars>
      </dgm:prSet>
      <dgm:spPr/>
    </dgm:pt>
    <dgm:pt modelId="{CAB4C403-E9C1-443E-B6CA-83973C2B59F1}" type="pres">
      <dgm:prSet presAssocID="{577719D9-5984-4283-B067-EDBC3B698A6C}" presName="dummyMaxCanvas" presStyleCnt="0">
        <dgm:presLayoutVars/>
      </dgm:prSet>
      <dgm:spPr/>
    </dgm:pt>
    <dgm:pt modelId="{1815979B-8784-41EC-88FB-4E3238EDDB18}" type="pres">
      <dgm:prSet presAssocID="{577719D9-5984-4283-B067-EDBC3B698A6C}" presName="ThreeNodes_1" presStyleLbl="node1" presStyleIdx="0" presStyleCnt="3">
        <dgm:presLayoutVars>
          <dgm:bulletEnabled val="1"/>
        </dgm:presLayoutVars>
      </dgm:prSet>
      <dgm:spPr/>
    </dgm:pt>
    <dgm:pt modelId="{936CC567-5072-418D-A34B-6623AF08812B}" type="pres">
      <dgm:prSet presAssocID="{577719D9-5984-4283-B067-EDBC3B698A6C}" presName="ThreeNodes_2" presStyleLbl="node1" presStyleIdx="1" presStyleCnt="3">
        <dgm:presLayoutVars>
          <dgm:bulletEnabled val="1"/>
        </dgm:presLayoutVars>
      </dgm:prSet>
      <dgm:spPr/>
    </dgm:pt>
    <dgm:pt modelId="{6904F16F-A2DB-4589-9E2B-F4D063B7EFC1}" type="pres">
      <dgm:prSet presAssocID="{577719D9-5984-4283-B067-EDBC3B698A6C}" presName="ThreeNodes_3" presStyleLbl="node1" presStyleIdx="2" presStyleCnt="3">
        <dgm:presLayoutVars>
          <dgm:bulletEnabled val="1"/>
        </dgm:presLayoutVars>
      </dgm:prSet>
      <dgm:spPr/>
    </dgm:pt>
    <dgm:pt modelId="{F0E3B31C-1B69-4DC3-8CCF-20D45634C386}" type="pres">
      <dgm:prSet presAssocID="{577719D9-5984-4283-B067-EDBC3B698A6C}" presName="ThreeConn_1-2" presStyleLbl="fgAccFollowNode1" presStyleIdx="0" presStyleCnt="2">
        <dgm:presLayoutVars>
          <dgm:bulletEnabled val="1"/>
        </dgm:presLayoutVars>
      </dgm:prSet>
      <dgm:spPr/>
    </dgm:pt>
    <dgm:pt modelId="{35785B03-12F8-44B5-8AD0-56279219FFEF}" type="pres">
      <dgm:prSet presAssocID="{577719D9-5984-4283-B067-EDBC3B698A6C}" presName="ThreeConn_2-3" presStyleLbl="fgAccFollowNode1" presStyleIdx="1" presStyleCnt="2">
        <dgm:presLayoutVars>
          <dgm:bulletEnabled val="1"/>
        </dgm:presLayoutVars>
      </dgm:prSet>
      <dgm:spPr/>
    </dgm:pt>
    <dgm:pt modelId="{1576D9B2-B40B-4BD3-B283-452463CC6A83}" type="pres">
      <dgm:prSet presAssocID="{577719D9-5984-4283-B067-EDBC3B698A6C}" presName="ThreeNodes_1_text" presStyleLbl="node1" presStyleIdx="2" presStyleCnt="3">
        <dgm:presLayoutVars>
          <dgm:bulletEnabled val="1"/>
        </dgm:presLayoutVars>
      </dgm:prSet>
      <dgm:spPr/>
    </dgm:pt>
    <dgm:pt modelId="{6CB2263B-338E-4718-951C-A049C5F07DF2}" type="pres">
      <dgm:prSet presAssocID="{577719D9-5984-4283-B067-EDBC3B698A6C}" presName="ThreeNodes_2_text" presStyleLbl="node1" presStyleIdx="2" presStyleCnt="3">
        <dgm:presLayoutVars>
          <dgm:bulletEnabled val="1"/>
        </dgm:presLayoutVars>
      </dgm:prSet>
      <dgm:spPr/>
    </dgm:pt>
    <dgm:pt modelId="{C4BA9F8F-D3E5-4F53-8AEA-79C5EFF24CC7}" type="pres">
      <dgm:prSet presAssocID="{577719D9-5984-4283-B067-EDBC3B698A6C}" presName="ThreeNodes_3_text" presStyleLbl="node1" presStyleIdx="2" presStyleCnt="3">
        <dgm:presLayoutVars>
          <dgm:bulletEnabled val="1"/>
        </dgm:presLayoutVars>
      </dgm:prSet>
      <dgm:spPr/>
    </dgm:pt>
  </dgm:ptLst>
  <dgm:cxnLst>
    <dgm:cxn modelId="{29A0970E-31A9-4C8D-9A4D-FB1679C71C05}" srcId="{577719D9-5984-4283-B067-EDBC3B698A6C}" destId="{E2F1D74D-A982-4DB9-9802-55843307729D}" srcOrd="2" destOrd="0" parTransId="{81F93AC5-F810-48D4-9100-FC855190DEE0}" sibTransId="{E4D441F9-2D88-4380-B60E-75A8E8B44A25}"/>
    <dgm:cxn modelId="{5DCD1119-9C18-4200-A57B-4BA6739A95A5}" type="presOf" srcId="{17D06C49-7CD8-4E7F-88E7-79AA9B14D517}" destId="{1576D9B2-B40B-4BD3-B283-452463CC6A83}" srcOrd="1" destOrd="0" presId="urn:microsoft.com/office/officeart/2005/8/layout/vProcess5"/>
    <dgm:cxn modelId="{DBBBFB20-7084-4DB4-858B-7F840B149A2E}" type="presOf" srcId="{E2F1D74D-A982-4DB9-9802-55843307729D}" destId="{6904F16F-A2DB-4589-9E2B-F4D063B7EFC1}" srcOrd="0" destOrd="0" presId="urn:microsoft.com/office/officeart/2005/8/layout/vProcess5"/>
    <dgm:cxn modelId="{BBA04762-A84D-4430-B4B7-2537C2E5F3EF}" type="presOf" srcId="{E2F1D74D-A982-4DB9-9802-55843307729D}" destId="{C4BA9F8F-D3E5-4F53-8AEA-79C5EFF24CC7}" srcOrd="1" destOrd="0" presId="urn:microsoft.com/office/officeart/2005/8/layout/vProcess5"/>
    <dgm:cxn modelId="{19FD5B43-2786-49C9-96D2-301D2916B024}" type="presOf" srcId="{194AE35D-EA66-43C9-9BA3-BC3BA36163F2}" destId="{936CC567-5072-418D-A34B-6623AF08812B}" srcOrd="0" destOrd="0" presId="urn:microsoft.com/office/officeart/2005/8/layout/vProcess5"/>
    <dgm:cxn modelId="{06E1CF4D-AD79-44DA-84F0-4F3117C43A74}" type="presOf" srcId="{7F4C169C-7A94-47E2-A1E0-8D84EB897912}" destId="{35785B03-12F8-44B5-8AD0-56279219FFEF}" srcOrd="0" destOrd="0" presId="urn:microsoft.com/office/officeart/2005/8/layout/vProcess5"/>
    <dgm:cxn modelId="{D8569C54-233B-486F-9A47-FAE39B8C80D0}" srcId="{577719D9-5984-4283-B067-EDBC3B698A6C}" destId="{194AE35D-EA66-43C9-9BA3-BC3BA36163F2}" srcOrd="1" destOrd="0" parTransId="{CCABAF24-3D63-4AFF-BDD0-A43614F2ABA3}" sibTransId="{7F4C169C-7A94-47E2-A1E0-8D84EB897912}"/>
    <dgm:cxn modelId="{756E0957-2382-4126-80E8-72430D87C3BF}" type="presOf" srcId="{194AE35D-EA66-43C9-9BA3-BC3BA36163F2}" destId="{6CB2263B-338E-4718-951C-A049C5F07DF2}" srcOrd="1" destOrd="0" presId="urn:microsoft.com/office/officeart/2005/8/layout/vProcess5"/>
    <dgm:cxn modelId="{AB0B9577-CDCB-4F97-B9F0-3D1C6B44C17A}" type="presOf" srcId="{F1CEF0A5-F5C1-49DB-BFE5-5020A14A9D77}" destId="{F0E3B31C-1B69-4DC3-8CCF-20D45634C386}" srcOrd="0" destOrd="0" presId="urn:microsoft.com/office/officeart/2005/8/layout/vProcess5"/>
    <dgm:cxn modelId="{57A7A45A-894E-43D4-8481-A521047B3A53}" srcId="{577719D9-5984-4283-B067-EDBC3B698A6C}" destId="{17D06C49-7CD8-4E7F-88E7-79AA9B14D517}" srcOrd="0" destOrd="0" parTransId="{D3690EC9-091E-427C-A29C-A2F29BAECDF5}" sibTransId="{F1CEF0A5-F5C1-49DB-BFE5-5020A14A9D77}"/>
    <dgm:cxn modelId="{7D6FDBD3-850C-47F8-AAD9-B6A6FD3CA0F2}" type="presOf" srcId="{17D06C49-7CD8-4E7F-88E7-79AA9B14D517}" destId="{1815979B-8784-41EC-88FB-4E3238EDDB18}" srcOrd="0" destOrd="0" presId="urn:microsoft.com/office/officeart/2005/8/layout/vProcess5"/>
    <dgm:cxn modelId="{35F100E9-A445-43E6-91B1-F211F43E1C6B}" type="presOf" srcId="{577719D9-5984-4283-B067-EDBC3B698A6C}" destId="{531457C1-CD35-4C14-8D2A-1EFC5C52A484}" srcOrd="0" destOrd="0" presId="urn:microsoft.com/office/officeart/2005/8/layout/vProcess5"/>
    <dgm:cxn modelId="{667AE50D-5E9B-425F-BA96-2DD5C27BAA20}" type="presParOf" srcId="{531457C1-CD35-4C14-8D2A-1EFC5C52A484}" destId="{CAB4C403-E9C1-443E-B6CA-83973C2B59F1}" srcOrd="0" destOrd="0" presId="urn:microsoft.com/office/officeart/2005/8/layout/vProcess5"/>
    <dgm:cxn modelId="{B82B9917-0E95-41EA-9726-867ED3D60807}" type="presParOf" srcId="{531457C1-CD35-4C14-8D2A-1EFC5C52A484}" destId="{1815979B-8784-41EC-88FB-4E3238EDDB18}" srcOrd="1" destOrd="0" presId="urn:microsoft.com/office/officeart/2005/8/layout/vProcess5"/>
    <dgm:cxn modelId="{625EEFF0-52C5-4A95-B663-1CCFF7A4E35E}" type="presParOf" srcId="{531457C1-CD35-4C14-8D2A-1EFC5C52A484}" destId="{936CC567-5072-418D-A34B-6623AF08812B}" srcOrd="2" destOrd="0" presId="urn:microsoft.com/office/officeart/2005/8/layout/vProcess5"/>
    <dgm:cxn modelId="{7FD2C1E7-3DCA-42FF-886B-8C3A5659ACB2}" type="presParOf" srcId="{531457C1-CD35-4C14-8D2A-1EFC5C52A484}" destId="{6904F16F-A2DB-4589-9E2B-F4D063B7EFC1}" srcOrd="3" destOrd="0" presId="urn:microsoft.com/office/officeart/2005/8/layout/vProcess5"/>
    <dgm:cxn modelId="{EA7BE511-1768-4469-BE50-136D4CCB5B5F}" type="presParOf" srcId="{531457C1-CD35-4C14-8D2A-1EFC5C52A484}" destId="{F0E3B31C-1B69-4DC3-8CCF-20D45634C386}" srcOrd="4" destOrd="0" presId="urn:microsoft.com/office/officeart/2005/8/layout/vProcess5"/>
    <dgm:cxn modelId="{AFBE041F-631C-41E0-A40E-30955525A688}" type="presParOf" srcId="{531457C1-CD35-4C14-8D2A-1EFC5C52A484}" destId="{35785B03-12F8-44B5-8AD0-56279219FFEF}" srcOrd="5" destOrd="0" presId="urn:microsoft.com/office/officeart/2005/8/layout/vProcess5"/>
    <dgm:cxn modelId="{53250EBE-9838-4DD6-B1C9-D30980AF4BD6}" type="presParOf" srcId="{531457C1-CD35-4C14-8D2A-1EFC5C52A484}" destId="{1576D9B2-B40B-4BD3-B283-452463CC6A83}" srcOrd="6" destOrd="0" presId="urn:microsoft.com/office/officeart/2005/8/layout/vProcess5"/>
    <dgm:cxn modelId="{7B1419C5-8D30-4F4F-9CD6-6FEDF784214A}" type="presParOf" srcId="{531457C1-CD35-4C14-8D2A-1EFC5C52A484}" destId="{6CB2263B-338E-4718-951C-A049C5F07DF2}" srcOrd="7" destOrd="0" presId="urn:microsoft.com/office/officeart/2005/8/layout/vProcess5"/>
    <dgm:cxn modelId="{F45FAEEB-135B-4300-9B85-451383E30CB3}" type="presParOf" srcId="{531457C1-CD35-4C14-8D2A-1EFC5C52A484}" destId="{C4BA9F8F-D3E5-4F53-8AEA-79C5EFF24CC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5979B-8784-41EC-88FB-4E3238EDDB18}">
      <dsp:nvSpPr>
        <dsp:cNvPr id="0" name=""/>
        <dsp:cNvSpPr/>
      </dsp:nvSpPr>
      <dsp:spPr>
        <a:xfrm>
          <a:off x="0" y="0"/>
          <a:ext cx="10363200" cy="1625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t-BR" sz="2200" kern="1200" dirty="0"/>
            <a:t>1) </a:t>
          </a:r>
          <a:r>
            <a:rPr lang="pt-BR" sz="2200" b="1" kern="1200" dirty="0">
              <a:latin typeface="Arial" panose="020B0604020202020204" pitchFamily="34" charset="0"/>
              <a:cs typeface="Arial" panose="020B0604020202020204" pitchFamily="34" charset="0"/>
            </a:rPr>
            <a:t>Diferimento ao consumidor final: </a:t>
          </a:r>
          <a:r>
            <a:rPr lang="pt-BR" sz="2200" kern="1200" dirty="0">
              <a:latin typeface="Arial" panose="020B0604020202020204" pitchFamily="34" charset="0"/>
              <a:cs typeface="Arial" panose="020B0604020202020204" pitchFamily="34" charset="0"/>
            </a:rPr>
            <a:t>visa esclarecer que o momento da ocorrência do fato gerador do IBS e da CBS nas operações com energia elétrica se dará apenas no momento da comercialização para consumidores finais;</a:t>
          </a:r>
          <a:endParaRPr lang="en-US" sz="2200" kern="1200" dirty="0">
            <a:latin typeface="Arial" panose="020B0604020202020204" pitchFamily="34" charset="0"/>
            <a:cs typeface="Arial" panose="020B0604020202020204" pitchFamily="34" charset="0"/>
          </a:endParaRPr>
        </a:p>
      </dsp:txBody>
      <dsp:txXfrm>
        <a:off x="47606" y="47606"/>
        <a:ext cx="8609267" cy="1530188"/>
      </dsp:txXfrm>
    </dsp:sp>
    <dsp:sp modelId="{936CC567-5072-418D-A34B-6623AF08812B}">
      <dsp:nvSpPr>
        <dsp:cNvPr id="0" name=""/>
        <dsp:cNvSpPr/>
      </dsp:nvSpPr>
      <dsp:spPr>
        <a:xfrm>
          <a:off x="914399" y="1896300"/>
          <a:ext cx="10363200" cy="1625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t-BR" sz="2200" kern="1200" dirty="0"/>
            <a:t>2) </a:t>
          </a:r>
          <a:r>
            <a:rPr lang="pt-BR" sz="2200" b="1" kern="1200" dirty="0" err="1">
              <a:latin typeface="Arial" panose="020B0604020202020204" pitchFamily="34" charset="0"/>
              <a:cs typeface="Arial" panose="020B0604020202020204" pitchFamily="34" charset="0"/>
            </a:rPr>
            <a:t>Cashback</a:t>
          </a:r>
          <a:r>
            <a:rPr lang="pt-BR" sz="2200" b="1" kern="1200" dirty="0">
              <a:latin typeface="Arial" panose="020B0604020202020204" pitchFamily="34" charset="0"/>
              <a:cs typeface="Arial" panose="020B0604020202020204" pitchFamily="34" charset="0"/>
            </a:rPr>
            <a:t>: </a:t>
          </a:r>
          <a:r>
            <a:rPr lang="pt-BR" sz="2200" kern="1200" dirty="0">
              <a:latin typeface="Arial" panose="020B0604020202020204" pitchFamily="34" charset="0"/>
              <a:cs typeface="Arial" panose="020B0604020202020204" pitchFamily="34" charset="0"/>
            </a:rPr>
            <a:t>propõe-se incluir na redação da Lei Complementar que a “devolução” na fatura será instantânea e integral, em formato de desconto financeiro, na própria conta de consumo e no mesmo momento da cobrança da conta de luz; e</a:t>
          </a:r>
          <a:endParaRPr lang="en-US" sz="2200" kern="1200" dirty="0">
            <a:latin typeface="Arial" panose="020B0604020202020204" pitchFamily="34" charset="0"/>
            <a:cs typeface="Arial" panose="020B0604020202020204" pitchFamily="34" charset="0"/>
          </a:endParaRPr>
        </a:p>
      </dsp:txBody>
      <dsp:txXfrm>
        <a:off x="962005" y="1943906"/>
        <a:ext cx="8297078" cy="1530188"/>
      </dsp:txXfrm>
    </dsp:sp>
    <dsp:sp modelId="{6904F16F-A2DB-4589-9E2B-F4D063B7EFC1}">
      <dsp:nvSpPr>
        <dsp:cNvPr id="0" name=""/>
        <dsp:cNvSpPr/>
      </dsp:nvSpPr>
      <dsp:spPr>
        <a:xfrm>
          <a:off x="1828799" y="3792600"/>
          <a:ext cx="10363200" cy="1625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pt-BR" sz="2200" kern="1200" dirty="0"/>
            <a:t>3) </a:t>
          </a:r>
          <a:r>
            <a:rPr lang="pt-BR" sz="2200" b="1" kern="1200" dirty="0">
              <a:latin typeface="Arial" panose="020B0604020202020204" pitchFamily="34" charset="0"/>
              <a:cs typeface="Arial" panose="020B0604020202020204" pitchFamily="34" charset="0"/>
            </a:rPr>
            <a:t>Alteração da base de cálculo do IBS e da CBS: </a:t>
          </a:r>
          <a:r>
            <a:rPr lang="pt-BR" sz="2200" kern="1200" dirty="0">
              <a:latin typeface="Arial" panose="020B0604020202020204" pitchFamily="34" charset="0"/>
              <a:cs typeface="Arial" panose="020B0604020202020204" pitchFamily="34" charset="0"/>
            </a:rPr>
            <a:t>propõe-se excluir da base de incidência do IBS e da CBS os encargos setoriais.</a:t>
          </a:r>
          <a:endParaRPr lang="en-US" sz="2200" kern="1200" dirty="0">
            <a:latin typeface="Arial" panose="020B0604020202020204" pitchFamily="34" charset="0"/>
            <a:cs typeface="Arial" panose="020B0604020202020204" pitchFamily="34" charset="0"/>
          </a:endParaRPr>
        </a:p>
      </dsp:txBody>
      <dsp:txXfrm>
        <a:off x="1876405" y="3840206"/>
        <a:ext cx="8297078" cy="1530188"/>
      </dsp:txXfrm>
    </dsp:sp>
    <dsp:sp modelId="{F0E3B31C-1B69-4DC3-8CCF-20D45634C386}">
      <dsp:nvSpPr>
        <dsp:cNvPr id="0" name=""/>
        <dsp:cNvSpPr/>
      </dsp:nvSpPr>
      <dsp:spPr>
        <a:xfrm>
          <a:off x="9306690" y="1232595"/>
          <a:ext cx="1056510" cy="1056510"/>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544405" y="1232595"/>
        <a:ext cx="581080" cy="795024"/>
      </dsp:txXfrm>
    </dsp:sp>
    <dsp:sp modelId="{35785B03-12F8-44B5-8AD0-56279219FFEF}">
      <dsp:nvSpPr>
        <dsp:cNvPr id="0" name=""/>
        <dsp:cNvSpPr/>
      </dsp:nvSpPr>
      <dsp:spPr>
        <a:xfrm>
          <a:off x="10221090" y="3118059"/>
          <a:ext cx="1056510" cy="1056510"/>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0458805" y="3118059"/>
        <a:ext cx="581080" cy="79502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C7570-BBAD-46CF-8B24-37CF998A6A94}" type="datetimeFigureOut">
              <a:rPr lang="pt-BR" smtClean="0"/>
              <a:t>13/11/2024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BD67A-56AA-4B29-A8A1-2F89B2A390D7}" type="slidenum">
              <a:rPr lang="pt-BR" smtClean="0"/>
              <a:t>‹nº›</a:t>
            </a:fld>
            <a:endParaRPr lang="pt-BR"/>
          </a:p>
        </p:txBody>
      </p:sp>
    </p:spTree>
    <p:extLst>
      <p:ext uri="{BB962C8B-B14F-4D97-AF65-F5344CB8AC3E}">
        <p14:creationId xmlns:p14="http://schemas.microsoft.com/office/powerpoint/2010/main" val="423456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66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4</a:t>
            </a:fld>
            <a:endParaRPr lang="en-US" altLang="x-none"/>
          </a:p>
        </p:txBody>
      </p:sp>
      <p:sp>
        <p:nvSpPr>
          <p:cNvPr id="6145" name="Text Box 1"/>
          <p:cNvSpPr txBox="1">
            <a:spLocks noGrp="1" noRot="1" noChangeAspect="1" noChangeArrowheads="1"/>
          </p:cNvSpPr>
          <p:nvPr>
            <p:ph type="sldImg"/>
          </p:nvPr>
        </p:nvSpPr>
        <p:spPr bwMode="auto">
          <a:xfrm>
            <a:off x="422275" y="1241425"/>
            <a:ext cx="5951538" cy="3348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79768" y="4777195"/>
            <a:ext cx="5436567" cy="39068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dirty="0"/>
          </a:p>
        </p:txBody>
      </p:sp>
    </p:spTree>
    <p:extLst>
      <p:ext uri="{BB962C8B-B14F-4D97-AF65-F5344CB8AC3E}">
        <p14:creationId xmlns:p14="http://schemas.microsoft.com/office/powerpoint/2010/main" val="356367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36E1CE2-8A63-660C-A56C-D78991AFD3DD}"/>
            </a:ext>
          </a:extLst>
        </p:cNvPr>
        <p:cNvGrpSpPr/>
        <p:nvPr/>
      </p:nvGrpSpPr>
      <p:grpSpPr>
        <a:xfrm>
          <a:off x="0" y="0"/>
          <a:ext cx="0" cy="0"/>
          <a:chOff x="0" y="0"/>
          <a:chExt cx="0" cy="0"/>
        </a:xfrm>
      </p:grpSpPr>
      <p:sp>
        <p:nvSpPr>
          <p:cNvPr id="5" name="Rectangle 8">
            <a:extLst>
              <a:ext uri="{FF2B5EF4-FFF2-40B4-BE49-F238E27FC236}">
                <a16:creationId xmlns:a16="http://schemas.microsoft.com/office/drawing/2014/main" id="{483F7970-D719-1058-0825-BDAF5CAFC950}"/>
              </a:ext>
            </a:extLst>
          </p:cNvPr>
          <p:cNvSpPr>
            <a:spLocks noGrp="1" noChangeArrowheads="1"/>
          </p:cNvSpPr>
          <p:nvPr>
            <p:ph type="sldNum"/>
          </p:nvPr>
        </p:nvSpPr>
        <p:spPr>
          <a:ln/>
        </p:spPr>
        <p:txBody>
          <a:bodyPr/>
          <a:lstStyle/>
          <a:p>
            <a:fld id="{5FDC0BE5-8237-434B-AB26-F93C2EF449B3}" type="slidenum">
              <a:rPr lang="en-US" altLang="x-none"/>
              <a:pPr/>
              <a:t>5</a:t>
            </a:fld>
            <a:endParaRPr lang="en-US" altLang="x-none"/>
          </a:p>
        </p:txBody>
      </p:sp>
      <p:sp>
        <p:nvSpPr>
          <p:cNvPr id="6145" name="Text Box 1">
            <a:extLst>
              <a:ext uri="{FF2B5EF4-FFF2-40B4-BE49-F238E27FC236}">
                <a16:creationId xmlns:a16="http://schemas.microsoft.com/office/drawing/2014/main" id="{932393E3-B36D-6ACC-118C-F8669FCC7DEE}"/>
              </a:ext>
            </a:extLst>
          </p:cNvPr>
          <p:cNvSpPr txBox="1">
            <a:spLocks noGrp="1" noRot="1" noChangeAspect="1" noChangeArrowheads="1"/>
          </p:cNvSpPr>
          <p:nvPr>
            <p:ph type="sldImg"/>
          </p:nvPr>
        </p:nvSpPr>
        <p:spPr bwMode="auto">
          <a:xfrm>
            <a:off x="422275" y="1241425"/>
            <a:ext cx="5951538" cy="3348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a:extLst>
              <a:ext uri="{FF2B5EF4-FFF2-40B4-BE49-F238E27FC236}">
                <a16:creationId xmlns:a16="http://schemas.microsoft.com/office/drawing/2014/main" id="{E40C90F4-C65F-3B0F-5022-A442D19FEBE8}"/>
              </a:ext>
            </a:extLst>
          </p:cNvPr>
          <p:cNvSpPr txBox="1">
            <a:spLocks noGrp="1" noChangeArrowheads="1"/>
          </p:cNvSpPr>
          <p:nvPr>
            <p:ph type="body" idx="1"/>
          </p:nvPr>
        </p:nvSpPr>
        <p:spPr bwMode="auto">
          <a:xfrm>
            <a:off x="679768" y="4777195"/>
            <a:ext cx="5436567" cy="39068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dirty="0"/>
          </a:p>
        </p:txBody>
      </p:sp>
    </p:spTree>
    <p:extLst>
      <p:ext uri="{BB962C8B-B14F-4D97-AF65-F5344CB8AC3E}">
        <p14:creationId xmlns:p14="http://schemas.microsoft.com/office/powerpoint/2010/main" val="155000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CD628F9-B089-5EE6-2697-C43120381EAB}"/>
            </a:ext>
          </a:extLst>
        </p:cNvPr>
        <p:cNvGrpSpPr/>
        <p:nvPr/>
      </p:nvGrpSpPr>
      <p:grpSpPr>
        <a:xfrm>
          <a:off x="0" y="0"/>
          <a:ext cx="0" cy="0"/>
          <a:chOff x="0" y="0"/>
          <a:chExt cx="0" cy="0"/>
        </a:xfrm>
      </p:grpSpPr>
      <p:sp>
        <p:nvSpPr>
          <p:cNvPr id="5" name="Rectangle 8">
            <a:extLst>
              <a:ext uri="{FF2B5EF4-FFF2-40B4-BE49-F238E27FC236}">
                <a16:creationId xmlns:a16="http://schemas.microsoft.com/office/drawing/2014/main" id="{4172CF21-674E-F85A-0503-43DC9B927734}"/>
              </a:ext>
            </a:extLst>
          </p:cNvPr>
          <p:cNvSpPr>
            <a:spLocks noGrp="1" noChangeArrowheads="1"/>
          </p:cNvSpPr>
          <p:nvPr>
            <p:ph type="sldNum"/>
          </p:nvPr>
        </p:nvSpPr>
        <p:spPr>
          <a:ln/>
        </p:spPr>
        <p:txBody>
          <a:bodyPr/>
          <a:lstStyle/>
          <a:p>
            <a:fld id="{5FDC0BE5-8237-434B-AB26-F93C2EF449B3}" type="slidenum">
              <a:rPr lang="en-US" altLang="x-none"/>
              <a:pPr/>
              <a:t>6</a:t>
            </a:fld>
            <a:endParaRPr lang="en-US" altLang="x-none"/>
          </a:p>
        </p:txBody>
      </p:sp>
      <p:sp>
        <p:nvSpPr>
          <p:cNvPr id="6145" name="Text Box 1">
            <a:extLst>
              <a:ext uri="{FF2B5EF4-FFF2-40B4-BE49-F238E27FC236}">
                <a16:creationId xmlns:a16="http://schemas.microsoft.com/office/drawing/2014/main" id="{BD7C30D2-9FB5-32A1-E633-33F5F35A6993}"/>
              </a:ext>
            </a:extLst>
          </p:cNvPr>
          <p:cNvSpPr txBox="1">
            <a:spLocks noGrp="1" noRot="1" noChangeAspect="1" noChangeArrowheads="1"/>
          </p:cNvSpPr>
          <p:nvPr>
            <p:ph type="sldImg"/>
          </p:nvPr>
        </p:nvSpPr>
        <p:spPr bwMode="auto">
          <a:xfrm>
            <a:off x="422275" y="1241425"/>
            <a:ext cx="5951538" cy="33480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a:extLst>
              <a:ext uri="{FF2B5EF4-FFF2-40B4-BE49-F238E27FC236}">
                <a16:creationId xmlns:a16="http://schemas.microsoft.com/office/drawing/2014/main" id="{FD50BC18-5A7A-99FD-4EF4-456D91443F5B}"/>
              </a:ext>
            </a:extLst>
          </p:cNvPr>
          <p:cNvSpPr txBox="1">
            <a:spLocks noGrp="1" noChangeArrowheads="1"/>
          </p:cNvSpPr>
          <p:nvPr>
            <p:ph type="body" idx="1"/>
          </p:nvPr>
        </p:nvSpPr>
        <p:spPr bwMode="auto">
          <a:xfrm>
            <a:off x="679768" y="4777195"/>
            <a:ext cx="5436567" cy="39068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dirty="0"/>
          </a:p>
        </p:txBody>
      </p:sp>
    </p:spTree>
    <p:extLst>
      <p:ext uri="{BB962C8B-B14F-4D97-AF65-F5344CB8AC3E}">
        <p14:creationId xmlns:p14="http://schemas.microsoft.com/office/powerpoint/2010/main" val="248061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6E96C-C826-4F2B-C273-4EB3EAD9ED7E}"/>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6BF9E52-2482-41C5-6982-0C0C45B16B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B7A2719-499D-2D58-AF81-AFF230A34EA5}"/>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5" name="Espaço Reservado para Rodapé 4">
            <a:extLst>
              <a:ext uri="{FF2B5EF4-FFF2-40B4-BE49-F238E27FC236}">
                <a16:creationId xmlns:a16="http://schemas.microsoft.com/office/drawing/2014/main" id="{82DFAA85-3E4F-7BC5-AE4F-EDB2E3B9332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D3CF1EA-BE53-1E9C-A05D-A844FAA27E77}"/>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39434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C8C14-1841-4474-53FB-7398F7FE9EB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F0434C8-39C5-BCE5-5310-9C0529C7D4C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6431275-496A-72E8-2A64-E83EF282A85E}"/>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5" name="Espaço Reservado para Rodapé 4">
            <a:extLst>
              <a:ext uri="{FF2B5EF4-FFF2-40B4-BE49-F238E27FC236}">
                <a16:creationId xmlns:a16="http://schemas.microsoft.com/office/drawing/2014/main" id="{577BF378-4ECD-B44F-C4CD-9D157586E07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11CBEAF-7798-8495-31AA-7CB214F11EE3}"/>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154019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996AAE6-FBE4-0F46-B0C4-07023083902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0F27544-EEEC-6F63-874A-88A4C4B91076}"/>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88E4E30-3044-4A1B-0F7A-F46B7A542751}"/>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5" name="Espaço Reservado para Rodapé 4">
            <a:extLst>
              <a:ext uri="{FF2B5EF4-FFF2-40B4-BE49-F238E27FC236}">
                <a16:creationId xmlns:a16="http://schemas.microsoft.com/office/drawing/2014/main" id="{95D08699-BB6D-D4AF-03E0-86F6C686774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6238E74-89B5-5937-CCE8-169D566E5659}"/>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1570397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671819-9DFA-2F4A-8E9B-D50CC3AD5F12}"/>
              </a:ext>
            </a:extLst>
          </p:cNvPr>
          <p:cNvSpPr>
            <a:spLocks noGrp="1"/>
          </p:cNvSpPr>
          <p:nvPr>
            <p:ph type="pic" sz="quarter" idx="27"/>
          </p:nvPr>
        </p:nvSpPr>
        <p:spPr>
          <a:xfrm>
            <a:off x="1762956" y="1390618"/>
            <a:ext cx="8767360" cy="5002162"/>
          </a:xfrm>
          <a:prstGeom prst="rect">
            <a:avLst/>
          </a:prstGeom>
          <a:solidFill>
            <a:schemeClr val="bg2">
              <a:lumMod val="95000"/>
            </a:schemeClr>
          </a:solidFill>
          <a:effectLst/>
        </p:spPr>
        <p:txBody>
          <a:bodyPr wrap="square">
            <a:noAutofit/>
          </a:bodyPr>
          <a:lstStyle>
            <a:lvl1pPr marL="0" indent="0">
              <a:buNone/>
              <a:defRPr sz="1300" b="1" i="0">
                <a:ln>
                  <a:noFill/>
                </a:ln>
                <a:solidFill>
                  <a:schemeClr val="bg1">
                    <a:lumMod val="85000"/>
                  </a:schemeClr>
                </a:solidFill>
                <a:latin typeface="Nunito Sans SemiBold" pitchFamily="2" charset="77"/>
                <a:ea typeface="Source Sans Pro Light" panose="020B0403030403020204" pitchFamily="34" charset="0"/>
                <a:cs typeface="Noto Sans Light" panose="020B0402040504020204" pitchFamily="34" charset="0"/>
              </a:defRPr>
            </a:lvl1pPr>
          </a:lstStyle>
          <a:p>
            <a:endParaRPr lang="en-US" dirty="0"/>
          </a:p>
        </p:txBody>
      </p:sp>
    </p:spTree>
    <p:extLst>
      <p:ext uri="{BB962C8B-B14F-4D97-AF65-F5344CB8AC3E}">
        <p14:creationId xmlns:p14="http://schemas.microsoft.com/office/powerpoint/2010/main" val="2516624620"/>
      </p:ext>
    </p:extLst>
  </p:cSld>
  <p:clrMapOvr>
    <a:masterClrMapping/>
  </p:clrMapOvr>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1B032-4403-4241-8437-5A85F34A085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6157133-3F96-34E9-43A5-91B2C1CDBA2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6F0204C-F38B-5AC5-EF07-C476B26BAF28}"/>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5" name="Espaço Reservado para Rodapé 4">
            <a:extLst>
              <a:ext uri="{FF2B5EF4-FFF2-40B4-BE49-F238E27FC236}">
                <a16:creationId xmlns:a16="http://schemas.microsoft.com/office/drawing/2014/main" id="{DC162BC8-D13F-5948-6738-2A6063CE364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C39A316-0ED2-67A6-F9B1-E8675B92B92E}"/>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2677463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461D3-2AEA-9B3E-3426-DD47C61EC1C5}"/>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2CF8C4F-6959-6FE0-8545-5DD82C4A55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D6B105D-5122-4DD4-AFD9-5A158D2483FB}"/>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5" name="Espaço Reservado para Rodapé 4">
            <a:extLst>
              <a:ext uri="{FF2B5EF4-FFF2-40B4-BE49-F238E27FC236}">
                <a16:creationId xmlns:a16="http://schemas.microsoft.com/office/drawing/2014/main" id="{900D9132-A0AD-9758-4482-C152A927BBE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FA6A572-C2FE-C7F0-51A0-25FFA12E3640}"/>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224869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C312F-F801-83A8-E9D6-29E0E8B9042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7DE081E-7031-DEAD-3FB4-DC95C0428A40}"/>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77B6F39-6151-98B1-9979-A5B8DFB92A6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8E32E04-2CE6-8CB4-BEEB-D6F817A0CE54}"/>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6" name="Espaço Reservado para Rodapé 5">
            <a:extLst>
              <a:ext uri="{FF2B5EF4-FFF2-40B4-BE49-F238E27FC236}">
                <a16:creationId xmlns:a16="http://schemas.microsoft.com/office/drawing/2014/main" id="{902A5E26-9446-B9A4-C8D5-F55945B9282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5F4D2DE-D67F-8943-C168-2A12294B9775}"/>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99406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537485-4CB0-D019-C9DE-1E2237430FF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B79BF76-2EFA-C517-BC5A-425085CE49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D54D745-939E-8988-5409-B4B3A98D611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D487432-32EF-EBFC-64FB-0CF60D99E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C57F65D-E320-861B-08D7-77FB0191CC2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E30519D-90FE-902B-9200-DDE497571607}"/>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8" name="Espaço Reservado para Rodapé 7">
            <a:extLst>
              <a:ext uri="{FF2B5EF4-FFF2-40B4-BE49-F238E27FC236}">
                <a16:creationId xmlns:a16="http://schemas.microsoft.com/office/drawing/2014/main" id="{D4CBD17A-5D3F-FDB6-8F26-C398434D1E8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9F37D4F-22B3-D914-D5B5-66579A265A7D}"/>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404827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BAA28A-1786-A87E-9D04-EB5D667C147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01EB3CD-ED48-A2D8-AC53-07DD9CF83A83}"/>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4" name="Espaço Reservado para Rodapé 3">
            <a:extLst>
              <a:ext uri="{FF2B5EF4-FFF2-40B4-BE49-F238E27FC236}">
                <a16:creationId xmlns:a16="http://schemas.microsoft.com/office/drawing/2014/main" id="{0620670D-981E-ED3F-7759-37EF36FA41F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B142129-D9F0-BF4F-0879-D1B4108A8803}"/>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1568331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2F644FF-73CA-6AD2-04B1-7C8D01EC2878}"/>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3" name="Espaço Reservado para Rodapé 2">
            <a:extLst>
              <a:ext uri="{FF2B5EF4-FFF2-40B4-BE49-F238E27FC236}">
                <a16:creationId xmlns:a16="http://schemas.microsoft.com/office/drawing/2014/main" id="{0E15913D-9581-6F95-C983-688DB051026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7B6E116-BDD2-60BE-E996-2F5E482113C1}"/>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34855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7683D8-B6B6-B046-E2FC-5CC8D46D2DD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01E9A8D-4576-C75B-16AD-BBFF0A6BF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24913C3-D7E3-A6EE-B913-1532BBF70B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49BA254-DA62-9422-F55F-FE90F351689C}"/>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6" name="Espaço Reservado para Rodapé 5">
            <a:extLst>
              <a:ext uri="{FF2B5EF4-FFF2-40B4-BE49-F238E27FC236}">
                <a16:creationId xmlns:a16="http://schemas.microsoft.com/office/drawing/2014/main" id="{4F81C587-240F-D21B-9820-27BAD069CA8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2C25538-D7E0-6482-4A7F-7305684C16AB}"/>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55825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A6276-64C1-4A49-3CD8-EA071F946ED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4C4FB4B-4161-4015-BE1A-C7044364B9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E26A8FD-A43A-366A-2CC6-C344C984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38B5D07-BE4B-248F-2237-1DAB21307BE7}"/>
              </a:ext>
            </a:extLst>
          </p:cNvPr>
          <p:cNvSpPr>
            <a:spLocks noGrp="1"/>
          </p:cNvSpPr>
          <p:nvPr>
            <p:ph type="dt" sz="half" idx="10"/>
          </p:nvPr>
        </p:nvSpPr>
        <p:spPr/>
        <p:txBody>
          <a:bodyPr/>
          <a:lstStyle/>
          <a:p>
            <a:fld id="{BFF6BE4B-2641-461D-AEB2-CEA611EF99AC}" type="datetimeFigureOut">
              <a:rPr lang="pt-BR" smtClean="0"/>
              <a:t>13/11/2024</a:t>
            </a:fld>
            <a:endParaRPr lang="pt-BR"/>
          </a:p>
        </p:txBody>
      </p:sp>
      <p:sp>
        <p:nvSpPr>
          <p:cNvPr id="6" name="Espaço Reservado para Rodapé 5">
            <a:extLst>
              <a:ext uri="{FF2B5EF4-FFF2-40B4-BE49-F238E27FC236}">
                <a16:creationId xmlns:a16="http://schemas.microsoft.com/office/drawing/2014/main" id="{86E2DA04-0D18-5471-AF04-DD4D05377E4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7EB4494-EAAB-80FA-0679-D56423C94423}"/>
              </a:ext>
            </a:extLst>
          </p:cNvPr>
          <p:cNvSpPr>
            <a:spLocks noGrp="1"/>
          </p:cNvSpPr>
          <p:nvPr>
            <p:ph type="sldNum" sz="quarter" idx="12"/>
          </p:nvPr>
        </p:nvSpPr>
        <p:spPr/>
        <p:txBody>
          <a:bodyPr/>
          <a:lstStyle/>
          <a:p>
            <a:fld id="{2E68567A-EB8B-4EC7-BEDA-0624A70A996A}" type="slidenum">
              <a:rPr lang="pt-BR" smtClean="0"/>
              <a:t>‹nº›</a:t>
            </a:fld>
            <a:endParaRPr lang="pt-BR"/>
          </a:p>
        </p:txBody>
      </p:sp>
    </p:spTree>
    <p:extLst>
      <p:ext uri="{BB962C8B-B14F-4D97-AF65-F5344CB8AC3E}">
        <p14:creationId xmlns:p14="http://schemas.microsoft.com/office/powerpoint/2010/main" val="381128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147F24E-0110-FF0A-1A3D-0CC8DE7C0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01FA576-7A42-6FFC-DE08-BD432BD64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952578F-E925-422E-0122-A07A577525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F6BE4B-2641-461D-AEB2-CEA611EF99AC}" type="datetimeFigureOut">
              <a:rPr lang="pt-BR" smtClean="0"/>
              <a:t>13/11/2024</a:t>
            </a:fld>
            <a:endParaRPr lang="pt-BR"/>
          </a:p>
        </p:txBody>
      </p:sp>
      <p:sp>
        <p:nvSpPr>
          <p:cNvPr id="5" name="Espaço Reservado para Rodapé 4">
            <a:extLst>
              <a:ext uri="{FF2B5EF4-FFF2-40B4-BE49-F238E27FC236}">
                <a16:creationId xmlns:a16="http://schemas.microsoft.com/office/drawing/2014/main" id="{C2745786-993E-5E3E-784D-8850163ED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8ECB2C7-A4A8-C6E6-30ED-B4DA9C3582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68567A-EB8B-4EC7-BEDA-0624A70A996A}" type="slidenum">
              <a:rPr lang="pt-BR" smtClean="0"/>
              <a:t>‹nº›</a:t>
            </a:fld>
            <a:endParaRPr lang="pt-BR"/>
          </a:p>
        </p:txBody>
      </p:sp>
    </p:spTree>
    <p:extLst>
      <p:ext uri="{BB962C8B-B14F-4D97-AF65-F5344CB8AC3E}">
        <p14:creationId xmlns:p14="http://schemas.microsoft.com/office/powerpoint/2010/main" val="36656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Vídeo 10" descr="Lâmpada sendo acesa">
            <a:extLst>
              <a:ext uri="{FF2B5EF4-FFF2-40B4-BE49-F238E27FC236}">
                <a16:creationId xmlns:a16="http://schemas.microsoft.com/office/drawing/2014/main" id="{E83EB7C2-E0DB-60E7-9FFE-E559D1EA11B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6099" y="-508009"/>
            <a:ext cx="12191997" cy="6858022"/>
          </a:xfrm>
          <a:prstGeom prst="rect">
            <a:avLst/>
          </a:prstGeom>
        </p:spPr>
      </p:pic>
      <p:sp>
        <p:nvSpPr>
          <p:cNvPr id="17" name="Rectangle 1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ítulo 7">
            <a:extLst>
              <a:ext uri="{FF2B5EF4-FFF2-40B4-BE49-F238E27FC236}">
                <a16:creationId xmlns:a16="http://schemas.microsoft.com/office/drawing/2014/main" id="{B563F978-156E-B4AB-3AD2-B837DFE79584}"/>
              </a:ext>
            </a:extLst>
          </p:cNvPr>
          <p:cNvSpPr>
            <a:spLocks noGrp="1"/>
          </p:cNvSpPr>
          <p:nvPr>
            <p:ph type="ctrTitle"/>
          </p:nvPr>
        </p:nvSpPr>
        <p:spPr>
          <a:xfrm>
            <a:off x="6557718" y="-451566"/>
            <a:ext cx="5553561" cy="3637218"/>
          </a:xfrm>
        </p:spPr>
        <p:txBody>
          <a:bodyPr anchor="t">
            <a:normAutofit/>
          </a:bodyPr>
          <a:lstStyle/>
          <a:p>
            <a:pPr algn="r"/>
            <a:r>
              <a:rPr lang="pt-BR" sz="4000" b="0" i="0" dirty="0">
                <a:solidFill>
                  <a:srgbClr val="FFFFFF"/>
                </a:solidFill>
                <a:effectLst/>
                <a:latin typeface="Arial" panose="020B0604020202020204" pitchFamily="34" charset="0"/>
                <a:cs typeface="Arial" panose="020B0604020202020204" pitchFamily="34" charset="0"/>
              </a:rPr>
              <a:t>Impactos da Reforma Tributária no Setor   Elétrico Brasileiro</a:t>
            </a:r>
            <a:endParaRPr lang="pt-BR" sz="4000" dirty="0">
              <a:solidFill>
                <a:srgbClr val="FFFFFF"/>
              </a:solidFill>
              <a:latin typeface="Arial" panose="020B0604020202020204" pitchFamily="34" charset="0"/>
              <a:cs typeface="Arial" panose="020B0604020202020204" pitchFamily="34" charset="0"/>
            </a:endParaRPr>
          </a:p>
        </p:txBody>
      </p:sp>
      <p:sp>
        <p:nvSpPr>
          <p:cNvPr id="9" name="Subtítulo 8">
            <a:extLst>
              <a:ext uri="{FF2B5EF4-FFF2-40B4-BE49-F238E27FC236}">
                <a16:creationId xmlns:a16="http://schemas.microsoft.com/office/drawing/2014/main" id="{463FA1F7-FC45-C537-FBBE-A252C29E1DC8}"/>
              </a:ext>
            </a:extLst>
          </p:cNvPr>
          <p:cNvSpPr>
            <a:spLocks noGrp="1"/>
          </p:cNvSpPr>
          <p:nvPr>
            <p:ph type="subTitle" idx="1"/>
          </p:nvPr>
        </p:nvSpPr>
        <p:spPr>
          <a:xfrm>
            <a:off x="6557719" y="3937342"/>
            <a:ext cx="5449479" cy="2412671"/>
          </a:xfrm>
        </p:spPr>
        <p:txBody>
          <a:bodyPr anchor="b">
            <a:noAutofit/>
          </a:bodyPr>
          <a:lstStyle/>
          <a:p>
            <a:r>
              <a:rPr lang="pt-BR" sz="2800" dirty="0">
                <a:solidFill>
                  <a:srgbClr val="FFFFFF"/>
                </a:solidFill>
                <a:latin typeface="Arial" panose="020B0604020202020204" pitchFamily="34" charset="0"/>
                <a:cs typeface="Arial" panose="020B0604020202020204" pitchFamily="34" charset="0"/>
              </a:rPr>
              <a:t>FÓRUM DAS ASSOCIAÇÕES DO SETOR ELÉTRICO - FASE</a:t>
            </a:r>
          </a:p>
          <a:p>
            <a:pPr algn="r"/>
            <a:endParaRPr lang="pt-BR" dirty="0">
              <a:solidFill>
                <a:srgbClr val="FFFFFF"/>
              </a:solidFill>
              <a:latin typeface="Arial" panose="020B0604020202020204" pitchFamily="34" charset="0"/>
              <a:cs typeface="Arial" panose="020B0604020202020204" pitchFamily="34" charset="0"/>
            </a:endParaRPr>
          </a:p>
          <a:p>
            <a:pPr algn="r"/>
            <a:endParaRPr lang="pt-BR" dirty="0">
              <a:solidFill>
                <a:srgbClr val="FFFFFF"/>
              </a:solidFill>
            </a:endParaRPr>
          </a:p>
          <a:p>
            <a:pPr algn="r"/>
            <a:endParaRPr lang="pt-BR" dirty="0">
              <a:solidFill>
                <a:srgbClr val="FFFFFF"/>
              </a:solidFill>
            </a:endParaRPr>
          </a:p>
          <a:p>
            <a:r>
              <a:rPr lang="pt-BR" sz="3600" b="1" i="1" dirty="0">
                <a:solidFill>
                  <a:srgbClr val="FFFFFF"/>
                </a:solidFill>
                <a:latin typeface="Arial" panose="020B0604020202020204" pitchFamily="34" charset="0"/>
                <a:cs typeface="Arial" panose="020B0604020202020204" pitchFamily="34" charset="0"/>
              </a:rPr>
              <a:t>Mário Menel</a:t>
            </a:r>
          </a:p>
          <a:p>
            <a:r>
              <a:rPr lang="pt-BR" dirty="0">
                <a:solidFill>
                  <a:srgbClr val="FFFFFF"/>
                </a:solidFill>
                <a:latin typeface="Arial" panose="020B0604020202020204" pitchFamily="34" charset="0"/>
                <a:cs typeface="Arial" panose="020B0604020202020204" pitchFamily="34" charset="0"/>
              </a:rPr>
              <a:t>Presidente </a:t>
            </a:r>
          </a:p>
          <a:p>
            <a:endParaRPr lang="pt-BR" dirty="0">
              <a:solidFill>
                <a:srgbClr val="FFFFFF"/>
              </a:solidFill>
              <a:latin typeface="Arial" panose="020B0604020202020204" pitchFamily="34" charset="0"/>
              <a:cs typeface="Arial" panose="020B0604020202020204" pitchFamily="34" charset="0"/>
            </a:endParaRPr>
          </a:p>
          <a:p>
            <a:r>
              <a:rPr lang="pt-BR" dirty="0">
                <a:solidFill>
                  <a:srgbClr val="FFFFFF"/>
                </a:solidFill>
                <a:latin typeface="Arial" panose="020B0604020202020204" pitchFamily="34" charset="0"/>
                <a:cs typeface="Arial" panose="020B0604020202020204" pitchFamily="34" charset="0"/>
              </a:rPr>
              <a:t>Brasilia, 14 de novembro de 2024                                     </a:t>
            </a:r>
          </a:p>
        </p:txBody>
      </p:sp>
    </p:spTree>
    <p:extLst>
      <p:ext uri="{BB962C8B-B14F-4D97-AF65-F5344CB8AC3E}">
        <p14:creationId xmlns:p14="http://schemas.microsoft.com/office/powerpoint/2010/main" val="4198418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mute="1">
                <p:cTn id="12" repeatCount="indefinite"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9" name="Imagem 2288">
            <a:extLst>
              <a:ext uri="{FF2B5EF4-FFF2-40B4-BE49-F238E27FC236}">
                <a16:creationId xmlns:a16="http://schemas.microsoft.com/office/drawing/2014/main" id="{05AD6D6F-5C74-91AB-47BB-58F9BB5C5CDF}"/>
              </a:ext>
            </a:extLst>
          </p:cNvPr>
          <p:cNvPicPr>
            <a:picLocks noChangeAspect="1"/>
          </p:cNvPicPr>
          <p:nvPr/>
        </p:nvPicPr>
        <p:blipFill>
          <a:blip r:embed="rId2"/>
          <a:srcRect l="5238" t="20319" r="970" b="12533"/>
          <a:stretch/>
        </p:blipFill>
        <p:spPr>
          <a:xfrm>
            <a:off x="605043" y="2474418"/>
            <a:ext cx="10629637" cy="3850105"/>
          </a:xfrm>
          <a:prstGeom prst="rect">
            <a:avLst/>
          </a:prstGeom>
        </p:spPr>
      </p:pic>
      <p:sp>
        <p:nvSpPr>
          <p:cNvPr id="2290" name="Subtitle 2">
            <a:extLst>
              <a:ext uri="{FF2B5EF4-FFF2-40B4-BE49-F238E27FC236}">
                <a16:creationId xmlns:a16="http://schemas.microsoft.com/office/drawing/2014/main" id="{28A4EAB7-0270-2496-B2B4-E68602FDD065}"/>
              </a:ext>
            </a:extLst>
          </p:cNvPr>
          <p:cNvSpPr txBox="1">
            <a:spLocks/>
          </p:cNvSpPr>
          <p:nvPr/>
        </p:nvSpPr>
        <p:spPr>
          <a:xfrm>
            <a:off x="84682" y="875661"/>
            <a:ext cx="12022636" cy="183120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fontAlgn="base">
              <a:lnSpc>
                <a:spcPct val="107000"/>
              </a:lnSpc>
              <a:spcAft>
                <a:spcPts val="800"/>
              </a:spcAft>
              <a:buClr>
                <a:srgbClr val="104B9B"/>
              </a:buClr>
              <a:defRPr/>
            </a:pPr>
            <a:r>
              <a:rPr lang="pt-BR" sz="2200" kern="100" dirty="0">
                <a:solidFill>
                  <a:schemeClr val="tx1"/>
                </a:solidFill>
                <a:latin typeface="Arial" panose="020B0604020202020204" pitchFamily="34" charset="0"/>
                <a:cs typeface="Arial" panose="020B0604020202020204" pitchFamily="34" charset="0"/>
              </a:rPr>
              <a:t>O Fórum das Associações do Setor Elétrico (</a:t>
            </a:r>
            <a:r>
              <a:rPr lang="pt-BR" sz="2200" b="1" kern="100" dirty="0">
                <a:solidFill>
                  <a:schemeClr val="tx1"/>
                </a:solidFill>
                <a:latin typeface="Arial" panose="020B0604020202020204" pitchFamily="34" charset="0"/>
                <a:cs typeface="Arial" panose="020B0604020202020204" pitchFamily="34" charset="0"/>
              </a:rPr>
              <a:t>FASE</a:t>
            </a:r>
            <a:r>
              <a:rPr lang="pt-BR" sz="2200" kern="100" dirty="0">
                <a:solidFill>
                  <a:schemeClr val="tx1"/>
                </a:solidFill>
                <a:latin typeface="Arial" panose="020B0604020202020204" pitchFamily="34" charset="0"/>
                <a:cs typeface="Arial" panose="020B0604020202020204" pitchFamily="34" charset="0"/>
              </a:rPr>
              <a:t>) é integrado por associações setoriais que representam todos os elos da cadeia de valor do Setor Elétrico Brasileiro (SEB) – </a:t>
            </a:r>
            <a:r>
              <a:rPr lang="pt-BR" sz="2200" b="1" kern="100" dirty="0">
                <a:solidFill>
                  <a:schemeClr val="tx1"/>
                </a:solidFill>
                <a:latin typeface="Arial" panose="020B0604020202020204" pitchFamily="34" charset="0"/>
                <a:cs typeface="Arial" panose="020B0604020202020204" pitchFamily="34" charset="0"/>
              </a:rPr>
              <a:t>geração, transmissão, distribuição, comercialização e consumidores de energia elétrica</a:t>
            </a:r>
            <a:r>
              <a:rPr lang="pt-BR" sz="2200" kern="100" dirty="0">
                <a:solidFill>
                  <a:schemeClr val="tx1"/>
                </a:solidFill>
                <a:latin typeface="Arial" panose="020B0604020202020204" pitchFamily="34" charset="0"/>
                <a:cs typeface="Arial" panose="020B0604020202020204" pitchFamily="34" charset="0"/>
              </a:rPr>
              <a:t>, bem como as cadeias produtivas de equipamentos elétricos e eletrônicos, e de engenharia de infraestrutura.</a:t>
            </a:r>
          </a:p>
        </p:txBody>
      </p:sp>
      <p:pic>
        <p:nvPicPr>
          <p:cNvPr id="3" name="Imagem 2" descr="Interface gráfica do usuário, Texto&#10;&#10;Descrição gerada automaticamente">
            <a:extLst>
              <a:ext uri="{FF2B5EF4-FFF2-40B4-BE49-F238E27FC236}">
                <a16:creationId xmlns:a16="http://schemas.microsoft.com/office/drawing/2014/main" id="{DA237AD0-8151-B0E7-B377-5137387545CC}"/>
              </a:ext>
            </a:extLst>
          </p:cNvPr>
          <p:cNvPicPr>
            <a:picLocks noChangeAspect="1"/>
          </p:cNvPicPr>
          <p:nvPr/>
        </p:nvPicPr>
        <p:blipFill>
          <a:blip r:embed="rId3">
            <a:extLst>
              <a:ext uri="{28A0092B-C50C-407E-A947-70E740481C1C}">
                <a14:useLocalDpi xmlns:a14="http://schemas.microsoft.com/office/drawing/2010/main" val="0"/>
              </a:ext>
            </a:extLst>
          </a:blip>
          <a:srcRect t="15524" r="7201" b="9476"/>
          <a:stretch/>
        </p:blipFill>
        <p:spPr>
          <a:xfrm>
            <a:off x="0" y="0"/>
            <a:ext cx="3301073" cy="648000"/>
          </a:xfrm>
          <a:prstGeom prst="rect">
            <a:avLst/>
          </a:prstGeom>
        </p:spPr>
      </p:pic>
    </p:spTree>
    <p:extLst>
      <p:ext uri="{BB962C8B-B14F-4D97-AF65-F5344CB8AC3E}">
        <p14:creationId xmlns:p14="http://schemas.microsoft.com/office/powerpoint/2010/main" val="100384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ixaDeTexto 5">
            <a:extLst>
              <a:ext uri="{FF2B5EF4-FFF2-40B4-BE49-F238E27FC236}">
                <a16:creationId xmlns:a16="http://schemas.microsoft.com/office/drawing/2014/main" id="{8DF877ED-6837-86CA-5104-D63DB8A74D29}"/>
              </a:ext>
            </a:extLst>
          </p:cNvPr>
          <p:cNvSpPr txBox="1"/>
          <p:nvPr/>
        </p:nvSpPr>
        <p:spPr>
          <a:xfrm>
            <a:off x="902057" y="187904"/>
            <a:ext cx="10644770" cy="15972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spc="0" dirty="0">
                <a:solidFill>
                  <a:schemeClr val="tx1"/>
                </a:solidFill>
                <a:latin typeface="Arial" panose="020B0604020202020204" pitchFamily="34" charset="0"/>
                <a:ea typeface="+mj-ea"/>
                <a:cs typeface="Arial" panose="020B0604020202020204" pitchFamily="34" charset="0"/>
              </a:rPr>
              <a:t>Posicionamento do FASE na Reforma Tributária</a:t>
            </a:r>
          </a:p>
        </p:txBody>
      </p:sp>
      <p:pic>
        <p:nvPicPr>
          <p:cNvPr id="2" name="Imagem 1" descr="Interface gráfica do usuário, Texto&#10;&#10;Descrição gerada automaticamente">
            <a:extLst>
              <a:ext uri="{FF2B5EF4-FFF2-40B4-BE49-F238E27FC236}">
                <a16:creationId xmlns:a16="http://schemas.microsoft.com/office/drawing/2014/main" id="{D5A71367-E7AF-D71D-17F2-1F0150F20589}"/>
              </a:ext>
            </a:extLst>
          </p:cNvPr>
          <p:cNvPicPr>
            <a:picLocks noChangeAspect="1"/>
          </p:cNvPicPr>
          <p:nvPr/>
        </p:nvPicPr>
        <p:blipFill>
          <a:blip r:embed="rId2">
            <a:extLst>
              <a:ext uri="{28A0092B-C50C-407E-A947-70E740481C1C}">
                <a14:useLocalDpi xmlns:a14="http://schemas.microsoft.com/office/drawing/2010/main" val="0"/>
              </a:ext>
            </a:extLst>
          </a:blip>
          <a:srcRect t="15524" r="7201" b="9476"/>
          <a:stretch/>
        </p:blipFill>
        <p:spPr>
          <a:xfrm>
            <a:off x="736131" y="3335867"/>
            <a:ext cx="3673698" cy="720000"/>
          </a:xfrm>
          <a:prstGeom prst="rect">
            <a:avLst/>
          </a:prstGeom>
        </p:spPr>
      </p:pic>
      <p:sp>
        <p:nvSpPr>
          <p:cNvPr id="8" name="Rectangle 1">
            <a:extLst>
              <a:ext uri="{FF2B5EF4-FFF2-40B4-BE49-F238E27FC236}">
                <a16:creationId xmlns:a16="http://schemas.microsoft.com/office/drawing/2014/main" id="{896717E9-D338-B54D-8999-2383C3E18A4E}"/>
              </a:ext>
            </a:extLst>
          </p:cNvPr>
          <p:cNvSpPr>
            <a:spLocks noChangeArrowheads="1"/>
          </p:cNvSpPr>
          <p:nvPr/>
        </p:nvSpPr>
        <p:spPr bwMode="auto">
          <a:xfrm>
            <a:off x="4315472" y="2063117"/>
            <a:ext cx="7231355" cy="272819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Autofit/>
          </a:bodyPr>
          <a:lstStyle/>
          <a:p>
            <a:pPr marL="342900" indent="-228600" algn="just" fontAlgn="base">
              <a:lnSpc>
                <a:spcPct val="90000"/>
              </a:lnSpc>
              <a:spcBef>
                <a:spcPct val="0"/>
              </a:spcBef>
              <a:spcAft>
                <a:spcPts val="600"/>
              </a:spcAft>
              <a:buFont typeface="Arial" panose="020B0604020202020204" pitchFamily="34" charset="0"/>
              <a:buChar char="•"/>
            </a:pPr>
            <a:r>
              <a:rPr lang="en-US" sz="2200" dirty="0" err="1">
                <a:latin typeface="Arial" panose="020B0604020202020204" pitchFamily="34" charset="0"/>
                <a:cs typeface="Arial" panose="020B0604020202020204" pitchFamily="34" charset="0"/>
              </a:rPr>
              <a:t>Junho</a:t>
            </a:r>
            <a:r>
              <a:rPr lang="en-US" sz="2200" dirty="0">
                <a:latin typeface="Arial" panose="020B0604020202020204" pitchFamily="34" charset="0"/>
                <a:cs typeface="Arial" panose="020B0604020202020204" pitchFamily="34" charset="0"/>
              </a:rPr>
              <a:t> de 2024, o FASE </a:t>
            </a:r>
            <a:r>
              <a:rPr lang="en-US" sz="2200" dirty="0" err="1">
                <a:latin typeface="Arial" panose="020B0604020202020204" pitchFamily="34" charset="0"/>
                <a:cs typeface="Arial" panose="020B0604020202020204" pitchFamily="34" charset="0"/>
              </a:rPr>
              <a:t>envia</a:t>
            </a:r>
            <a:r>
              <a:rPr lang="en-US" sz="2200" dirty="0">
                <a:latin typeface="Arial" panose="020B0604020202020204" pitchFamily="34" charset="0"/>
                <a:cs typeface="Arial" panose="020B0604020202020204" pitchFamily="34" charset="0"/>
              </a:rPr>
              <a:t> cartas ao Ministério de Minas e Energia, </a:t>
            </a:r>
            <a:r>
              <a:rPr lang="en-US" sz="2200" dirty="0" err="1">
                <a:latin typeface="Arial" panose="020B0604020202020204" pitchFamily="34" charset="0"/>
                <a:cs typeface="Arial" panose="020B0604020202020204" pitchFamily="34" charset="0"/>
              </a:rPr>
              <a:t>endereçadas</a:t>
            </a:r>
            <a:r>
              <a:rPr lang="en-US" sz="2200" dirty="0">
                <a:latin typeface="Arial" panose="020B0604020202020204" pitchFamily="34" charset="0"/>
                <a:cs typeface="Arial" panose="020B0604020202020204" pitchFamily="34" charset="0"/>
              </a:rPr>
              <a:t> ao </a:t>
            </a:r>
            <a:r>
              <a:rPr lang="en-US" sz="2200" dirty="0" err="1">
                <a:latin typeface="Arial" panose="020B0604020202020204" pitchFamily="34" charset="0"/>
                <a:cs typeface="Arial" panose="020B0604020202020204" pitchFamily="34" charset="0"/>
              </a:rPr>
              <a:t>Ministro</a:t>
            </a:r>
            <a:r>
              <a:rPr lang="en-US" sz="2200" dirty="0">
                <a:latin typeface="Arial" panose="020B0604020202020204" pitchFamily="34" charset="0"/>
                <a:cs typeface="Arial" panose="020B0604020202020204" pitchFamily="34" charset="0"/>
              </a:rPr>
              <a:t> Alexandre Silveira e ao </a:t>
            </a:r>
            <a:r>
              <a:rPr lang="en-US" sz="2200" dirty="0" err="1">
                <a:latin typeface="Arial" panose="020B0604020202020204" pitchFamily="34" charset="0"/>
                <a:cs typeface="Arial" panose="020B0604020202020204" pitchFamily="34" charset="0"/>
              </a:rPr>
              <a:t>Secretário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Executivo</a:t>
            </a:r>
            <a:r>
              <a:rPr lang="en-US" sz="2200" dirty="0">
                <a:latin typeface="Arial" panose="020B0604020202020204" pitchFamily="34" charset="0"/>
                <a:cs typeface="Arial" panose="020B0604020202020204" pitchFamily="34" charset="0"/>
              </a:rPr>
              <a:t> Arthur </a:t>
            </a:r>
            <a:r>
              <a:rPr lang="en-US" sz="2200" dirty="0" err="1">
                <a:latin typeface="Arial" panose="020B0604020202020204" pitchFamily="34" charset="0"/>
                <a:cs typeface="Arial" panose="020B0604020202020204" pitchFamily="34" charset="0"/>
              </a:rPr>
              <a:t>Valério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bem</a:t>
            </a:r>
            <a:r>
              <a:rPr lang="en-US" sz="2200" dirty="0">
                <a:latin typeface="Arial" panose="020B0604020202020204" pitchFamily="34" charset="0"/>
                <a:cs typeface="Arial" panose="020B0604020202020204" pitchFamily="34" charset="0"/>
              </a:rPr>
              <a:t> como à </a:t>
            </a:r>
            <a:r>
              <a:rPr lang="en-US" sz="2200" dirty="0" err="1">
                <a:latin typeface="Arial" panose="020B0604020202020204" pitchFamily="34" charset="0"/>
                <a:cs typeface="Arial" panose="020B0604020202020204" pitchFamily="34" charset="0"/>
              </a:rPr>
              <a:t>Câmara</a:t>
            </a:r>
            <a:r>
              <a:rPr lang="en-US" sz="2200" dirty="0">
                <a:latin typeface="Arial" panose="020B0604020202020204" pitchFamily="34" charset="0"/>
                <a:cs typeface="Arial" panose="020B0604020202020204" pitchFamily="34" charset="0"/>
              </a:rPr>
              <a:t> dos </a:t>
            </a:r>
            <a:r>
              <a:rPr lang="en-US" sz="2200" dirty="0" err="1">
                <a:latin typeface="Arial" panose="020B0604020202020204" pitchFamily="34" charset="0"/>
                <a:cs typeface="Arial" panose="020B0604020202020204" pitchFamily="34" charset="0"/>
              </a:rPr>
              <a:t>Deputados</a:t>
            </a:r>
            <a:r>
              <a:rPr lang="en-US" sz="2200" dirty="0">
                <a:latin typeface="Arial" panose="020B0604020202020204" pitchFamily="34" charset="0"/>
                <a:cs typeface="Arial" panose="020B0604020202020204" pitchFamily="34" charset="0"/>
              </a:rPr>
              <a:t>, com o </a:t>
            </a:r>
            <a:r>
              <a:rPr lang="en-US" sz="2200" dirty="0" err="1">
                <a:latin typeface="Arial" panose="020B0604020202020204" pitchFamily="34" charset="0"/>
                <a:cs typeface="Arial" panose="020B0604020202020204" pitchFamily="34" charset="0"/>
              </a:rPr>
              <a:t>objetivo</a:t>
            </a:r>
            <a:r>
              <a:rPr lang="en-US" sz="2200" dirty="0">
                <a:latin typeface="Arial" panose="020B0604020202020204" pitchFamily="34" charset="0"/>
                <a:cs typeface="Arial" panose="020B0604020202020204" pitchFamily="34" charset="0"/>
              </a:rPr>
              <a:t> de </a:t>
            </a:r>
            <a:r>
              <a:rPr lang="en-US" sz="2200" dirty="0" err="1">
                <a:latin typeface="Arial" panose="020B0604020202020204" pitchFamily="34" charset="0"/>
                <a:cs typeface="Arial" panose="020B0604020202020204" pitchFamily="34" charset="0"/>
              </a:rPr>
              <a:t>apresentar</a:t>
            </a:r>
            <a:r>
              <a:rPr lang="en-US" sz="2200" dirty="0">
                <a:latin typeface="Arial" panose="020B0604020202020204" pitchFamily="34" charset="0"/>
                <a:cs typeface="Arial" panose="020B0604020202020204" pitchFamily="34" charset="0"/>
              </a:rPr>
              <a:t> as </a:t>
            </a:r>
            <a:r>
              <a:rPr lang="en-US" sz="2200" dirty="0" err="1">
                <a:latin typeface="Arial" panose="020B0604020202020204" pitchFamily="34" charset="0"/>
                <a:cs typeface="Arial" panose="020B0604020202020204" pitchFamily="34" charset="0"/>
              </a:rPr>
              <a:t>contribuições</a:t>
            </a:r>
            <a:r>
              <a:rPr lang="en-US" sz="2200" dirty="0">
                <a:latin typeface="Arial" panose="020B0604020202020204" pitchFamily="34" charset="0"/>
                <a:cs typeface="Arial" panose="020B0604020202020204" pitchFamily="34" charset="0"/>
              </a:rPr>
              <a:t> do setor.</a:t>
            </a:r>
          </a:p>
          <a:p>
            <a:pPr indent="-228600" fontAlgn="base">
              <a:lnSpc>
                <a:spcPct val="90000"/>
              </a:lnSpc>
              <a:spcBef>
                <a:spcPct val="0"/>
              </a:spcBef>
              <a:spcAft>
                <a:spcPts val="600"/>
              </a:spcAft>
              <a:buFont typeface="Arial" panose="020B0604020202020204" pitchFamily="34" charset="0"/>
              <a:buChar char="•"/>
            </a:pPr>
            <a:endParaRPr kumimoji="0" lang="en-US" altLang="pt-BR" sz="2200" b="0" i="0" u="none" strike="noStrike" cap="none" normalizeH="0" baseline="0" dirty="0">
              <a:ln>
                <a:noFill/>
              </a:ln>
              <a:effectLst/>
              <a:latin typeface="Arial" panose="020B0604020202020204" pitchFamily="34" charset="0"/>
              <a:cs typeface="Arial" panose="020B0604020202020204" pitchFamily="34" charset="0"/>
            </a:endParaRPr>
          </a:p>
          <a:p>
            <a:pPr marL="342900" indent="-228600" algn="just" fontAlgn="base">
              <a:lnSpc>
                <a:spcPct val="90000"/>
              </a:lnSpc>
              <a:spcBef>
                <a:spcPct val="0"/>
              </a:spcBef>
              <a:spcAft>
                <a:spcPts val="600"/>
              </a:spcAft>
              <a:buFont typeface="Arial" panose="020B0604020202020204" pitchFamily="34" charset="0"/>
              <a:buChar char="•"/>
            </a:pPr>
            <a:r>
              <a:rPr lang="en-US" altLang="pt-BR" sz="2200" dirty="0">
                <a:latin typeface="Arial" panose="020B0604020202020204" pitchFamily="34" charset="0"/>
                <a:cs typeface="Arial" panose="020B0604020202020204" pitchFamily="34" charset="0"/>
              </a:rPr>
              <a:t>Agosto de 2024, o FASE </a:t>
            </a:r>
            <a:r>
              <a:rPr lang="en-US" altLang="pt-BR" sz="2200" dirty="0" err="1">
                <a:latin typeface="Arial" panose="020B0604020202020204" pitchFamily="34" charset="0"/>
                <a:cs typeface="Arial" panose="020B0604020202020204" pitchFamily="34" charset="0"/>
              </a:rPr>
              <a:t>envia</a:t>
            </a:r>
            <a:r>
              <a:rPr lang="en-US" altLang="pt-BR" sz="2200" dirty="0">
                <a:latin typeface="Arial" panose="020B0604020202020204" pitchFamily="34" charset="0"/>
                <a:cs typeface="Arial" panose="020B0604020202020204" pitchFamily="34" charset="0"/>
              </a:rPr>
              <a:t> ao </a:t>
            </a:r>
            <a:r>
              <a:rPr lang="en-US" altLang="pt-BR" sz="2200" dirty="0" err="1">
                <a:latin typeface="Arial" panose="020B0604020202020204" pitchFamily="34" charset="0"/>
                <a:cs typeface="Arial" panose="020B0604020202020204" pitchFamily="34" charset="0"/>
              </a:rPr>
              <a:t>Senado</a:t>
            </a:r>
            <a:r>
              <a:rPr lang="en-US" altLang="pt-BR" sz="2200" dirty="0">
                <a:latin typeface="Arial" panose="020B0604020202020204" pitchFamily="34" charset="0"/>
                <a:cs typeface="Arial" panose="020B0604020202020204" pitchFamily="34" charset="0"/>
              </a:rPr>
              <a:t> Federal, </a:t>
            </a:r>
            <a:r>
              <a:rPr lang="en-US" altLang="pt-BR" sz="2200" dirty="0" err="1">
                <a:latin typeface="Arial" panose="020B0604020202020204" pitchFamily="34" charset="0"/>
                <a:cs typeface="Arial" panose="020B0604020202020204" pitchFamily="34" charset="0"/>
              </a:rPr>
              <a:t>propostas</a:t>
            </a:r>
            <a:r>
              <a:rPr lang="en-US" altLang="pt-BR" sz="2200" dirty="0">
                <a:latin typeface="Arial" panose="020B0604020202020204" pitchFamily="34" charset="0"/>
                <a:cs typeface="Arial" panose="020B0604020202020204" pitchFamily="34" charset="0"/>
              </a:rPr>
              <a:t> de </a:t>
            </a:r>
            <a:r>
              <a:rPr lang="en-US" sz="2200" b="0" i="0" dirty="0" err="1">
                <a:effectLst/>
                <a:latin typeface="Arial" panose="020B0604020202020204" pitchFamily="34" charset="0"/>
                <a:cs typeface="Arial" panose="020B0604020202020204" pitchFamily="34" charset="0"/>
              </a:rPr>
              <a:t>Emenda</a:t>
            </a:r>
            <a:r>
              <a:rPr lang="en-US" sz="2200" b="0" i="0" dirty="0">
                <a:effectLst/>
                <a:latin typeface="Arial" panose="020B0604020202020204" pitchFamily="34" charset="0"/>
                <a:cs typeface="Arial" panose="020B0604020202020204" pitchFamily="34" charset="0"/>
              </a:rPr>
              <a:t> ao PLP 68/2024, que </a:t>
            </a:r>
            <a:r>
              <a:rPr lang="en-US" sz="2200" b="0" i="0" dirty="0" err="1">
                <a:effectLst/>
                <a:latin typeface="Arial" panose="020B0604020202020204" pitchFamily="34" charset="0"/>
                <a:cs typeface="Arial" panose="020B0604020202020204" pitchFamily="34" charset="0"/>
              </a:rPr>
              <a:t>institui</a:t>
            </a:r>
            <a:r>
              <a:rPr lang="en-US" sz="2200" b="0" i="0" dirty="0">
                <a:effectLst/>
                <a:latin typeface="Arial" panose="020B0604020202020204" pitchFamily="34" charset="0"/>
                <a:cs typeface="Arial" panose="020B0604020202020204" pitchFamily="34" charset="0"/>
              </a:rPr>
              <a:t> o </a:t>
            </a:r>
            <a:r>
              <a:rPr lang="en-US" sz="2200" b="0" i="0" dirty="0" err="1">
                <a:effectLst/>
                <a:latin typeface="Arial" panose="020B0604020202020204" pitchFamily="34" charset="0"/>
                <a:cs typeface="Arial" panose="020B0604020202020204" pitchFamily="34" charset="0"/>
              </a:rPr>
              <a:t>Imposto</a:t>
            </a:r>
            <a:r>
              <a:rPr lang="en-US" sz="2200" b="0" i="0" dirty="0">
                <a:effectLst/>
                <a:latin typeface="Arial" panose="020B0604020202020204" pitchFamily="34" charset="0"/>
                <a:cs typeface="Arial" panose="020B0604020202020204" pitchFamily="34" charset="0"/>
              </a:rPr>
              <a:t> </a:t>
            </a:r>
            <a:r>
              <a:rPr lang="en-US" sz="2200" b="0" i="0" dirty="0" err="1">
                <a:effectLst/>
                <a:latin typeface="Arial" panose="020B0604020202020204" pitchFamily="34" charset="0"/>
                <a:cs typeface="Arial" panose="020B0604020202020204" pitchFamily="34" charset="0"/>
              </a:rPr>
              <a:t>sobre</a:t>
            </a:r>
            <a:r>
              <a:rPr lang="en-US" sz="2200" b="0" i="0" dirty="0">
                <a:effectLst/>
                <a:latin typeface="Arial" panose="020B0604020202020204" pitchFamily="34" charset="0"/>
                <a:cs typeface="Arial" panose="020B0604020202020204" pitchFamily="34" charset="0"/>
              </a:rPr>
              <a:t> Bens e Serviços - IBS, a </a:t>
            </a:r>
            <a:r>
              <a:rPr lang="en-US" sz="2200" b="0" i="0" dirty="0" err="1">
                <a:effectLst/>
                <a:latin typeface="Arial" panose="020B0604020202020204" pitchFamily="34" charset="0"/>
                <a:cs typeface="Arial" panose="020B0604020202020204" pitchFamily="34" charset="0"/>
              </a:rPr>
              <a:t>Contribuição</a:t>
            </a:r>
            <a:r>
              <a:rPr lang="en-US" sz="2200" b="0" i="0" dirty="0">
                <a:effectLst/>
                <a:latin typeface="Arial" panose="020B0604020202020204" pitchFamily="34" charset="0"/>
                <a:cs typeface="Arial" panose="020B0604020202020204" pitchFamily="34" charset="0"/>
              </a:rPr>
              <a:t> Social </a:t>
            </a:r>
            <a:r>
              <a:rPr lang="en-US" sz="2200" b="0" i="0" dirty="0" err="1">
                <a:effectLst/>
                <a:latin typeface="Arial" panose="020B0604020202020204" pitchFamily="34" charset="0"/>
                <a:cs typeface="Arial" panose="020B0604020202020204" pitchFamily="34" charset="0"/>
              </a:rPr>
              <a:t>sobre</a:t>
            </a:r>
            <a:r>
              <a:rPr lang="en-US" sz="2200" b="0" i="0" dirty="0">
                <a:effectLst/>
                <a:latin typeface="Arial" panose="020B0604020202020204" pitchFamily="34" charset="0"/>
                <a:cs typeface="Arial" panose="020B0604020202020204" pitchFamily="34" charset="0"/>
              </a:rPr>
              <a:t> Bens e Serviços - CBS e o </a:t>
            </a:r>
            <a:r>
              <a:rPr lang="en-US" sz="2200" b="0" i="0" dirty="0" err="1">
                <a:effectLst/>
                <a:latin typeface="Arial" panose="020B0604020202020204" pitchFamily="34" charset="0"/>
                <a:cs typeface="Arial" panose="020B0604020202020204" pitchFamily="34" charset="0"/>
              </a:rPr>
              <a:t>Imposto</a:t>
            </a:r>
            <a:r>
              <a:rPr lang="en-US" sz="2200" b="0" i="0" dirty="0">
                <a:effectLst/>
                <a:latin typeface="Arial" panose="020B0604020202020204" pitchFamily="34" charset="0"/>
                <a:cs typeface="Arial" panose="020B0604020202020204" pitchFamily="34" charset="0"/>
              </a:rPr>
              <a:t> </a:t>
            </a:r>
            <a:r>
              <a:rPr lang="en-US" sz="2200" b="0" i="0" dirty="0" err="1">
                <a:effectLst/>
                <a:latin typeface="Arial" panose="020B0604020202020204" pitchFamily="34" charset="0"/>
                <a:cs typeface="Arial" panose="020B0604020202020204" pitchFamily="34" charset="0"/>
              </a:rPr>
              <a:t>Seletivo</a:t>
            </a:r>
            <a:r>
              <a:rPr lang="en-US" sz="2200" b="0" i="0" dirty="0">
                <a:effectLst/>
                <a:latin typeface="Arial" panose="020B0604020202020204" pitchFamily="34" charset="0"/>
                <a:cs typeface="Arial" panose="020B0604020202020204" pitchFamily="34" charset="0"/>
              </a:rPr>
              <a:t> - IS e </a:t>
            </a:r>
            <a:r>
              <a:rPr lang="en-US" sz="2200" b="0" i="0" dirty="0" err="1">
                <a:effectLst/>
                <a:latin typeface="Arial" panose="020B0604020202020204" pitchFamily="34" charset="0"/>
                <a:cs typeface="Arial" panose="020B0604020202020204" pitchFamily="34" charset="0"/>
              </a:rPr>
              <a:t>dá</a:t>
            </a:r>
            <a:r>
              <a:rPr lang="en-US" sz="2200" b="0" i="0" dirty="0">
                <a:effectLst/>
                <a:latin typeface="Arial" panose="020B0604020202020204" pitchFamily="34" charset="0"/>
                <a:cs typeface="Arial" panose="020B0604020202020204" pitchFamily="34" charset="0"/>
              </a:rPr>
              <a:t> </a:t>
            </a:r>
            <a:r>
              <a:rPr lang="en-US" sz="2200" b="0" i="0" dirty="0" err="1">
                <a:effectLst/>
                <a:latin typeface="Arial" panose="020B0604020202020204" pitchFamily="34" charset="0"/>
                <a:cs typeface="Arial" panose="020B0604020202020204" pitchFamily="34" charset="0"/>
              </a:rPr>
              <a:t>outras</a:t>
            </a:r>
            <a:r>
              <a:rPr lang="en-US" sz="2200" b="0" i="0" dirty="0">
                <a:effectLst/>
                <a:latin typeface="Arial" panose="020B0604020202020204" pitchFamily="34" charset="0"/>
                <a:cs typeface="Arial" panose="020B0604020202020204" pitchFamily="34" charset="0"/>
              </a:rPr>
              <a:t> </a:t>
            </a:r>
            <a:r>
              <a:rPr lang="en-US" sz="2200" b="0" i="0" dirty="0" err="1">
                <a:effectLst/>
                <a:latin typeface="Arial" panose="020B0604020202020204" pitchFamily="34" charset="0"/>
                <a:cs typeface="Arial" panose="020B0604020202020204" pitchFamily="34" charset="0"/>
              </a:rPr>
              <a:t>providências</a:t>
            </a:r>
            <a:r>
              <a:rPr lang="en-US" sz="2200" b="0" i="0" dirty="0">
                <a:effectLst/>
                <a:latin typeface="Arial" panose="020B0604020202020204" pitchFamily="34" charset="0"/>
                <a:cs typeface="Arial" panose="020B0604020202020204" pitchFamily="34" charset="0"/>
              </a:rPr>
              <a:t>.</a:t>
            </a:r>
            <a:endParaRPr kumimoji="0" lang="en-US" altLang="pt-BR" sz="2200" b="0" i="0" u="none" strike="noStrike" cap="none" normalizeH="0" baseline="0" dirty="0">
              <a:ln>
                <a:noFill/>
              </a:ln>
              <a:effectLst/>
              <a:latin typeface="Arial" panose="020B0604020202020204" pitchFamily="34" charset="0"/>
              <a:cs typeface="Arial" panose="020B0604020202020204" pitchFamily="34" charset="0"/>
            </a:endParaRP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pt-BR" sz="2400" b="0" i="0" u="none" strike="noStrike" cap="none" normalizeH="0" baseline="0" dirty="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1175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1B917E4-A62C-F213-8230-032F761A5B37}"/>
              </a:ext>
            </a:extLst>
          </p:cNvPr>
          <p:cNvSpPr txBox="1">
            <a:spLocks/>
          </p:cNvSpPr>
          <p:nvPr/>
        </p:nvSpPr>
        <p:spPr>
          <a:xfrm>
            <a:off x="0" y="720000"/>
            <a:ext cx="12192000" cy="541070"/>
          </a:xfrm>
          <a:prstGeom prst="rect">
            <a:avLst/>
          </a:prstGeom>
        </p:spPr>
        <p:txBody>
          <a:bodyPr/>
          <a:lstStyle>
            <a:lvl1pPr algn="l" defTabSz="914318" rtl="0" eaLnBrk="1" latinLnBrk="0" hangingPunct="1">
              <a:lnSpc>
                <a:spcPct val="100000"/>
              </a:lnSpc>
              <a:spcBef>
                <a:spcPts val="0"/>
              </a:spcBef>
              <a:spcAft>
                <a:spcPts val="600"/>
              </a:spcAft>
              <a:buNone/>
              <a:defRPr sz="3600" b="1" i="0" kern="1200" spc="-100" baseline="0">
                <a:solidFill>
                  <a:schemeClr val="tx1"/>
                </a:solidFill>
                <a:latin typeface="+mj-lt"/>
                <a:ea typeface="Montserrat" charset="0"/>
                <a:cs typeface="Montserrat" charset="0"/>
              </a:defRPr>
            </a:lvl1pPr>
          </a:lstStyle>
          <a:p>
            <a:pPr algn="ctr"/>
            <a:r>
              <a:rPr lang="pt-BR" sz="2700" spc="0" dirty="0">
                <a:latin typeface="Arial" panose="020B0604020202020204" pitchFamily="34" charset="0"/>
                <a:cs typeface="Arial" panose="020B0604020202020204" pitchFamily="34" charset="0"/>
              </a:rPr>
              <a:t>Contribuições de consenso do setor elétrico para a Reforma Tributária</a:t>
            </a:r>
            <a:endParaRPr lang="en-US" sz="2700" spc="0" dirty="0">
              <a:latin typeface="Arial" panose="020B0604020202020204" pitchFamily="34" charset="0"/>
              <a:cs typeface="Arial" panose="020B0604020202020204" pitchFamily="34" charset="0"/>
            </a:endParaRPr>
          </a:p>
        </p:txBody>
      </p:sp>
      <p:graphicFrame>
        <p:nvGraphicFramePr>
          <p:cNvPr id="28" name="Subtitle 2">
            <a:extLst>
              <a:ext uri="{FF2B5EF4-FFF2-40B4-BE49-F238E27FC236}">
                <a16:creationId xmlns:a16="http://schemas.microsoft.com/office/drawing/2014/main" id="{AC03CA2B-A2D8-AC46-7694-6AB2974789CC}"/>
              </a:ext>
            </a:extLst>
          </p:cNvPr>
          <p:cNvGraphicFramePr/>
          <p:nvPr>
            <p:extLst>
              <p:ext uri="{D42A27DB-BD31-4B8C-83A1-F6EECF244321}">
                <p14:modId xmlns:p14="http://schemas.microsoft.com/office/powerpoint/2010/main" val="1501501329"/>
              </p:ext>
            </p:extLst>
          </p:nvPr>
        </p:nvGraphicFramePr>
        <p:xfrm>
          <a:off x="0" y="1440001"/>
          <a:ext cx="12192000" cy="54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m 3" descr="Interface gráfica do usuário, Texto&#10;&#10;Descrição gerada automaticamente">
            <a:extLst>
              <a:ext uri="{FF2B5EF4-FFF2-40B4-BE49-F238E27FC236}">
                <a16:creationId xmlns:a16="http://schemas.microsoft.com/office/drawing/2014/main" id="{B92F439E-9547-DB80-21FF-23F25C67F21D}"/>
              </a:ext>
            </a:extLst>
          </p:cNvPr>
          <p:cNvPicPr>
            <a:picLocks noChangeAspect="1"/>
          </p:cNvPicPr>
          <p:nvPr/>
        </p:nvPicPr>
        <p:blipFill>
          <a:blip r:embed="rId8">
            <a:extLst>
              <a:ext uri="{28A0092B-C50C-407E-A947-70E740481C1C}">
                <a14:useLocalDpi xmlns:a14="http://schemas.microsoft.com/office/drawing/2010/main" val="0"/>
              </a:ext>
            </a:extLst>
          </a:blip>
          <a:srcRect t="15524" r="7201" b="9476"/>
          <a:stretch/>
        </p:blipFill>
        <p:spPr>
          <a:xfrm>
            <a:off x="0" y="0"/>
            <a:ext cx="3673698" cy="720000"/>
          </a:xfrm>
          <a:prstGeom prst="rect">
            <a:avLst/>
          </a:prstGeom>
        </p:spPr>
      </p:pic>
    </p:spTree>
    <p:extLst>
      <p:ext uri="{BB962C8B-B14F-4D97-AF65-F5344CB8AC3E}">
        <p14:creationId xmlns:p14="http://schemas.microsoft.com/office/powerpoint/2010/main" val="331918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EBC4-BA49-B41C-7F50-189EEBC59D70}"/>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E0CDE777-1D1A-774F-1FC7-CFED723267B0}"/>
              </a:ext>
            </a:extLst>
          </p:cNvPr>
          <p:cNvSpPr txBox="1">
            <a:spLocks/>
          </p:cNvSpPr>
          <p:nvPr/>
        </p:nvSpPr>
        <p:spPr>
          <a:xfrm>
            <a:off x="96254" y="565822"/>
            <a:ext cx="12192000" cy="541070"/>
          </a:xfrm>
          <a:prstGeom prst="rect">
            <a:avLst/>
          </a:prstGeom>
        </p:spPr>
        <p:txBody>
          <a:bodyPr/>
          <a:lstStyle>
            <a:lvl1pPr algn="l" defTabSz="914318" rtl="0" eaLnBrk="1" latinLnBrk="0" hangingPunct="1">
              <a:lnSpc>
                <a:spcPct val="100000"/>
              </a:lnSpc>
              <a:spcBef>
                <a:spcPts val="0"/>
              </a:spcBef>
              <a:spcAft>
                <a:spcPts val="600"/>
              </a:spcAft>
              <a:buNone/>
              <a:defRPr sz="3600" b="1" i="0" kern="1200" spc="-100" baseline="0">
                <a:solidFill>
                  <a:schemeClr val="tx1"/>
                </a:solidFill>
                <a:latin typeface="+mj-lt"/>
                <a:ea typeface="Montserrat" charset="0"/>
                <a:cs typeface="Montserrat" charset="0"/>
              </a:defRPr>
            </a:lvl1pPr>
          </a:lstStyle>
          <a:p>
            <a:pPr algn="ctr"/>
            <a:r>
              <a:rPr lang="pt-BR" sz="3200" spc="0" dirty="0">
                <a:latin typeface="Arial" panose="020B0604020202020204" pitchFamily="34" charset="0"/>
                <a:cs typeface="Arial" panose="020B0604020202020204" pitchFamily="34" charset="0"/>
              </a:rPr>
              <a:t>Diferimento ao consumidor final</a:t>
            </a:r>
            <a:endParaRPr lang="en-US" sz="3200" spc="0" dirty="0">
              <a:latin typeface="Arial" panose="020B0604020202020204" pitchFamily="34" charset="0"/>
              <a:cs typeface="Arial" panose="020B0604020202020204" pitchFamily="34" charset="0"/>
            </a:endParaRPr>
          </a:p>
        </p:txBody>
      </p:sp>
      <p:sp>
        <p:nvSpPr>
          <p:cNvPr id="26" name="Subtitle 2">
            <a:extLst>
              <a:ext uri="{FF2B5EF4-FFF2-40B4-BE49-F238E27FC236}">
                <a16:creationId xmlns:a16="http://schemas.microsoft.com/office/drawing/2014/main" id="{3D020C8A-F167-D4DC-4C1B-8619D02EC077}"/>
              </a:ext>
            </a:extLst>
          </p:cNvPr>
          <p:cNvSpPr txBox="1">
            <a:spLocks/>
          </p:cNvSpPr>
          <p:nvPr/>
        </p:nvSpPr>
        <p:spPr>
          <a:xfrm>
            <a:off x="205274" y="1257724"/>
            <a:ext cx="11757340" cy="578613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lvl="0" indent="-342900" algn="just">
              <a:buFont typeface="+mj-lt"/>
              <a:buAutoNum type="arabicPeriod"/>
              <a:tabLst>
                <a:tab pos="457200" algn="l"/>
              </a:tabLst>
            </a:pPr>
            <a:r>
              <a:rPr lang="pt-BR" sz="1900" b="1" dirty="0">
                <a:effectLst/>
                <a:latin typeface="Arial" panose="020B0604020202020204" pitchFamily="34" charset="0"/>
                <a:ea typeface="Times New Roman" panose="02020603050405020304" pitchFamily="18" charset="0"/>
                <a:cs typeface="Arial" panose="020B0604020202020204" pitchFamily="34" charset="0"/>
              </a:rPr>
              <a:t>Por que é a técnica adequada? </a:t>
            </a:r>
            <a:r>
              <a:rPr lang="pt-BR" sz="1900" dirty="0">
                <a:effectLst/>
                <a:latin typeface="Arial" panose="020B0604020202020204" pitchFamily="34" charset="0"/>
                <a:ea typeface="Times New Roman" panose="02020603050405020304" pitchFamily="18" charset="0"/>
                <a:cs typeface="Arial" panose="020B0604020202020204" pitchFamily="34" charset="0"/>
              </a:rPr>
              <a:t>Diferentemente de outros bens da economia, a energia elétrica possui geração e consumo ocorrendo de maneira simultânea e há elevado giro contratual, sem sincronia entre os fluxos físico e jurídico. Além disso, sobras e déficits são compensados em mecanismo multilateral onde não é possível se estabelecer de quem se está comprando ou vendendo. Isso </a:t>
            </a:r>
            <a:r>
              <a:rPr lang="pt-BR" sz="1900" dirty="0">
                <a:latin typeface="Arial" panose="020B0604020202020204" pitchFamily="34" charset="0"/>
                <a:ea typeface="Times New Roman" panose="02020603050405020304" pitchFamily="18" charset="0"/>
                <a:cs typeface="Arial" panose="020B0604020202020204" pitchFamily="34" charset="0"/>
              </a:rPr>
              <a:t>praticamente inviabiliza </a:t>
            </a:r>
            <a:r>
              <a:rPr lang="pt-BR" sz="1900" dirty="0">
                <a:effectLst/>
                <a:latin typeface="Arial" panose="020B0604020202020204" pitchFamily="34" charset="0"/>
                <a:ea typeface="Times New Roman" panose="02020603050405020304" pitchFamily="18" charset="0"/>
                <a:cs typeface="Arial" panose="020B0604020202020204" pitchFamily="34" charset="0"/>
              </a:rPr>
              <a:t>o pagamento do IBS/CBS operação a operação como proposto no PLP 68/2024. </a:t>
            </a:r>
          </a:p>
          <a:p>
            <a:pPr marL="342900" lvl="0" indent="-342900" algn="just">
              <a:buFont typeface="+mj-lt"/>
              <a:buAutoNum type="arabicPeriod"/>
              <a:tabLst>
                <a:tab pos="457200" algn="l"/>
              </a:tabLst>
            </a:pPr>
            <a:r>
              <a:rPr lang="pt-BR" sz="1900" b="1" dirty="0">
                <a:latin typeface="Arial" panose="020B0604020202020204" pitchFamily="34" charset="0"/>
                <a:cs typeface="Arial" panose="020B0604020202020204" pitchFamily="34" charset="0"/>
              </a:rPr>
              <a:t>Não reduz a arrecadação</a:t>
            </a:r>
            <a:r>
              <a:rPr lang="pt-BR" sz="1900" dirty="0">
                <a:latin typeface="Arial" panose="020B0604020202020204" pitchFamily="34" charset="0"/>
                <a:cs typeface="Arial" panose="020B0604020202020204" pitchFamily="34" charset="0"/>
              </a:rPr>
              <a:t>: técnica apenas transfere o recolhimento do imposto para o momento do efetivo consumo, em linha com a obrigação do IBS/CBS ser recolhido no local de destino. </a:t>
            </a:r>
          </a:p>
          <a:p>
            <a:pPr marL="342900" lvl="0" indent="-342900" algn="just">
              <a:buFont typeface="+mj-lt"/>
              <a:buAutoNum type="arabicPeriod"/>
              <a:tabLst>
                <a:tab pos="457200" algn="l"/>
              </a:tabLst>
            </a:pPr>
            <a:r>
              <a:rPr lang="pt-BR" sz="1900" b="1" dirty="0">
                <a:latin typeface="Arial" panose="020B0604020202020204" pitchFamily="34" charset="0"/>
                <a:cs typeface="Arial" panose="020B0604020202020204" pitchFamily="34" charset="0"/>
              </a:rPr>
              <a:t>Tampouco posterga a arrecadação:</a:t>
            </a:r>
            <a:r>
              <a:rPr lang="pt-BR" sz="1900" dirty="0">
                <a:latin typeface="Arial" panose="020B0604020202020204" pitchFamily="34" charset="0"/>
                <a:cs typeface="Arial" panose="020B0604020202020204" pitchFamily="34" charset="0"/>
              </a:rPr>
              <a:t> como geração e consumo são imediatos, o pagamento continua sendo realizado no mês de apuração, sem afetar o fluxo de caixa dos entes de arrecadação.</a:t>
            </a:r>
            <a:endParaRPr lang="pt-BR" sz="1900" b="1" dirty="0">
              <a:latin typeface="Arial" panose="020B0604020202020204" pitchFamily="34" charset="0"/>
              <a:cs typeface="Arial" panose="020B0604020202020204" pitchFamily="34" charset="0"/>
            </a:endParaRPr>
          </a:p>
          <a:p>
            <a:pPr marL="342900" lvl="0" indent="-342900" algn="just">
              <a:buFont typeface="+mj-lt"/>
              <a:buAutoNum type="arabicPeriod"/>
              <a:tabLst>
                <a:tab pos="457200" algn="l"/>
              </a:tabLst>
            </a:pPr>
            <a:r>
              <a:rPr lang="pt-BR" sz="1900" b="1" dirty="0">
                <a:effectLst/>
                <a:latin typeface="Arial" panose="020B0604020202020204" pitchFamily="34" charset="0"/>
                <a:ea typeface="Times New Roman" panose="02020603050405020304" pitchFamily="18" charset="0"/>
                <a:cs typeface="Arial" panose="020B0604020202020204" pitchFamily="34" charset="0"/>
              </a:rPr>
              <a:t>Ainda gera eficiência e simplificação: </a:t>
            </a:r>
            <a:r>
              <a:rPr lang="pt-BR" sz="1900" dirty="0">
                <a:latin typeface="Arial" panose="020B0604020202020204" pitchFamily="34" charset="0"/>
                <a:ea typeface="Times New Roman" panose="02020603050405020304" pitchFamily="18" charset="0"/>
                <a:cs typeface="Arial" panose="020B0604020202020204" pitchFamily="34" charset="0"/>
              </a:rPr>
              <a:t>c</a:t>
            </a:r>
            <a:r>
              <a:rPr lang="pt-BR" sz="1900" dirty="0">
                <a:latin typeface="Arial" panose="020B0604020202020204" pitchFamily="34" charset="0"/>
                <a:cs typeface="Arial" panose="020B0604020202020204" pitchFamily="34" charset="0"/>
              </a:rPr>
              <a:t>omo as operações intermediárias são neutras e não representam receita real aos cofres públicos, manter a técnica já adotada para o ICMS evita o aumento do custo fiscal de controle e fiscalização.</a:t>
            </a:r>
          </a:p>
          <a:p>
            <a:pPr marL="342900" lvl="0" indent="-342900" algn="just">
              <a:buFont typeface="+mj-lt"/>
              <a:buAutoNum type="arabicPeriod"/>
              <a:tabLst>
                <a:tab pos="457200" algn="l"/>
              </a:tabLst>
            </a:pPr>
            <a:r>
              <a:rPr lang="pt-BR" sz="1900" b="1" dirty="0">
                <a:latin typeface="Arial" panose="020B0604020202020204" pitchFamily="34" charset="0"/>
                <a:ea typeface="Times New Roman" panose="02020603050405020304" pitchFamily="18" charset="0"/>
                <a:cs typeface="Arial" panose="020B0604020202020204" pitchFamily="34" charset="0"/>
              </a:rPr>
              <a:t>Conta com apoio do Governo</a:t>
            </a:r>
            <a:r>
              <a:rPr lang="pt-BR" sz="1900" b="1" dirty="0">
                <a:effectLst/>
                <a:latin typeface="Arial" panose="020B0604020202020204" pitchFamily="34" charset="0"/>
                <a:ea typeface="Times New Roman" panose="02020603050405020304" pitchFamily="18" charset="0"/>
                <a:cs typeface="Arial" panose="020B0604020202020204" pitchFamily="34" charset="0"/>
              </a:rPr>
              <a:t>: </a:t>
            </a:r>
            <a:r>
              <a:rPr lang="pt-BR" sz="1900" dirty="0">
                <a:latin typeface="Arial" panose="020B0604020202020204" pitchFamily="34" charset="0"/>
                <a:cs typeface="Arial" panose="020B0604020202020204" pitchFamily="34" charset="0"/>
              </a:rPr>
              <a:t>após diversas reuniões técnicas, pleito passou a contar com o apoio das equipe técnicas envolvidas, com destaque para a SERT do Ministério da Fazenda. </a:t>
            </a:r>
          </a:p>
          <a:p>
            <a:pPr lvl="0" algn="just">
              <a:tabLst>
                <a:tab pos="457200" algn="l"/>
              </a:tabLst>
            </a:pPr>
            <a:r>
              <a:rPr lang="pt-BR" sz="1900" b="1" dirty="0">
                <a:latin typeface="Arial" panose="020B0604020202020204" pitchFamily="34" charset="0"/>
                <a:cs typeface="Arial" panose="020B0604020202020204" pitchFamily="34" charset="0"/>
              </a:rPr>
              <a:t>Emenda nº 79, de autoria do Senador Eduardo Gomes. </a:t>
            </a:r>
            <a:endParaRPr lang="pt-BR" sz="1900" b="1" dirty="0">
              <a:latin typeface="Arial" panose="020B0604020202020204" pitchFamily="34" charset="0"/>
              <a:ea typeface="Aptos" panose="020B0004020202020204" pitchFamily="34" charset="0"/>
              <a:cs typeface="Arial" panose="020B0604020202020204" pitchFamily="34" charset="0"/>
            </a:endParaRPr>
          </a:p>
        </p:txBody>
      </p:sp>
      <p:pic>
        <p:nvPicPr>
          <p:cNvPr id="4" name="Imagem 3" descr="Interface gráfica do usuário, Texto&#10;&#10;Descrição gerada automaticamente">
            <a:extLst>
              <a:ext uri="{FF2B5EF4-FFF2-40B4-BE49-F238E27FC236}">
                <a16:creationId xmlns:a16="http://schemas.microsoft.com/office/drawing/2014/main" id="{60FD70B1-C6C9-4033-E1A4-C1379D3D8C8D}"/>
              </a:ext>
            </a:extLst>
          </p:cNvPr>
          <p:cNvPicPr>
            <a:picLocks noChangeAspect="1"/>
          </p:cNvPicPr>
          <p:nvPr/>
        </p:nvPicPr>
        <p:blipFill>
          <a:blip r:embed="rId3">
            <a:extLst>
              <a:ext uri="{28A0092B-C50C-407E-A947-70E740481C1C}">
                <a14:useLocalDpi xmlns:a14="http://schemas.microsoft.com/office/drawing/2010/main" val="0"/>
              </a:ext>
            </a:extLst>
          </a:blip>
          <a:srcRect t="15524" r="7201" b="9476"/>
          <a:stretch/>
        </p:blipFill>
        <p:spPr>
          <a:xfrm>
            <a:off x="0" y="0"/>
            <a:ext cx="3117680" cy="612000"/>
          </a:xfrm>
          <a:prstGeom prst="rect">
            <a:avLst/>
          </a:prstGeom>
        </p:spPr>
      </p:pic>
    </p:spTree>
    <p:extLst>
      <p:ext uri="{BB962C8B-B14F-4D97-AF65-F5344CB8AC3E}">
        <p14:creationId xmlns:p14="http://schemas.microsoft.com/office/powerpoint/2010/main" val="4288300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B4FEB-AF03-6F16-944A-ADA11E3266F2}"/>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C620D22E-56C7-CDD3-A58C-94D2B303A6F1}"/>
              </a:ext>
            </a:extLst>
          </p:cNvPr>
          <p:cNvSpPr txBox="1">
            <a:spLocks/>
          </p:cNvSpPr>
          <p:nvPr/>
        </p:nvSpPr>
        <p:spPr>
          <a:xfrm>
            <a:off x="96254" y="678946"/>
            <a:ext cx="12192000" cy="541070"/>
          </a:xfrm>
          <a:prstGeom prst="rect">
            <a:avLst/>
          </a:prstGeom>
        </p:spPr>
        <p:txBody>
          <a:bodyPr/>
          <a:lstStyle>
            <a:lvl1pPr algn="l" defTabSz="914318" rtl="0" eaLnBrk="1" latinLnBrk="0" hangingPunct="1">
              <a:lnSpc>
                <a:spcPct val="100000"/>
              </a:lnSpc>
              <a:spcBef>
                <a:spcPts val="0"/>
              </a:spcBef>
              <a:spcAft>
                <a:spcPts val="600"/>
              </a:spcAft>
              <a:buNone/>
              <a:defRPr sz="3600" b="1" i="0" kern="1200" spc="-100" baseline="0">
                <a:solidFill>
                  <a:schemeClr val="tx1"/>
                </a:solidFill>
                <a:latin typeface="+mj-lt"/>
                <a:ea typeface="Montserrat" charset="0"/>
                <a:cs typeface="Montserrat" charset="0"/>
              </a:defRPr>
            </a:lvl1pPr>
          </a:lstStyle>
          <a:p>
            <a:pPr algn="ctr"/>
            <a:r>
              <a:rPr lang="pt-BR" sz="3200" b="1" dirty="0">
                <a:solidFill>
                  <a:schemeClr val="tx1"/>
                </a:solidFill>
                <a:latin typeface="Arial" panose="020B0604020202020204" pitchFamily="34" charset="0"/>
                <a:cs typeface="Arial" panose="020B0604020202020204" pitchFamily="34" charset="0"/>
              </a:rPr>
              <a:t>Alteração da base de cálculo do IBS e da CBS</a:t>
            </a:r>
            <a:endParaRPr lang="en-US" sz="3200" spc="0" dirty="0">
              <a:latin typeface="Arial" panose="020B0604020202020204" pitchFamily="34" charset="0"/>
              <a:cs typeface="Arial" panose="020B0604020202020204" pitchFamily="34" charset="0"/>
            </a:endParaRPr>
          </a:p>
        </p:txBody>
      </p:sp>
      <p:sp>
        <p:nvSpPr>
          <p:cNvPr id="26" name="Subtitle 2">
            <a:extLst>
              <a:ext uri="{FF2B5EF4-FFF2-40B4-BE49-F238E27FC236}">
                <a16:creationId xmlns:a16="http://schemas.microsoft.com/office/drawing/2014/main" id="{2ADDFF6A-C530-9BB3-E763-144D17F7E308}"/>
              </a:ext>
            </a:extLst>
          </p:cNvPr>
          <p:cNvSpPr txBox="1">
            <a:spLocks/>
          </p:cNvSpPr>
          <p:nvPr/>
        </p:nvSpPr>
        <p:spPr>
          <a:xfrm>
            <a:off x="205274" y="1220016"/>
            <a:ext cx="11450021" cy="553542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lvl="0" indent="-342900" algn="just">
              <a:buFont typeface="+mj-lt"/>
              <a:buAutoNum type="arabicPeriod"/>
              <a:tabLst>
                <a:tab pos="457200" algn="l"/>
              </a:tabLst>
            </a:pPr>
            <a:r>
              <a:rPr lang="pt-BR" sz="2000" b="1" dirty="0">
                <a:effectLst/>
                <a:latin typeface="Arial" panose="020B0604020202020204" pitchFamily="34" charset="0"/>
                <a:ea typeface="Times New Roman" panose="02020603050405020304" pitchFamily="18" charset="0"/>
                <a:cs typeface="Arial" panose="020B0604020202020204" pitchFamily="34" charset="0"/>
              </a:rPr>
              <a:t>Encargos setoriais não fazem parte do serviço de fornecimento de energia: </a:t>
            </a:r>
            <a:r>
              <a:rPr lang="pt-BR" sz="1900" dirty="0">
                <a:effectLst/>
                <a:latin typeface="Arial" panose="020B0604020202020204" pitchFamily="34" charset="0"/>
                <a:ea typeface="Times New Roman" panose="02020603050405020304" pitchFamily="18" charset="0"/>
                <a:cs typeface="Arial" panose="020B0604020202020204" pitchFamily="34" charset="0"/>
              </a:rPr>
              <a:t>os encargos setoriais são valores obrigatórios direcionados a políticas públicas. Embora sejam cobrados junto com as tarifas por conveniência administrativa, esses valores não estão relacionados diretamente ao fornecimento de energia elétrica e, por isso, não deveriam ser incluídos na base de cálculo dos IBS/CBS</a:t>
            </a:r>
          </a:p>
          <a:p>
            <a:pPr marL="342900" lvl="0" indent="-342900" algn="just">
              <a:buFont typeface="+mj-lt"/>
              <a:buAutoNum type="arabicPeriod"/>
              <a:tabLst>
                <a:tab pos="457200" algn="l"/>
              </a:tabLst>
            </a:pPr>
            <a:r>
              <a:rPr lang="pt-BR" sz="2000" b="1" dirty="0">
                <a:latin typeface="Arial" panose="020B0604020202020204" pitchFamily="34" charset="0"/>
                <a:cs typeface="Arial" panose="020B0604020202020204" pitchFamily="34" charset="0"/>
              </a:rPr>
              <a:t>Bitributação e desvio de finalidade: </a:t>
            </a:r>
            <a:r>
              <a:rPr lang="pt-BR" sz="1900" dirty="0">
                <a:latin typeface="Arial" panose="020B0604020202020204" pitchFamily="34" charset="0"/>
                <a:cs typeface="Arial" panose="020B0604020202020204" pitchFamily="34" charset="0"/>
              </a:rPr>
              <a:t>tributar esses encargos significa cobrar impostos sobre valores destinados a objetivos de política pública, o que pode ser visto como uma bitributação e um desvio da finalidade desses recursos.</a:t>
            </a:r>
          </a:p>
          <a:p>
            <a:pPr marL="342900" lvl="0" indent="-342900" algn="just">
              <a:buFont typeface="+mj-lt"/>
              <a:buAutoNum type="arabicPeriod"/>
              <a:tabLst>
                <a:tab pos="457200" algn="l"/>
              </a:tabLst>
            </a:pPr>
            <a:r>
              <a:rPr lang="pt-BR" sz="2000" b="1" dirty="0">
                <a:effectLst/>
                <a:latin typeface="Arial" panose="020B0604020202020204" pitchFamily="34" charset="0"/>
                <a:ea typeface="Times New Roman" panose="02020603050405020304" pitchFamily="18" charset="0"/>
                <a:cs typeface="Arial" panose="020B0604020202020204" pitchFamily="34" charset="0"/>
              </a:rPr>
              <a:t>Princípio do “cálculo por fora”: </a:t>
            </a:r>
            <a:r>
              <a:rPr lang="pt-BR" sz="1900" dirty="0">
                <a:effectLst/>
                <a:latin typeface="Arial" panose="020B0604020202020204" pitchFamily="34" charset="0"/>
                <a:ea typeface="Times New Roman" panose="02020603050405020304" pitchFamily="18" charset="0"/>
                <a:cs typeface="Arial" panose="020B0604020202020204" pitchFamily="34" charset="0"/>
              </a:rPr>
              <a:t>encargos e tributos têm características semelhantes — ambos são compulsórios e financiam políticas públicas. Assim como a reforma tributária propõe evitar a cobrança de imposto sobre imposto (“cálculo por fora”), esse mesmo princípio deveria ser aplicado aos encargos setoriais, evitando que sejam tributados.</a:t>
            </a:r>
          </a:p>
          <a:p>
            <a:pPr marL="342900" lvl="0" indent="-342900" algn="just">
              <a:buFont typeface="+mj-lt"/>
              <a:buAutoNum type="arabicPeriod"/>
              <a:tabLst>
                <a:tab pos="457200" algn="l"/>
              </a:tabLst>
            </a:pPr>
            <a:r>
              <a:rPr lang="pt-BR" sz="2000" b="1" dirty="0">
                <a:effectLst/>
                <a:latin typeface="Arial" panose="020B0604020202020204" pitchFamily="34" charset="0"/>
                <a:ea typeface="Times New Roman" panose="02020603050405020304" pitchFamily="18" charset="0"/>
                <a:cs typeface="Arial" panose="020B0604020202020204" pitchFamily="34" charset="0"/>
              </a:rPr>
              <a:t>Perda de competitividade e aumento no custo de vida: </a:t>
            </a:r>
            <a:r>
              <a:rPr lang="pt-BR" sz="1900" dirty="0">
                <a:effectLst/>
                <a:latin typeface="Arial" panose="020B0604020202020204" pitchFamily="34" charset="0"/>
                <a:ea typeface="Times New Roman" panose="02020603050405020304" pitchFamily="18" charset="0"/>
                <a:cs typeface="Arial" panose="020B0604020202020204" pitchFamily="34" charset="0"/>
              </a:rPr>
              <a:t>incluir esses encargos na base de cálculo do IBS e CBS aumenta ainda mais a conta de energia, impactando diretamente a inflação, o custo de vida dos brasileiros e a competitividade da indústria.</a:t>
            </a:r>
            <a:endParaRPr lang="pt-BR" sz="1900" dirty="0">
              <a:latin typeface="Arial" panose="020B0604020202020204" pitchFamily="34" charset="0"/>
              <a:ea typeface="Aptos" panose="020B0004020202020204" pitchFamily="34" charset="0"/>
              <a:cs typeface="Arial" panose="020B0604020202020204" pitchFamily="34" charset="0"/>
            </a:endParaRPr>
          </a:p>
        </p:txBody>
      </p:sp>
      <p:pic>
        <p:nvPicPr>
          <p:cNvPr id="4" name="Imagem 3" descr="Interface gráfica do usuário, Texto&#10;&#10;Descrição gerada automaticamente">
            <a:extLst>
              <a:ext uri="{FF2B5EF4-FFF2-40B4-BE49-F238E27FC236}">
                <a16:creationId xmlns:a16="http://schemas.microsoft.com/office/drawing/2014/main" id="{1F6B7A2C-D8E8-6643-77C2-8D43EF2134B1}"/>
              </a:ext>
            </a:extLst>
          </p:cNvPr>
          <p:cNvPicPr>
            <a:picLocks noChangeAspect="1"/>
          </p:cNvPicPr>
          <p:nvPr/>
        </p:nvPicPr>
        <p:blipFill>
          <a:blip r:embed="rId3">
            <a:extLst>
              <a:ext uri="{28A0092B-C50C-407E-A947-70E740481C1C}">
                <a14:useLocalDpi xmlns:a14="http://schemas.microsoft.com/office/drawing/2010/main" val="0"/>
              </a:ext>
            </a:extLst>
          </a:blip>
          <a:srcRect t="15524" r="7201" b="9476"/>
          <a:stretch/>
        </p:blipFill>
        <p:spPr>
          <a:xfrm>
            <a:off x="0" y="0"/>
            <a:ext cx="3117680" cy="612000"/>
          </a:xfrm>
          <a:prstGeom prst="rect">
            <a:avLst/>
          </a:prstGeom>
        </p:spPr>
      </p:pic>
    </p:spTree>
    <p:extLst>
      <p:ext uri="{BB962C8B-B14F-4D97-AF65-F5344CB8AC3E}">
        <p14:creationId xmlns:p14="http://schemas.microsoft.com/office/powerpoint/2010/main" val="4187871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3">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B918C6D-B83E-B291-5831-9FC935BC2F32}"/>
              </a:ext>
            </a:extLst>
          </p:cNvPr>
          <p:cNvSpPr>
            <a:spLocks noGrp="1"/>
          </p:cNvSpPr>
          <p:nvPr>
            <p:ph type="ctrTitle"/>
          </p:nvPr>
        </p:nvSpPr>
        <p:spPr>
          <a:xfrm>
            <a:off x="1127208" y="857251"/>
            <a:ext cx="4747280" cy="3098061"/>
          </a:xfrm>
        </p:spPr>
        <p:txBody>
          <a:bodyPr anchor="b">
            <a:normAutofit/>
          </a:bodyPr>
          <a:lstStyle/>
          <a:p>
            <a:r>
              <a:rPr lang="pt-BR" sz="4800" dirty="0">
                <a:solidFill>
                  <a:srgbClr val="FFFFFF"/>
                </a:solidFill>
                <a:latin typeface="Arial" panose="020B0604020202020204" pitchFamily="34" charset="0"/>
                <a:cs typeface="Arial" panose="020B0604020202020204" pitchFamily="34" charset="0"/>
              </a:rPr>
              <a:t>Obrigado</a:t>
            </a:r>
            <a:r>
              <a:rPr lang="pt-BR" sz="4800" dirty="0">
                <a:solidFill>
                  <a:srgbClr val="FFFFFF"/>
                </a:solidFill>
              </a:rPr>
              <a:t>!</a:t>
            </a:r>
          </a:p>
        </p:txBody>
      </p:sp>
      <p:sp>
        <p:nvSpPr>
          <p:cNvPr id="18" name="Rectangle 17">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A67ACE52-807D-85C1-766D-F926BE7287D2}"/>
              </a:ext>
            </a:extLst>
          </p:cNvPr>
          <p:cNvSpPr>
            <a:spLocks noGrp="1"/>
          </p:cNvSpPr>
          <p:nvPr>
            <p:ph type="subTitle" idx="1"/>
          </p:nvPr>
        </p:nvSpPr>
        <p:spPr>
          <a:xfrm>
            <a:off x="1127208" y="4756265"/>
            <a:ext cx="4393278" cy="1244483"/>
          </a:xfrm>
        </p:spPr>
        <p:txBody>
          <a:bodyPr anchor="t">
            <a:normAutofit/>
          </a:bodyPr>
          <a:lstStyle/>
          <a:p>
            <a:r>
              <a:rPr lang="pt-BR" dirty="0">
                <a:solidFill>
                  <a:srgbClr val="FFFFFF"/>
                </a:solidFill>
                <a:latin typeface="Arial" panose="020B0604020202020204" pitchFamily="34" charset="0"/>
                <a:cs typeface="Arial" panose="020B0604020202020204" pitchFamily="34" charset="0"/>
              </a:rPr>
              <a:t>Mário Menel</a:t>
            </a:r>
          </a:p>
        </p:txBody>
      </p:sp>
      <p:sp>
        <p:nvSpPr>
          <p:cNvPr id="20" name="Oval 19">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Interface gráfica do usuário, Texto&#10;&#10;Descrição gerada automaticamente">
            <a:extLst>
              <a:ext uri="{FF2B5EF4-FFF2-40B4-BE49-F238E27FC236}">
                <a16:creationId xmlns:a16="http://schemas.microsoft.com/office/drawing/2014/main" id="{915573F9-32D0-EAFA-F691-1B1A1E4EC7A8}"/>
              </a:ext>
            </a:extLst>
          </p:cNvPr>
          <p:cNvPicPr>
            <a:picLocks noChangeAspect="1"/>
          </p:cNvPicPr>
          <p:nvPr/>
        </p:nvPicPr>
        <p:blipFill>
          <a:blip r:embed="rId2">
            <a:extLst>
              <a:ext uri="{28A0092B-C50C-407E-A947-70E740481C1C}">
                <a14:useLocalDpi xmlns:a14="http://schemas.microsoft.com/office/drawing/2010/main" val="0"/>
              </a:ext>
            </a:extLst>
          </a:blip>
          <a:srcRect t="15524" r="7201" b="9476"/>
          <a:stretch/>
        </p:blipFill>
        <p:spPr>
          <a:xfrm>
            <a:off x="6584923" y="2859450"/>
            <a:ext cx="4408436" cy="864000"/>
          </a:xfrm>
          <a:prstGeom prst="rect">
            <a:avLst/>
          </a:prstGeom>
        </p:spPr>
      </p:pic>
      <p:sp>
        <p:nvSpPr>
          <p:cNvPr id="4" name="Espaço Reservado para Número de Slide 3">
            <a:extLst>
              <a:ext uri="{FF2B5EF4-FFF2-40B4-BE49-F238E27FC236}">
                <a16:creationId xmlns:a16="http://schemas.microsoft.com/office/drawing/2014/main" id="{97A9AD1F-8142-D396-C7FC-632DDC9587AD}"/>
              </a:ext>
            </a:extLst>
          </p:cNvPr>
          <p:cNvSpPr>
            <a:spLocks noGrp="1"/>
          </p:cNvSpPr>
          <p:nvPr>
            <p:ph type="sldNum" idx="12"/>
          </p:nvPr>
        </p:nvSpPr>
        <p:spPr>
          <a:xfrm>
            <a:off x="11704320" y="6451600"/>
            <a:ext cx="444500" cy="365125"/>
          </a:xfrm>
        </p:spPr>
        <p:txBody>
          <a:bodyPr>
            <a:normAutofit/>
          </a:bodyPr>
          <a:lstStyle/>
          <a:p>
            <a:pPr marL="0" lvl="0" indent="0" rtl="0">
              <a:spcBef>
                <a:spcPts val="0"/>
              </a:spcBef>
              <a:spcAft>
                <a:spcPts val="600"/>
              </a:spcAft>
              <a:buNone/>
            </a:pPr>
            <a:fld id="{00000000-1234-1234-1234-123412341234}" type="slidenum">
              <a:rPr lang="pt-BR" sz="1100">
                <a:solidFill>
                  <a:srgbClr val="FFFFFF"/>
                </a:solidFill>
              </a:rPr>
              <a:pPr marL="0" lvl="0" indent="0" rtl="0">
                <a:spcBef>
                  <a:spcPts val="0"/>
                </a:spcBef>
                <a:spcAft>
                  <a:spcPts val="600"/>
                </a:spcAft>
                <a:buNone/>
              </a:pPr>
              <a:t>7</a:t>
            </a:fld>
            <a:endParaRPr lang="pt-BR" sz="1100">
              <a:solidFill>
                <a:srgbClr val="FFFFFF"/>
              </a:solidFill>
            </a:endParaRPr>
          </a:p>
        </p:txBody>
      </p:sp>
    </p:spTree>
    <p:extLst>
      <p:ext uri="{BB962C8B-B14F-4D97-AF65-F5344CB8AC3E}">
        <p14:creationId xmlns:p14="http://schemas.microsoft.com/office/powerpoint/2010/main" val="18661391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441</TotalTime>
  <Words>766</Words>
  <Application>Microsoft Office PowerPoint</Application>
  <PresentationFormat>Widescreen</PresentationFormat>
  <Paragraphs>36</Paragraphs>
  <Slides>7</Slides>
  <Notes>4</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7</vt:i4>
      </vt:variant>
    </vt:vector>
  </HeadingPairs>
  <TitlesOfParts>
    <vt:vector size="12" baseType="lpstr">
      <vt:lpstr>Aptos</vt:lpstr>
      <vt:lpstr>Aptos Display</vt:lpstr>
      <vt:lpstr>Arial</vt:lpstr>
      <vt:lpstr>Nunito Sans SemiBold</vt:lpstr>
      <vt:lpstr>Tema do Office</vt:lpstr>
      <vt:lpstr>Impactos da Reforma Tributária no Setor   Elétrico Brasileiro</vt:lpstr>
      <vt:lpstr>Apresentação do PowerPoint</vt:lpstr>
      <vt:lpstr>Apresentação do PowerPoint</vt:lpstr>
      <vt:lpstr>Apresentação do PowerPoint</vt:lpstr>
      <vt:lpstr>Apresentação do PowerPoint</vt:lpstr>
      <vt:lpstr>Apresentação do PowerPoint</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Erica Silva</dc:creator>
  <cp:lastModifiedBy>Erica Neres</cp:lastModifiedBy>
  <cp:revision>6</cp:revision>
  <dcterms:created xsi:type="dcterms:W3CDTF">2024-11-12T13:59:37Z</dcterms:created>
  <dcterms:modified xsi:type="dcterms:W3CDTF">2024-11-14T01:33:52Z</dcterms:modified>
</cp:coreProperties>
</file>