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8" r:id="rId3"/>
    <p:sldId id="316" r:id="rId4"/>
    <p:sldId id="1039" r:id="rId5"/>
    <p:sldId id="1042" r:id="rId6"/>
    <p:sldId id="258" r:id="rId7"/>
    <p:sldId id="340" r:id="rId8"/>
    <p:sldId id="1045" r:id="rId9"/>
    <p:sldId id="1044" r:id="rId10"/>
    <p:sldId id="363" r:id="rId11"/>
    <p:sldId id="1043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000"/>
    <a:srgbClr val="09AF0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8287-2BF1-4327-84A2-D68A25E5543A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ADFCB-8F92-4273-A535-69A0CCEBAD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68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Visando tornar o Vidas Preservadas um movimento verdadeiramente estadual ...</a:t>
            </a:r>
          </a:p>
          <a:p>
            <a:r>
              <a:rPr lang="pt-BR" dirty="0"/>
              <a:t>Finalidade: construção e implementação do Plano Municipal</a:t>
            </a:r>
            <a:r>
              <a:rPr lang="pt-BR" baseline="0" dirty="0"/>
              <a:t> de Prevenção ao Suicídio.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ADFCB-8F92-4273-A535-69A0CCEBAD6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28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Já foram feitos 04 seminários desde abril de 2018. O último foi...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ADFCB-8F92-4273-A535-69A0CCEBAD6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52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899E-075A-403A-8FD7-226167B42FEC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AC5F-086F-4A99-88F2-3C77004663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82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899E-075A-403A-8FD7-226167B42FEC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AC5F-086F-4A99-88F2-3C77004663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22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899E-075A-403A-8FD7-226167B42FEC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AC5F-086F-4A99-88F2-3C77004663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62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899E-075A-403A-8FD7-226167B42FEC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AC5F-086F-4A99-88F2-3C77004663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71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899E-075A-403A-8FD7-226167B42FEC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AC5F-086F-4A99-88F2-3C77004663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32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899E-075A-403A-8FD7-226167B42FEC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AC5F-086F-4A99-88F2-3C77004663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12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899E-075A-403A-8FD7-226167B42FEC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AC5F-086F-4A99-88F2-3C77004663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88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899E-075A-403A-8FD7-226167B42FEC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AC5F-086F-4A99-88F2-3C77004663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82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899E-075A-403A-8FD7-226167B42FEC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AC5F-086F-4A99-88F2-3C77004663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86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899E-075A-403A-8FD7-226167B42FEC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AC5F-086F-4A99-88F2-3C77004663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94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899E-075A-403A-8FD7-226167B42FEC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DAC5F-086F-4A99-88F2-3C77004663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62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B899E-075A-403A-8FD7-226167B42FEC}" type="datetimeFigureOut">
              <a:rPr lang="pt-BR" smtClean="0"/>
              <a:t>18/09/2019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DAC5F-086F-4A99-88F2-3C77004663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30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B135BDE-2584-4FAB-B2F8-4B8584C22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091123"/>
            <a:ext cx="9108503" cy="300071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BE9857D-2AE5-4866-BB30-6ACACD5CE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7083"/>
            <a:ext cx="9144000" cy="3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7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915816" y="1916832"/>
            <a:ext cx="3384376" cy="107958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Bodoni Bd BT" pitchFamily="18" charset="0"/>
              </a:rPr>
              <a:t>EIXOS DE TRABALHO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1572065" y="3717032"/>
            <a:ext cx="59740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547664" y="3717032"/>
            <a:ext cx="1883" cy="6697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7588985" y="3717032"/>
            <a:ext cx="7351" cy="6900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>
            <a:off x="4572000" y="3021322"/>
            <a:ext cx="1886" cy="13654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de cantos arredondados 18"/>
          <p:cNvSpPr/>
          <p:nvPr/>
        </p:nvSpPr>
        <p:spPr>
          <a:xfrm>
            <a:off x="3427416" y="4386807"/>
            <a:ext cx="2368720" cy="1365431"/>
          </a:xfrm>
          <a:prstGeom prst="roundRect">
            <a:avLst/>
          </a:prstGeom>
          <a:solidFill>
            <a:srgbClr val="FFC000">
              <a:alpha val="81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Bodoni Bd BT" pitchFamily="18" charset="0"/>
              </a:rPr>
              <a:t>SEMINÁRIOS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395536" y="4386807"/>
            <a:ext cx="2372492" cy="1365461"/>
          </a:xfrm>
          <a:prstGeom prst="roundRect">
            <a:avLst/>
          </a:prstGeom>
          <a:solidFill>
            <a:srgbClr val="FFC000">
              <a:alpha val="81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Bodoni Bd BT" pitchFamily="18" charset="0"/>
              </a:rPr>
              <a:t>CAPACITAÇÕES</a:t>
            </a:r>
          </a:p>
        </p:txBody>
      </p:sp>
      <p:sp>
        <p:nvSpPr>
          <p:cNvPr id="10" name="Retângulo de cantos arredondados 19">
            <a:extLst>
              <a:ext uri="{FF2B5EF4-FFF2-40B4-BE49-F238E27FC236}">
                <a16:creationId xmlns:a16="http://schemas.microsoft.com/office/drawing/2014/main" id="{6DDF5BFA-4B42-431E-A348-B15989BBF9C4}"/>
              </a:ext>
            </a:extLst>
          </p:cNvPr>
          <p:cNvSpPr/>
          <p:nvPr/>
        </p:nvSpPr>
        <p:spPr>
          <a:xfrm>
            <a:off x="6451753" y="4365103"/>
            <a:ext cx="2368719" cy="1387129"/>
          </a:xfrm>
          <a:prstGeom prst="roundRect">
            <a:avLst/>
          </a:prstGeom>
          <a:solidFill>
            <a:srgbClr val="FFC000">
              <a:alpha val="81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Bodoni Bd BT" pitchFamily="18" charset="0"/>
              </a:rPr>
              <a:t>CAMPANHAS</a:t>
            </a:r>
          </a:p>
        </p:txBody>
      </p:sp>
    </p:spTree>
    <p:extLst>
      <p:ext uri="{BB962C8B-B14F-4D97-AF65-F5344CB8AC3E}">
        <p14:creationId xmlns:p14="http://schemas.microsoft.com/office/powerpoint/2010/main" val="89633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AD19674-C798-4FDE-891F-B7E068807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24" y="1872208"/>
            <a:ext cx="4797152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7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MAPA CEARÃ">
            <a:extLst>
              <a:ext uri="{FF2B5EF4-FFF2-40B4-BE49-F238E27FC236}">
                <a16:creationId xmlns:a16="http://schemas.microsoft.com/office/drawing/2014/main" id="{DD59D158-A3AF-4A6D-98F1-E7748A80E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64" y="2924944"/>
            <a:ext cx="2745755" cy="334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54A422A-43CD-4B20-8A4F-C2CDBE9DDC79}"/>
              </a:ext>
            </a:extLst>
          </p:cNvPr>
          <p:cNvSpPr txBox="1">
            <a:spLocks/>
          </p:cNvSpPr>
          <p:nvPr/>
        </p:nvSpPr>
        <p:spPr>
          <a:xfrm>
            <a:off x="-89452" y="2611351"/>
            <a:ext cx="1480936" cy="10336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700" u="sng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  <a:p>
            <a:pPr algn="ctr"/>
            <a:endParaRPr lang="pt-BR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488</a:t>
            </a:r>
          </a:p>
          <a:p>
            <a:pPr algn="ctr"/>
            <a:endParaRPr lang="pt-B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3DC1A02-F611-451E-B2BA-4736E0AA7D6A}"/>
              </a:ext>
            </a:extLst>
          </p:cNvPr>
          <p:cNvSpPr txBox="1">
            <a:spLocks/>
          </p:cNvSpPr>
          <p:nvPr/>
        </p:nvSpPr>
        <p:spPr>
          <a:xfrm>
            <a:off x="1907704" y="2564904"/>
            <a:ext cx="1449510" cy="10786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150" u="sng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  <a:p>
            <a:pPr algn="ctr"/>
            <a:endParaRPr lang="pt-BR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1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553</a:t>
            </a:r>
          </a:p>
          <a:p>
            <a:pPr algn="ctr"/>
            <a:endParaRPr lang="pt-B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2729451-B6BA-45C3-A0B1-6AACA3E15858}"/>
              </a:ext>
            </a:extLst>
          </p:cNvPr>
          <p:cNvSpPr txBox="1">
            <a:spLocks/>
          </p:cNvSpPr>
          <p:nvPr/>
        </p:nvSpPr>
        <p:spPr>
          <a:xfrm>
            <a:off x="5287612" y="2636912"/>
            <a:ext cx="1431235" cy="11129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700" u="sng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  <a:p>
            <a:pPr algn="ctr"/>
            <a:endParaRPr lang="pt-BR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510</a:t>
            </a:r>
          </a:p>
          <a:p>
            <a:pPr algn="ctr"/>
            <a:endParaRPr lang="pt-B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7095500-4A5A-4C6C-AC3E-45BDF6467A05}"/>
              </a:ext>
            </a:extLst>
          </p:cNvPr>
          <p:cNvSpPr txBox="1">
            <a:spLocks/>
          </p:cNvSpPr>
          <p:nvPr/>
        </p:nvSpPr>
        <p:spPr>
          <a:xfrm>
            <a:off x="7434468" y="2621295"/>
            <a:ext cx="1441172" cy="10237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150" u="sng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 algn="ctr"/>
            <a:endParaRPr lang="pt-BR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1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590</a:t>
            </a:r>
          </a:p>
          <a:p>
            <a:pPr algn="ctr"/>
            <a:endParaRPr lang="pt-B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33AA6E0-A6F0-4941-9813-57CF80BDB1F1}"/>
              </a:ext>
            </a:extLst>
          </p:cNvPr>
          <p:cNvSpPr txBox="1">
            <a:spLocks/>
          </p:cNvSpPr>
          <p:nvPr/>
        </p:nvSpPr>
        <p:spPr>
          <a:xfrm>
            <a:off x="149087" y="3933056"/>
            <a:ext cx="1451112" cy="10734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700" u="sng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  <a:p>
            <a:pPr algn="ctr"/>
            <a:endParaRPr lang="pt-BR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564</a:t>
            </a:r>
          </a:p>
          <a:p>
            <a:pPr algn="ctr"/>
            <a:endParaRPr lang="pt-B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BC911EF-B0AB-419A-871E-224F0ACA48EB}"/>
              </a:ext>
            </a:extLst>
          </p:cNvPr>
          <p:cNvSpPr txBox="1">
            <a:spLocks/>
          </p:cNvSpPr>
          <p:nvPr/>
        </p:nvSpPr>
        <p:spPr>
          <a:xfrm>
            <a:off x="1580327" y="3949688"/>
            <a:ext cx="1456079" cy="10634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700" u="sng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 algn="ctr"/>
            <a:endParaRPr lang="pt-BR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565</a:t>
            </a:r>
          </a:p>
          <a:p>
            <a:pPr algn="ctr"/>
            <a:endParaRPr lang="pt-B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51FA4C2-E531-401E-86D5-AFF1733C8341}"/>
              </a:ext>
            </a:extLst>
          </p:cNvPr>
          <p:cNvSpPr txBox="1">
            <a:spLocks/>
          </p:cNvSpPr>
          <p:nvPr/>
        </p:nvSpPr>
        <p:spPr>
          <a:xfrm>
            <a:off x="6997148" y="3890055"/>
            <a:ext cx="1475955" cy="11231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150" u="sng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 algn="ctr"/>
            <a:endParaRPr lang="pt-BR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1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590</a:t>
            </a:r>
          </a:p>
          <a:p>
            <a:pPr algn="ctr"/>
            <a:endParaRPr lang="pt-B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523156D-9FAA-4F22-ADA6-4D2102E15FBF}"/>
              </a:ext>
            </a:extLst>
          </p:cNvPr>
          <p:cNvSpPr txBox="1">
            <a:spLocks/>
          </p:cNvSpPr>
          <p:nvPr/>
        </p:nvSpPr>
        <p:spPr>
          <a:xfrm>
            <a:off x="1779103" y="5301208"/>
            <a:ext cx="1555460" cy="10933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25" u="sng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pt-BR" sz="3225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algn="ctr"/>
            <a:endParaRPr lang="pt-BR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644</a:t>
            </a:r>
          </a:p>
          <a:p>
            <a:pPr algn="ctr"/>
            <a:endParaRPr lang="pt-B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13850EF-7DA6-49AA-8AB0-C60D8E59A700}"/>
              </a:ext>
            </a:extLst>
          </p:cNvPr>
          <p:cNvSpPr txBox="1">
            <a:spLocks/>
          </p:cNvSpPr>
          <p:nvPr/>
        </p:nvSpPr>
        <p:spPr>
          <a:xfrm>
            <a:off x="6997149" y="5325342"/>
            <a:ext cx="2544421" cy="9839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375" u="sng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pt-BR" sz="3375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algn="ctr"/>
            <a:endParaRPr 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7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643</a:t>
            </a:r>
          </a:p>
          <a:p>
            <a:pPr algn="ctr"/>
            <a:endParaRPr lang="pt-B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Resultado de imagem para grafico crescimento">
            <a:extLst>
              <a:ext uri="{FF2B5EF4-FFF2-40B4-BE49-F238E27FC236}">
                <a16:creationId xmlns:a16="http://schemas.microsoft.com/office/drawing/2014/main" id="{A74E4F8D-4030-4888-AE51-F1A0886E4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85" y="2768481"/>
            <a:ext cx="1100791" cy="73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m para grafico crescimento">
            <a:extLst>
              <a:ext uri="{FF2B5EF4-FFF2-40B4-BE49-F238E27FC236}">
                <a16:creationId xmlns:a16="http://schemas.microsoft.com/office/drawing/2014/main" id="{8B6D189B-A28A-4527-A9B9-D26F5064F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07" y="2840489"/>
            <a:ext cx="1100791" cy="73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sultado de imagem para grafico crescimento">
            <a:extLst>
              <a:ext uri="{FF2B5EF4-FFF2-40B4-BE49-F238E27FC236}">
                <a16:creationId xmlns:a16="http://schemas.microsoft.com/office/drawing/2014/main" id="{68C189AF-423D-49B4-8F96-CB0A8B6E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05" y="4136633"/>
            <a:ext cx="1100791" cy="73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m relacionada">
            <a:extLst>
              <a:ext uri="{FF2B5EF4-FFF2-40B4-BE49-F238E27FC236}">
                <a16:creationId xmlns:a16="http://schemas.microsoft.com/office/drawing/2014/main" id="{DBC76059-64C3-4A51-9A39-E7FB4CFE1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820" y="5716234"/>
            <a:ext cx="1264733" cy="73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31F10CF8-7ED2-48D4-9AB3-2D5D75CE178C}"/>
              </a:ext>
            </a:extLst>
          </p:cNvPr>
          <p:cNvSpPr/>
          <p:nvPr/>
        </p:nvSpPr>
        <p:spPr>
          <a:xfrm>
            <a:off x="4965894" y="6597352"/>
            <a:ext cx="4565889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88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788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Datasus</a:t>
            </a:r>
            <a:r>
              <a:rPr lang="pt-BR" sz="788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/SESA/COVIG/NUIAS/ Sistema de Informação sobre Mortalidade - SIM.</a:t>
            </a:r>
            <a:r>
              <a:rPr lang="pt-BR" sz="78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B534FE3-9665-4257-B0A3-7FC03DC7085E}"/>
              </a:ext>
            </a:extLst>
          </p:cNvPr>
          <p:cNvSpPr/>
          <p:nvPr/>
        </p:nvSpPr>
        <p:spPr>
          <a:xfrm>
            <a:off x="1222514" y="2529771"/>
            <a:ext cx="82920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13,5%</a:t>
            </a:r>
            <a:endParaRPr lang="pt-BR" sz="15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47B029A-C0E7-42FB-909D-9199CF5F4C4C}"/>
              </a:ext>
            </a:extLst>
          </p:cNvPr>
          <p:cNvSpPr/>
          <p:nvPr/>
        </p:nvSpPr>
        <p:spPr>
          <a:xfrm>
            <a:off x="6649279" y="2564904"/>
            <a:ext cx="7305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15,8%</a:t>
            </a:r>
            <a:endParaRPr lang="pt-BR" sz="15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8517FA4-21E3-44D6-A355-E6F7F53B47CF}"/>
              </a:ext>
            </a:extLst>
          </p:cNvPr>
          <p:cNvSpPr/>
          <p:nvPr/>
        </p:nvSpPr>
        <p:spPr>
          <a:xfrm>
            <a:off x="6372200" y="3897923"/>
            <a:ext cx="73535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4,5%</a:t>
            </a:r>
            <a:endParaRPr lang="pt-BR" sz="15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42B2A18-CEA3-43EF-9266-520C268712E0}"/>
              </a:ext>
            </a:extLst>
          </p:cNvPr>
          <p:cNvSpPr/>
          <p:nvPr/>
        </p:nvSpPr>
        <p:spPr>
          <a:xfrm>
            <a:off x="1043608" y="5338083"/>
            <a:ext cx="74683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9,3%</a:t>
            </a:r>
            <a:endParaRPr lang="pt-BR" sz="15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EB479BFB-133B-4C89-94AA-836F2A9DD42E}"/>
              </a:ext>
            </a:extLst>
          </p:cNvPr>
          <p:cNvSpPr txBox="1">
            <a:spLocks/>
          </p:cNvSpPr>
          <p:nvPr/>
        </p:nvSpPr>
        <p:spPr>
          <a:xfrm>
            <a:off x="5024237" y="5491671"/>
            <a:ext cx="1480936" cy="10336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700" u="sng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  <a:p>
            <a:pPr algn="ctr"/>
            <a:endParaRPr lang="pt-BR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488</a:t>
            </a:r>
          </a:p>
          <a:p>
            <a:pPr algn="ctr"/>
            <a:endParaRPr lang="pt-BR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Resultado de imagem para grafico crescimento">
            <a:extLst>
              <a:ext uri="{FF2B5EF4-FFF2-40B4-BE49-F238E27FC236}">
                <a16:creationId xmlns:a16="http://schemas.microsoft.com/office/drawing/2014/main" id="{225851AB-C5D1-4F81-9A2B-547810C73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48801"/>
            <a:ext cx="1100791" cy="73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2DB71F74-83A9-4DAF-9D62-0DCAF9FA62DB}"/>
              </a:ext>
            </a:extLst>
          </p:cNvPr>
          <p:cNvSpPr/>
          <p:nvPr/>
        </p:nvSpPr>
        <p:spPr>
          <a:xfrm>
            <a:off x="6519741" y="5301208"/>
            <a:ext cx="914727" cy="38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75" b="1" dirty="0">
                <a:solidFill>
                  <a:srgbClr val="000000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31,8%</a:t>
            </a:r>
            <a:endParaRPr lang="pt-BR" sz="1875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Imagem relacionada">
            <a:extLst>
              <a:ext uri="{FF2B5EF4-FFF2-40B4-BE49-F238E27FC236}">
                <a16:creationId xmlns:a16="http://schemas.microsoft.com/office/drawing/2014/main" id="{061D4B86-9E11-420E-80E8-68E132A2D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25"/>
            <a:ext cx="9144000" cy="219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D8A3FEF2-4120-4B1F-869A-578C49D0F6C0}"/>
              </a:ext>
            </a:extLst>
          </p:cNvPr>
          <p:cNvSpPr txBox="1">
            <a:spLocks/>
          </p:cNvSpPr>
          <p:nvPr/>
        </p:nvSpPr>
        <p:spPr>
          <a:xfrm>
            <a:off x="-28135" y="819018"/>
            <a:ext cx="9174616" cy="10978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NUMERO DE ÓBITOS POR SUICIDIO NO CEARÁ 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- 2010 a 2018 -</a:t>
            </a:r>
          </a:p>
        </p:txBody>
      </p:sp>
    </p:spTree>
    <p:extLst>
      <p:ext uri="{BB962C8B-B14F-4D97-AF65-F5344CB8AC3E}">
        <p14:creationId xmlns:p14="http://schemas.microsoft.com/office/powerpoint/2010/main" val="28039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5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"/>
                            </p:stCondLst>
                            <p:childTnLst>
                              <p:par>
                                <p:cTn id="10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pce.mp.br/wp-content/uploads/2018/04/20180053-Logo-vidas-preservadas.jpg">
            <a:extLst>
              <a:ext uri="{FF2B5EF4-FFF2-40B4-BE49-F238E27FC236}">
                <a16:creationId xmlns:a16="http://schemas.microsoft.com/office/drawing/2014/main" id="{3B03BB8A-C0D5-405F-912E-8EDC9884E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9" y="1757822"/>
            <a:ext cx="7707455" cy="368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D7B85D3-D742-464E-B07B-CB3AF1EE8C2E}"/>
              </a:ext>
            </a:extLst>
          </p:cNvPr>
          <p:cNvSpPr txBox="1"/>
          <p:nvPr/>
        </p:nvSpPr>
        <p:spPr>
          <a:xfrm>
            <a:off x="14068" y="5858108"/>
            <a:ext cx="9129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vidaspreservadas.mpce.mp.br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4E63BBD-1A9A-4694-906E-735111438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59" y="116632"/>
            <a:ext cx="726544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843808" y="1916832"/>
            <a:ext cx="3384376" cy="108012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Bodoni Bd BT" pitchFamily="18" charset="0"/>
              </a:rPr>
              <a:t>OBJETIVOS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541856" y="4386817"/>
            <a:ext cx="2846568" cy="1562463"/>
          </a:xfrm>
          <a:prstGeom prst="roundRect">
            <a:avLst/>
          </a:prstGeom>
          <a:solidFill>
            <a:srgbClr val="FFC000">
              <a:alpha val="81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Bodoni Bd BT" pitchFamily="18" charset="0"/>
              </a:rPr>
              <a:t>INDUZIR POLÍTICAS PÚBLICAS</a:t>
            </a:r>
          </a:p>
        </p:txBody>
      </p:sp>
      <p:cxnSp>
        <p:nvCxnSpPr>
          <p:cNvPr id="13" name="Conector reto 12"/>
          <p:cNvCxnSpPr>
            <a:cxnSpLocks/>
          </p:cNvCxnSpPr>
          <p:nvPr/>
        </p:nvCxnSpPr>
        <p:spPr>
          <a:xfrm>
            <a:off x="2267744" y="3717032"/>
            <a:ext cx="46805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2265861" y="3717032"/>
            <a:ext cx="1883" cy="6697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6948264" y="3717032"/>
            <a:ext cx="7351" cy="6900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cxnSpLocks/>
          </p:cNvCxnSpPr>
          <p:nvPr/>
        </p:nvCxnSpPr>
        <p:spPr>
          <a:xfrm>
            <a:off x="4573886" y="3021322"/>
            <a:ext cx="0" cy="6957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de cantos arredondados 19"/>
          <p:cNvSpPr/>
          <p:nvPr/>
        </p:nvSpPr>
        <p:spPr>
          <a:xfrm>
            <a:off x="899592" y="4386807"/>
            <a:ext cx="2791683" cy="1562470"/>
          </a:xfrm>
          <a:prstGeom prst="roundRect">
            <a:avLst/>
          </a:prstGeom>
          <a:solidFill>
            <a:srgbClr val="FFC000">
              <a:alpha val="81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Bodoni Bd BT" pitchFamily="18" charset="0"/>
              </a:rPr>
              <a:t>CONSCIENTIZAR A SOCIEDADE</a:t>
            </a:r>
          </a:p>
        </p:txBody>
      </p:sp>
    </p:spTree>
    <p:extLst>
      <p:ext uri="{BB962C8B-B14F-4D97-AF65-F5344CB8AC3E}">
        <p14:creationId xmlns:p14="http://schemas.microsoft.com/office/powerpoint/2010/main" val="21844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915816" y="1916832"/>
            <a:ext cx="3384376" cy="107958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Bodoni Bd BT" pitchFamily="18" charset="0"/>
              </a:rPr>
              <a:t>EIXOS DE TRABALHO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1572065" y="3717032"/>
            <a:ext cx="59740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547664" y="3717032"/>
            <a:ext cx="1883" cy="6697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7588985" y="3717032"/>
            <a:ext cx="7351" cy="6900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>
            <a:off x="4572000" y="3021322"/>
            <a:ext cx="1886" cy="13654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de cantos arredondados 19"/>
          <p:cNvSpPr/>
          <p:nvPr/>
        </p:nvSpPr>
        <p:spPr>
          <a:xfrm>
            <a:off x="397422" y="4386807"/>
            <a:ext cx="2374378" cy="1365473"/>
          </a:xfrm>
          <a:prstGeom prst="roundRect">
            <a:avLst/>
          </a:prstGeom>
          <a:solidFill>
            <a:srgbClr val="FFC000">
              <a:alpha val="81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Bodoni Bd BT" pitchFamily="18" charset="0"/>
              </a:rPr>
              <a:t>CAPACITAÇÕES</a:t>
            </a:r>
          </a:p>
        </p:txBody>
      </p:sp>
    </p:spTree>
    <p:extLst>
      <p:ext uri="{BB962C8B-B14F-4D97-AF65-F5344CB8AC3E}">
        <p14:creationId xmlns:p14="http://schemas.microsoft.com/office/powerpoint/2010/main" val="8368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064896" cy="115212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t-BR" dirty="0"/>
              <a:t> 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pt-BR" sz="14400" b="1" dirty="0">
                <a:solidFill>
                  <a:srgbClr val="003300"/>
                </a:solidFill>
              </a:rPr>
              <a:t>08 capacitações já estruturadas:</a:t>
            </a:r>
          </a:p>
          <a:p>
            <a:pPr algn="just"/>
            <a:r>
              <a:rPr lang="pt-BR" sz="3000" b="1" dirty="0">
                <a:solidFill>
                  <a:schemeClr val="tx1"/>
                </a:solidFill>
              </a:rPr>
              <a:t> </a:t>
            </a:r>
          </a:p>
          <a:p>
            <a:pPr algn="l"/>
            <a:br>
              <a:rPr lang="pt-BR" sz="3400" b="1" dirty="0">
                <a:solidFill>
                  <a:schemeClr val="tx1"/>
                </a:solidFill>
              </a:rPr>
            </a:br>
            <a:r>
              <a:rPr lang="pt-BR" sz="3400" b="1" dirty="0">
                <a:solidFill>
                  <a:schemeClr val="tx1"/>
                </a:solidFill>
              </a:rPr>
              <a:t> </a:t>
            </a:r>
            <a:endParaRPr lang="pt-BR" sz="2800" b="1" dirty="0">
              <a:solidFill>
                <a:schemeClr val="tx1"/>
              </a:solidFill>
            </a:endParaRPr>
          </a:p>
        </p:txBody>
      </p:sp>
      <p:pic>
        <p:nvPicPr>
          <p:cNvPr id="17" name="Picture 2" descr="Resultado de imagem para cÃ­rculo vermel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245115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5004048" y="3657026"/>
            <a:ext cx="4491644" cy="351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/>
              <a:t>                        </a:t>
            </a:r>
            <a:br>
              <a:rPr lang="pt-BR" dirty="0"/>
            </a:br>
            <a:r>
              <a:rPr lang="pt-BR" dirty="0"/>
              <a:t>              </a:t>
            </a:r>
            <a:r>
              <a:rPr lang="pt-BR" sz="9200" b="1" dirty="0"/>
              <a:t>69</a:t>
            </a:r>
            <a:br>
              <a:rPr lang="pt-BR" dirty="0"/>
            </a:b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23528" y="1772816"/>
            <a:ext cx="7810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  </a:t>
            </a:r>
            <a:r>
              <a:rPr lang="pt-BR" sz="4400" b="1" dirty="0">
                <a:latin typeface="Bookman Old Style" panose="02050604050505020204" pitchFamily="18" charset="0"/>
              </a:rPr>
              <a:t>EIXO I:</a:t>
            </a:r>
            <a:r>
              <a:rPr lang="pt-BR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pt-BR" sz="4400" b="1" u="sng" dirty="0">
                <a:latin typeface="Bookman Old Style" panose="02050604050505020204" pitchFamily="18" charset="0"/>
              </a:rPr>
              <a:t>CAPACITAÇÕES</a:t>
            </a:r>
            <a:endParaRPr lang="pt-BR" sz="4400" b="1" u="sng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5474B02-E994-443B-8B15-900F66A449CC}"/>
              </a:ext>
            </a:extLst>
          </p:cNvPr>
          <p:cNvSpPr txBox="1"/>
          <p:nvPr/>
        </p:nvSpPr>
        <p:spPr>
          <a:xfrm>
            <a:off x="-42203" y="4745543"/>
            <a:ext cx="6342395" cy="120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Finalidade: </a:t>
            </a:r>
          </a:p>
          <a:p>
            <a:pPr algn="ctr"/>
            <a:r>
              <a:rPr lang="pt-BR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construção do PMPS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F4F3C356-3275-4775-B473-302AA5A08022}"/>
              </a:ext>
            </a:extLst>
          </p:cNvPr>
          <p:cNvSpPr txBox="1">
            <a:spLocks/>
          </p:cNvSpPr>
          <p:nvPr/>
        </p:nvSpPr>
        <p:spPr>
          <a:xfrm>
            <a:off x="548640" y="3424060"/>
            <a:ext cx="8595360" cy="124641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/>
              <a:t> </a:t>
            </a:r>
            <a:endParaRPr lang="pt-BR" sz="5500" dirty="0"/>
          </a:p>
          <a:p>
            <a:pPr algn="just"/>
            <a:r>
              <a:rPr lang="pt-BR" sz="9200" b="1" dirty="0">
                <a:solidFill>
                  <a:srgbClr val="003300"/>
                </a:solidFill>
              </a:rPr>
              <a:t>*  Planejamento Municipal do Vidas Preservadas:</a:t>
            </a:r>
            <a:r>
              <a:rPr lang="pt-BR" sz="6300" b="1" dirty="0">
                <a:solidFill>
                  <a:srgbClr val="003300"/>
                </a:solidFill>
              </a:rPr>
              <a:t> </a:t>
            </a:r>
          </a:p>
          <a:p>
            <a:pPr algn="l"/>
            <a:br>
              <a:rPr lang="pt-BR" sz="6300" b="1" dirty="0">
                <a:solidFill>
                  <a:schemeClr val="tx1"/>
                </a:solidFill>
              </a:rPr>
            </a:br>
            <a:r>
              <a:rPr lang="pt-BR" sz="3400" b="1" dirty="0">
                <a:solidFill>
                  <a:schemeClr val="tx1"/>
                </a:solidFill>
              </a:rPr>
              <a:t> 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8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/>
      <p:bldP spid="21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321592B3-4A83-4D35-9CA2-1391BD4B21A2}"/>
              </a:ext>
            </a:extLst>
          </p:cNvPr>
          <p:cNvSpPr txBox="1"/>
          <p:nvPr/>
        </p:nvSpPr>
        <p:spPr>
          <a:xfrm>
            <a:off x="3275856" y="2924944"/>
            <a:ext cx="278234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3300"/>
                </a:solidFill>
                <a:latin typeface="Bookman Old Style" panose="02050604050505020204" pitchFamily="18" charset="0"/>
              </a:rPr>
              <a:t>IMPULSO DE VIDA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1D1021A-B880-45ED-A108-4C5C518C0C1B}"/>
              </a:ext>
            </a:extLst>
          </p:cNvPr>
          <p:cNvSpPr txBox="1"/>
          <p:nvPr/>
        </p:nvSpPr>
        <p:spPr>
          <a:xfrm>
            <a:off x="239615" y="4221088"/>
            <a:ext cx="2820217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rgbClr val="003300"/>
                </a:solidFill>
                <a:latin typeface="Bookman Old Style" panose="02050604050505020204" pitchFamily="18" charset="0"/>
              </a:rPr>
              <a:t>SHOPPING: VIDAS EM SEG.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A03A12B-8219-4971-A908-C2A9AEF2AD28}"/>
              </a:ext>
            </a:extLst>
          </p:cNvPr>
          <p:cNvSpPr txBox="1"/>
          <p:nvPr/>
        </p:nvSpPr>
        <p:spPr>
          <a:xfrm>
            <a:off x="239151" y="2924944"/>
            <a:ext cx="2794709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3300"/>
                </a:solidFill>
                <a:latin typeface="Bookman Old Style" panose="02050604050505020204" pitchFamily="18" charset="0"/>
              </a:rPr>
              <a:t>GUARDIÕES DA VIDA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3528" y="1844824"/>
            <a:ext cx="7810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  </a:t>
            </a:r>
            <a:r>
              <a:rPr lang="pt-BR" sz="4400" b="1" dirty="0">
                <a:latin typeface="Bookman Old Style" panose="02050604050505020204" pitchFamily="18" charset="0"/>
              </a:rPr>
              <a:t>EIXO I:</a:t>
            </a:r>
            <a:r>
              <a:rPr lang="pt-BR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pt-BR" sz="4400" b="1" u="sng" dirty="0">
                <a:latin typeface="Bookman Old Style" panose="02050604050505020204" pitchFamily="18" charset="0"/>
              </a:rPr>
              <a:t>CAPACITAÇÕES</a:t>
            </a:r>
            <a:endParaRPr lang="pt-BR" sz="4400" b="1" u="sng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F15AB49-3E4F-4595-ADB4-EFDD2DF668C7}"/>
              </a:ext>
            </a:extLst>
          </p:cNvPr>
          <p:cNvSpPr txBox="1"/>
          <p:nvPr/>
        </p:nvSpPr>
        <p:spPr>
          <a:xfrm>
            <a:off x="6246055" y="2924944"/>
            <a:ext cx="2790441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3300"/>
                </a:solidFill>
                <a:latin typeface="Bookman Old Style" panose="02050604050505020204" pitchFamily="18" charset="0"/>
              </a:rPr>
              <a:t>A VIDA EM PAUTA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D2F668C-DEB6-46B1-8168-2BF8AC9C5669}"/>
              </a:ext>
            </a:extLst>
          </p:cNvPr>
          <p:cNvSpPr txBox="1"/>
          <p:nvPr/>
        </p:nvSpPr>
        <p:spPr>
          <a:xfrm>
            <a:off x="3263705" y="4221088"/>
            <a:ext cx="2820463" cy="12144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3300"/>
                </a:solidFill>
                <a:latin typeface="Bookman Old Style" panose="02050604050505020204" pitchFamily="18" charset="0"/>
              </a:rPr>
              <a:t>A SEG. PUB. E A VALORIZAÇÃO DA VIDA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B0EB3E-A1B1-465F-B98F-E9E1B888F8B6}"/>
              </a:ext>
            </a:extLst>
          </p:cNvPr>
          <p:cNvSpPr txBox="1"/>
          <p:nvPr/>
        </p:nvSpPr>
        <p:spPr>
          <a:xfrm>
            <a:off x="6228184" y="4221088"/>
            <a:ext cx="2820217" cy="12464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rgbClr val="003300"/>
                </a:solidFill>
                <a:latin typeface="Bookman Old Style" panose="02050604050505020204" pitchFamily="18" charset="0"/>
              </a:rPr>
              <a:t>FAMÍLIA: ESCOLA DE VIDA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6F2F23D-C2DF-43D1-8DB7-E04F4E7000BC}"/>
              </a:ext>
            </a:extLst>
          </p:cNvPr>
          <p:cNvSpPr txBox="1"/>
          <p:nvPr/>
        </p:nvSpPr>
        <p:spPr>
          <a:xfrm>
            <a:off x="2801634" y="5633372"/>
            <a:ext cx="3570566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3300"/>
                </a:solidFill>
                <a:latin typeface="Bookman Old Style" panose="02050604050505020204" pitchFamily="18" charset="0"/>
              </a:rPr>
              <a:t>TANATOLOGIA: ESTUDO DA MORTE E VIVENCIAS DA VIDA </a:t>
            </a:r>
          </a:p>
        </p:txBody>
      </p:sp>
    </p:spTree>
    <p:extLst>
      <p:ext uri="{BB962C8B-B14F-4D97-AF65-F5344CB8AC3E}">
        <p14:creationId xmlns:p14="http://schemas.microsoft.com/office/powerpoint/2010/main" val="278531153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915816" y="1916832"/>
            <a:ext cx="3384376" cy="107958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Bodoni Bd BT" pitchFamily="18" charset="0"/>
              </a:rPr>
              <a:t>EIXOS DE TRABALHO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1572065" y="3717032"/>
            <a:ext cx="59740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547664" y="3717032"/>
            <a:ext cx="1883" cy="6697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7588985" y="3717032"/>
            <a:ext cx="7351" cy="6900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flipH="1">
            <a:off x="4572000" y="3021322"/>
            <a:ext cx="1886" cy="13654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de cantos arredondados 18"/>
          <p:cNvSpPr/>
          <p:nvPr/>
        </p:nvSpPr>
        <p:spPr>
          <a:xfrm>
            <a:off x="3347864" y="4386807"/>
            <a:ext cx="2468817" cy="1365443"/>
          </a:xfrm>
          <a:prstGeom prst="roundRect">
            <a:avLst/>
          </a:prstGeom>
          <a:solidFill>
            <a:srgbClr val="FFC000">
              <a:alpha val="81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Bodoni Bd BT" pitchFamily="18" charset="0"/>
              </a:rPr>
              <a:t>SEMINÁRIOS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397422" y="4386807"/>
            <a:ext cx="2374378" cy="1365473"/>
          </a:xfrm>
          <a:prstGeom prst="roundRect">
            <a:avLst/>
          </a:prstGeom>
          <a:solidFill>
            <a:srgbClr val="FFC000">
              <a:alpha val="81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Bodoni Bd BT" pitchFamily="18" charset="0"/>
              </a:rPr>
              <a:t>CAPACITAÇÕES</a:t>
            </a:r>
          </a:p>
        </p:txBody>
      </p:sp>
    </p:spTree>
    <p:extLst>
      <p:ext uri="{BB962C8B-B14F-4D97-AF65-F5344CB8AC3E}">
        <p14:creationId xmlns:p14="http://schemas.microsoft.com/office/powerpoint/2010/main" val="35838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E37CEA6-99DB-45FC-BDBB-F8C5933D3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24" y="1844824"/>
            <a:ext cx="4797152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74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201</Words>
  <Application>Microsoft Office PowerPoint</Application>
  <PresentationFormat>Apresentação na tela (4:3)</PresentationFormat>
  <Paragraphs>75</Paragraphs>
  <Slides>11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Bodoni Bd BT</vt:lpstr>
      <vt:lpstr>Bookman Old Style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Políticas Públicas - Passos para realizar</dc:title>
  <dc:creator>Amelia</dc:creator>
  <cp:lastModifiedBy>User</cp:lastModifiedBy>
  <cp:revision>112</cp:revision>
  <dcterms:created xsi:type="dcterms:W3CDTF">2018-03-28T15:05:22Z</dcterms:created>
  <dcterms:modified xsi:type="dcterms:W3CDTF">2019-09-18T13:49:07Z</dcterms:modified>
</cp:coreProperties>
</file>