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6" r:id="rId3"/>
    <p:sldId id="267" r:id="rId4"/>
    <p:sldId id="257" r:id="rId5"/>
    <p:sldId id="258" r:id="rId6"/>
    <p:sldId id="259" r:id="rId7"/>
    <p:sldId id="260" r:id="rId8"/>
    <p:sldId id="295" r:id="rId9"/>
    <p:sldId id="265" r:id="rId10"/>
    <p:sldId id="296" r:id="rId11"/>
    <p:sldId id="269" r:id="rId12"/>
    <p:sldId id="302" r:id="rId13"/>
    <p:sldId id="304" r:id="rId14"/>
    <p:sldId id="305" r:id="rId15"/>
    <p:sldId id="306" r:id="rId16"/>
    <p:sldId id="268" r:id="rId17"/>
    <p:sldId id="297" r:id="rId18"/>
    <p:sldId id="299" r:id="rId19"/>
    <p:sldId id="298" r:id="rId20"/>
    <p:sldId id="316" r:id="rId21"/>
    <p:sldId id="300" r:id="rId22"/>
    <p:sldId id="301" r:id="rId23"/>
    <p:sldId id="272" r:id="rId24"/>
    <p:sldId id="270" r:id="rId25"/>
    <p:sldId id="283" r:id="rId26"/>
    <p:sldId id="293" r:id="rId27"/>
    <p:sldId id="285" r:id="rId28"/>
    <p:sldId id="289" r:id="rId29"/>
    <p:sldId id="307" r:id="rId30"/>
    <p:sldId id="317" r:id="rId31"/>
    <p:sldId id="308" r:id="rId32"/>
    <p:sldId id="309" r:id="rId33"/>
    <p:sldId id="318" r:id="rId34"/>
    <p:sldId id="310" r:id="rId35"/>
    <p:sldId id="311" r:id="rId36"/>
    <p:sldId id="312" r:id="rId37"/>
    <p:sldId id="313" r:id="rId38"/>
    <p:sldId id="315" r:id="rId39"/>
    <p:sldId id="314" r:id="rId4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19" autoAdjust="0"/>
    <p:restoredTop sz="94684"/>
  </p:normalViewPr>
  <p:slideViewPr>
    <p:cSldViewPr>
      <p:cViewPr varScale="1">
        <p:scale>
          <a:sx n="63" d="100"/>
          <a:sy n="63" d="100"/>
        </p:scale>
        <p:origin x="8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E4701-A794-4147-AE38-4159EC2B598B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F91CD-4CCD-4869-A8D1-60C6CAACC1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82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727E4-BF0D-4D90-A9AE-7D62A2C5CD9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3956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B0AD99-962F-4108-992D-1FFC6CBEAC72}" type="slidenum">
              <a:rPr lang="pt-BR"/>
              <a:pPr/>
              <a:t>29</a:t>
            </a:fld>
            <a:endParaRPr lang="pt-BR"/>
          </a:p>
        </p:txBody>
      </p:sp>
      <p:sp>
        <p:nvSpPr>
          <p:cNvPr id="153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24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D0DEC-59A6-437A-A3A6-DDAC6EA8194C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089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64A4-8890-4EFF-9460-E32DF44715D2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DC4D-9D81-49E7-B8A3-93B188B73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519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64A4-8890-4EFF-9460-E32DF44715D2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DC4D-9D81-49E7-B8A3-93B188B73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8608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64A4-8890-4EFF-9460-E32DF44715D2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DC4D-9D81-49E7-B8A3-93B188B73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5630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64A4-8890-4EFF-9460-E32DF44715D2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DC4D-9D81-49E7-B8A3-93B188B73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03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64A4-8890-4EFF-9460-E32DF44715D2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DC4D-9D81-49E7-B8A3-93B188B73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147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64A4-8890-4EFF-9460-E32DF44715D2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DC4D-9D81-49E7-B8A3-93B188B73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766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64A4-8890-4EFF-9460-E32DF44715D2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DC4D-9D81-49E7-B8A3-93B188B73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655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64A4-8890-4EFF-9460-E32DF44715D2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DC4D-9D81-49E7-B8A3-93B188B73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3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64A4-8890-4EFF-9460-E32DF44715D2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DC4D-9D81-49E7-B8A3-93B188B73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0373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64A4-8890-4EFF-9460-E32DF44715D2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DC4D-9D81-49E7-B8A3-93B188B73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0951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64A4-8890-4EFF-9460-E32DF44715D2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DC4D-9D81-49E7-B8A3-93B188B73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592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664A4-8890-4EFF-9460-E32DF44715D2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EDC4D-9D81-49E7-B8A3-93B188B73A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971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medicine.medscape.com/article/945180-overview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1556792"/>
            <a:ext cx="7772400" cy="1470025"/>
          </a:xfrm>
        </p:spPr>
        <p:txBody>
          <a:bodyPr>
            <a:normAutofit/>
          </a:bodyPr>
          <a:lstStyle/>
          <a:p>
            <a:r>
              <a:rPr lang="pt-BR" dirty="0"/>
              <a:t>A </a:t>
            </a:r>
            <a:r>
              <a:rPr lang="pt-BR" dirty="0" err="1"/>
              <a:t>neurocognição</a:t>
            </a:r>
            <a:r>
              <a:rPr lang="pt-BR" dirty="0"/>
              <a:t> na </a:t>
            </a:r>
            <a:r>
              <a:rPr lang="pt-BR" dirty="0" err="1"/>
              <a:t>Fenilcetonúria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03648" y="3501008"/>
            <a:ext cx="6400800" cy="1752600"/>
          </a:xfrm>
        </p:spPr>
        <p:txBody>
          <a:bodyPr>
            <a:normAutofit fontScale="25000" lnSpcReduction="20000"/>
          </a:bodyPr>
          <a:lstStyle/>
          <a:p>
            <a:endParaRPr lang="pt-BR" dirty="0"/>
          </a:p>
          <a:p>
            <a:pPr algn="just"/>
            <a:r>
              <a:rPr lang="pt-BR" sz="5600" b="1" dirty="0"/>
              <a:t>André Luiz Santos Pessoa</a:t>
            </a:r>
          </a:p>
          <a:p>
            <a:pPr algn="just"/>
            <a:r>
              <a:rPr lang="pt-BR" sz="5600" b="1" dirty="0"/>
              <a:t>Hospital Infantil Albert Sabin(SESA-CE)</a:t>
            </a:r>
          </a:p>
          <a:p>
            <a:pPr algn="just"/>
            <a:r>
              <a:rPr lang="pt-BR" sz="5600" b="1" dirty="0"/>
              <a:t>Professor da Universidade Estadual do Ceará-UECE</a:t>
            </a:r>
          </a:p>
          <a:p>
            <a:pPr algn="just"/>
            <a:r>
              <a:rPr lang="pt-BR" sz="5600" b="1" dirty="0"/>
              <a:t>Médico Colaborador do Centro de Estudos do Genoma Humano – ICB-USP</a:t>
            </a:r>
          </a:p>
          <a:p>
            <a:pPr algn="just"/>
            <a:r>
              <a:rPr lang="pt-BR" altLang="pt-BR" sz="5600" b="1" dirty="0"/>
              <a:t>Membro da comissão científica da Sociedade Brasileira de Neurologia Infantil (SBNI)</a:t>
            </a:r>
          </a:p>
          <a:p>
            <a:pPr algn="just"/>
            <a:r>
              <a:rPr lang="pt-BR" altLang="pt-BR" sz="5600" b="1" dirty="0"/>
              <a:t>Membro Efetivo da Sociedade Brasileira de Genética Médica (SBGM)</a:t>
            </a:r>
          </a:p>
        </p:txBody>
      </p:sp>
    </p:spTree>
    <p:extLst>
      <p:ext uri="{BB962C8B-B14F-4D97-AF65-F5344CB8AC3E}">
        <p14:creationId xmlns:p14="http://schemas.microsoft.com/office/powerpoint/2010/main" val="2317678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62" y="1844824"/>
            <a:ext cx="4064000" cy="3492500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5000" t="11294" r="5000"/>
          <a:stretch/>
        </p:blipFill>
        <p:spPr>
          <a:xfrm>
            <a:off x="22552" y="2348880"/>
            <a:ext cx="4395051" cy="264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3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1" t="29093" r="52768" b="20339"/>
          <a:stretch/>
        </p:blipFill>
        <p:spPr bwMode="auto">
          <a:xfrm>
            <a:off x="312943" y="1412776"/>
            <a:ext cx="3546586" cy="411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8" t="33213" r="44665" b="7094"/>
          <a:stretch/>
        </p:blipFill>
        <p:spPr bwMode="auto">
          <a:xfrm>
            <a:off x="4335049" y="1388169"/>
            <a:ext cx="4496008" cy="476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563888" y="6525344"/>
            <a:ext cx="1724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http</a:t>
            </a:r>
            <a:r>
              <a:rPr lang="pt-BR" dirty="0"/>
              <a:t>://</a:t>
            </a:r>
            <a:r>
              <a:rPr lang="pt-BR" dirty="0" err="1"/>
              <a:t>omim.org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594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" y="1772816"/>
            <a:ext cx="9091981" cy="509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790" y="1773361"/>
            <a:ext cx="4254500" cy="49657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4" y="1772816"/>
            <a:ext cx="4875585" cy="492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4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Deficiência Intelectual - Definição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pt-BR" dirty="0"/>
          </a:p>
          <a:p>
            <a:r>
              <a:rPr lang="pt-BR" dirty="0"/>
              <a:t>DSM 5: “funcionamento intelectual significativamente inferior à média, acompanhado de limitações significativas no funcionamento adaptativo em pelo menos duas das seguintes áreas de habilidades: comunicação, autocuidados, vida doméstica, habilidades sociais, relacionamento interpessoal, uso de recursos comunitários, autossuficiência, habilidades acadêmicas, trabalho, lazer, saúde e segurança”. 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5428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Autismo</a:t>
            </a:r>
          </a:p>
          <a:p>
            <a:r>
              <a:rPr lang="pt-BR" dirty="0"/>
              <a:t>Ataxia Cerebelar</a:t>
            </a:r>
          </a:p>
          <a:p>
            <a:r>
              <a:rPr lang="pt-BR" dirty="0"/>
              <a:t>Sinais piramidais</a:t>
            </a:r>
          </a:p>
          <a:p>
            <a:r>
              <a:rPr lang="pt-BR" dirty="0" err="1"/>
              <a:t>Parkinsonismo</a:t>
            </a:r>
            <a:r>
              <a:rPr lang="pt-BR" dirty="0"/>
              <a:t> </a:t>
            </a:r>
          </a:p>
          <a:p>
            <a:r>
              <a:rPr lang="pt-BR" dirty="0"/>
              <a:t>Epilepsia </a:t>
            </a:r>
          </a:p>
          <a:p>
            <a:r>
              <a:rPr lang="pt-BR" dirty="0"/>
              <a:t>Psicose orgânica</a:t>
            </a:r>
          </a:p>
        </p:txBody>
      </p:sp>
    </p:spTree>
    <p:extLst>
      <p:ext uri="{BB962C8B-B14F-4D97-AF65-F5344CB8AC3E}">
        <p14:creationId xmlns:p14="http://schemas.microsoft.com/office/powerpoint/2010/main" val="1787371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EE73255-8084-4DF9-BB0B-15EAC92E2C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2953" y="640081"/>
            <a:ext cx="1956491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900" dirty="0">
                <a:solidFill>
                  <a:srgbClr val="2C2C2C"/>
                </a:solidFill>
              </a:rPr>
              <a:t>E </a:t>
            </a:r>
            <a:r>
              <a:rPr lang="en-US" sz="2900" dirty="0" err="1">
                <a:solidFill>
                  <a:srgbClr val="2C2C2C"/>
                </a:solidFill>
              </a:rPr>
              <a:t>nos</a:t>
            </a:r>
            <a:r>
              <a:rPr lang="en-US" sz="2900" dirty="0">
                <a:solidFill>
                  <a:srgbClr val="2C2C2C"/>
                </a:solidFill>
              </a:rPr>
              <a:t> </a:t>
            </a:r>
            <a:r>
              <a:rPr lang="en-US" sz="2900" dirty="0" err="1">
                <a:solidFill>
                  <a:srgbClr val="2C2C2C"/>
                </a:solidFill>
              </a:rPr>
              <a:t>pacientes</a:t>
            </a:r>
            <a:r>
              <a:rPr lang="en-US" sz="2900" dirty="0">
                <a:solidFill>
                  <a:srgbClr val="2C2C2C"/>
                </a:solidFill>
              </a:rPr>
              <a:t> </a:t>
            </a:r>
            <a:r>
              <a:rPr lang="en-US" sz="2900" dirty="0" err="1">
                <a:solidFill>
                  <a:srgbClr val="2C2C2C"/>
                </a:solidFill>
              </a:rPr>
              <a:t>adultos</a:t>
            </a:r>
            <a:r>
              <a:rPr lang="en-US" sz="2900" dirty="0">
                <a:solidFill>
                  <a:srgbClr val="2C2C2C"/>
                </a:solidFill>
              </a:rPr>
              <a:t> </a:t>
            </a:r>
            <a:r>
              <a:rPr lang="en-US" sz="2900" dirty="0" err="1">
                <a:solidFill>
                  <a:srgbClr val="2C2C2C"/>
                </a:solidFill>
              </a:rPr>
              <a:t>tratados</a:t>
            </a:r>
            <a:r>
              <a:rPr lang="en-US" sz="2900" dirty="0">
                <a:solidFill>
                  <a:srgbClr val="2C2C2C"/>
                </a:solidFill>
              </a:rPr>
              <a:t> ???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67048353-8981-459A-9BC6-9711CE462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685050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9" r="14991" b="2"/>
          <a:stretch/>
        </p:blipFill>
        <p:spPr bwMode="auto">
          <a:xfrm>
            <a:off x="3047223" y="942538"/>
            <a:ext cx="5372416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887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7" t="22024" r="28048" b="20834"/>
          <a:stretch/>
        </p:blipFill>
        <p:spPr bwMode="auto">
          <a:xfrm>
            <a:off x="251520" y="0"/>
            <a:ext cx="8892480" cy="681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463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250" t="5748" r="4500" b="4208"/>
          <a:stretch/>
        </p:blipFill>
        <p:spPr>
          <a:xfrm>
            <a:off x="0" y="2199742"/>
            <a:ext cx="3312368" cy="3960440"/>
          </a:xfrm>
          <a:prstGeom prst="rect">
            <a:avLst/>
          </a:prstGeom>
        </p:spPr>
      </p:pic>
      <p:pic>
        <p:nvPicPr>
          <p:cNvPr id="5" name="Espaço Reservado para Conteúdo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9956" t="3195" r="6452"/>
          <a:stretch/>
        </p:blipFill>
        <p:spPr>
          <a:xfrm>
            <a:off x="3323249" y="2069416"/>
            <a:ext cx="2497502" cy="4221092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894" y="2469408"/>
            <a:ext cx="3014492" cy="369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2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Aumento de lesões de Substância branca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542"/>
          <a:stretch/>
        </p:blipFill>
        <p:spPr>
          <a:xfrm>
            <a:off x="704042" y="1600200"/>
            <a:ext cx="7735916" cy="4525963"/>
          </a:xfrm>
          <a:prstGeom prst="rect">
            <a:avLst/>
          </a:prstGeom>
          <a:scene3d>
            <a:camera prst="orthographicFront"/>
            <a:lightRig rig="flat" dir="t"/>
          </a:scene3d>
        </p:spPr>
      </p:pic>
    </p:spTree>
    <p:extLst>
      <p:ext uri="{BB962C8B-B14F-4D97-AF65-F5344CB8AC3E}">
        <p14:creationId xmlns:p14="http://schemas.microsoft.com/office/powerpoint/2010/main" val="1442901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0909" y="1211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Aumento de lesões de Substância Branca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542"/>
          <a:stretch/>
        </p:blipFill>
        <p:spPr>
          <a:xfrm>
            <a:off x="0" y="1556792"/>
            <a:ext cx="4430813" cy="2592288"/>
          </a:xfrm>
          <a:prstGeom prst="rect">
            <a:avLst/>
          </a:prstGeom>
          <a:scene3d>
            <a:camera prst="orthographicFront"/>
            <a:lightRig rig="flat" dir="t"/>
          </a:scene3d>
        </p:spPr>
      </p:pic>
      <p:sp>
        <p:nvSpPr>
          <p:cNvPr id="5" name="CaixaDeTexto 4"/>
          <p:cNvSpPr txBox="1"/>
          <p:nvPr/>
        </p:nvSpPr>
        <p:spPr>
          <a:xfrm>
            <a:off x="4605709" y="1556792"/>
            <a:ext cx="45382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IMPACTO PODE SER MODERADO POR:</a:t>
            </a:r>
          </a:p>
          <a:p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Época do início do tratamento (mais precoce &gt; melhor)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Aderência ao tratamento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Consistência do tratamento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43275" t="13683"/>
          <a:stretch/>
        </p:blipFill>
        <p:spPr>
          <a:xfrm>
            <a:off x="4788024" y="3999031"/>
            <a:ext cx="3168352" cy="285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2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Disclosures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r>
              <a:rPr lang="pt-BR" dirty="0"/>
              <a:t>Sem conflitos de interesse</a:t>
            </a:r>
          </a:p>
          <a:p>
            <a:r>
              <a:rPr lang="pt-BR" dirty="0"/>
              <a:t>Recebo apoio científico para educação continuada: </a:t>
            </a:r>
            <a:r>
              <a:rPr lang="pt-BR" dirty="0" err="1"/>
              <a:t>BioMarin</a:t>
            </a:r>
            <a:r>
              <a:rPr lang="pt-BR" dirty="0"/>
              <a:t>, Takeda-Shire, Janssen-</a:t>
            </a:r>
            <a:r>
              <a:rPr lang="pt-BR" dirty="0" err="1"/>
              <a:t>Actelion</a:t>
            </a:r>
            <a:r>
              <a:rPr lang="pt-BR" dirty="0"/>
              <a:t>, </a:t>
            </a:r>
            <a:r>
              <a:rPr lang="pt-BR" dirty="0" err="1"/>
              <a:t>Genzyme</a:t>
            </a:r>
            <a:r>
              <a:rPr lang="pt-BR" dirty="0"/>
              <a:t>, PTC, </a:t>
            </a:r>
            <a:r>
              <a:rPr lang="pt-BR" dirty="0" err="1"/>
              <a:t>Quintiles</a:t>
            </a:r>
            <a:r>
              <a:rPr lang="pt-BR" dirty="0"/>
              <a:t> e </a:t>
            </a:r>
            <a:r>
              <a:rPr lang="pt-BR" dirty="0" err="1"/>
              <a:t>Amicus</a:t>
            </a:r>
            <a:r>
              <a:rPr lang="pt-BR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3377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Bases fisiopatológicas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 excesso de </a:t>
            </a:r>
            <a:r>
              <a:rPr lang="pt-BR" dirty="0" err="1"/>
              <a:t>Phe</a:t>
            </a:r>
            <a:r>
              <a:rPr lang="pt-BR" dirty="0"/>
              <a:t> danifica a mielina, possivelmente devido à sensibilidade dos </a:t>
            </a:r>
            <a:r>
              <a:rPr lang="pt-BR" dirty="0" err="1"/>
              <a:t>oligodendrócitos</a:t>
            </a:r>
            <a:r>
              <a:rPr lang="pt-BR" dirty="0"/>
              <a:t>. </a:t>
            </a:r>
          </a:p>
          <a:p>
            <a:r>
              <a:rPr lang="pt-BR" dirty="0"/>
              <a:t>Os estudos de DTI demonstraram consistentemente anormalidades na integridade </a:t>
            </a:r>
            <a:r>
              <a:rPr lang="pt-BR" dirty="0" err="1"/>
              <a:t>microestrutural</a:t>
            </a:r>
            <a:r>
              <a:rPr lang="pt-BR" dirty="0"/>
              <a:t> da SB, mesmo quando </a:t>
            </a:r>
            <a:r>
              <a:rPr lang="pt-BR" dirty="0" err="1"/>
              <a:t>hiperintensidades</a:t>
            </a:r>
            <a:r>
              <a:rPr lang="pt-BR" dirty="0"/>
              <a:t> não estão presentes.</a:t>
            </a:r>
          </a:p>
        </p:txBody>
      </p:sp>
    </p:spTree>
    <p:extLst>
      <p:ext uri="{BB962C8B-B14F-4D97-AF65-F5344CB8AC3E}">
        <p14:creationId xmlns:p14="http://schemas.microsoft.com/office/powerpoint/2010/main" val="165338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-279450"/>
            <a:ext cx="8229600" cy="1143000"/>
          </a:xfrm>
        </p:spPr>
        <p:txBody>
          <a:bodyPr/>
          <a:lstStyle/>
          <a:p>
            <a:r>
              <a:rPr lang="pt-BR" dirty="0"/>
              <a:t>Análise da Substância Cinzenta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30" t="21315"/>
          <a:stretch/>
        </p:blipFill>
        <p:spPr>
          <a:xfrm>
            <a:off x="1979712" y="692696"/>
            <a:ext cx="4697055" cy="2520280"/>
          </a:xfrm>
          <a:prstGeom prst="rect">
            <a:avLst/>
          </a:prstGeom>
        </p:spPr>
      </p:pic>
      <p:pic>
        <p:nvPicPr>
          <p:cNvPr id="5" name="Espaço Reservado para Conteúdo 3"/>
          <p:cNvPicPr>
            <a:picLocks noChangeAspect="1"/>
          </p:cNvPicPr>
          <p:nvPr/>
        </p:nvPicPr>
        <p:blipFill rotWithShape="1">
          <a:blip r:embed="rId3"/>
          <a:srcRect l="3506" t="19542" r="2986"/>
          <a:stretch/>
        </p:blipFill>
        <p:spPr>
          <a:xfrm>
            <a:off x="1975718" y="3254723"/>
            <a:ext cx="5760640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16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Substância Cinzenta Cerebelar</a:t>
            </a:r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2" t="27679"/>
          <a:stretch/>
        </p:blipFill>
        <p:spPr>
          <a:xfrm>
            <a:off x="827584" y="1628800"/>
            <a:ext cx="7109961" cy="3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00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pt-BR" dirty="0"/>
          </a:p>
          <a:p>
            <a:pPr algn="just"/>
            <a:r>
              <a:rPr lang="pt-BR" dirty="0"/>
              <a:t>Apesar da intervenção dietética precoce e contínua, indivíduos com </a:t>
            </a:r>
            <a:r>
              <a:rPr lang="pt-BR" dirty="0" err="1"/>
              <a:t>fenilcetonúria</a:t>
            </a:r>
            <a:r>
              <a:rPr lang="pt-BR" dirty="0"/>
              <a:t> (PKU) tratados precocemente apresentam sequelas </a:t>
            </a:r>
            <a:r>
              <a:rPr lang="pt-BR" dirty="0" err="1"/>
              <a:t>neurocognitivas</a:t>
            </a:r>
            <a:r>
              <a:rPr lang="pt-BR" dirty="0"/>
              <a:t> significativas. </a:t>
            </a:r>
          </a:p>
        </p:txBody>
      </p:sp>
    </p:spTree>
    <p:extLst>
      <p:ext uri="{BB962C8B-B14F-4D97-AF65-F5344CB8AC3E}">
        <p14:creationId xmlns:p14="http://schemas.microsoft.com/office/powerpoint/2010/main" val="3357597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7" t="18466" r="24125" b="7481"/>
          <a:stretch/>
        </p:blipFill>
        <p:spPr bwMode="auto">
          <a:xfrm>
            <a:off x="460730" y="348462"/>
            <a:ext cx="8071710" cy="633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946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2" t="22193" r="24356" b="8319"/>
          <a:stretch/>
        </p:blipFill>
        <p:spPr bwMode="auto">
          <a:xfrm>
            <a:off x="539552" y="183003"/>
            <a:ext cx="8262883" cy="667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188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Bases fisiopatológicas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Neurônios dopaminérgicos que inervam o PFC têm uma taxa de disparo mais rápida e um </a:t>
            </a:r>
            <a:r>
              <a:rPr lang="pt-BR" dirty="0" err="1"/>
              <a:t>turnover</a:t>
            </a:r>
            <a:r>
              <a:rPr lang="pt-BR" dirty="0"/>
              <a:t> de dopamina mais rápido do que os neurônios que inervam outras regiões do cérebro.</a:t>
            </a:r>
          </a:p>
        </p:txBody>
      </p:sp>
    </p:spTree>
    <p:extLst>
      <p:ext uri="{BB962C8B-B14F-4D97-AF65-F5344CB8AC3E}">
        <p14:creationId xmlns:p14="http://schemas.microsoft.com/office/powerpoint/2010/main" val="1410219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Comprometimento das Funções Executivas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algn="just"/>
            <a:r>
              <a:rPr lang="pt-BR" dirty="0"/>
              <a:t>Memória operacional executiva </a:t>
            </a:r>
          </a:p>
          <a:p>
            <a:pPr algn="just"/>
            <a:r>
              <a:rPr lang="pt-BR" dirty="0"/>
              <a:t>Inibição da resposta prepotente</a:t>
            </a:r>
          </a:p>
        </p:txBody>
      </p:sp>
    </p:spTree>
    <p:extLst>
      <p:ext uri="{BB962C8B-B14F-4D97-AF65-F5344CB8AC3E}">
        <p14:creationId xmlns:p14="http://schemas.microsoft.com/office/powerpoint/2010/main" val="814161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Comprometimento neurológico relacionado à deficiência de dopamina, anormalidades da substância branca e rupturas na conectividade funcional provavelmente são as bases das deficiências de FE descritas nesta revisão.</a:t>
            </a:r>
          </a:p>
        </p:txBody>
      </p:sp>
    </p:spTree>
    <p:extLst>
      <p:ext uri="{BB962C8B-B14F-4D97-AF65-F5344CB8AC3E}">
        <p14:creationId xmlns:p14="http://schemas.microsoft.com/office/powerpoint/2010/main" val="3309879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0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>
                <a:solidFill>
                  <a:srgbClr val="66FFFF"/>
                </a:solidFill>
              </a:rPr>
              <a:t>Neurobiologia do TDAH</a:t>
            </a:r>
          </a:p>
        </p:txBody>
      </p:sp>
      <p:pic>
        <p:nvPicPr>
          <p:cNvPr id="1538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5373688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38052" name="Group 4"/>
          <p:cNvGrpSpPr>
            <a:grpSpLocks/>
          </p:cNvGrpSpPr>
          <p:nvPr/>
        </p:nvGrpSpPr>
        <p:grpSpPr bwMode="auto">
          <a:xfrm>
            <a:off x="3429000" y="3657600"/>
            <a:ext cx="2209800" cy="1600200"/>
            <a:chOff x="2160" y="2304"/>
            <a:chExt cx="1392" cy="1008"/>
          </a:xfrm>
        </p:grpSpPr>
        <p:grpSp>
          <p:nvGrpSpPr>
            <p:cNvPr id="1538053" name="Group 5"/>
            <p:cNvGrpSpPr>
              <a:grpSpLocks/>
            </p:cNvGrpSpPr>
            <p:nvPr/>
          </p:nvGrpSpPr>
          <p:grpSpPr bwMode="auto">
            <a:xfrm>
              <a:off x="2319" y="2636"/>
              <a:ext cx="239" cy="230"/>
              <a:chOff x="2307" y="2767"/>
              <a:chExt cx="239" cy="230"/>
            </a:xfrm>
          </p:grpSpPr>
          <p:sp>
            <p:nvSpPr>
              <p:cNvPr id="1538054" name="Freeform 6"/>
              <p:cNvSpPr>
                <a:spLocks/>
              </p:cNvSpPr>
              <p:nvPr/>
            </p:nvSpPr>
            <p:spPr bwMode="auto">
              <a:xfrm>
                <a:off x="2355" y="2816"/>
                <a:ext cx="191" cy="181"/>
              </a:xfrm>
              <a:custGeom>
                <a:avLst/>
                <a:gdLst>
                  <a:gd name="T0" fmla="*/ 572 w 572"/>
                  <a:gd name="T1" fmla="*/ 271 h 542"/>
                  <a:gd name="T2" fmla="*/ 549 w 572"/>
                  <a:gd name="T3" fmla="*/ 165 h 542"/>
                  <a:gd name="T4" fmla="*/ 489 w 572"/>
                  <a:gd name="T5" fmla="*/ 79 h 542"/>
                  <a:gd name="T6" fmla="*/ 397 w 572"/>
                  <a:gd name="T7" fmla="*/ 21 h 542"/>
                  <a:gd name="T8" fmla="*/ 286 w 572"/>
                  <a:gd name="T9" fmla="*/ 0 h 542"/>
                  <a:gd name="T10" fmla="*/ 174 w 572"/>
                  <a:gd name="T11" fmla="*/ 21 h 542"/>
                  <a:gd name="T12" fmla="*/ 83 w 572"/>
                  <a:gd name="T13" fmla="*/ 79 h 542"/>
                  <a:gd name="T14" fmla="*/ 22 w 572"/>
                  <a:gd name="T15" fmla="*/ 165 h 542"/>
                  <a:gd name="T16" fmla="*/ 0 w 572"/>
                  <a:gd name="T17" fmla="*/ 271 h 542"/>
                  <a:gd name="T18" fmla="*/ 22 w 572"/>
                  <a:gd name="T19" fmla="*/ 376 h 542"/>
                  <a:gd name="T20" fmla="*/ 83 w 572"/>
                  <a:gd name="T21" fmla="*/ 462 h 542"/>
                  <a:gd name="T22" fmla="*/ 174 w 572"/>
                  <a:gd name="T23" fmla="*/ 520 h 542"/>
                  <a:gd name="T24" fmla="*/ 286 w 572"/>
                  <a:gd name="T25" fmla="*/ 542 h 542"/>
                  <a:gd name="T26" fmla="*/ 397 w 572"/>
                  <a:gd name="T27" fmla="*/ 520 h 542"/>
                  <a:gd name="T28" fmla="*/ 489 w 572"/>
                  <a:gd name="T29" fmla="*/ 462 h 542"/>
                  <a:gd name="T30" fmla="*/ 549 w 572"/>
                  <a:gd name="T31" fmla="*/ 376 h 542"/>
                  <a:gd name="T32" fmla="*/ 572 w 572"/>
                  <a:gd name="T33" fmla="*/ 271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2" h="542">
                    <a:moveTo>
                      <a:pt x="572" y="271"/>
                    </a:moveTo>
                    <a:lnTo>
                      <a:pt x="549" y="165"/>
                    </a:lnTo>
                    <a:lnTo>
                      <a:pt x="489" y="79"/>
                    </a:lnTo>
                    <a:lnTo>
                      <a:pt x="397" y="21"/>
                    </a:lnTo>
                    <a:lnTo>
                      <a:pt x="286" y="0"/>
                    </a:lnTo>
                    <a:lnTo>
                      <a:pt x="174" y="21"/>
                    </a:lnTo>
                    <a:lnTo>
                      <a:pt x="83" y="79"/>
                    </a:lnTo>
                    <a:lnTo>
                      <a:pt x="22" y="165"/>
                    </a:lnTo>
                    <a:lnTo>
                      <a:pt x="0" y="271"/>
                    </a:lnTo>
                    <a:lnTo>
                      <a:pt x="22" y="376"/>
                    </a:lnTo>
                    <a:lnTo>
                      <a:pt x="83" y="462"/>
                    </a:lnTo>
                    <a:lnTo>
                      <a:pt x="174" y="520"/>
                    </a:lnTo>
                    <a:lnTo>
                      <a:pt x="286" y="542"/>
                    </a:lnTo>
                    <a:lnTo>
                      <a:pt x="397" y="520"/>
                    </a:lnTo>
                    <a:lnTo>
                      <a:pt x="489" y="462"/>
                    </a:lnTo>
                    <a:lnTo>
                      <a:pt x="549" y="376"/>
                    </a:lnTo>
                    <a:lnTo>
                      <a:pt x="572" y="27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38055" name="Freeform 7"/>
              <p:cNvSpPr>
                <a:spLocks/>
              </p:cNvSpPr>
              <p:nvPr/>
            </p:nvSpPr>
            <p:spPr bwMode="auto">
              <a:xfrm>
                <a:off x="2342" y="2796"/>
                <a:ext cx="126" cy="160"/>
              </a:xfrm>
              <a:custGeom>
                <a:avLst/>
                <a:gdLst>
                  <a:gd name="T0" fmla="*/ 53 w 376"/>
                  <a:gd name="T1" fmla="*/ 448 h 481"/>
                  <a:gd name="T2" fmla="*/ 127 w 376"/>
                  <a:gd name="T3" fmla="*/ 375 h 481"/>
                  <a:gd name="T4" fmla="*/ 371 w 376"/>
                  <a:gd name="T5" fmla="*/ 58 h 481"/>
                  <a:gd name="T6" fmla="*/ 376 w 376"/>
                  <a:gd name="T7" fmla="*/ 0 h 481"/>
                  <a:gd name="T8" fmla="*/ 0 w 376"/>
                  <a:gd name="T9" fmla="*/ 38 h 481"/>
                  <a:gd name="T10" fmla="*/ 13 w 376"/>
                  <a:gd name="T11" fmla="*/ 481 h 481"/>
                  <a:gd name="T12" fmla="*/ 53 w 376"/>
                  <a:gd name="T13" fmla="*/ 448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481">
                    <a:moveTo>
                      <a:pt x="53" y="448"/>
                    </a:moveTo>
                    <a:lnTo>
                      <a:pt x="127" y="375"/>
                    </a:lnTo>
                    <a:lnTo>
                      <a:pt x="371" y="58"/>
                    </a:lnTo>
                    <a:lnTo>
                      <a:pt x="376" y="0"/>
                    </a:lnTo>
                    <a:lnTo>
                      <a:pt x="0" y="38"/>
                    </a:lnTo>
                    <a:lnTo>
                      <a:pt x="13" y="481"/>
                    </a:lnTo>
                    <a:lnTo>
                      <a:pt x="53" y="448"/>
                    </a:lnTo>
                    <a:close/>
                  </a:path>
                </a:pathLst>
              </a:custGeom>
              <a:solidFill>
                <a:srgbClr val="FFC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38056" name="Freeform 8"/>
              <p:cNvSpPr>
                <a:spLocks/>
              </p:cNvSpPr>
              <p:nvPr/>
            </p:nvSpPr>
            <p:spPr bwMode="auto">
              <a:xfrm>
                <a:off x="2307" y="2768"/>
                <a:ext cx="158" cy="215"/>
              </a:xfrm>
              <a:custGeom>
                <a:avLst/>
                <a:gdLst>
                  <a:gd name="T0" fmla="*/ 475 w 475"/>
                  <a:gd name="T1" fmla="*/ 0 h 645"/>
                  <a:gd name="T2" fmla="*/ 471 w 475"/>
                  <a:gd name="T3" fmla="*/ 143 h 645"/>
                  <a:gd name="T4" fmla="*/ 224 w 475"/>
                  <a:gd name="T5" fmla="*/ 462 h 645"/>
                  <a:gd name="T6" fmla="*/ 113 w 475"/>
                  <a:gd name="T7" fmla="*/ 568 h 645"/>
                  <a:gd name="T8" fmla="*/ 0 w 475"/>
                  <a:gd name="T9" fmla="*/ 645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5" h="645">
                    <a:moveTo>
                      <a:pt x="475" y="0"/>
                    </a:moveTo>
                    <a:lnTo>
                      <a:pt x="471" y="143"/>
                    </a:lnTo>
                    <a:lnTo>
                      <a:pt x="224" y="462"/>
                    </a:lnTo>
                    <a:lnTo>
                      <a:pt x="113" y="568"/>
                    </a:lnTo>
                    <a:lnTo>
                      <a:pt x="0" y="645"/>
                    </a:lnTo>
                  </a:path>
                </a:pathLst>
              </a:custGeom>
              <a:noFill/>
              <a:ln w="11113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38057" name="Line 9"/>
              <p:cNvSpPr>
                <a:spLocks noChangeShapeType="1"/>
              </p:cNvSpPr>
              <p:nvPr/>
            </p:nvSpPr>
            <p:spPr bwMode="auto">
              <a:xfrm flipV="1">
                <a:off x="2330" y="2783"/>
                <a:ext cx="125" cy="149"/>
              </a:xfrm>
              <a:prstGeom prst="line">
                <a:avLst/>
              </a:prstGeom>
              <a:noFill/>
              <a:ln w="0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38058" name="Freeform 10"/>
              <p:cNvSpPr>
                <a:spLocks/>
              </p:cNvSpPr>
              <p:nvPr/>
            </p:nvSpPr>
            <p:spPr bwMode="auto">
              <a:xfrm>
                <a:off x="2338" y="2767"/>
                <a:ext cx="113" cy="117"/>
              </a:xfrm>
              <a:custGeom>
                <a:avLst/>
                <a:gdLst>
                  <a:gd name="T0" fmla="*/ 0 w 338"/>
                  <a:gd name="T1" fmla="*/ 353 h 353"/>
                  <a:gd name="T2" fmla="*/ 29 w 338"/>
                  <a:gd name="T3" fmla="*/ 326 h 353"/>
                  <a:gd name="T4" fmla="*/ 292 w 338"/>
                  <a:gd name="T5" fmla="*/ 93 h 353"/>
                  <a:gd name="T6" fmla="*/ 338 w 338"/>
                  <a:gd name="T7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8" h="353">
                    <a:moveTo>
                      <a:pt x="0" y="353"/>
                    </a:moveTo>
                    <a:lnTo>
                      <a:pt x="29" y="326"/>
                    </a:lnTo>
                    <a:lnTo>
                      <a:pt x="292" y="93"/>
                    </a:lnTo>
                    <a:lnTo>
                      <a:pt x="338" y="0"/>
                    </a:lnTo>
                  </a:path>
                </a:pathLst>
              </a:custGeom>
              <a:noFill/>
              <a:ln w="0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538059" name="AutoShape 11"/>
            <p:cNvSpPr>
              <a:spLocks noChangeArrowheads="1"/>
            </p:cNvSpPr>
            <p:nvPr/>
          </p:nvSpPr>
          <p:spPr bwMode="auto">
            <a:xfrm>
              <a:off x="2160" y="3024"/>
              <a:ext cx="648" cy="288"/>
            </a:xfrm>
            <a:prstGeom prst="wedgeRectCallout">
              <a:avLst>
                <a:gd name="adj1" fmla="val -7407"/>
                <a:gd name="adj2" fmla="val -119097"/>
              </a:avLst>
            </a:prstGeom>
            <a:solidFill>
              <a:schemeClr val="tx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7432" tIns="27432" rIns="27432" bIns="27432"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1600">
                  <a:solidFill>
                    <a:schemeClr val="bg1"/>
                  </a:solidFill>
                </a:rPr>
                <a:t>Locus Coeruleus</a:t>
              </a:r>
            </a:p>
          </p:txBody>
        </p:sp>
        <p:grpSp>
          <p:nvGrpSpPr>
            <p:cNvPr id="1538060" name="Group 12"/>
            <p:cNvGrpSpPr>
              <a:grpSpLocks/>
            </p:cNvGrpSpPr>
            <p:nvPr/>
          </p:nvGrpSpPr>
          <p:grpSpPr bwMode="auto">
            <a:xfrm>
              <a:off x="2736" y="2304"/>
              <a:ext cx="816" cy="506"/>
              <a:chOff x="2736" y="2304"/>
              <a:chExt cx="816" cy="506"/>
            </a:xfrm>
          </p:grpSpPr>
          <p:grpSp>
            <p:nvGrpSpPr>
              <p:cNvPr id="1538061" name="Group 13"/>
              <p:cNvGrpSpPr>
                <a:grpSpLocks/>
              </p:cNvGrpSpPr>
              <p:nvPr/>
            </p:nvGrpSpPr>
            <p:grpSpPr bwMode="auto">
              <a:xfrm>
                <a:off x="2736" y="2400"/>
                <a:ext cx="211" cy="148"/>
                <a:chOff x="2736" y="2400"/>
                <a:chExt cx="211" cy="148"/>
              </a:xfrm>
            </p:grpSpPr>
            <p:sp>
              <p:nvSpPr>
                <p:cNvPr id="1538062" name="Oval 14"/>
                <p:cNvSpPr>
                  <a:spLocks noChangeArrowheads="1"/>
                </p:cNvSpPr>
                <p:nvPr/>
              </p:nvSpPr>
              <p:spPr bwMode="auto">
                <a:xfrm>
                  <a:off x="2736" y="2433"/>
                  <a:ext cx="115" cy="115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538063" name="Oval 15"/>
                <p:cNvSpPr>
                  <a:spLocks noChangeArrowheads="1"/>
                </p:cNvSpPr>
                <p:nvPr/>
              </p:nvSpPr>
              <p:spPr bwMode="auto">
                <a:xfrm>
                  <a:off x="2832" y="2400"/>
                  <a:ext cx="115" cy="115"/>
                </a:xfrm>
                <a:prstGeom prst="ellipse">
                  <a:avLst/>
                </a:prstGeom>
                <a:solidFill>
                  <a:srgbClr val="00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1538064" name="AutoShape 16"/>
              <p:cNvSpPr>
                <a:spLocks noChangeArrowheads="1"/>
              </p:cNvSpPr>
              <p:nvPr/>
            </p:nvSpPr>
            <p:spPr bwMode="auto">
              <a:xfrm>
                <a:off x="3072" y="2304"/>
                <a:ext cx="288" cy="174"/>
              </a:xfrm>
              <a:prstGeom prst="wedgeRectCallout">
                <a:avLst>
                  <a:gd name="adj1" fmla="val -101389"/>
                  <a:gd name="adj2" fmla="val 37565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44" tIns="9144" rIns="9144" bIns="9144">
                <a:spAutoFit/>
              </a:bodyPr>
              <a:lstStyle/>
              <a:p>
                <a:pPr algn="ctr" eaLnBrk="0" hangingPunct="0"/>
                <a:r>
                  <a:rPr lang="en-US" sz="1600">
                    <a:solidFill>
                      <a:schemeClr val="bg1"/>
                    </a:solidFill>
                  </a:rPr>
                  <a:t>VTA</a:t>
                </a:r>
              </a:p>
            </p:txBody>
          </p:sp>
          <p:sp>
            <p:nvSpPr>
              <p:cNvPr id="1538065" name="AutoShape 17"/>
              <p:cNvSpPr>
                <a:spLocks noChangeArrowheads="1"/>
              </p:cNvSpPr>
              <p:nvPr/>
            </p:nvSpPr>
            <p:spPr bwMode="auto">
              <a:xfrm>
                <a:off x="2928" y="2544"/>
                <a:ext cx="624" cy="266"/>
              </a:xfrm>
              <a:prstGeom prst="wedgeRectCallout">
                <a:avLst>
                  <a:gd name="adj1" fmla="val -67949"/>
                  <a:gd name="adj2" fmla="val -60472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44" tIns="9144" rIns="9144" bIns="9144"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1600">
                    <a:solidFill>
                      <a:schemeClr val="bg1"/>
                    </a:solidFill>
                  </a:rPr>
                  <a:t>Substantia</a:t>
                </a:r>
              </a:p>
              <a:p>
                <a:pPr algn="ctr" eaLnBrk="0" hangingPunct="0">
                  <a:lnSpc>
                    <a:spcPct val="80000"/>
                  </a:lnSpc>
                </a:pPr>
                <a:r>
                  <a:rPr lang="en-US" sz="1600">
                    <a:solidFill>
                      <a:schemeClr val="bg1"/>
                    </a:solidFill>
                  </a:rPr>
                  <a:t>Nigra</a:t>
                </a:r>
              </a:p>
            </p:txBody>
          </p:sp>
        </p:grpSp>
      </p:grpSp>
      <p:grpSp>
        <p:nvGrpSpPr>
          <p:cNvPr id="1538066" name="Group 18"/>
          <p:cNvGrpSpPr>
            <a:grpSpLocks/>
          </p:cNvGrpSpPr>
          <p:nvPr/>
        </p:nvGrpSpPr>
        <p:grpSpPr bwMode="auto">
          <a:xfrm>
            <a:off x="1676400" y="838200"/>
            <a:ext cx="1646238" cy="1403350"/>
            <a:chOff x="1056" y="528"/>
            <a:chExt cx="1037" cy="884"/>
          </a:xfrm>
        </p:grpSpPr>
        <p:grpSp>
          <p:nvGrpSpPr>
            <p:cNvPr id="1538067" name="Group 19"/>
            <p:cNvGrpSpPr>
              <a:grpSpLocks/>
            </p:cNvGrpSpPr>
            <p:nvPr/>
          </p:nvGrpSpPr>
          <p:grpSpPr bwMode="auto">
            <a:xfrm>
              <a:off x="1734" y="1104"/>
              <a:ext cx="359" cy="308"/>
              <a:chOff x="1715" y="1238"/>
              <a:chExt cx="359" cy="308"/>
            </a:xfrm>
          </p:grpSpPr>
          <p:sp>
            <p:nvSpPr>
              <p:cNvPr id="1538068" name="Freeform 20"/>
              <p:cNvSpPr>
                <a:spLocks/>
              </p:cNvSpPr>
              <p:nvPr/>
            </p:nvSpPr>
            <p:spPr bwMode="auto">
              <a:xfrm>
                <a:off x="1719" y="1238"/>
                <a:ext cx="355" cy="308"/>
              </a:xfrm>
              <a:custGeom>
                <a:avLst/>
                <a:gdLst>
                  <a:gd name="T0" fmla="*/ 1037 w 1065"/>
                  <a:gd name="T1" fmla="*/ 245 h 924"/>
                  <a:gd name="T2" fmla="*/ 990 w 1065"/>
                  <a:gd name="T3" fmla="*/ 167 h 924"/>
                  <a:gd name="T4" fmla="*/ 928 w 1065"/>
                  <a:gd name="T5" fmla="*/ 103 h 924"/>
                  <a:gd name="T6" fmla="*/ 851 w 1065"/>
                  <a:gd name="T7" fmla="*/ 54 h 924"/>
                  <a:gd name="T8" fmla="*/ 764 w 1065"/>
                  <a:gd name="T9" fmla="*/ 19 h 924"/>
                  <a:gd name="T10" fmla="*/ 669 w 1065"/>
                  <a:gd name="T11" fmla="*/ 2 h 924"/>
                  <a:gd name="T12" fmla="*/ 566 w 1065"/>
                  <a:gd name="T13" fmla="*/ 0 h 924"/>
                  <a:gd name="T14" fmla="*/ 461 w 1065"/>
                  <a:gd name="T15" fmla="*/ 18 h 924"/>
                  <a:gd name="T16" fmla="*/ 357 w 1065"/>
                  <a:gd name="T17" fmla="*/ 54 h 924"/>
                  <a:gd name="T18" fmla="*/ 259 w 1065"/>
                  <a:gd name="T19" fmla="*/ 106 h 924"/>
                  <a:gd name="T20" fmla="*/ 174 w 1065"/>
                  <a:gd name="T21" fmla="*/ 170 h 924"/>
                  <a:gd name="T22" fmla="*/ 105 w 1065"/>
                  <a:gd name="T23" fmla="*/ 244 h 924"/>
                  <a:gd name="T24" fmla="*/ 52 w 1065"/>
                  <a:gd name="T25" fmla="*/ 326 h 924"/>
                  <a:gd name="T26" fmla="*/ 17 w 1065"/>
                  <a:gd name="T27" fmla="*/ 413 h 924"/>
                  <a:gd name="T28" fmla="*/ 0 w 1065"/>
                  <a:gd name="T29" fmla="*/ 503 h 924"/>
                  <a:gd name="T30" fmla="*/ 3 w 1065"/>
                  <a:gd name="T31" fmla="*/ 592 h 924"/>
                  <a:gd name="T32" fmla="*/ 29 w 1065"/>
                  <a:gd name="T33" fmla="*/ 679 h 924"/>
                  <a:gd name="T34" fmla="*/ 75 w 1065"/>
                  <a:gd name="T35" fmla="*/ 756 h 924"/>
                  <a:gd name="T36" fmla="*/ 137 w 1065"/>
                  <a:gd name="T37" fmla="*/ 821 h 924"/>
                  <a:gd name="T38" fmla="*/ 214 w 1065"/>
                  <a:gd name="T39" fmla="*/ 871 h 924"/>
                  <a:gd name="T40" fmla="*/ 301 w 1065"/>
                  <a:gd name="T41" fmla="*/ 905 h 924"/>
                  <a:gd name="T42" fmla="*/ 395 w 1065"/>
                  <a:gd name="T43" fmla="*/ 923 h 924"/>
                  <a:gd name="T44" fmla="*/ 498 w 1065"/>
                  <a:gd name="T45" fmla="*/ 924 h 924"/>
                  <a:gd name="T46" fmla="*/ 604 w 1065"/>
                  <a:gd name="T47" fmla="*/ 906 h 924"/>
                  <a:gd name="T48" fmla="*/ 709 w 1065"/>
                  <a:gd name="T49" fmla="*/ 871 h 924"/>
                  <a:gd name="T50" fmla="*/ 806 w 1065"/>
                  <a:gd name="T51" fmla="*/ 819 h 924"/>
                  <a:gd name="T52" fmla="*/ 891 w 1065"/>
                  <a:gd name="T53" fmla="*/ 754 h 924"/>
                  <a:gd name="T54" fmla="*/ 960 w 1065"/>
                  <a:gd name="T55" fmla="*/ 679 h 924"/>
                  <a:gd name="T56" fmla="*/ 1014 w 1065"/>
                  <a:gd name="T57" fmla="*/ 598 h 924"/>
                  <a:gd name="T58" fmla="*/ 1048 w 1065"/>
                  <a:gd name="T59" fmla="*/ 511 h 924"/>
                  <a:gd name="T60" fmla="*/ 1065 w 1065"/>
                  <a:gd name="T61" fmla="*/ 422 h 924"/>
                  <a:gd name="T62" fmla="*/ 1061 w 1065"/>
                  <a:gd name="T63" fmla="*/ 332 h 924"/>
                  <a:gd name="T64" fmla="*/ 1037 w 1065"/>
                  <a:gd name="T65" fmla="*/ 245 h 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5" h="924">
                    <a:moveTo>
                      <a:pt x="1037" y="245"/>
                    </a:moveTo>
                    <a:lnTo>
                      <a:pt x="990" y="167"/>
                    </a:lnTo>
                    <a:lnTo>
                      <a:pt x="928" y="103"/>
                    </a:lnTo>
                    <a:lnTo>
                      <a:pt x="851" y="54"/>
                    </a:lnTo>
                    <a:lnTo>
                      <a:pt x="764" y="19"/>
                    </a:lnTo>
                    <a:lnTo>
                      <a:pt x="669" y="2"/>
                    </a:lnTo>
                    <a:lnTo>
                      <a:pt x="566" y="0"/>
                    </a:lnTo>
                    <a:lnTo>
                      <a:pt x="461" y="18"/>
                    </a:lnTo>
                    <a:lnTo>
                      <a:pt x="357" y="54"/>
                    </a:lnTo>
                    <a:lnTo>
                      <a:pt x="259" y="106"/>
                    </a:lnTo>
                    <a:lnTo>
                      <a:pt x="174" y="170"/>
                    </a:lnTo>
                    <a:lnTo>
                      <a:pt x="105" y="244"/>
                    </a:lnTo>
                    <a:lnTo>
                      <a:pt x="52" y="326"/>
                    </a:lnTo>
                    <a:lnTo>
                      <a:pt x="17" y="413"/>
                    </a:lnTo>
                    <a:lnTo>
                      <a:pt x="0" y="503"/>
                    </a:lnTo>
                    <a:lnTo>
                      <a:pt x="3" y="592"/>
                    </a:lnTo>
                    <a:lnTo>
                      <a:pt x="29" y="679"/>
                    </a:lnTo>
                    <a:lnTo>
                      <a:pt x="75" y="756"/>
                    </a:lnTo>
                    <a:lnTo>
                      <a:pt x="137" y="821"/>
                    </a:lnTo>
                    <a:lnTo>
                      <a:pt x="214" y="871"/>
                    </a:lnTo>
                    <a:lnTo>
                      <a:pt x="301" y="905"/>
                    </a:lnTo>
                    <a:lnTo>
                      <a:pt x="395" y="923"/>
                    </a:lnTo>
                    <a:lnTo>
                      <a:pt x="498" y="924"/>
                    </a:lnTo>
                    <a:lnTo>
                      <a:pt x="604" y="906"/>
                    </a:lnTo>
                    <a:lnTo>
                      <a:pt x="709" y="871"/>
                    </a:lnTo>
                    <a:lnTo>
                      <a:pt x="806" y="819"/>
                    </a:lnTo>
                    <a:lnTo>
                      <a:pt x="891" y="754"/>
                    </a:lnTo>
                    <a:lnTo>
                      <a:pt x="960" y="679"/>
                    </a:lnTo>
                    <a:lnTo>
                      <a:pt x="1014" y="598"/>
                    </a:lnTo>
                    <a:lnTo>
                      <a:pt x="1048" y="511"/>
                    </a:lnTo>
                    <a:lnTo>
                      <a:pt x="1065" y="422"/>
                    </a:lnTo>
                    <a:lnTo>
                      <a:pt x="1061" y="332"/>
                    </a:lnTo>
                    <a:lnTo>
                      <a:pt x="1037" y="245"/>
                    </a:lnTo>
                    <a:close/>
                  </a:path>
                </a:pathLst>
              </a:custGeom>
              <a:solidFill>
                <a:srgbClr val="BFF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27432" tIns="27432" rIns="27432" bIns="27432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1538069" name="Freeform 21"/>
              <p:cNvSpPr>
                <a:spLocks/>
              </p:cNvSpPr>
              <p:nvPr/>
            </p:nvSpPr>
            <p:spPr bwMode="auto">
              <a:xfrm>
                <a:off x="1715" y="1273"/>
                <a:ext cx="190" cy="167"/>
              </a:xfrm>
              <a:custGeom>
                <a:avLst/>
                <a:gdLst>
                  <a:gd name="T0" fmla="*/ 568 w 568"/>
                  <a:gd name="T1" fmla="*/ 0 h 501"/>
                  <a:gd name="T2" fmla="*/ 410 w 568"/>
                  <a:gd name="T3" fmla="*/ 28 h 501"/>
                  <a:gd name="T4" fmla="*/ 338 w 568"/>
                  <a:gd name="T5" fmla="*/ 77 h 501"/>
                  <a:gd name="T6" fmla="*/ 266 w 568"/>
                  <a:gd name="T7" fmla="*/ 180 h 501"/>
                  <a:gd name="T8" fmla="*/ 210 w 568"/>
                  <a:gd name="T9" fmla="*/ 395 h 501"/>
                  <a:gd name="T10" fmla="*/ 147 w 568"/>
                  <a:gd name="T11" fmla="*/ 406 h 501"/>
                  <a:gd name="T12" fmla="*/ 0 w 568"/>
                  <a:gd name="T13" fmla="*/ 501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8" h="501">
                    <a:moveTo>
                      <a:pt x="568" y="0"/>
                    </a:moveTo>
                    <a:lnTo>
                      <a:pt x="410" y="28"/>
                    </a:lnTo>
                    <a:lnTo>
                      <a:pt x="338" y="77"/>
                    </a:lnTo>
                    <a:lnTo>
                      <a:pt x="266" y="180"/>
                    </a:lnTo>
                    <a:lnTo>
                      <a:pt x="210" y="395"/>
                    </a:lnTo>
                    <a:lnTo>
                      <a:pt x="147" y="406"/>
                    </a:lnTo>
                    <a:lnTo>
                      <a:pt x="0" y="501"/>
                    </a:lnTo>
                  </a:path>
                </a:pathLst>
              </a:custGeom>
              <a:noFill/>
              <a:ln w="11113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7432" tIns="27432" rIns="27432" bIns="27432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1538070" name="Freeform 22"/>
              <p:cNvSpPr>
                <a:spLocks/>
              </p:cNvSpPr>
              <p:nvPr/>
            </p:nvSpPr>
            <p:spPr bwMode="auto">
              <a:xfrm>
                <a:off x="1787" y="1394"/>
                <a:ext cx="147" cy="138"/>
              </a:xfrm>
              <a:custGeom>
                <a:avLst/>
                <a:gdLst>
                  <a:gd name="T0" fmla="*/ 0 w 440"/>
                  <a:gd name="T1" fmla="*/ 0 h 414"/>
                  <a:gd name="T2" fmla="*/ 175 w 440"/>
                  <a:gd name="T3" fmla="*/ 8 h 414"/>
                  <a:gd name="T4" fmla="*/ 281 w 440"/>
                  <a:gd name="T5" fmla="*/ 104 h 414"/>
                  <a:gd name="T6" fmla="*/ 382 w 440"/>
                  <a:gd name="T7" fmla="*/ 250 h 414"/>
                  <a:gd name="T8" fmla="*/ 440 w 440"/>
                  <a:gd name="T9" fmla="*/ 414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0" h="414">
                    <a:moveTo>
                      <a:pt x="0" y="0"/>
                    </a:moveTo>
                    <a:lnTo>
                      <a:pt x="175" y="8"/>
                    </a:lnTo>
                    <a:lnTo>
                      <a:pt x="281" y="104"/>
                    </a:lnTo>
                    <a:lnTo>
                      <a:pt x="382" y="250"/>
                    </a:lnTo>
                    <a:lnTo>
                      <a:pt x="440" y="414"/>
                    </a:lnTo>
                  </a:path>
                </a:pathLst>
              </a:custGeom>
              <a:noFill/>
              <a:ln w="11113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7432" tIns="27432" rIns="27432" bIns="27432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1538071" name="Freeform 23"/>
              <p:cNvSpPr>
                <a:spLocks/>
              </p:cNvSpPr>
              <p:nvPr/>
            </p:nvSpPr>
            <p:spPr bwMode="auto">
              <a:xfrm>
                <a:off x="1987" y="1246"/>
                <a:ext cx="85" cy="88"/>
              </a:xfrm>
              <a:custGeom>
                <a:avLst/>
                <a:gdLst>
                  <a:gd name="T0" fmla="*/ 5 w 255"/>
                  <a:gd name="T1" fmla="*/ 0 h 264"/>
                  <a:gd name="T2" fmla="*/ 0 w 255"/>
                  <a:gd name="T3" fmla="*/ 38 h 264"/>
                  <a:gd name="T4" fmla="*/ 13 w 255"/>
                  <a:gd name="T5" fmla="*/ 96 h 264"/>
                  <a:gd name="T6" fmla="*/ 255 w 255"/>
                  <a:gd name="T7" fmla="*/ 264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5" h="264">
                    <a:moveTo>
                      <a:pt x="5" y="0"/>
                    </a:moveTo>
                    <a:lnTo>
                      <a:pt x="0" y="38"/>
                    </a:lnTo>
                    <a:lnTo>
                      <a:pt x="13" y="96"/>
                    </a:lnTo>
                    <a:lnTo>
                      <a:pt x="255" y="264"/>
                    </a:lnTo>
                  </a:path>
                </a:pathLst>
              </a:custGeom>
              <a:noFill/>
              <a:ln w="11113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27432" tIns="27432" rIns="27432" bIns="27432">
                <a:spAutoFit/>
              </a:bodyPr>
              <a:lstStyle/>
              <a:p>
                <a:endParaRPr lang="pt-BR"/>
              </a:p>
            </p:txBody>
          </p:sp>
        </p:grpSp>
        <p:sp>
          <p:nvSpPr>
            <p:cNvPr id="1538072" name="AutoShape 24"/>
            <p:cNvSpPr>
              <a:spLocks noChangeArrowheads="1"/>
            </p:cNvSpPr>
            <p:nvPr/>
          </p:nvSpPr>
          <p:spPr bwMode="auto">
            <a:xfrm>
              <a:off x="1056" y="528"/>
              <a:ext cx="624" cy="411"/>
            </a:xfrm>
            <a:prstGeom prst="wedgeRectCallout">
              <a:avLst>
                <a:gd name="adj1" fmla="val 74838"/>
                <a:gd name="adj2" fmla="val 96931"/>
              </a:avLst>
            </a:prstGeom>
            <a:solidFill>
              <a:schemeClr val="tx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7432" tIns="27432" rIns="27432" bIns="27432"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1600">
                  <a:solidFill>
                    <a:schemeClr val="bg1"/>
                  </a:solidFill>
                </a:rPr>
                <a:t>Posterior 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sz="1600">
                  <a:solidFill>
                    <a:schemeClr val="bg1"/>
                  </a:solidFill>
                </a:rPr>
                <a:t>Parietal Cortex</a:t>
              </a:r>
            </a:p>
          </p:txBody>
        </p:sp>
      </p:grpSp>
      <p:grpSp>
        <p:nvGrpSpPr>
          <p:cNvPr id="1538073" name="Group 25"/>
          <p:cNvGrpSpPr>
            <a:grpSpLocks/>
          </p:cNvGrpSpPr>
          <p:nvPr/>
        </p:nvGrpSpPr>
        <p:grpSpPr bwMode="auto">
          <a:xfrm>
            <a:off x="2638425" y="1822450"/>
            <a:ext cx="1371600" cy="1473200"/>
            <a:chOff x="1662" y="1148"/>
            <a:chExt cx="864" cy="928"/>
          </a:xfrm>
        </p:grpSpPr>
        <p:sp>
          <p:nvSpPr>
            <p:cNvPr id="1538074" name="Text Box 26"/>
            <p:cNvSpPr txBox="1">
              <a:spLocks noChangeArrowheads="1"/>
            </p:cNvSpPr>
            <p:nvPr/>
          </p:nvSpPr>
          <p:spPr bwMode="auto">
            <a:xfrm>
              <a:off x="1662" y="1710"/>
              <a:ext cx="86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i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Sensory input</a:t>
              </a:r>
            </a:p>
          </p:txBody>
        </p:sp>
        <p:grpSp>
          <p:nvGrpSpPr>
            <p:cNvPr id="1538075" name="Group 27"/>
            <p:cNvGrpSpPr>
              <a:grpSpLocks/>
            </p:cNvGrpSpPr>
            <p:nvPr/>
          </p:nvGrpSpPr>
          <p:grpSpPr bwMode="auto">
            <a:xfrm>
              <a:off x="1720" y="1148"/>
              <a:ext cx="564" cy="628"/>
              <a:chOff x="1720" y="1148"/>
              <a:chExt cx="564" cy="628"/>
            </a:xfrm>
          </p:grpSpPr>
          <p:sp>
            <p:nvSpPr>
              <p:cNvPr id="1538076" name="Freeform 28"/>
              <p:cNvSpPr>
                <a:spLocks/>
              </p:cNvSpPr>
              <p:nvPr/>
            </p:nvSpPr>
            <p:spPr bwMode="auto">
              <a:xfrm>
                <a:off x="1720" y="1296"/>
                <a:ext cx="56" cy="480"/>
              </a:xfrm>
              <a:custGeom>
                <a:avLst/>
                <a:gdLst>
                  <a:gd name="T0" fmla="*/ 8 w 104"/>
                  <a:gd name="T1" fmla="*/ 432 h 432"/>
                  <a:gd name="T2" fmla="*/ 8 w 104"/>
                  <a:gd name="T3" fmla="*/ 192 h 432"/>
                  <a:gd name="T4" fmla="*/ 56 w 104"/>
                  <a:gd name="T5" fmla="*/ 48 h 432"/>
                  <a:gd name="T6" fmla="*/ 104 w 104"/>
                  <a:gd name="T7" fmla="*/ 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" h="432">
                    <a:moveTo>
                      <a:pt x="8" y="432"/>
                    </a:moveTo>
                    <a:cubicBezTo>
                      <a:pt x="4" y="344"/>
                      <a:pt x="0" y="256"/>
                      <a:pt x="8" y="192"/>
                    </a:cubicBezTo>
                    <a:cubicBezTo>
                      <a:pt x="16" y="128"/>
                      <a:pt x="40" y="80"/>
                      <a:pt x="56" y="48"/>
                    </a:cubicBezTo>
                    <a:cubicBezTo>
                      <a:pt x="72" y="16"/>
                      <a:pt x="88" y="8"/>
                      <a:pt x="104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38077" name="Line 29"/>
              <p:cNvSpPr>
                <a:spLocks noChangeShapeType="1"/>
              </p:cNvSpPr>
              <p:nvPr/>
            </p:nvSpPr>
            <p:spPr bwMode="auto">
              <a:xfrm rot="7184487" flipH="1">
                <a:off x="1786" y="1402"/>
                <a:ext cx="115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38078" name="Freeform 30"/>
              <p:cNvSpPr>
                <a:spLocks/>
              </p:cNvSpPr>
              <p:nvPr/>
            </p:nvSpPr>
            <p:spPr bwMode="auto">
              <a:xfrm>
                <a:off x="1900" y="1276"/>
                <a:ext cx="288" cy="432"/>
              </a:xfrm>
              <a:custGeom>
                <a:avLst/>
                <a:gdLst>
                  <a:gd name="T0" fmla="*/ 288 w 288"/>
                  <a:gd name="T1" fmla="*/ 432 h 432"/>
                  <a:gd name="T2" fmla="*/ 192 w 288"/>
                  <a:gd name="T3" fmla="*/ 192 h 432"/>
                  <a:gd name="T4" fmla="*/ 0 w 288"/>
                  <a:gd name="T5" fmla="*/ 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8" h="432">
                    <a:moveTo>
                      <a:pt x="288" y="432"/>
                    </a:moveTo>
                    <a:cubicBezTo>
                      <a:pt x="264" y="348"/>
                      <a:pt x="240" y="264"/>
                      <a:pt x="192" y="192"/>
                    </a:cubicBezTo>
                    <a:cubicBezTo>
                      <a:pt x="144" y="120"/>
                      <a:pt x="72" y="60"/>
                      <a:pt x="0" y="0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38079" name="Freeform 31"/>
              <p:cNvSpPr>
                <a:spLocks/>
              </p:cNvSpPr>
              <p:nvPr/>
            </p:nvSpPr>
            <p:spPr bwMode="auto">
              <a:xfrm>
                <a:off x="1900" y="1148"/>
                <a:ext cx="384" cy="48"/>
              </a:xfrm>
              <a:custGeom>
                <a:avLst/>
                <a:gdLst>
                  <a:gd name="T0" fmla="*/ 384 w 384"/>
                  <a:gd name="T1" fmla="*/ 48 h 48"/>
                  <a:gd name="T2" fmla="*/ 192 w 384"/>
                  <a:gd name="T3" fmla="*/ 0 h 48"/>
                  <a:gd name="T4" fmla="*/ 0 w 384"/>
                  <a:gd name="T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4" h="48">
                    <a:moveTo>
                      <a:pt x="384" y="48"/>
                    </a:moveTo>
                    <a:cubicBezTo>
                      <a:pt x="320" y="24"/>
                      <a:pt x="256" y="0"/>
                      <a:pt x="192" y="0"/>
                    </a:cubicBezTo>
                    <a:cubicBezTo>
                      <a:pt x="128" y="0"/>
                      <a:pt x="64" y="24"/>
                      <a:pt x="0" y="48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538080" name="Group 32"/>
          <p:cNvGrpSpPr>
            <a:grpSpLocks/>
          </p:cNvGrpSpPr>
          <p:nvPr/>
        </p:nvGrpSpPr>
        <p:grpSpPr bwMode="auto">
          <a:xfrm>
            <a:off x="3155950" y="990600"/>
            <a:ext cx="3778250" cy="1738313"/>
            <a:chOff x="1988" y="624"/>
            <a:chExt cx="2380" cy="1095"/>
          </a:xfrm>
        </p:grpSpPr>
        <p:sp>
          <p:nvSpPr>
            <p:cNvPr id="1538081" name="Freeform 33"/>
            <p:cNvSpPr>
              <a:spLocks/>
            </p:cNvSpPr>
            <p:nvPr/>
          </p:nvSpPr>
          <p:spPr bwMode="auto">
            <a:xfrm>
              <a:off x="3199" y="1153"/>
              <a:ext cx="602" cy="566"/>
            </a:xfrm>
            <a:custGeom>
              <a:avLst/>
              <a:gdLst>
                <a:gd name="T0" fmla="*/ 1806 w 1806"/>
                <a:gd name="T1" fmla="*/ 849 h 1698"/>
                <a:gd name="T2" fmla="*/ 1787 w 1806"/>
                <a:gd name="T3" fmla="*/ 678 h 1698"/>
                <a:gd name="T4" fmla="*/ 1735 w 1806"/>
                <a:gd name="T5" fmla="*/ 518 h 1698"/>
                <a:gd name="T6" fmla="*/ 1651 w 1806"/>
                <a:gd name="T7" fmla="*/ 374 h 1698"/>
                <a:gd name="T8" fmla="*/ 1541 w 1806"/>
                <a:gd name="T9" fmla="*/ 248 h 1698"/>
                <a:gd name="T10" fmla="*/ 1408 w 1806"/>
                <a:gd name="T11" fmla="*/ 145 h 1698"/>
                <a:gd name="T12" fmla="*/ 1254 w 1806"/>
                <a:gd name="T13" fmla="*/ 66 h 1698"/>
                <a:gd name="T14" fmla="*/ 1085 w 1806"/>
                <a:gd name="T15" fmla="*/ 17 h 1698"/>
                <a:gd name="T16" fmla="*/ 903 w 1806"/>
                <a:gd name="T17" fmla="*/ 0 h 1698"/>
                <a:gd name="T18" fmla="*/ 720 w 1806"/>
                <a:gd name="T19" fmla="*/ 17 h 1698"/>
                <a:gd name="T20" fmla="*/ 551 w 1806"/>
                <a:gd name="T21" fmla="*/ 66 h 1698"/>
                <a:gd name="T22" fmla="*/ 398 w 1806"/>
                <a:gd name="T23" fmla="*/ 145 h 1698"/>
                <a:gd name="T24" fmla="*/ 264 w 1806"/>
                <a:gd name="T25" fmla="*/ 248 h 1698"/>
                <a:gd name="T26" fmla="*/ 154 w 1806"/>
                <a:gd name="T27" fmla="*/ 374 h 1698"/>
                <a:gd name="T28" fmla="*/ 71 w 1806"/>
                <a:gd name="T29" fmla="*/ 518 h 1698"/>
                <a:gd name="T30" fmla="*/ 18 w 1806"/>
                <a:gd name="T31" fmla="*/ 678 h 1698"/>
                <a:gd name="T32" fmla="*/ 0 w 1806"/>
                <a:gd name="T33" fmla="*/ 849 h 1698"/>
                <a:gd name="T34" fmla="*/ 18 w 1806"/>
                <a:gd name="T35" fmla="*/ 1020 h 1698"/>
                <a:gd name="T36" fmla="*/ 71 w 1806"/>
                <a:gd name="T37" fmla="*/ 1180 h 1698"/>
                <a:gd name="T38" fmla="*/ 154 w 1806"/>
                <a:gd name="T39" fmla="*/ 1324 h 1698"/>
                <a:gd name="T40" fmla="*/ 264 w 1806"/>
                <a:gd name="T41" fmla="*/ 1450 h 1698"/>
                <a:gd name="T42" fmla="*/ 398 w 1806"/>
                <a:gd name="T43" fmla="*/ 1553 h 1698"/>
                <a:gd name="T44" fmla="*/ 551 w 1806"/>
                <a:gd name="T45" fmla="*/ 1631 h 1698"/>
                <a:gd name="T46" fmla="*/ 720 w 1806"/>
                <a:gd name="T47" fmla="*/ 1681 h 1698"/>
                <a:gd name="T48" fmla="*/ 903 w 1806"/>
                <a:gd name="T49" fmla="*/ 1698 h 1698"/>
                <a:gd name="T50" fmla="*/ 1085 w 1806"/>
                <a:gd name="T51" fmla="*/ 1681 h 1698"/>
                <a:gd name="T52" fmla="*/ 1254 w 1806"/>
                <a:gd name="T53" fmla="*/ 1631 h 1698"/>
                <a:gd name="T54" fmla="*/ 1408 w 1806"/>
                <a:gd name="T55" fmla="*/ 1553 h 1698"/>
                <a:gd name="T56" fmla="*/ 1541 w 1806"/>
                <a:gd name="T57" fmla="*/ 1450 h 1698"/>
                <a:gd name="T58" fmla="*/ 1651 w 1806"/>
                <a:gd name="T59" fmla="*/ 1324 h 1698"/>
                <a:gd name="T60" fmla="*/ 1735 w 1806"/>
                <a:gd name="T61" fmla="*/ 1180 h 1698"/>
                <a:gd name="T62" fmla="*/ 1787 w 1806"/>
                <a:gd name="T63" fmla="*/ 1020 h 1698"/>
                <a:gd name="T64" fmla="*/ 1806 w 1806"/>
                <a:gd name="T65" fmla="*/ 849 h 1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06" h="1698">
                  <a:moveTo>
                    <a:pt x="1806" y="849"/>
                  </a:moveTo>
                  <a:lnTo>
                    <a:pt x="1787" y="678"/>
                  </a:lnTo>
                  <a:lnTo>
                    <a:pt x="1735" y="518"/>
                  </a:lnTo>
                  <a:lnTo>
                    <a:pt x="1651" y="374"/>
                  </a:lnTo>
                  <a:lnTo>
                    <a:pt x="1541" y="248"/>
                  </a:lnTo>
                  <a:lnTo>
                    <a:pt x="1408" y="145"/>
                  </a:lnTo>
                  <a:lnTo>
                    <a:pt x="1254" y="66"/>
                  </a:lnTo>
                  <a:lnTo>
                    <a:pt x="1085" y="17"/>
                  </a:lnTo>
                  <a:lnTo>
                    <a:pt x="903" y="0"/>
                  </a:lnTo>
                  <a:lnTo>
                    <a:pt x="720" y="17"/>
                  </a:lnTo>
                  <a:lnTo>
                    <a:pt x="551" y="66"/>
                  </a:lnTo>
                  <a:lnTo>
                    <a:pt x="398" y="145"/>
                  </a:lnTo>
                  <a:lnTo>
                    <a:pt x="264" y="248"/>
                  </a:lnTo>
                  <a:lnTo>
                    <a:pt x="154" y="374"/>
                  </a:lnTo>
                  <a:lnTo>
                    <a:pt x="71" y="518"/>
                  </a:lnTo>
                  <a:lnTo>
                    <a:pt x="18" y="678"/>
                  </a:lnTo>
                  <a:lnTo>
                    <a:pt x="0" y="849"/>
                  </a:lnTo>
                  <a:lnTo>
                    <a:pt x="18" y="1020"/>
                  </a:lnTo>
                  <a:lnTo>
                    <a:pt x="71" y="1180"/>
                  </a:lnTo>
                  <a:lnTo>
                    <a:pt x="154" y="1324"/>
                  </a:lnTo>
                  <a:lnTo>
                    <a:pt x="264" y="1450"/>
                  </a:lnTo>
                  <a:lnTo>
                    <a:pt x="398" y="1553"/>
                  </a:lnTo>
                  <a:lnTo>
                    <a:pt x="551" y="1631"/>
                  </a:lnTo>
                  <a:lnTo>
                    <a:pt x="720" y="1681"/>
                  </a:lnTo>
                  <a:lnTo>
                    <a:pt x="903" y="1698"/>
                  </a:lnTo>
                  <a:lnTo>
                    <a:pt x="1085" y="1681"/>
                  </a:lnTo>
                  <a:lnTo>
                    <a:pt x="1254" y="1631"/>
                  </a:lnTo>
                  <a:lnTo>
                    <a:pt x="1408" y="1553"/>
                  </a:lnTo>
                  <a:lnTo>
                    <a:pt x="1541" y="1450"/>
                  </a:lnTo>
                  <a:lnTo>
                    <a:pt x="1651" y="1324"/>
                  </a:lnTo>
                  <a:lnTo>
                    <a:pt x="1735" y="1180"/>
                  </a:lnTo>
                  <a:lnTo>
                    <a:pt x="1787" y="1020"/>
                  </a:lnTo>
                  <a:lnTo>
                    <a:pt x="1806" y="849"/>
                  </a:lnTo>
                  <a:close/>
                </a:path>
              </a:pathLst>
            </a:custGeom>
            <a:solidFill>
              <a:srgbClr val="FFA8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7432" tIns="27432" rIns="27432" bIns="27432">
              <a:spAutoFit/>
            </a:bodyPr>
            <a:lstStyle/>
            <a:p>
              <a:endParaRPr lang="pt-BR"/>
            </a:p>
          </p:txBody>
        </p:sp>
        <p:sp>
          <p:nvSpPr>
            <p:cNvPr id="1538082" name="Freeform 34"/>
            <p:cNvSpPr>
              <a:spLocks/>
            </p:cNvSpPr>
            <p:nvPr/>
          </p:nvSpPr>
          <p:spPr bwMode="auto">
            <a:xfrm>
              <a:off x="3323" y="1205"/>
              <a:ext cx="449" cy="114"/>
            </a:xfrm>
            <a:custGeom>
              <a:avLst/>
              <a:gdLst>
                <a:gd name="T0" fmla="*/ 0 w 1349"/>
                <a:gd name="T1" fmla="*/ 0 h 342"/>
                <a:gd name="T2" fmla="*/ 226 w 1349"/>
                <a:gd name="T3" fmla="*/ 8 h 342"/>
                <a:gd name="T4" fmla="*/ 382 w 1349"/>
                <a:gd name="T5" fmla="*/ 35 h 342"/>
                <a:gd name="T6" fmla="*/ 527 w 1349"/>
                <a:gd name="T7" fmla="*/ 106 h 342"/>
                <a:gd name="T8" fmla="*/ 672 w 1349"/>
                <a:gd name="T9" fmla="*/ 255 h 342"/>
                <a:gd name="T10" fmla="*/ 656 w 1349"/>
                <a:gd name="T11" fmla="*/ 302 h 342"/>
                <a:gd name="T12" fmla="*/ 694 w 1349"/>
                <a:gd name="T13" fmla="*/ 250 h 342"/>
                <a:gd name="T14" fmla="*/ 773 w 1349"/>
                <a:gd name="T15" fmla="*/ 234 h 342"/>
                <a:gd name="T16" fmla="*/ 1060 w 1349"/>
                <a:gd name="T17" fmla="*/ 234 h 342"/>
                <a:gd name="T18" fmla="*/ 1310 w 1349"/>
                <a:gd name="T19" fmla="*/ 321 h 342"/>
                <a:gd name="T20" fmla="*/ 1349 w 1349"/>
                <a:gd name="T21" fmla="*/ 34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9" h="342">
                  <a:moveTo>
                    <a:pt x="0" y="0"/>
                  </a:moveTo>
                  <a:lnTo>
                    <a:pt x="226" y="8"/>
                  </a:lnTo>
                  <a:lnTo>
                    <a:pt x="382" y="35"/>
                  </a:lnTo>
                  <a:lnTo>
                    <a:pt x="527" y="106"/>
                  </a:lnTo>
                  <a:lnTo>
                    <a:pt x="672" y="255"/>
                  </a:lnTo>
                  <a:lnTo>
                    <a:pt x="656" y="302"/>
                  </a:lnTo>
                  <a:lnTo>
                    <a:pt x="694" y="250"/>
                  </a:lnTo>
                  <a:lnTo>
                    <a:pt x="773" y="234"/>
                  </a:lnTo>
                  <a:lnTo>
                    <a:pt x="1060" y="234"/>
                  </a:lnTo>
                  <a:lnTo>
                    <a:pt x="1310" y="321"/>
                  </a:lnTo>
                  <a:lnTo>
                    <a:pt x="1349" y="342"/>
                  </a:lnTo>
                </a:path>
              </a:pathLst>
            </a:custGeom>
            <a:noFill/>
            <a:ln w="11113">
              <a:solidFill>
                <a:srgbClr val="8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27432" tIns="27432" rIns="27432" bIns="27432">
              <a:spAutoFit/>
            </a:bodyPr>
            <a:lstStyle/>
            <a:p>
              <a:endParaRPr lang="pt-BR"/>
            </a:p>
          </p:txBody>
        </p:sp>
        <p:sp>
          <p:nvSpPr>
            <p:cNvPr id="1538083" name="Freeform 35"/>
            <p:cNvSpPr>
              <a:spLocks/>
            </p:cNvSpPr>
            <p:nvPr/>
          </p:nvSpPr>
          <p:spPr bwMode="auto">
            <a:xfrm>
              <a:off x="3372" y="1357"/>
              <a:ext cx="245" cy="183"/>
            </a:xfrm>
            <a:custGeom>
              <a:avLst/>
              <a:gdLst>
                <a:gd name="T0" fmla="*/ 0 w 737"/>
                <a:gd name="T1" fmla="*/ 0 h 547"/>
                <a:gd name="T2" fmla="*/ 15 w 737"/>
                <a:gd name="T3" fmla="*/ 120 h 547"/>
                <a:gd name="T4" fmla="*/ 132 w 737"/>
                <a:gd name="T5" fmla="*/ 350 h 547"/>
                <a:gd name="T6" fmla="*/ 254 w 737"/>
                <a:gd name="T7" fmla="*/ 466 h 547"/>
                <a:gd name="T8" fmla="*/ 363 w 737"/>
                <a:gd name="T9" fmla="*/ 515 h 547"/>
                <a:gd name="T10" fmla="*/ 470 w 737"/>
                <a:gd name="T11" fmla="*/ 539 h 547"/>
                <a:gd name="T12" fmla="*/ 594 w 737"/>
                <a:gd name="T13" fmla="*/ 547 h 547"/>
                <a:gd name="T14" fmla="*/ 677 w 737"/>
                <a:gd name="T15" fmla="*/ 534 h 547"/>
                <a:gd name="T16" fmla="*/ 737 w 737"/>
                <a:gd name="T17" fmla="*/ 477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7" h="547">
                  <a:moveTo>
                    <a:pt x="0" y="0"/>
                  </a:moveTo>
                  <a:lnTo>
                    <a:pt x="15" y="120"/>
                  </a:lnTo>
                  <a:lnTo>
                    <a:pt x="132" y="350"/>
                  </a:lnTo>
                  <a:lnTo>
                    <a:pt x="254" y="466"/>
                  </a:lnTo>
                  <a:lnTo>
                    <a:pt x="363" y="515"/>
                  </a:lnTo>
                  <a:lnTo>
                    <a:pt x="470" y="539"/>
                  </a:lnTo>
                  <a:lnTo>
                    <a:pt x="594" y="547"/>
                  </a:lnTo>
                  <a:lnTo>
                    <a:pt x="677" y="534"/>
                  </a:lnTo>
                  <a:lnTo>
                    <a:pt x="737" y="477"/>
                  </a:lnTo>
                </a:path>
              </a:pathLst>
            </a:custGeom>
            <a:noFill/>
            <a:ln w="11113">
              <a:solidFill>
                <a:srgbClr val="8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27432" tIns="27432" rIns="27432" bIns="27432">
              <a:spAutoFit/>
            </a:bodyPr>
            <a:lstStyle/>
            <a:p>
              <a:endParaRPr lang="pt-BR"/>
            </a:p>
          </p:txBody>
        </p:sp>
        <p:sp>
          <p:nvSpPr>
            <p:cNvPr id="1538084" name="Freeform 36"/>
            <p:cNvSpPr>
              <a:spLocks/>
            </p:cNvSpPr>
            <p:nvPr/>
          </p:nvSpPr>
          <p:spPr bwMode="auto">
            <a:xfrm>
              <a:off x="3435" y="1522"/>
              <a:ext cx="47" cy="90"/>
            </a:xfrm>
            <a:custGeom>
              <a:avLst/>
              <a:gdLst>
                <a:gd name="T0" fmla="*/ 140 w 140"/>
                <a:gd name="T1" fmla="*/ 0 h 271"/>
                <a:gd name="T2" fmla="*/ 87 w 140"/>
                <a:gd name="T3" fmla="*/ 29 h 271"/>
                <a:gd name="T4" fmla="*/ 38 w 140"/>
                <a:gd name="T5" fmla="*/ 87 h 271"/>
                <a:gd name="T6" fmla="*/ 0 w 140"/>
                <a:gd name="T7" fmla="*/ 149 h 271"/>
                <a:gd name="T8" fmla="*/ 0 w 140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71">
                  <a:moveTo>
                    <a:pt x="140" y="0"/>
                  </a:moveTo>
                  <a:lnTo>
                    <a:pt x="87" y="29"/>
                  </a:lnTo>
                  <a:lnTo>
                    <a:pt x="38" y="87"/>
                  </a:lnTo>
                  <a:lnTo>
                    <a:pt x="0" y="149"/>
                  </a:lnTo>
                  <a:lnTo>
                    <a:pt x="0" y="271"/>
                  </a:lnTo>
                </a:path>
              </a:pathLst>
            </a:custGeom>
            <a:noFill/>
            <a:ln w="11113">
              <a:solidFill>
                <a:srgbClr val="8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27432" tIns="27432" rIns="27432" bIns="27432">
              <a:spAutoFit/>
            </a:bodyPr>
            <a:lstStyle/>
            <a:p>
              <a:endParaRPr lang="pt-BR"/>
            </a:p>
          </p:txBody>
        </p:sp>
        <p:sp>
          <p:nvSpPr>
            <p:cNvPr id="1538085" name="Freeform 37"/>
            <p:cNvSpPr>
              <a:spLocks/>
            </p:cNvSpPr>
            <p:nvPr/>
          </p:nvSpPr>
          <p:spPr bwMode="auto">
            <a:xfrm>
              <a:off x="3227" y="1553"/>
              <a:ext cx="393" cy="143"/>
            </a:xfrm>
            <a:custGeom>
              <a:avLst/>
              <a:gdLst>
                <a:gd name="T0" fmla="*/ 0 w 1178"/>
                <a:gd name="T1" fmla="*/ 0 h 431"/>
                <a:gd name="T2" fmla="*/ 90 w 1178"/>
                <a:gd name="T3" fmla="*/ 59 h 431"/>
                <a:gd name="T4" fmla="*/ 286 w 1178"/>
                <a:gd name="T5" fmla="*/ 162 h 431"/>
                <a:gd name="T6" fmla="*/ 406 w 1178"/>
                <a:gd name="T7" fmla="*/ 179 h 431"/>
                <a:gd name="T8" fmla="*/ 767 w 1178"/>
                <a:gd name="T9" fmla="*/ 179 h 431"/>
                <a:gd name="T10" fmla="*/ 1006 w 1178"/>
                <a:gd name="T11" fmla="*/ 314 h 431"/>
                <a:gd name="T12" fmla="*/ 1097 w 1178"/>
                <a:gd name="T13" fmla="*/ 420 h 431"/>
                <a:gd name="T14" fmla="*/ 1178 w 1178"/>
                <a:gd name="T15" fmla="*/ 43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8" h="431">
                  <a:moveTo>
                    <a:pt x="0" y="0"/>
                  </a:moveTo>
                  <a:lnTo>
                    <a:pt x="90" y="59"/>
                  </a:lnTo>
                  <a:lnTo>
                    <a:pt x="286" y="162"/>
                  </a:lnTo>
                  <a:lnTo>
                    <a:pt x="406" y="179"/>
                  </a:lnTo>
                  <a:lnTo>
                    <a:pt x="767" y="179"/>
                  </a:lnTo>
                  <a:lnTo>
                    <a:pt x="1006" y="314"/>
                  </a:lnTo>
                  <a:lnTo>
                    <a:pt x="1097" y="420"/>
                  </a:lnTo>
                  <a:lnTo>
                    <a:pt x="1178" y="431"/>
                  </a:lnTo>
                </a:path>
              </a:pathLst>
            </a:custGeom>
            <a:noFill/>
            <a:ln w="11113">
              <a:solidFill>
                <a:srgbClr val="8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27432" tIns="27432" rIns="27432" bIns="27432">
              <a:spAutoFit/>
            </a:bodyPr>
            <a:lstStyle/>
            <a:p>
              <a:endParaRPr lang="pt-BR"/>
            </a:p>
          </p:txBody>
        </p:sp>
        <p:sp>
          <p:nvSpPr>
            <p:cNvPr id="1538086" name="Freeform 38"/>
            <p:cNvSpPr>
              <a:spLocks/>
            </p:cNvSpPr>
            <p:nvPr/>
          </p:nvSpPr>
          <p:spPr bwMode="auto">
            <a:xfrm>
              <a:off x="3583" y="1163"/>
              <a:ext cx="55" cy="18"/>
            </a:xfrm>
            <a:custGeom>
              <a:avLst/>
              <a:gdLst>
                <a:gd name="T0" fmla="*/ 166 w 166"/>
                <a:gd name="T1" fmla="*/ 29 h 53"/>
                <a:gd name="T2" fmla="*/ 118 w 166"/>
                <a:gd name="T3" fmla="*/ 53 h 53"/>
                <a:gd name="T4" fmla="*/ 102 w 166"/>
                <a:gd name="T5" fmla="*/ 16 h 53"/>
                <a:gd name="T6" fmla="*/ 71 w 166"/>
                <a:gd name="T7" fmla="*/ 0 h 53"/>
                <a:gd name="T8" fmla="*/ 0 w 166"/>
                <a:gd name="T9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53">
                  <a:moveTo>
                    <a:pt x="166" y="29"/>
                  </a:moveTo>
                  <a:lnTo>
                    <a:pt x="118" y="53"/>
                  </a:lnTo>
                  <a:lnTo>
                    <a:pt x="102" y="16"/>
                  </a:lnTo>
                  <a:lnTo>
                    <a:pt x="71" y="0"/>
                  </a:lnTo>
                  <a:lnTo>
                    <a:pt x="0" y="16"/>
                  </a:lnTo>
                </a:path>
              </a:pathLst>
            </a:custGeom>
            <a:noFill/>
            <a:ln w="11113">
              <a:solidFill>
                <a:srgbClr val="8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27432" tIns="27432" rIns="27432" bIns="27432">
              <a:spAutoFit/>
            </a:bodyPr>
            <a:lstStyle/>
            <a:p>
              <a:endParaRPr lang="pt-BR"/>
            </a:p>
          </p:txBody>
        </p:sp>
        <p:sp>
          <p:nvSpPr>
            <p:cNvPr id="1538087" name="Freeform 39"/>
            <p:cNvSpPr>
              <a:spLocks/>
            </p:cNvSpPr>
            <p:nvPr/>
          </p:nvSpPr>
          <p:spPr bwMode="auto">
            <a:xfrm>
              <a:off x="1988" y="1056"/>
              <a:ext cx="1584" cy="336"/>
            </a:xfrm>
            <a:custGeom>
              <a:avLst/>
              <a:gdLst>
                <a:gd name="T0" fmla="*/ 0 w 1536"/>
                <a:gd name="T1" fmla="*/ 144 h 288"/>
                <a:gd name="T2" fmla="*/ 240 w 1536"/>
                <a:gd name="T3" fmla="*/ 48 h 288"/>
                <a:gd name="T4" fmla="*/ 672 w 1536"/>
                <a:gd name="T5" fmla="*/ 0 h 288"/>
                <a:gd name="T6" fmla="*/ 960 w 1536"/>
                <a:gd name="T7" fmla="*/ 48 h 288"/>
                <a:gd name="T8" fmla="*/ 1296 w 1536"/>
                <a:gd name="T9" fmla="*/ 144 h 288"/>
                <a:gd name="T10" fmla="*/ 1536 w 1536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6" h="288">
                  <a:moveTo>
                    <a:pt x="0" y="144"/>
                  </a:moveTo>
                  <a:cubicBezTo>
                    <a:pt x="64" y="108"/>
                    <a:pt x="128" y="72"/>
                    <a:pt x="240" y="48"/>
                  </a:cubicBezTo>
                  <a:cubicBezTo>
                    <a:pt x="352" y="24"/>
                    <a:pt x="552" y="0"/>
                    <a:pt x="672" y="0"/>
                  </a:cubicBezTo>
                  <a:cubicBezTo>
                    <a:pt x="792" y="0"/>
                    <a:pt x="856" y="24"/>
                    <a:pt x="960" y="48"/>
                  </a:cubicBezTo>
                  <a:cubicBezTo>
                    <a:pt x="1064" y="72"/>
                    <a:pt x="1200" y="104"/>
                    <a:pt x="1296" y="144"/>
                  </a:cubicBezTo>
                  <a:cubicBezTo>
                    <a:pt x="1392" y="184"/>
                    <a:pt x="1464" y="236"/>
                    <a:pt x="1536" y="288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 type="stealth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7432" tIns="27432" rIns="27432" bIns="27432">
              <a:spAutoFit/>
            </a:bodyPr>
            <a:lstStyle/>
            <a:p>
              <a:endParaRPr lang="pt-BR"/>
            </a:p>
          </p:txBody>
        </p:sp>
        <p:sp>
          <p:nvSpPr>
            <p:cNvPr id="1538088" name="AutoShape 40"/>
            <p:cNvSpPr>
              <a:spLocks noChangeArrowheads="1"/>
            </p:cNvSpPr>
            <p:nvPr/>
          </p:nvSpPr>
          <p:spPr bwMode="auto">
            <a:xfrm>
              <a:off x="3696" y="624"/>
              <a:ext cx="672" cy="288"/>
            </a:xfrm>
            <a:prstGeom prst="wedgeRectCallout">
              <a:avLst>
                <a:gd name="adj1" fmla="val -63394"/>
                <a:gd name="adj2" fmla="val 141194"/>
              </a:avLst>
            </a:prstGeom>
            <a:solidFill>
              <a:schemeClr val="tx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7432" tIns="27432" rIns="27432" bIns="27432"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1600">
                  <a:solidFill>
                    <a:schemeClr val="bg1"/>
                  </a:solidFill>
                </a:rPr>
                <a:t>Prefrontal 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sz="1600">
                  <a:solidFill>
                    <a:schemeClr val="bg1"/>
                  </a:solidFill>
                </a:rPr>
                <a:t>Cortex</a:t>
              </a:r>
            </a:p>
          </p:txBody>
        </p:sp>
      </p:grpSp>
      <p:grpSp>
        <p:nvGrpSpPr>
          <p:cNvPr id="1538089" name="Group 41"/>
          <p:cNvGrpSpPr>
            <a:grpSpLocks/>
          </p:cNvGrpSpPr>
          <p:nvPr/>
        </p:nvGrpSpPr>
        <p:grpSpPr bwMode="auto">
          <a:xfrm>
            <a:off x="3206750" y="2051050"/>
            <a:ext cx="2178050" cy="1073150"/>
            <a:chOff x="1940" y="1296"/>
            <a:chExt cx="1372" cy="676"/>
          </a:xfrm>
        </p:grpSpPr>
        <p:grpSp>
          <p:nvGrpSpPr>
            <p:cNvPr id="1538090" name="Group 42"/>
            <p:cNvGrpSpPr>
              <a:grpSpLocks/>
            </p:cNvGrpSpPr>
            <p:nvPr/>
          </p:nvGrpSpPr>
          <p:grpSpPr bwMode="auto">
            <a:xfrm>
              <a:off x="1940" y="1296"/>
              <a:ext cx="1180" cy="676"/>
              <a:chOff x="2019" y="1296"/>
              <a:chExt cx="1180" cy="676"/>
            </a:xfrm>
          </p:grpSpPr>
          <p:sp>
            <p:nvSpPr>
              <p:cNvPr id="1538091" name="Freeform 43"/>
              <p:cNvSpPr>
                <a:spLocks/>
              </p:cNvSpPr>
              <p:nvPr/>
            </p:nvSpPr>
            <p:spPr bwMode="auto">
              <a:xfrm>
                <a:off x="2019" y="1537"/>
                <a:ext cx="1180" cy="435"/>
              </a:xfrm>
              <a:custGeom>
                <a:avLst/>
                <a:gdLst>
                  <a:gd name="T0" fmla="*/ 3216 w 3542"/>
                  <a:gd name="T1" fmla="*/ 86 h 1305"/>
                  <a:gd name="T2" fmla="*/ 3357 w 3542"/>
                  <a:gd name="T3" fmla="*/ 174 h 1305"/>
                  <a:gd name="T4" fmla="*/ 3482 w 3542"/>
                  <a:gd name="T5" fmla="*/ 310 h 1305"/>
                  <a:gd name="T6" fmla="*/ 3542 w 3542"/>
                  <a:gd name="T7" fmla="*/ 482 h 1305"/>
                  <a:gd name="T8" fmla="*/ 3526 w 3542"/>
                  <a:gd name="T9" fmla="*/ 579 h 1305"/>
                  <a:gd name="T10" fmla="*/ 3460 w 3542"/>
                  <a:gd name="T11" fmla="*/ 655 h 1305"/>
                  <a:gd name="T12" fmla="*/ 3296 w 3542"/>
                  <a:gd name="T13" fmla="*/ 768 h 1305"/>
                  <a:gd name="T14" fmla="*/ 3094 w 3542"/>
                  <a:gd name="T15" fmla="*/ 791 h 1305"/>
                  <a:gd name="T16" fmla="*/ 2814 w 3542"/>
                  <a:gd name="T17" fmla="*/ 774 h 1305"/>
                  <a:gd name="T18" fmla="*/ 2674 w 3542"/>
                  <a:gd name="T19" fmla="*/ 649 h 1305"/>
                  <a:gd name="T20" fmla="*/ 2573 w 3542"/>
                  <a:gd name="T21" fmla="*/ 519 h 1305"/>
                  <a:gd name="T22" fmla="*/ 2483 w 3542"/>
                  <a:gd name="T23" fmla="*/ 458 h 1305"/>
                  <a:gd name="T24" fmla="*/ 2168 w 3542"/>
                  <a:gd name="T25" fmla="*/ 330 h 1305"/>
                  <a:gd name="T26" fmla="*/ 1871 w 3542"/>
                  <a:gd name="T27" fmla="*/ 302 h 1305"/>
                  <a:gd name="T28" fmla="*/ 1327 w 3542"/>
                  <a:gd name="T29" fmla="*/ 369 h 1305"/>
                  <a:gd name="T30" fmla="*/ 922 w 3542"/>
                  <a:gd name="T31" fmla="*/ 510 h 1305"/>
                  <a:gd name="T32" fmla="*/ 533 w 3542"/>
                  <a:gd name="T33" fmla="*/ 699 h 1305"/>
                  <a:gd name="T34" fmla="*/ 210 w 3542"/>
                  <a:gd name="T35" fmla="*/ 909 h 1305"/>
                  <a:gd name="T36" fmla="*/ 130 w 3542"/>
                  <a:gd name="T37" fmla="*/ 1044 h 1305"/>
                  <a:gd name="T38" fmla="*/ 138 w 3542"/>
                  <a:gd name="T39" fmla="*/ 1188 h 1305"/>
                  <a:gd name="T40" fmla="*/ 234 w 3542"/>
                  <a:gd name="T41" fmla="*/ 1291 h 1305"/>
                  <a:gd name="T42" fmla="*/ 141 w 3542"/>
                  <a:gd name="T43" fmla="*/ 1305 h 1305"/>
                  <a:gd name="T44" fmla="*/ 20 w 3542"/>
                  <a:gd name="T45" fmla="*/ 1199 h 1305"/>
                  <a:gd name="T46" fmla="*/ 0 w 3542"/>
                  <a:gd name="T47" fmla="*/ 1026 h 1305"/>
                  <a:gd name="T48" fmla="*/ 63 w 3542"/>
                  <a:gd name="T49" fmla="*/ 835 h 1305"/>
                  <a:gd name="T50" fmla="*/ 136 w 3542"/>
                  <a:gd name="T51" fmla="*/ 743 h 1305"/>
                  <a:gd name="T52" fmla="*/ 507 w 3542"/>
                  <a:gd name="T53" fmla="*/ 447 h 1305"/>
                  <a:gd name="T54" fmla="*/ 893 w 3542"/>
                  <a:gd name="T55" fmla="*/ 243 h 1305"/>
                  <a:gd name="T56" fmla="*/ 1693 w 3542"/>
                  <a:gd name="T57" fmla="*/ 38 h 1305"/>
                  <a:gd name="T58" fmla="*/ 1893 w 3542"/>
                  <a:gd name="T59" fmla="*/ 0 h 1305"/>
                  <a:gd name="T60" fmla="*/ 2594 w 3542"/>
                  <a:gd name="T61" fmla="*/ 19 h 1305"/>
                  <a:gd name="T62" fmla="*/ 3193 w 3542"/>
                  <a:gd name="T63" fmla="*/ 90 h 1305"/>
                  <a:gd name="T64" fmla="*/ 3216 w 3542"/>
                  <a:gd name="T65" fmla="*/ 86 h 1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42" h="1305">
                    <a:moveTo>
                      <a:pt x="3216" y="86"/>
                    </a:moveTo>
                    <a:lnTo>
                      <a:pt x="3357" y="174"/>
                    </a:lnTo>
                    <a:lnTo>
                      <a:pt x="3482" y="310"/>
                    </a:lnTo>
                    <a:lnTo>
                      <a:pt x="3542" y="482"/>
                    </a:lnTo>
                    <a:lnTo>
                      <a:pt x="3526" y="579"/>
                    </a:lnTo>
                    <a:lnTo>
                      <a:pt x="3460" y="655"/>
                    </a:lnTo>
                    <a:lnTo>
                      <a:pt x="3296" y="768"/>
                    </a:lnTo>
                    <a:lnTo>
                      <a:pt x="3094" y="791"/>
                    </a:lnTo>
                    <a:lnTo>
                      <a:pt x="2814" y="774"/>
                    </a:lnTo>
                    <a:lnTo>
                      <a:pt x="2674" y="649"/>
                    </a:lnTo>
                    <a:lnTo>
                      <a:pt x="2573" y="519"/>
                    </a:lnTo>
                    <a:lnTo>
                      <a:pt x="2483" y="458"/>
                    </a:lnTo>
                    <a:lnTo>
                      <a:pt x="2168" y="330"/>
                    </a:lnTo>
                    <a:lnTo>
                      <a:pt x="1871" y="302"/>
                    </a:lnTo>
                    <a:lnTo>
                      <a:pt x="1327" y="369"/>
                    </a:lnTo>
                    <a:lnTo>
                      <a:pt x="922" y="510"/>
                    </a:lnTo>
                    <a:lnTo>
                      <a:pt x="533" y="699"/>
                    </a:lnTo>
                    <a:lnTo>
                      <a:pt x="210" y="909"/>
                    </a:lnTo>
                    <a:lnTo>
                      <a:pt x="130" y="1044"/>
                    </a:lnTo>
                    <a:lnTo>
                      <a:pt x="138" y="1188"/>
                    </a:lnTo>
                    <a:lnTo>
                      <a:pt x="234" y="1291"/>
                    </a:lnTo>
                    <a:lnTo>
                      <a:pt x="141" y="1305"/>
                    </a:lnTo>
                    <a:lnTo>
                      <a:pt x="20" y="1199"/>
                    </a:lnTo>
                    <a:lnTo>
                      <a:pt x="0" y="1026"/>
                    </a:lnTo>
                    <a:lnTo>
                      <a:pt x="63" y="835"/>
                    </a:lnTo>
                    <a:lnTo>
                      <a:pt x="136" y="743"/>
                    </a:lnTo>
                    <a:lnTo>
                      <a:pt x="507" y="447"/>
                    </a:lnTo>
                    <a:lnTo>
                      <a:pt x="893" y="243"/>
                    </a:lnTo>
                    <a:lnTo>
                      <a:pt x="1693" y="38"/>
                    </a:lnTo>
                    <a:lnTo>
                      <a:pt x="1893" y="0"/>
                    </a:lnTo>
                    <a:lnTo>
                      <a:pt x="2594" y="19"/>
                    </a:lnTo>
                    <a:lnTo>
                      <a:pt x="3193" y="90"/>
                    </a:lnTo>
                    <a:lnTo>
                      <a:pt x="3216" y="86"/>
                    </a:lnTo>
                    <a:close/>
                  </a:path>
                </a:pathLst>
              </a:custGeom>
              <a:solidFill>
                <a:srgbClr val="FF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4" tIns="9144" rIns="9144" bIns="9144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1538092" name="Freeform 44"/>
              <p:cNvSpPr>
                <a:spLocks/>
              </p:cNvSpPr>
              <p:nvPr/>
            </p:nvSpPr>
            <p:spPr bwMode="auto">
              <a:xfrm>
                <a:off x="2401" y="1580"/>
                <a:ext cx="229" cy="53"/>
              </a:xfrm>
              <a:custGeom>
                <a:avLst/>
                <a:gdLst>
                  <a:gd name="T0" fmla="*/ 0 w 687"/>
                  <a:gd name="T1" fmla="*/ 44 h 160"/>
                  <a:gd name="T2" fmla="*/ 104 w 687"/>
                  <a:gd name="T3" fmla="*/ 41 h 160"/>
                  <a:gd name="T4" fmla="*/ 211 w 687"/>
                  <a:gd name="T5" fmla="*/ 76 h 160"/>
                  <a:gd name="T6" fmla="*/ 328 w 687"/>
                  <a:gd name="T7" fmla="*/ 160 h 160"/>
                  <a:gd name="T8" fmla="*/ 288 w 687"/>
                  <a:gd name="T9" fmla="*/ 98 h 160"/>
                  <a:gd name="T10" fmla="*/ 343 w 687"/>
                  <a:gd name="T11" fmla="*/ 51 h 160"/>
                  <a:gd name="T12" fmla="*/ 446 w 687"/>
                  <a:gd name="T13" fmla="*/ 0 h 160"/>
                  <a:gd name="T14" fmla="*/ 687 w 687"/>
                  <a:gd name="T15" fmla="*/ 2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7" h="160">
                    <a:moveTo>
                      <a:pt x="0" y="44"/>
                    </a:moveTo>
                    <a:lnTo>
                      <a:pt x="104" y="41"/>
                    </a:lnTo>
                    <a:lnTo>
                      <a:pt x="211" y="76"/>
                    </a:lnTo>
                    <a:lnTo>
                      <a:pt x="328" y="160"/>
                    </a:lnTo>
                    <a:lnTo>
                      <a:pt x="288" y="98"/>
                    </a:lnTo>
                    <a:lnTo>
                      <a:pt x="343" y="51"/>
                    </a:lnTo>
                    <a:lnTo>
                      <a:pt x="446" y="0"/>
                    </a:lnTo>
                    <a:lnTo>
                      <a:pt x="687" y="20"/>
                    </a:lnTo>
                  </a:path>
                </a:pathLst>
              </a:custGeom>
              <a:noFill/>
              <a:ln w="11113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4" tIns="9144" rIns="9144" bIns="9144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1538093" name="Freeform 45"/>
              <p:cNvSpPr>
                <a:spLocks/>
              </p:cNvSpPr>
              <p:nvPr/>
            </p:nvSpPr>
            <p:spPr bwMode="auto">
              <a:xfrm>
                <a:off x="2944" y="1727"/>
                <a:ext cx="248" cy="54"/>
              </a:xfrm>
              <a:custGeom>
                <a:avLst/>
                <a:gdLst>
                  <a:gd name="T0" fmla="*/ 0 w 742"/>
                  <a:gd name="T1" fmla="*/ 162 h 162"/>
                  <a:gd name="T2" fmla="*/ 3 w 742"/>
                  <a:gd name="T3" fmla="*/ 138 h 162"/>
                  <a:gd name="T4" fmla="*/ 256 w 742"/>
                  <a:gd name="T5" fmla="*/ 0 h 162"/>
                  <a:gd name="T6" fmla="*/ 527 w 742"/>
                  <a:gd name="T7" fmla="*/ 4 h 162"/>
                  <a:gd name="T8" fmla="*/ 742 w 742"/>
                  <a:gd name="T9" fmla="*/ 17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2" h="162">
                    <a:moveTo>
                      <a:pt x="0" y="162"/>
                    </a:moveTo>
                    <a:lnTo>
                      <a:pt x="3" y="138"/>
                    </a:lnTo>
                    <a:lnTo>
                      <a:pt x="256" y="0"/>
                    </a:lnTo>
                    <a:lnTo>
                      <a:pt x="527" y="4"/>
                    </a:lnTo>
                    <a:lnTo>
                      <a:pt x="742" y="17"/>
                    </a:lnTo>
                  </a:path>
                </a:pathLst>
              </a:custGeom>
              <a:noFill/>
              <a:ln w="11113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4" tIns="9144" rIns="9144" bIns="9144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1538094" name="Freeform 46"/>
              <p:cNvSpPr>
                <a:spLocks/>
              </p:cNvSpPr>
              <p:nvPr/>
            </p:nvSpPr>
            <p:spPr bwMode="auto">
              <a:xfrm>
                <a:off x="3008" y="1558"/>
                <a:ext cx="122" cy="31"/>
              </a:xfrm>
              <a:custGeom>
                <a:avLst/>
                <a:gdLst>
                  <a:gd name="T0" fmla="*/ 0 w 366"/>
                  <a:gd name="T1" fmla="*/ 0 h 92"/>
                  <a:gd name="T2" fmla="*/ 32 w 366"/>
                  <a:gd name="T3" fmla="*/ 24 h 92"/>
                  <a:gd name="T4" fmla="*/ 95 w 366"/>
                  <a:gd name="T5" fmla="*/ 21 h 92"/>
                  <a:gd name="T6" fmla="*/ 177 w 366"/>
                  <a:gd name="T7" fmla="*/ 46 h 92"/>
                  <a:gd name="T8" fmla="*/ 262 w 366"/>
                  <a:gd name="T9" fmla="*/ 92 h 92"/>
                  <a:gd name="T10" fmla="*/ 366 w 366"/>
                  <a:gd name="T11" fmla="*/ 87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6" h="92">
                    <a:moveTo>
                      <a:pt x="0" y="0"/>
                    </a:moveTo>
                    <a:lnTo>
                      <a:pt x="32" y="24"/>
                    </a:lnTo>
                    <a:lnTo>
                      <a:pt x="95" y="21"/>
                    </a:lnTo>
                    <a:lnTo>
                      <a:pt x="177" y="46"/>
                    </a:lnTo>
                    <a:lnTo>
                      <a:pt x="262" y="92"/>
                    </a:lnTo>
                    <a:lnTo>
                      <a:pt x="366" y="87"/>
                    </a:lnTo>
                  </a:path>
                </a:pathLst>
              </a:custGeom>
              <a:noFill/>
              <a:ln w="11113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4" tIns="9144" rIns="9144" bIns="9144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1538095" name="Freeform 47"/>
              <p:cNvSpPr>
                <a:spLocks/>
              </p:cNvSpPr>
              <p:nvPr/>
            </p:nvSpPr>
            <p:spPr bwMode="auto">
              <a:xfrm>
                <a:off x="2094" y="1760"/>
                <a:ext cx="75" cy="27"/>
              </a:xfrm>
              <a:custGeom>
                <a:avLst/>
                <a:gdLst>
                  <a:gd name="T0" fmla="*/ 0 w 225"/>
                  <a:gd name="T1" fmla="*/ 0 h 82"/>
                  <a:gd name="T2" fmla="*/ 152 w 225"/>
                  <a:gd name="T3" fmla="*/ 80 h 82"/>
                  <a:gd name="T4" fmla="*/ 225 w 225"/>
                  <a:gd name="T5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5" h="82">
                    <a:moveTo>
                      <a:pt x="0" y="0"/>
                    </a:moveTo>
                    <a:lnTo>
                      <a:pt x="152" y="80"/>
                    </a:lnTo>
                    <a:lnTo>
                      <a:pt x="225" y="82"/>
                    </a:lnTo>
                  </a:path>
                </a:pathLst>
              </a:custGeom>
              <a:noFill/>
              <a:ln w="11113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4" tIns="9144" rIns="9144" bIns="9144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1538096" name="Freeform 48"/>
              <p:cNvSpPr>
                <a:spLocks/>
              </p:cNvSpPr>
              <p:nvPr/>
            </p:nvSpPr>
            <p:spPr bwMode="auto">
              <a:xfrm>
                <a:off x="2023" y="1869"/>
                <a:ext cx="39" cy="42"/>
              </a:xfrm>
              <a:custGeom>
                <a:avLst/>
                <a:gdLst>
                  <a:gd name="T0" fmla="*/ 0 w 116"/>
                  <a:gd name="T1" fmla="*/ 0 h 126"/>
                  <a:gd name="T2" fmla="*/ 15 w 116"/>
                  <a:gd name="T3" fmla="*/ 25 h 126"/>
                  <a:gd name="T4" fmla="*/ 116 w 116"/>
                  <a:gd name="T5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6" h="126">
                    <a:moveTo>
                      <a:pt x="0" y="0"/>
                    </a:moveTo>
                    <a:lnTo>
                      <a:pt x="15" y="25"/>
                    </a:lnTo>
                    <a:lnTo>
                      <a:pt x="116" y="126"/>
                    </a:lnTo>
                  </a:path>
                </a:pathLst>
              </a:custGeom>
              <a:noFill/>
              <a:ln w="11113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4" tIns="9144" rIns="9144" bIns="9144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1538097" name="Line 49"/>
              <p:cNvSpPr>
                <a:spLocks noChangeShapeType="1"/>
              </p:cNvSpPr>
              <p:nvPr/>
            </p:nvSpPr>
            <p:spPr bwMode="auto">
              <a:xfrm flipH="1" flipV="1">
                <a:off x="2908" y="1754"/>
                <a:ext cx="33" cy="30"/>
              </a:xfrm>
              <a:prstGeom prst="line">
                <a:avLst/>
              </a:prstGeom>
              <a:noFill/>
              <a:ln w="11113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4" tIns="9144" rIns="9144" bIns="9144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1538098" name="AutoShape 50"/>
              <p:cNvSpPr>
                <a:spLocks noChangeArrowheads="1"/>
              </p:cNvSpPr>
              <p:nvPr/>
            </p:nvSpPr>
            <p:spPr bwMode="auto">
              <a:xfrm>
                <a:off x="2448" y="1296"/>
                <a:ext cx="528" cy="174"/>
              </a:xfrm>
              <a:prstGeom prst="wedgeRectCallout">
                <a:avLst>
                  <a:gd name="adj1" fmla="val 33523"/>
                  <a:gd name="adj2" fmla="val 111981"/>
                </a:avLst>
              </a:prstGeom>
              <a:solidFill>
                <a:schemeClr val="tx1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44" tIns="9144" rIns="9144" bIns="9144">
                <a:spAutoFit/>
              </a:bodyPr>
              <a:lstStyle/>
              <a:p>
                <a:pPr algn="ctr" eaLnBrk="0" hangingPunct="0"/>
                <a:r>
                  <a:rPr lang="en-US" sz="1600">
                    <a:solidFill>
                      <a:schemeClr val="bg1"/>
                    </a:solidFill>
                  </a:rPr>
                  <a:t>Striatum</a:t>
                </a:r>
              </a:p>
            </p:txBody>
          </p:sp>
        </p:grpSp>
        <p:sp>
          <p:nvSpPr>
            <p:cNvPr id="1538099" name="Line 51"/>
            <p:cNvSpPr>
              <a:spLocks noChangeShapeType="1"/>
            </p:cNvSpPr>
            <p:nvPr/>
          </p:nvSpPr>
          <p:spPr bwMode="auto">
            <a:xfrm flipH="1">
              <a:off x="3024" y="1564"/>
              <a:ext cx="288" cy="14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38100" name="Group 52"/>
          <p:cNvGrpSpPr>
            <a:grpSpLocks/>
          </p:cNvGrpSpPr>
          <p:nvPr/>
        </p:nvGrpSpPr>
        <p:grpSpPr bwMode="auto">
          <a:xfrm>
            <a:off x="5562600" y="1889125"/>
            <a:ext cx="2895600" cy="1774825"/>
            <a:chOff x="3504" y="1190"/>
            <a:chExt cx="1824" cy="1118"/>
          </a:xfrm>
        </p:grpSpPr>
        <p:sp>
          <p:nvSpPr>
            <p:cNvPr id="1538101" name="Text Box 53"/>
            <p:cNvSpPr txBox="1">
              <a:spLocks noChangeArrowheads="1"/>
            </p:cNvSpPr>
            <p:nvPr/>
          </p:nvSpPr>
          <p:spPr bwMode="auto">
            <a:xfrm>
              <a:off x="4368" y="1190"/>
              <a:ext cx="840" cy="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7432" tIns="27432" rIns="27432" bIns="27432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1600" i="1"/>
                <a:t>NE enhances relevant signal</a:t>
              </a:r>
              <a:endParaRPr lang="en-US" sz="1600"/>
            </a:p>
          </p:txBody>
        </p:sp>
        <p:sp>
          <p:nvSpPr>
            <p:cNvPr id="1538102" name="Text Box 54"/>
            <p:cNvSpPr txBox="1">
              <a:spLocks noChangeArrowheads="1"/>
            </p:cNvSpPr>
            <p:nvPr/>
          </p:nvSpPr>
          <p:spPr bwMode="auto">
            <a:xfrm>
              <a:off x="4464" y="1718"/>
              <a:ext cx="864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7432" tIns="27432" rIns="27432" bIns="27432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1600" i="1"/>
                <a:t>DA suppresses irrelevant signal</a:t>
              </a:r>
              <a:endParaRPr lang="en-US" sz="1600"/>
            </a:p>
          </p:txBody>
        </p:sp>
        <p:sp>
          <p:nvSpPr>
            <p:cNvPr id="1538103" name="Line 55"/>
            <p:cNvSpPr>
              <a:spLocks noChangeShapeType="1"/>
            </p:cNvSpPr>
            <p:nvPr/>
          </p:nvSpPr>
          <p:spPr bwMode="auto">
            <a:xfrm flipH="1">
              <a:off x="3504" y="1392"/>
              <a:ext cx="864" cy="19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8104" name="Line 56"/>
            <p:cNvSpPr>
              <a:spLocks noChangeShapeType="1"/>
            </p:cNvSpPr>
            <p:nvPr/>
          </p:nvSpPr>
          <p:spPr bwMode="auto">
            <a:xfrm flipH="1" flipV="1">
              <a:off x="3564" y="1688"/>
              <a:ext cx="912" cy="19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38105" name="Group 57"/>
          <p:cNvGrpSpPr>
            <a:grpSpLocks/>
          </p:cNvGrpSpPr>
          <p:nvPr/>
        </p:nvGrpSpPr>
        <p:grpSpPr bwMode="auto">
          <a:xfrm>
            <a:off x="609600" y="1828800"/>
            <a:ext cx="2312988" cy="495300"/>
            <a:chOff x="384" y="1152"/>
            <a:chExt cx="1457" cy="312"/>
          </a:xfrm>
        </p:grpSpPr>
        <p:sp>
          <p:nvSpPr>
            <p:cNvPr id="1538106" name="Text Box 58"/>
            <p:cNvSpPr txBox="1">
              <a:spLocks noChangeArrowheads="1"/>
            </p:cNvSpPr>
            <p:nvPr/>
          </p:nvSpPr>
          <p:spPr bwMode="auto">
            <a:xfrm>
              <a:off x="384" y="1152"/>
              <a:ext cx="864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7432" tIns="27432" rIns="27432" bIns="27432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1600" i="1"/>
                <a:t>NE enhances relevant signal</a:t>
              </a:r>
              <a:endParaRPr lang="en-US" sz="1600"/>
            </a:p>
          </p:txBody>
        </p:sp>
        <p:sp>
          <p:nvSpPr>
            <p:cNvPr id="1538107" name="Line 59"/>
            <p:cNvSpPr>
              <a:spLocks noChangeShapeType="1"/>
            </p:cNvSpPr>
            <p:nvPr/>
          </p:nvSpPr>
          <p:spPr bwMode="auto">
            <a:xfrm>
              <a:off x="1208" y="1304"/>
              <a:ext cx="63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38108" name="Freeform 60"/>
          <p:cNvSpPr>
            <a:spLocks/>
          </p:cNvSpPr>
          <p:nvPr/>
        </p:nvSpPr>
        <p:spPr bwMode="auto">
          <a:xfrm>
            <a:off x="3581400" y="2286000"/>
            <a:ext cx="2209800" cy="1981200"/>
          </a:xfrm>
          <a:custGeom>
            <a:avLst/>
            <a:gdLst>
              <a:gd name="T0" fmla="*/ 0 w 1248"/>
              <a:gd name="T1" fmla="*/ 1104 h 1104"/>
              <a:gd name="T2" fmla="*/ 480 w 1248"/>
              <a:gd name="T3" fmla="*/ 816 h 1104"/>
              <a:gd name="T4" fmla="*/ 1248 w 1248"/>
              <a:gd name="T5" fmla="*/ 0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48" h="1104">
                <a:moveTo>
                  <a:pt x="0" y="1104"/>
                </a:moveTo>
                <a:cubicBezTo>
                  <a:pt x="136" y="1052"/>
                  <a:pt x="272" y="1000"/>
                  <a:pt x="480" y="816"/>
                </a:cubicBezTo>
                <a:cubicBezTo>
                  <a:pt x="688" y="632"/>
                  <a:pt x="968" y="316"/>
                  <a:pt x="1248" y="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ysDot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1538109" name="Group 61"/>
          <p:cNvGrpSpPr>
            <a:grpSpLocks/>
          </p:cNvGrpSpPr>
          <p:nvPr/>
        </p:nvGrpSpPr>
        <p:grpSpPr bwMode="auto">
          <a:xfrm>
            <a:off x="1952625" y="2743200"/>
            <a:ext cx="2847975" cy="1985963"/>
            <a:chOff x="1133" y="1728"/>
            <a:chExt cx="1891" cy="1299"/>
          </a:xfrm>
        </p:grpSpPr>
        <p:sp>
          <p:nvSpPr>
            <p:cNvPr id="1538110" name="Freeform 62"/>
            <p:cNvSpPr>
              <a:spLocks/>
            </p:cNvSpPr>
            <p:nvPr/>
          </p:nvSpPr>
          <p:spPr bwMode="auto">
            <a:xfrm>
              <a:off x="2064" y="1728"/>
              <a:ext cx="960" cy="1008"/>
            </a:xfrm>
            <a:custGeom>
              <a:avLst/>
              <a:gdLst>
                <a:gd name="T0" fmla="*/ 912 w 912"/>
                <a:gd name="T1" fmla="*/ 0 h 864"/>
                <a:gd name="T2" fmla="*/ 336 w 912"/>
                <a:gd name="T3" fmla="*/ 336 h 864"/>
                <a:gd name="T4" fmla="*/ 0 w 912"/>
                <a:gd name="T5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2" h="864">
                  <a:moveTo>
                    <a:pt x="912" y="0"/>
                  </a:moveTo>
                  <a:cubicBezTo>
                    <a:pt x="700" y="96"/>
                    <a:pt x="488" y="192"/>
                    <a:pt x="336" y="336"/>
                  </a:cubicBezTo>
                  <a:cubicBezTo>
                    <a:pt x="184" y="480"/>
                    <a:pt x="92" y="672"/>
                    <a:pt x="0" y="864"/>
                  </a:cubicBezTo>
                </a:path>
              </a:pathLst>
            </a:custGeom>
            <a:noFill/>
            <a:ln w="76200" cap="flat" cmpd="sng">
              <a:solidFill>
                <a:schemeClr val="tx1"/>
              </a:solidFill>
              <a:prstDash val="sysDot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8111" name="AutoShape 63"/>
            <p:cNvSpPr>
              <a:spLocks noChangeArrowheads="1"/>
            </p:cNvSpPr>
            <p:nvPr/>
          </p:nvSpPr>
          <p:spPr bwMode="auto">
            <a:xfrm>
              <a:off x="1133" y="2856"/>
              <a:ext cx="733" cy="171"/>
            </a:xfrm>
            <a:prstGeom prst="wedgeRectCallout">
              <a:avLst>
                <a:gd name="adj1" fmla="val 31440"/>
                <a:gd name="adj2" fmla="val -184546"/>
              </a:avLst>
            </a:prstGeom>
            <a:solidFill>
              <a:schemeClr val="tx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27432" rIns="27432" bIns="27432" anchor="ctr"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1600">
                  <a:solidFill>
                    <a:schemeClr val="bg1"/>
                  </a:solidFill>
                </a:rPr>
                <a:t>Cerebellum</a:t>
              </a:r>
            </a:p>
          </p:txBody>
        </p:sp>
      </p:grpSp>
      <p:grpSp>
        <p:nvGrpSpPr>
          <p:cNvPr id="1538112" name="Group 64"/>
          <p:cNvGrpSpPr>
            <a:grpSpLocks/>
          </p:cNvGrpSpPr>
          <p:nvPr/>
        </p:nvGrpSpPr>
        <p:grpSpPr bwMode="auto">
          <a:xfrm>
            <a:off x="2971800" y="1981200"/>
            <a:ext cx="990600" cy="2438400"/>
            <a:chOff x="1872" y="1248"/>
            <a:chExt cx="624" cy="1536"/>
          </a:xfrm>
        </p:grpSpPr>
        <p:sp>
          <p:nvSpPr>
            <p:cNvPr id="1538113" name="Freeform 65"/>
            <p:cNvSpPr>
              <a:spLocks/>
            </p:cNvSpPr>
            <p:nvPr/>
          </p:nvSpPr>
          <p:spPr bwMode="auto">
            <a:xfrm>
              <a:off x="2064" y="2736"/>
              <a:ext cx="432" cy="48"/>
            </a:xfrm>
            <a:custGeom>
              <a:avLst/>
              <a:gdLst>
                <a:gd name="T0" fmla="*/ 432 w 432"/>
                <a:gd name="T1" fmla="*/ 48 h 48"/>
                <a:gd name="T2" fmla="*/ 240 w 432"/>
                <a:gd name="T3" fmla="*/ 0 h 48"/>
                <a:gd name="T4" fmla="*/ 0 w 43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48">
                  <a:moveTo>
                    <a:pt x="432" y="48"/>
                  </a:moveTo>
                  <a:cubicBezTo>
                    <a:pt x="372" y="24"/>
                    <a:pt x="312" y="0"/>
                    <a:pt x="240" y="0"/>
                  </a:cubicBezTo>
                  <a:cubicBezTo>
                    <a:pt x="168" y="0"/>
                    <a:pt x="84" y="24"/>
                    <a:pt x="0" y="48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8114" name="Freeform 66"/>
            <p:cNvSpPr>
              <a:spLocks/>
            </p:cNvSpPr>
            <p:nvPr/>
          </p:nvSpPr>
          <p:spPr bwMode="auto">
            <a:xfrm>
              <a:off x="1872" y="1248"/>
              <a:ext cx="587" cy="1482"/>
            </a:xfrm>
            <a:custGeom>
              <a:avLst/>
              <a:gdLst>
                <a:gd name="T0" fmla="*/ 528 w 528"/>
                <a:gd name="T1" fmla="*/ 1440 h 1440"/>
                <a:gd name="T2" fmla="*/ 480 w 528"/>
                <a:gd name="T3" fmla="*/ 1152 h 1440"/>
                <a:gd name="T4" fmla="*/ 288 w 528"/>
                <a:gd name="T5" fmla="*/ 480 h 1440"/>
                <a:gd name="T6" fmla="*/ 0 w 528"/>
                <a:gd name="T7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8" h="1440">
                  <a:moveTo>
                    <a:pt x="528" y="1440"/>
                  </a:moveTo>
                  <a:cubicBezTo>
                    <a:pt x="524" y="1376"/>
                    <a:pt x="520" y="1312"/>
                    <a:pt x="480" y="1152"/>
                  </a:cubicBezTo>
                  <a:cubicBezTo>
                    <a:pt x="440" y="992"/>
                    <a:pt x="368" y="672"/>
                    <a:pt x="288" y="480"/>
                  </a:cubicBezTo>
                  <a:cubicBezTo>
                    <a:pt x="208" y="288"/>
                    <a:pt x="104" y="14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38115" name="Group 67"/>
          <p:cNvGrpSpPr>
            <a:grpSpLocks/>
          </p:cNvGrpSpPr>
          <p:nvPr/>
        </p:nvGrpSpPr>
        <p:grpSpPr bwMode="auto">
          <a:xfrm>
            <a:off x="3917950" y="2520950"/>
            <a:ext cx="1739900" cy="1828800"/>
            <a:chOff x="2468" y="1588"/>
            <a:chExt cx="1096" cy="1152"/>
          </a:xfrm>
        </p:grpSpPr>
        <p:sp>
          <p:nvSpPr>
            <p:cNvPr id="1538116" name="Freeform 68"/>
            <p:cNvSpPr>
              <a:spLocks/>
            </p:cNvSpPr>
            <p:nvPr/>
          </p:nvSpPr>
          <p:spPr bwMode="auto">
            <a:xfrm>
              <a:off x="2892" y="1632"/>
              <a:ext cx="672" cy="816"/>
            </a:xfrm>
            <a:custGeom>
              <a:avLst/>
              <a:gdLst>
                <a:gd name="T0" fmla="*/ 0 w 624"/>
                <a:gd name="T1" fmla="*/ 768 h 768"/>
                <a:gd name="T2" fmla="*/ 48 w 624"/>
                <a:gd name="T3" fmla="*/ 576 h 768"/>
                <a:gd name="T4" fmla="*/ 144 w 624"/>
                <a:gd name="T5" fmla="*/ 432 h 768"/>
                <a:gd name="T6" fmla="*/ 384 w 624"/>
                <a:gd name="T7" fmla="*/ 192 h 768"/>
                <a:gd name="T8" fmla="*/ 624 w 624"/>
                <a:gd name="T9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4" h="768">
                  <a:moveTo>
                    <a:pt x="0" y="768"/>
                  </a:moveTo>
                  <a:cubicBezTo>
                    <a:pt x="12" y="700"/>
                    <a:pt x="24" y="632"/>
                    <a:pt x="48" y="576"/>
                  </a:cubicBezTo>
                  <a:cubicBezTo>
                    <a:pt x="72" y="520"/>
                    <a:pt x="88" y="496"/>
                    <a:pt x="144" y="432"/>
                  </a:cubicBezTo>
                  <a:cubicBezTo>
                    <a:pt x="200" y="368"/>
                    <a:pt x="304" y="264"/>
                    <a:pt x="384" y="192"/>
                  </a:cubicBezTo>
                  <a:cubicBezTo>
                    <a:pt x="464" y="120"/>
                    <a:pt x="544" y="60"/>
                    <a:pt x="624" y="0"/>
                  </a:cubicBezTo>
                </a:path>
              </a:pathLst>
            </a:custGeom>
            <a:noFill/>
            <a:ln w="57150" cmpd="sng">
              <a:solidFill>
                <a:srgbClr val="0099FF"/>
              </a:solidFill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8117" name="Freeform 69"/>
            <p:cNvSpPr>
              <a:spLocks/>
            </p:cNvSpPr>
            <p:nvPr/>
          </p:nvSpPr>
          <p:spPr bwMode="auto">
            <a:xfrm>
              <a:off x="2468" y="1588"/>
              <a:ext cx="1008" cy="1152"/>
            </a:xfrm>
            <a:custGeom>
              <a:avLst/>
              <a:gdLst>
                <a:gd name="T0" fmla="*/ 0 w 1008"/>
                <a:gd name="T1" fmla="*/ 1152 h 1152"/>
                <a:gd name="T2" fmla="*/ 48 w 1008"/>
                <a:gd name="T3" fmla="*/ 960 h 1152"/>
                <a:gd name="T4" fmla="*/ 240 w 1008"/>
                <a:gd name="T5" fmla="*/ 624 h 1152"/>
                <a:gd name="T6" fmla="*/ 480 w 1008"/>
                <a:gd name="T7" fmla="*/ 384 h 1152"/>
                <a:gd name="T8" fmla="*/ 864 w 1008"/>
                <a:gd name="T9" fmla="*/ 96 h 1152"/>
                <a:gd name="T10" fmla="*/ 1008 w 1008"/>
                <a:gd name="T11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8" h="1152">
                  <a:moveTo>
                    <a:pt x="0" y="1152"/>
                  </a:moveTo>
                  <a:cubicBezTo>
                    <a:pt x="4" y="1100"/>
                    <a:pt x="8" y="1048"/>
                    <a:pt x="48" y="960"/>
                  </a:cubicBezTo>
                  <a:cubicBezTo>
                    <a:pt x="88" y="872"/>
                    <a:pt x="168" y="720"/>
                    <a:pt x="240" y="624"/>
                  </a:cubicBezTo>
                  <a:cubicBezTo>
                    <a:pt x="312" y="528"/>
                    <a:pt x="376" y="472"/>
                    <a:pt x="480" y="384"/>
                  </a:cubicBezTo>
                  <a:cubicBezTo>
                    <a:pt x="584" y="296"/>
                    <a:pt x="776" y="160"/>
                    <a:pt x="864" y="96"/>
                  </a:cubicBezTo>
                  <a:cubicBezTo>
                    <a:pt x="952" y="32"/>
                    <a:pt x="980" y="16"/>
                    <a:pt x="1008" y="0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8118" name="Freeform 70"/>
            <p:cNvSpPr>
              <a:spLocks/>
            </p:cNvSpPr>
            <p:nvPr/>
          </p:nvSpPr>
          <p:spPr bwMode="auto">
            <a:xfrm>
              <a:off x="2792" y="1720"/>
              <a:ext cx="248" cy="768"/>
            </a:xfrm>
            <a:custGeom>
              <a:avLst/>
              <a:gdLst>
                <a:gd name="T0" fmla="*/ 8 w 248"/>
                <a:gd name="T1" fmla="*/ 768 h 768"/>
                <a:gd name="T2" fmla="*/ 8 w 248"/>
                <a:gd name="T3" fmla="*/ 624 h 768"/>
                <a:gd name="T4" fmla="*/ 56 w 248"/>
                <a:gd name="T5" fmla="*/ 432 h 768"/>
                <a:gd name="T6" fmla="*/ 152 w 248"/>
                <a:gd name="T7" fmla="*/ 144 h 768"/>
                <a:gd name="T8" fmla="*/ 248 w 248"/>
                <a:gd name="T9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768">
                  <a:moveTo>
                    <a:pt x="8" y="768"/>
                  </a:moveTo>
                  <a:cubicBezTo>
                    <a:pt x="4" y="724"/>
                    <a:pt x="0" y="680"/>
                    <a:pt x="8" y="624"/>
                  </a:cubicBezTo>
                  <a:cubicBezTo>
                    <a:pt x="16" y="568"/>
                    <a:pt x="32" y="512"/>
                    <a:pt x="56" y="432"/>
                  </a:cubicBezTo>
                  <a:cubicBezTo>
                    <a:pt x="80" y="352"/>
                    <a:pt x="120" y="216"/>
                    <a:pt x="152" y="144"/>
                  </a:cubicBezTo>
                  <a:cubicBezTo>
                    <a:pt x="184" y="72"/>
                    <a:pt x="216" y="36"/>
                    <a:pt x="248" y="0"/>
                  </a:cubicBezTo>
                </a:path>
              </a:pathLst>
            </a:custGeom>
            <a:noFill/>
            <a:ln w="57150" cmpd="sng">
              <a:solidFill>
                <a:srgbClr val="0099FF"/>
              </a:solidFill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538119" name="Text Box 71"/>
          <p:cNvSpPr txBox="1">
            <a:spLocks noChangeArrowheads="1"/>
          </p:cNvSpPr>
          <p:nvPr/>
        </p:nvSpPr>
        <p:spPr bwMode="auto">
          <a:xfrm>
            <a:off x="5486400" y="6284913"/>
            <a:ext cx="365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Newcorn and Schulz, AACAP, 2003</a:t>
            </a:r>
          </a:p>
        </p:txBody>
      </p:sp>
    </p:spTree>
    <p:extLst>
      <p:ext uri="{BB962C8B-B14F-4D97-AF65-F5344CB8AC3E}">
        <p14:creationId xmlns:p14="http://schemas.microsoft.com/office/powerpoint/2010/main" val="3192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380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38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38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538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38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38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38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38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AGENDA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r>
              <a:rPr lang="pt-BR" dirty="0"/>
              <a:t>Erros inatos do metabolismo</a:t>
            </a:r>
          </a:p>
          <a:p>
            <a:r>
              <a:rPr lang="pt-BR" dirty="0" err="1"/>
              <a:t>Fenilcetonúria</a:t>
            </a:r>
            <a:r>
              <a:rPr lang="pt-BR" dirty="0"/>
              <a:t> </a:t>
            </a:r>
          </a:p>
          <a:p>
            <a:r>
              <a:rPr lang="pt-BR" dirty="0"/>
              <a:t>O que acontece com o cérebro ? </a:t>
            </a:r>
          </a:p>
          <a:p>
            <a:r>
              <a:rPr lang="pt-BR" dirty="0"/>
              <a:t>Quais funções cognitivas são mais afetadas ?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907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9FD4C1-DFA9-004F-A501-70EBE66CD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CC613DE-C71D-D848-9810-DE635494F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Fenilalanina em excesso compete com o transporte do </a:t>
            </a:r>
            <a:r>
              <a:rPr lang="pt-BR" dirty="0" err="1"/>
              <a:t>Triptofano</a:t>
            </a:r>
            <a:r>
              <a:rPr lang="pt-BR" dirty="0"/>
              <a:t> para o cérebro com menor produção de Serotonina &gt; Transtorno do humor depressivo e ansiedade.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873320B-B900-224D-A02C-0495F79B0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426"/>
            <a:ext cx="9144000" cy="599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77" y="274638"/>
            <a:ext cx="8917243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23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48" y="692696"/>
            <a:ext cx="9086552" cy="543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77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E51E0400-5967-A447-B932-0F7DA0BE0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7527" y="643467"/>
            <a:ext cx="520894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86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Take</a:t>
            </a:r>
            <a:r>
              <a:rPr lang="pt-BR" dirty="0"/>
              <a:t> 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50" y="0"/>
            <a:ext cx="9214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44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A </a:t>
            </a:r>
            <a:r>
              <a:rPr lang="pt-BR" dirty="0" err="1"/>
              <a:t>Fenilcetonúria</a:t>
            </a:r>
            <a:r>
              <a:rPr lang="pt-BR" dirty="0"/>
              <a:t> não tratada tem efeito devastador no seu santuário, o cérebro.</a:t>
            </a:r>
          </a:p>
          <a:p>
            <a:r>
              <a:rPr lang="pt-BR" dirty="0"/>
              <a:t>Mesmo em pacientes tratados são comuns déficits neurológicos focais principalmente em funções executivas. </a:t>
            </a:r>
          </a:p>
          <a:p>
            <a:r>
              <a:rPr lang="pt-BR" dirty="0"/>
              <a:t>Esse fato nos obriga a buscar tratamentos ainda mais ”efetivos” que o tratamento dietético.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14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604" y="26268"/>
            <a:ext cx="7128792" cy="659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27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-1"/>
            <a:ext cx="6871175" cy="68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40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65" r="16668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86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OBRIGADO</a:t>
            </a:r>
            <a:br>
              <a:rPr lang="pt-BR" dirty="0" smtClean="0"/>
            </a:br>
            <a:r>
              <a:rPr lang="pt-BR" sz="3600" dirty="0" smtClean="0"/>
              <a:t>andrepessoa10@yahoo.com.br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4" name="Espaço Reservado para Conteúdo 3" descr="fortaleza(3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5760" y="1268760"/>
            <a:ext cx="8892480" cy="5456681"/>
          </a:xfrm>
        </p:spPr>
      </p:pic>
    </p:spTree>
    <p:extLst>
      <p:ext uri="{BB962C8B-B14F-4D97-AF65-F5344CB8AC3E}">
        <p14:creationId xmlns:p14="http://schemas.microsoft.com/office/powerpoint/2010/main" val="916204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Erros inatos do metabolismo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5583"/>
            <a:ext cx="271849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20" y="2643783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38072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469" y="1988838"/>
            <a:ext cx="3672408" cy="28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955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/>
              <a:t>Erros inatos do metabolismo (EIM)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r>
              <a:rPr lang="pt-BR" dirty="0"/>
              <a:t>Grupo heterogêneo de doenças genéticas que decorrem de uma deficiência enzimática, de cofator  ou proteína transportadora </a:t>
            </a:r>
            <a:r>
              <a:rPr lang="pt-BR" dirty="0" err="1"/>
              <a:t>dae</a:t>
            </a:r>
            <a:r>
              <a:rPr lang="pt-BR" dirty="0"/>
              <a:t> determinada via metabólica</a:t>
            </a:r>
          </a:p>
          <a:p>
            <a:endParaRPr lang="pt-BR" dirty="0"/>
          </a:p>
          <a:p>
            <a:r>
              <a:rPr lang="pt-BR" dirty="0"/>
              <a:t>Apesar de mais comuns no período neonatal podem ocorrer em qualquer idade</a:t>
            </a:r>
          </a:p>
          <a:p>
            <a:endParaRPr lang="pt-BR" dirty="0"/>
          </a:p>
          <a:p>
            <a:pPr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335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Erros inatos do metabolismo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043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260752"/>
          </a:xfrm>
        </p:spPr>
        <p:txBody>
          <a:bodyPr>
            <a:normAutofit fontScale="90000"/>
          </a:bodyPr>
          <a:lstStyle/>
          <a:p>
            <a:r>
              <a:rPr lang="pt-BR" dirty="0"/>
              <a:t>Erros inatos do metabolismo (EIM)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600-1000 conhecidas até o momento</a:t>
            </a:r>
          </a:p>
          <a:p>
            <a:r>
              <a:rPr lang="pt-BR" dirty="0"/>
              <a:t>Apesar de raras individualmente, em conjunto  têm prevalência razoável </a:t>
            </a:r>
          </a:p>
          <a:p>
            <a:r>
              <a:rPr lang="pt-BR" dirty="0"/>
              <a:t>A maior parte não tratável, mas um número considerável de condições tratáveis inclusive apenas com alterações dietéticas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9768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Fenilcetonúria</a:t>
            </a:r>
            <a:r>
              <a:rPr lang="pt-BR" dirty="0"/>
              <a:t>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dirty="0"/>
              <a:t>Histórico: </a:t>
            </a:r>
          </a:p>
          <a:p>
            <a:pPr marL="0" indent="0" algn="just">
              <a:buNone/>
            </a:pPr>
            <a:r>
              <a:rPr lang="pt-BR" dirty="0" err="1"/>
              <a:t>Imbecillitas</a:t>
            </a:r>
            <a:r>
              <a:rPr lang="pt-BR" dirty="0"/>
              <a:t> </a:t>
            </a:r>
            <a:r>
              <a:rPr lang="pt-BR" dirty="0" err="1"/>
              <a:t>phenylpyrouvica</a:t>
            </a:r>
            <a:r>
              <a:rPr lang="pt-BR" dirty="0"/>
              <a:t>, ou </a:t>
            </a:r>
            <a:r>
              <a:rPr lang="pt-BR" dirty="0" err="1"/>
              <a:t>fenilcetonúria</a:t>
            </a:r>
            <a:r>
              <a:rPr lang="pt-BR" dirty="0"/>
              <a:t>,, foi identificada em 1934 por </a:t>
            </a:r>
            <a:r>
              <a:rPr lang="pt-BR" dirty="0" err="1"/>
              <a:t>Asbjørn</a:t>
            </a:r>
            <a:r>
              <a:rPr lang="pt-BR" dirty="0"/>
              <a:t> </a:t>
            </a:r>
            <a:r>
              <a:rPr lang="pt-BR" dirty="0" err="1"/>
              <a:t>Følling</a:t>
            </a:r>
            <a:r>
              <a:rPr lang="pt-BR" dirty="0"/>
              <a:t>, um bioquímico e médico norueguês, com a assistência de </a:t>
            </a:r>
            <a:r>
              <a:rPr lang="pt-BR" dirty="0" err="1"/>
              <a:t>Borgny</a:t>
            </a:r>
            <a:r>
              <a:rPr lang="pt-BR" dirty="0"/>
              <a:t> </a:t>
            </a:r>
            <a:r>
              <a:rPr lang="pt-BR" dirty="0" err="1"/>
              <a:t>Egeland</a:t>
            </a:r>
            <a:r>
              <a:rPr lang="pt-BR" dirty="0"/>
              <a:t>, a mãe determinada de duas crianças afetadas.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-14955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076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Erros inatos do metabolismo (EIM)</a:t>
            </a: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3116"/>
            <a:ext cx="435771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5000628" y="2285992"/>
            <a:ext cx="3454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PKU- Incidência nos EUA  1/25.000</a:t>
            </a:r>
          </a:p>
          <a:p>
            <a:r>
              <a:rPr lang="pt-BR" dirty="0"/>
              <a:t>No Brasil 1/20.000</a:t>
            </a:r>
          </a:p>
          <a:p>
            <a:r>
              <a:rPr lang="pt-BR" dirty="0"/>
              <a:t>Turquia  1/ 2 .600</a:t>
            </a:r>
          </a:p>
          <a:p>
            <a:r>
              <a:rPr lang="pt-BR" dirty="0"/>
              <a:t>Japão      1/125.000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000629" y="4429132"/>
            <a:ext cx="3929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Forma clássica  </a:t>
            </a:r>
            <a:r>
              <a:rPr lang="pt-BR" dirty="0" err="1"/>
              <a:t>qdo</a:t>
            </a:r>
            <a:r>
              <a:rPr lang="pt-BR" dirty="0"/>
              <a:t>. </a:t>
            </a:r>
            <a:r>
              <a:rPr lang="pt-BR" dirty="0" err="1"/>
              <a:t>Fenilalanina</a:t>
            </a:r>
            <a:r>
              <a:rPr lang="pt-BR" dirty="0"/>
              <a:t> &gt; 20 </a:t>
            </a:r>
            <a:r>
              <a:rPr lang="pt-BR" dirty="0" err="1"/>
              <a:t>mg</a:t>
            </a:r>
            <a:r>
              <a:rPr lang="pt-BR" dirty="0"/>
              <a:t>/dL (1200 </a:t>
            </a:r>
            <a:r>
              <a:rPr lang="pt-BR" dirty="0" err="1"/>
              <a:t>µmol</a:t>
            </a:r>
            <a:r>
              <a:rPr lang="pt-BR" dirty="0"/>
              <a:t>/L)  sem tratamento. Elevações menores </a:t>
            </a:r>
            <a:r>
              <a:rPr lang="pt-BR" dirty="0" err="1">
                <a:hlinkClick r:id="rId3"/>
              </a:rPr>
              <a:t>hiperfenilalaninemia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68396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635</Words>
  <Application>Microsoft Office PowerPoint</Application>
  <PresentationFormat>Apresentação na tela (4:3)</PresentationFormat>
  <Paragraphs>100</Paragraphs>
  <Slides>39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2" baseType="lpstr">
      <vt:lpstr>Arial</vt:lpstr>
      <vt:lpstr>Calibri</vt:lpstr>
      <vt:lpstr>Tema do Office</vt:lpstr>
      <vt:lpstr>A neurocognição na Fenilcetonúria</vt:lpstr>
      <vt:lpstr>Disclosures</vt:lpstr>
      <vt:lpstr>AGENDA</vt:lpstr>
      <vt:lpstr>Erros inatos do metabolismo</vt:lpstr>
      <vt:lpstr>Erros inatos do metabolismo (EIM)</vt:lpstr>
      <vt:lpstr>Erros inatos do metabolismo</vt:lpstr>
      <vt:lpstr>Erros inatos do metabolismo (EIM)</vt:lpstr>
      <vt:lpstr>Fenilcetonúria </vt:lpstr>
      <vt:lpstr>Erros inatos do metabolismo (EIM)</vt:lpstr>
      <vt:lpstr>Apresentação do PowerPoint</vt:lpstr>
      <vt:lpstr>Apresentação do PowerPoint</vt:lpstr>
      <vt:lpstr>Apresentação do PowerPoint</vt:lpstr>
      <vt:lpstr>Deficiência Intelectual - Definição</vt:lpstr>
      <vt:lpstr>Apresentação do PowerPoint</vt:lpstr>
      <vt:lpstr>E nos pacientes adultos tratados ???</vt:lpstr>
      <vt:lpstr>Apresentação do PowerPoint</vt:lpstr>
      <vt:lpstr>Apresentação do PowerPoint</vt:lpstr>
      <vt:lpstr>Aumento de lesões de Substância branca</vt:lpstr>
      <vt:lpstr>Aumento de lesões de Substância Branca</vt:lpstr>
      <vt:lpstr>Bases fisiopatológicas</vt:lpstr>
      <vt:lpstr>Análise da Substância Cinzenta </vt:lpstr>
      <vt:lpstr>Substância Cinzenta Cerebelar</vt:lpstr>
      <vt:lpstr>Apresentação do PowerPoint</vt:lpstr>
      <vt:lpstr>Apresentação do PowerPoint</vt:lpstr>
      <vt:lpstr>Apresentação do PowerPoint</vt:lpstr>
      <vt:lpstr>Bases fisiopatológicas</vt:lpstr>
      <vt:lpstr>Comprometimento das Funções Executivas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Take a </vt:lpstr>
      <vt:lpstr>Apresentação do PowerPoint</vt:lpstr>
      <vt:lpstr>Apresentação do PowerPoint</vt:lpstr>
      <vt:lpstr>Apresentação do PowerPoint</vt:lpstr>
      <vt:lpstr>Apresentação do PowerPoint</vt:lpstr>
      <vt:lpstr>OBRIGADO andrepessoa10@yahoo.com.br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neurocognição na Fenilcetonúria</dc:title>
  <dc:creator>Andre Luiz Santos Pessoa</dc:creator>
  <cp:lastModifiedBy>Ana Carolina Vaz da Silva</cp:lastModifiedBy>
  <cp:revision>2</cp:revision>
  <dcterms:created xsi:type="dcterms:W3CDTF">2019-10-03T13:56:37Z</dcterms:created>
  <dcterms:modified xsi:type="dcterms:W3CDTF">2019-11-20T13:40:30Z</dcterms:modified>
</cp:coreProperties>
</file>