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9" r:id="rId2"/>
    <p:sldId id="260" r:id="rId3"/>
    <p:sldId id="257" r:id="rId4"/>
    <p:sldId id="258" r:id="rId5"/>
    <p:sldId id="261" r:id="rId6"/>
    <p:sldId id="262" r:id="rId7"/>
    <p:sldId id="263" r:id="rId8"/>
    <p:sldId id="266" r:id="rId9"/>
    <p:sldId id="264" r:id="rId10"/>
    <p:sldId id="265" r:id="rId11"/>
  </p:sldIdLst>
  <p:sldSz cx="12192000" cy="6858000"/>
  <p:notesSz cx="6950075" cy="92360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Eduardo\Dropbox%20(FipeImoveis)\Profissional\World%20Bank\Joana\Final%20round\Decomposicao%20crescimento%20S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Plan1!$I$7:$I$18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Plan1!$J$7:$J$18</c:f>
              <c:numCache>
                <c:formatCode>#,##0</c:formatCode>
                <c:ptCount val="12"/>
                <c:pt idx="0">
                  <c:v>14528.666712401142</c:v>
                </c:pt>
                <c:pt idx="1">
                  <c:v>14572.416008231725</c:v>
                </c:pt>
                <c:pt idx="2">
                  <c:v>15744.942191095302</c:v>
                </c:pt>
                <c:pt idx="3">
                  <c:v>17748.410467045145</c:v>
                </c:pt>
                <c:pt idx="4">
                  <c:v>21913.396134677321</c:v>
                </c:pt>
                <c:pt idx="5">
                  <c:v>25750.10538097726</c:v>
                </c:pt>
                <c:pt idx="6">
                  <c:v>27612.587517651187</c:v>
                </c:pt>
                <c:pt idx="7">
                  <c:v>34788.818594536417</c:v>
                </c:pt>
                <c:pt idx="8">
                  <c:v>36663.422223169226</c:v>
                </c:pt>
                <c:pt idx="9">
                  <c:v>39393.03846383786</c:v>
                </c:pt>
                <c:pt idx="10">
                  <c:v>42548.817069731907</c:v>
                </c:pt>
                <c:pt idx="11">
                  <c:v>45635.89020999011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overlap val="-27"/>
        <c:axId val="100261968"/>
        <c:axId val="149799840"/>
      </c:barChart>
      <c:catAx>
        <c:axId val="100261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pt-BR"/>
          </a:p>
        </c:txPr>
        <c:crossAx val="149799840"/>
        <c:crosses val="autoZero"/>
        <c:auto val="1"/>
        <c:lblAlgn val="ctr"/>
        <c:lblOffset val="100"/>
        <c:noMultiLvlLbl val="0"/>
      </c:catAx>
      <c:valAx>
        <c:axId val="14979984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one"/>
        <c:crossAx val="100261968"/>
        <c:crosses val="autoZero"/>
        <c:crossBetween val="between"/>
        <c:dispUnits>
          <c:custUnit val="1000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rgbClr val="E8F2F3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</cdr:x>
      <cdr:y>0.06227</cdr:y>
    </cdr:from>
    <cdr:to>
      <cdr:x>0.9149</cdr:x>
      <cdr:y>0.6046</cdr:y>
    </cdr:to>
    <cdr:cxnSp macro="">
      <cdr:nvCxnSpPr>
        <cdr:cNvPr id="3" name="Conector de seta reta 2"/>
        <cdr:cNvCxnSpPr/>
      </cdr:nvCxnSpPr>
      <cdr:spPr>
        <a:xfrm xmlns:a="http://schemas.openxmlformats.org/drawingml/2006/main" flipV="1">
          <a:off x="414763" y="230842"/>
          <a:ext cx="5909983" cy="201033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0.22497</cdr:x>
      <cdr:y>0.19649</cdr:y>
    </cdr:from>
    <cdr:to>
      <cdr:x>0.55991</cdr:x>
      <cdr:y>0.3262</cdr:y>
    </cdr:to>
    <cdr:sp macro="" textlink="">
      <cdr:nvSpPr>
        <cdr:cNvPr id="5" name="CaixaDeTexto 4"/>
        <cdr:cNvSpPr txBox="1"/>
      </cdr:nvSpPr>
      <cdr:spPr>
        <a:xfrm xmlns:a="http://schemas.openxmlformats.org/drawingml/2006/main">
          <a:off x="1555218" y="728370"/>
          <a:ext cx="2315471" cy="4808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dirty="0" smtClean="0"/>
            <a:t>O gasto triplicou em uma década</a:t>
          </a:r>
          <a:endParaRPr lang="pt-BR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75025-669A-4536-9F8D-6B4055B4F490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C4EC8-4134-4B07-8A53-9A234A1CD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689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499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4453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8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15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52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985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1036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41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88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986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800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177EA5-7F2A-4976-9531-0498DC3EE4DE}" type="datetimeFigureOut">
              <a:rPr lang="pt-BR" smtClean="0"/>
              <a:t>07/04/2015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FDA9449-A540-47A5-AF24-71CC17974FB9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034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hzy@usp.br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0" y="411892"/>
            <a:ext cx="12192000" cy="2133600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Seguro Desemprego, Abono Salarial e Seguro Defeso</a:t>
            </a:r>
            <a:br>
              <a:rPr lang="pt-BR" sz="4000" dirty="0" smtClean="0"/>
            </a:br>
            <a:r>
              <a:rPr lang="pt-BR" sz="4000" dirty="0" smtClean="0"/>
              <a:t>Hélio Zylberstajn – FEA/USP</a:t>
            </a:r>
            <a:br>
              <a:rPr lang="pt-BR" sz="4000" dirty="0" smtClean="0"/>
            </a:br>
            <a:endParaRPr lang="pt-B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0" y="3188043"/>
            <a:ext cx="12192000" cy="2411070"/>
          </a:xfrm>
        </p:spPr>
        <p:txBody>
          <a:bodyPr>
            <a:noAutofit/>
          </a:bodyPr>
          <a:lstStyle/>
          <a:p>
            <a:pPr algn="ctr"/>
            <a:r>
              <a:rPr lang="pt-BR" sz="2400" dirty="0" smtClean="0"/>
              <a:t>Audiência Pública para instruir e discutir a MP  665</a:t>
            </a:r>
          </a:p>
          <a:p>
            <a:pPr algn="ctr"/>
            <a:endParaRPr lang="pt-BR" sz="2400" dirty="0"/>
          </a:p>
          <a:p>
            <a:pPr algn="ctr"/>
            <a:r>
              <a:rPr lang="pt-BR" sz="2400" dirty="0" smtClean="0"/>
              <a:t>Brasília - Senado Federal</a:t>
            </a:r>
          </a:p>
          <a:p>
            <a:pPr algn="ctr"/>
            <a:r>
              <a:rPr lang="pt-BR" sz="2400" dirty="0" smtClean="0"/>
              <a:t>08/04/2015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562213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4699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dirty="0">
                <a:solidFill>
                  <a:srgbClr val="C00000"/>
                </a:solidFill>
              </a:rPr>
              <a:t>Seguro Desemprego, Abono Salarial e Seguro </a:t>
            </a:r>
            <a:r>
              <a:rPr lang="pt-BR" sz="3200" dirty="0" smtClean="0">
                <a:solidFill>
                  <a:srgbClr val="C00000"/>
                </a:solidFill>
              </a:rPr>
              <a:t>Defeso - Hélio </a:t>
            </a:r>
            <a:r>
              <a:rPr lang="pt-BR" sz="3200" dirty="0">
                <a:solidFill>
                  <a:srgbClr val="C00000"/>
                </a:solidFill>
              </a:rPr>
              <a:t>Zylberstajn – FEA/USP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1103870"/>
            <a:ext cx="12192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</a:p>
          <a:p>
            <a:pPr algn="ctr"/>
            <a:r>
              <a:rPr lang="pt-BR" sz="2400" dirty="0"/>
              <a:t>Obrigado</a:t>
            </a:r>
            <a:r>
              <a:rPr lang="pt-BR" sz="2400" dirty="0" smtClean="0"/>
              <a:t>!</a:t>
            </a:r>
          </a:p>
          <a:p>
            <a:pPr algn="ctr"/>
            <a:endParaRPr lang="pt-BR" sz="2400" dirty="0" smtClean="0"/>
          </a:p>
          <a:p>
            <a:pPr algn="ctr"/>
            <a:endParaRPr lang="pt-BR" sz="2400" dirty="0"/>
          </a:p>
          <a:p>
            <a:pPr algn="ctr"/>
            <a:endParaRPr lang="pt-BR" sz="2400" dirty="0"/>
          </a:p>
          <a:p>
            <a:pPr algn="ctr"/>
            <a:r>
              <a:rPr lang="pt-BR" sz="2400" u="sng" dirty="0">
                <a:hlinkClick r:id="rId2"/>
              </a:rPr>
              <a:t>hzy@usp.br</a:t>
            </a:r>
            <a:endParaRPr lang="pt-BR" sz="2400" dirty="0"/>
          </a:p>
          <a:p>
            <a:pPr algn="ctr"/>
            <a:r>
              <a:rPr lang="pt-BR" sz="2400" dirty="0"/>
              <a:t> </a:t>
            </a:r>
          </a:p>
          <a:p>
            <a:r>
              <a:rPr lang="pt-BR" sz="2400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242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4699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dirty="0">
                <a:solidFill>
                  <a:srgbClr val="C00000"/>
                </a:solidFill>
              </a:rPr>
              <a:t>Seguro Desemprego, Abono Salarial e Seguro </a:t>
            </a:r>
            <a:r>
              <a:rPr lang="pt-BR" sz="3200" dirty="0" smtClean="0">
                <a:solidFill>
                  <a:srgbClr val="C00000"/>
                </a:solidFill>
              </a:rPr>
              <a:t>Defeso - Hélio </a:t>
            </a:r>
            <a:r>
              <a:rPr lang="pt-BR" sz="3200" dirty="0">
                <a:solidFill>
                  <a:srgbClr val="C00000"/>
                </a:solidFill>
              </a:rPr>
              <a:t>Zylberstajn – FEA/USP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1103870"/>
            <a:ext cx="1219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1. Objetivo da Medida Provisória: reduzir o gasto com Seguro Desemprego e Abono Salarial</a:t>
            </a:r>
          </a:p>
          <a:p>
            <a:r>
              <a:rPr lang="pt-BR" sz="2400" dirty="0"/>
              <a:t> </a:t>
            </a:r>
          </a:p>
          <a:p>
            <a:endParaRPr lang="pt-BR" sz="2400" dirty="0" smtClean="0"/>
          </a:p>
          <a:p>
            <a:r>
              <a:rPr lang="pt-BR" sz="2400" dirty="0" smtClean="0"/>
              <a:t>Justificativa</a:t>
            </a:r>
            <a:r>
              <a:rPr lang="pt-BR" sz="2400" dirty="0"/>
              <a:t>: rotatividade e </a:t>
            </a:r>
            <a:r>
              <a:rPr lang="pt-BR" sz="2400" dirty="0" smtClean="0"/>
              <a:t>fraudes.</a:t>
            </a:r>
            <a:endParaRPr lang="pt-BR" sz="2400" dirty="0"/>
          </a:p>
          <a:p>
            <a:r>
              <a:rPr lang="pt-BR" sz="2400" dirty="0"/>
              <a:t> </a:t>
            </a:r>
          </a:p>
          <a:p>
            <a:endParaRPr lang="pt-BR" sz="2400" dirty="0" smtClean="0"/>
          </a:p>
          <a:p>
            <a:r>
              <a:rPr lang="pt-BR" sz="2400" dirty="0" smtClean="0"/>
              <a:t>Vamos aos números</a:t>
            </a:r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57033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287338"/>
            <a:ext cx="12192000" cy="1449387"/>
          </a:xfrm>
        </p:spPr>
        <p:txBody>
          <a:bodyPr anchor="b">
            <a:noAutofit/>
          </a:bodyPr>
          <a:lstStyle/>
          <a:p>
            <a:pPr algn="ctr"/>
            <a:r>
              <a:rPr lang="pt-BR" sz="2800" dirty="0" smtClean="0"/>
              <a:t>Gasto total com Seguro Desemprego e Abono Salarial</a:t>
            </a:r>
            <a:r>
              <a:rPr lang="pt-BR" sz="2800" i="1" dirty="0" smtClean="0"/>
              <a:t/>
            </a:r>
            <a:br>
              <a:rPr lang="pt-BR" sz="2800" i="1" dirty="0" smtClean="0"/>
            </a:br>
            <a:r>
              <a:rPr lang="pt-BR" sz="2800" dirty="0" smtClean="0"/>
              <a:t>(R$ bilhões de 2014)</a:t>
            </a:r>
            <a:br>
              <a:rPr lang="pt-BR" sz="2800" dirty="0" smtClean="0"/>
            </a:br>
            <a:endParaRPr lang="pt-BR" sz="2800" dirty="0"/>
          </a:p>
        </p:txBody>
      </p:sp>
      <p:sp>
        <p:nvSpPr>
          <p:cNvPr id="5" name="Retângulo 4"/>
          <p:cNvSpPr/>
          <p:nvPr/>
        </p:nvSpPr>
        <p:spPr>
          <a:xfrm>
            <a:off x="2572872" y="5855077"/>
            <a:ext cx="692859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Source: SIAFI/Ministry of Finance and IBGE. Note: values are inflation-adjusted by the IPCA.</a:t>
            </a:r>
            <a:endParaRPr lang="pt-BR" sz="1000" dirty="0"/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3160846597"/>
              </p:ext>
            </p:extLst>
          </p:nvPr>
        </p:nvGraphicFramePr>
        <p:xfrm>
          <a:off x="2588414" y="2028264"/>
          <a:ext cx="6913055" cy="3706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411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2133600" y="287338"/>
            <a:ext cx="10058400" cy="1449387"/>
          </a:xfrm>
        </p:spPr>
        <p:txBody>
          <a:bodyPr/>
          <a:lstStyle/>
          <a:p>
            <a:r>
              <a:rPr lang="pt-BR" dirty="0" smtClean="0"/>
              <a:t>Crescimento do gasto com Seguro Desemprego</a:t>
            </a:r>
            <a:endParaRPr lang="pt-BR" dirty="0"/>
          </a:p>
        </p:txBody>
      </p:sp>
      <p:sp>
        <p:nvSpPr>
          <p:cNvPr id="6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2133600" y="1846263"/>
            <a:ext cx="10058400" cy="4022725"/>
          </a:xfrm>
        </p:spPr>
        <p:txBody>
          <a:bodyPr/>
          <a:lstStyle/>
          <a:p>
            <a:r>
              <a:rPr lang="pt-BR" smtClean="0"/>
              <a:t>O crescimento do gasto com Seguro Desemprego + Abono Salarial é totalmente explicado pelo aumento  no valor dos benefícios e pelo crescimento do emprego formal (CLT) 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305037"/>
              </p:ext>
            </p:extLst>
          </p:nvPr>
        </p:nvGraphicFramePr>
        <p:xfrm>
          <a:off x="3077136" y="2874494"/>
          <a:ext cx="6017558" cy="11136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8133"/>
                <a:gridCol w="1037310"/>
                <a:gridCol w="1379326"/>
                <a:gridCol w="1702789"/>
              </a:tblGrid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Ano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noProof="0" dirty="0" smtClean="0">
                          <a:effectLst/>
                        </a:rPr>
                        <a:t>Salário Mínimo (R$; media anual)</a:t>
                      </a:r>
                      <a:endParaRPr lang="pt-BR" sz="1100" noProof="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noProof="0" dirty="0" smtClean="0">
                          <a:effectLst/>
                        </a:rPr>
                        <a:t>Emprego formal CLT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noProof="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noProof="0" dirty="0" smtClean="0">
                          <a:effectLst/>
                        </a:rPr>
                        <a:t>Gasto com </a:t>
                      </a:r>
                      <a:r>
                        <a:rPr lang="pt-BR" sz="1000" noProof="0" dirty="0" err="1" smtClean="0">
                          <a:effectLst/>
                        </a:rPr>
                        <a:t>SD+Abono</a:t>
                      </a:r>
                      <a:r>
                        <a:rPr lang="pt-BR" sz="1000" noProof="0" dirty="0" smtClean="0">
                          <a:effectLst/>
                        </a:rPr>
                        <a:t> Salarial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noProof="0" dirty="0" smtClean="0">
                          <a:effectLst/>
                        </a:rPr>
                        <a:t>(R$ bilhões))</a:t>
                      </a:r>
                      <a:endParaRPr lang="pt-BR" sz="1100" noProof="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2002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399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22.321.414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14,529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2013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703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39.981.813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45,636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 Crescimento %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76,4</a:t>
                      </a:r>
                      <a:r>
                        <a:rPr lang="pt-BR" sz="1000" dirty="0">
                          <a:effectLst/>
                        </a:rPr>
                        <a:t>%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79.1</a:t>
                      </a:r>
                      <a:r>
                        <a:rPr lang="pt-BR" sz="1000" dirty="0">
                          <a:effectLst/>
                        </a:rPr>
                        <a:t>%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214.1</a:t>
                      </a:r>
                      <a:r>
                        <a:rPr lang="pt-BR" sz="1000" dirty="0">
                          <a:effectLst/>
                        </a:rPr>
                        <a:t>%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Crescimento anual médio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5,3</a:t>
                      </a:r>
                      <a:r>
                        <a:rPr lang="pt-BR" sz="1000" dirty="0">
                          <a:effectLst/>
                        </a:rPr>
                        <a:t>%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5.4</a:t>
                      </a:r>
                      <a:r>
                        <a:rPr lang="pt-BR" sz="1000" dirty="0">
                          <a:effectLst/>
                        </a:rPr>
                        <a:t>%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11.0</a:t>
                      </a:r>
                      <a:r>
                        <a:rPr lang="pt-BR" sz="1000" dirty="0">
                          <a:effectLst/>
                        </a:rPr>
                        <a:t>%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5954806" y="6354177"/>
            <a:ext cx="4572000" cy="4462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15000"/>
              </a:lnSpc>
            </a:pPr>
            <a:r>
              <a:rPr lang="en-US" sz="10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Fonte</a:t>
            </a:r>
            <a:r>
              <a:rPr lang="en-US" sz="10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0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SIAFI/</a:t>
            </a:r>
            <a:r>
              <a:rPr lang="en-US" sz="1000" dirty="0" err="1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Ministério</a:t>
            </a:r>
            <a:r>
              <a:rPr lang="en-US" sz="10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sz="1000" dirty="0" err="1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Fazenda</a:t>
            </a:r>
            <a:r>
              <a:rPr lang="en-US" sz="10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IBGE</a:t>
            </a:r>
            <a:r>
              <a:rPr lang="en-US" sz="10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000" dirty="0" err="1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Cálculos</a:t>
            </a:r>
            <a:r>
              <a:rPr lang="en-US" sz="10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1000" dirty="0" err="1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en-US" sz="10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r">
              <a:lnSpc>
                <a:spcPct val="115000"/>
              </a:lnSpc>
            </a:pPr>
            <a:r>
              <a:rPr lang="en-US" sz="10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Nota: </a:t>
            </a:r>
            <a:r>
              <a:rPr lang="en-US" sz="1000" dirty="0" err="1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valores</a:t>
            </a:r>
            <a:r>
              <a:rPr lang="en-US" sz="10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 err="1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ajustado</a:t>
            </a:r>
            <a:r>
              <a:rPr lang="en-US" sz="10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 err="1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pelo</a:t>
            </a:r>
            <a:r>
              <a:rPr lang="en-US" sz="10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IPCA </a:t>
            </a:r>
            <a:r>
              <a:rPr lang="en-US" sz="10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(IBGE).</a:t>
            </a:r>
            <a:endParaRPr lang="pt-BR" sz="1000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54844"/>
              </p:ext>
            </p:extLst>
          </p:nvPr>
        </p:nvGraphicFramePr>
        <p:xfrm>
          <a:off x="3063687" y="4857526"/>
          <a:ext cx="6266332" cy="10831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438"/>
                <a:gridCol w="741450"/>
                <a:gridCol w="886106"/>
                <a:gridCol w="1500369"/>
                <a:gridCol w="1386462"/>
                <a:gridCol w="1300507"/>
              </a:tblGrid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Ano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SD </a:t>
                      </a:r>
                      <a:r>
                        <a:rPr lang="pt-BR" sz="1000" dirty="0">
                          <a:effectLst/>
                        </a:rPr>
                        <a:t>+ Abono</a:t>
                      </a:r>
                      <a:endParaRPr lang="pt-BR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(nominal</a:t>
                      </a:r>
                      <a:r>
                        <a:rPr lang="pt-BR" sz="1000" dirty="0" smtClean="0">
                          <a:effectLst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SD </a:t>
                      </a:r>
                      <a:r>
                        <a:rPr lang="pt-BR" sz="1000" dirty="0">
                          <a:effectLst/>
                        </a:rPr>
                        <a:t>+ Abono</a:t>
                      </a:r>
                      <a:endParaRPr lang="pt-BR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(ajustado para a inflação)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noProof="0" dirty="0" smtClean="0">
                          <a:effectLst/>
                        </a:rPr>
                        <a:t>SD + Abono (2002) ajustado pelo crescimento do emprego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noProof="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noProof="0" dirty="0" smtClean="0">
                          <a:effectLst/>
                        </a:rPr>
                        <a:t>SD + Abono (2002) ajustado pelo crescimento do SM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noProof="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noProof="0" dirty="0" smtClean="0">
                          <a:effectLst/>
                        </a:rPr>
                        <a:t>SD + Abono (2002) ajustado pelo crescimento do emprego e do SM</a:t>
                      </a:r>
                      <a:endParaRPr lang="pt-BR" sz="1100" noProof="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2002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7,198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14,529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14,529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14,529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14,529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2013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44,236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45,636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25,628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26,024</a:t>
                      </a:r>
                      <a:endParaRPr lang="pt-BR" sz="11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45,904</a:t>
                      </a:r>
                      <a:endParaRPr lang="pt-BR" sz="11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761728" y="4510540"/>
            <a:ext cx="451598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1100" b="1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Simulações para o gasto com </a:t>
            </a:r>
            <a:r>
              <a:rPr lang="pt-BR" altLang="pt-BR" sz="1100" b="1" dirty="0" err="1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SD+Abono</a:t>
            </a:r>
            <a:r>
              <a:rPr lang="pt-BR" altLang="pt-BR" sz="1100" b="1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Salarial de 2012 para 2013</a:t>
            </a:r>
            <a:endParaRPr lang="pt-BR" altLang="pt-BR" dirty="0">
              <a:latin typeface="Arial" panose="020B0604020202020204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873132" y="2569339"/>
            <a:ext cx="429316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1100" b="1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Salário Mínimo, emprego formal e gasto com </a:t>
            </a:r>
            <a:r>
              <a:rPr lang="pt-BR" altLang="pt-BR" sz="1100" b="1" dirty="0" err="1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SD+Abono</a:t>
            </a:r>
            <a:r>
              <a:rPr lang="pt-BR" altLang="pt-BR" sz="1100" b="1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Salarial</a:t>
            </a:r>
            <a:endParaRPr lang="pt-BR" altLang="pt-B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482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4699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dirty="0">
                <a:solidFill>
                  <a:srgbClr val="C00000"/>
                </a:solidFill>
              </a:rPr>
              <a:t>Seguro Desemprego, Abono Salarial e Seguro </a:t>
            </a:r>
            <a:r>
              <a:rPr lang="pt-BR" sz="3200" dirty="0" smtClean="0">
                <a:solidFill>
                  <a:srgbClr val="C00000"/>
                </a:solidFill>
              </a:rPr>
              <a:t>Defeso - Hélio </a:t>
            </a:r>
            <a:r>
              <a:rPr lang="pt-BR" sz="3200" dirty="0">
                <a:solidFill>
                  <a:srgbClr val="C00000"/>
                </a:solidFill>
              </a:rPr>
              <a:t>Zylberstajn – FEA/USP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1103870"/>
            <a:ext cx="12192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2. A MP 665 e o Abono Salarial</a:t>
            </a:r>
          </a:p>
          <a:p>
            <a:r>
              <a:rPr lang="pt-BR" sz="2400" dirty="0"/>
              <a:t> </a:t>
            </a:r>
          </a:p>
          <a:p>
            <a:endParaRPr lang="pt-BR" sz="2400" dirty="0" smtClean="0"/>
          </a:p>
          <a:p>
            <a:r>
              <a:rPr lang="pt-BR" sz="2400" dirty="0" smtClean="0"/>
              <a:t>Subsídio </a:t>
            </a:r>
            <a:r>
              <a:rPr lang="pt-BR" sz="2400" dirty="0"/>
              <a:t>ao emprego formal: </a:t>
            </a:r>
            <a:r>
              <a:rPr lang="pt-BR" sz="2400" dirty="0" smtClean="0"/>
              <a:t>boa política, mas incentivo </a:t>
            </a:r>
            <a:r>
              <a:rPr lang="pt-BR" sz="2400" dirty="0"/>
              <a:t>fraco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A </a:t>
            </a:r>
            <a:r>
              <a:rPr lang="pt-BR" sz="2400" dirty="0"/>
              <a:t>MP fortalece o incentivo. Direção correta.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Passo </a:t>
            </a:r>
            <a:r>
              <a:rPr lang="pt-BR" sz="2400" dirty="0"/>
              <a:t>adiante: porque não parcelar em 12 vezes? (R$67 por mês). Carência de 6 meses?</a:t>
            </a:r>
          </a:p>
          <a:p>
            <a:r>
              <a:rPr lang="pt-BR" sz="2400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0575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4699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dirty="0">
                <a:solidFill>
                  <a:srgbClr val="C00000"/>
                </a:solidFill>
              </a:rPr>
              <a:t>Seguro Desemprego, Abono Salarial e Seguro </a:t>
            </a:r>
            <a:r>
              <a:rPr lang="pt-BR" sz="3200" dirty="0" smtClean="0">
                <a:solidFill>
                  <a:srgbClr val="C00000"/>
                </a:solidFill>
              </a:rPr>
              <a:t>Defeso - Hélio </a:t>
            </a:r>
            <a:r>
              <a:rPr lang="pt-BR" sz="3200" dirty="0">
                <a:solidFill>
                  <a:srgbClr val="C00000"/>
                </a:solidFill>
              </a:rPr>
              <a:t>Zylberstajn – FEA/USP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1103870"/>
            <a:ext cx="1219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3. A MP 665 e o Seguro Desemprego</a:t>
            </a:r>
          </a:p>
          <a:p>
            <a:r>
              <a:rPr lang="pt-BR" sz="2400" dirty="0"/>
              <a:t> </a:t>
            </a:r>
          </a:p>
          <a:p>
            <a:endParaRPr lang="pt-BR" sz="2400" dirty="0" smtClean="0"/>
          </a:p>
          <a:p>
            <a:r>
              <a:rPr lang="pt-BR" sz="2400" dirty="0" smtClean="0"/>
              <a:t>Seguro </a:t>
            </a:r>
            <a:r>
              <a:rPr lang="pt-BR" sz="2400" dirty="0"/>
              <a:t>Desemprego: essencial para proteger o trabalhador e manter sua renda.</a:t>
            </a:r>
          </a:p>
          <a:p>
            <a:r>
              <a:rPr lang="pt-BR" sz="2400" dirty="0"/>
              <a:t> </a:t>
            </a:r>
          </a:p>
          <a:p>
            <a:endParaRPr lang="pt-BR" sz="2400" dirty="0" smtClean="0"/>
          </a:p>
          <a:p>
            <a:r>
              <a:rPr lang="pt-BR" sz="2400" dirty="0" smtClean="0"/>
              <a:t>Há </a:t>
            </a:r>
            <a:r>
              <a:rPr lang="pt-BR" sz="2400" dirty="0"/>
              <a:t>diversas formas de proteção na demissão: </a:t>
            </a:r>
          </a:p>
          <a:p>
            <a:pPr lvl="1"/>
            <a:r>
              <a:rPr lang="pt-BR" sz="2400" dirty="0"/>
              <a:t>Seguro Desemprego financiado por fundo solidário</a:t>
            </a:r>
          </a:p>
          <a:p>
            <a:pPr lvl="1"/>
            <a:r>
              <a:rPr lang="pt-BR" sz="2400" dirty="0"/>
              <a:t>Seguro Desemprego financiado por conta vinculada</a:t>
            </a:r>
          </a:p>
          <a:p>
            <a:pPr lvl="1"/>
            <a:r>
              <a:rPr lang="pt-BR" sz="2400" dirty="0"/>
              <a:t>Indenização</a:t>
            </a:r>
          </a:p>
          <a:p>
            <a:pPr lvl="1"/>
            <a:r>
              <a:rPr lang="pt-BR" sz="2400" dirty="0"/>
              <a:t>Subsídios ao emprego</a:t>
            </a:r>
          </a:p>
          <a:p>
            <a:r>
              <a:rPr lang="pt-BR" sz="2400" dirty="0"/>
              <a:t> </a:t>
            </a:r>
          </a:p>
          <a:p>
            <a:endParaRPr lang="pt-BR" sz="2400" dirty="0" smtClean="0"/>
          </a:p>
          <a:p>
            <a:r>
              <a:rPr lang="pt-BR" sz="2400" dirty="0" smtClean="0"/>
              <a:t>O </a:t>
            </a:r>
            <a:r>
              <a:rPr lang="pt-BR" sz="2400" dirty="0"/>
              <a:t>Brasil talvez seja um caso único de país com os quatro modelos.</a:t>
            </a:r>
          </a:p>
          <a:p>
            <a:r>
              <a:rPr lang="pt-BR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40121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4699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dirty="0">
                <a:solidFill>
                  <a:srgbClr val="C00000"/>
                </a:solidFill>
              </a:rPr>
              <a:t>Seguro Desemprego, Abono Salarial e Seguro </a:t>
            </a:r>
            <a:r>
              <a:rPr lang="pt-BR" sz="3200" dirty="0" smtClean="0">
                <a:solidFill>
                  <a:srgbClr val="C00000"/>
                </a:solidFill>
              </a:rPr>
              <a:t>Defeso - Hélio </a:t>
            </a:r>
            <a:r>
              <a:rPr lang="pt-BR" sz="3200" dirty="0">
                <a:solidFill>
                  <a:srgbClr val="C00000"/>
                </a:solidFill>
              </a:rPr>
              <a:t>Zylberstajn – FEA/USP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1103870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Rotatividade </a:t>
            </a:r>
            <a:r>
              <a:rPr lang="pt-BR" sz="2400" dirty="0"/>
              <a:t>excessiva no Brasil (muito além do desejável).</a:t>
            </a:r>
          </a:p>
          <a:p>
            <a:r>
              <a:rPr lang="pt-BR" sz="2400" dirty="0"/>
              <a:t>Diversas causas. Uma delas: incentivos do Seguro Desemprego</a:t>
            </a:r>
          </a:p>
          <a:p>
            <a:endParaRPr lang="pt-BR" sz="2400" dirty="0" smtClean="0"/>
          </a:p>
          <a:p>
            <a:r>
              <a:rPr lang="pt-BR" sz="2400" dirty="0" smtClean="0"/>
              <a:t>Qualquer </a:t>
            </a:r>
            <a:r>
              <a:rPr lang="pt-BR" sz="2400" dirty="0"/>
              <a:t>seguro cria incentivos (exemplo: automóvel</a:t>
            </a:r>
            <a:r>
              <a:rPr lang="pt-BR" sz="2400" dirty="0" smtClean="0"/>
              <a:t>).</a:t>
            </a:r>
            <a:endParaRPr lang="pt-BR" sz="2400" dirty="0"/>
          </a:p>
          <a:p>
            <a:r>
              <a:rPr lang="pt-BR" sz="2400" dirty="0" smtClean="0"/>
              <a:t>Seguro Desemprego: </a:t>
            </a:r>
            <a:r>
              <a:rPr lang="pt-BR" sz="2400" dirty="0"/>
              <a:t>não é ruim fortalecer a posição do trabalhador (principalmente os mais vulneráveis).</a:t>
            </a:r>
          </a:p>
          <a:p>
            <a:r>
              <a:rPr lang="pt-BR" sz="2400" dirty="0" smtClean="0"/>
              <a:t>Muito </a:t>
            </a:r>
            <a:r>
              <a:rPr lang="pt-BR" sz="2400" dirty="0"/>
              <a:t>fácil e simples receber o benefício. Nenhum esforço de contrapartida (pagamento semanal? Encaminhamento para vagas?)</a:t>
            </a:r>
          </a:p>
          <a:p>
            <a:endParaRPr lang="pt-BR" sz="2400" dirty="0" smtClean="0"/>
          </a:p>
          <a:p>
            <a:r>
              <a:rPr lang="pt-BR" sz="2400" dirty="0"/>
              <a:t>A MP corta gastos, atinge os mais vulneráveis e não corrige distorções (dois exemplos</a:t>
            </a:r>
            <a:r>
              <a:rPr lang="pt-BR" sz="2400" dirty="0" smtClean="0"/>
              <a:t>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10858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4699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dirty="0">
                <a:solidFill>
                  <a:srgbClr val="C00000"/>
                </a:solidFill>
              </a:rPr>
              <a:t>Seguro Desemprego, Abono Salarial e Seguro </a:t>
            </a:r>
            <a:r>
              <a:rPr lang="pt-BR" sz="3200" dirty="0" smtClean="0">
                <a:solidFill>
                  <a:srgbClr val="C00000"/>
                </a:solidFill>
              </a:rPr>
              <a:t>Defeso - Hélio </a:t>
            </a:r>
            <a:r>
              <a:rPr lang="pt-BR" sz="3200" dirty="0">
                <a:solidFill>
                  <a:srgbClr val="C00000"/>
                </a:solidFill>
              </a:rPr>
              <a:t>Zylberstajn – FEA/USP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1103870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Estamos </a:t>
            </a:r>
            <a:r>
              <a:rPr lang="pt-BR" sz="2400" dirty="0"/>
              <a:t>em recessão. Desemprego crescerá, muitas demissões. O governo vai gastar </a:t>
            </a:r>
            <a:r>
              <a:rPr lang="pt-BR" sz="2400" dirty="0" smtClean="0"/>
              <a:t>muito, apesar da MP 665.</a:t>
            </a:r>
          </a:p>
          <a:p>
            <a:r>
              <a:rPr lang="pt-BR" sz="2400" dirty="0" smtClean="0"/>
              <a:t>É </a:t>
            </a:r>
            <a:r>
              <a:rPr lang="pt-BR" sz="2400" dirty="0"/>
              <a:t>possível evitar </a:t>
            </a:r>
            <a:r>
              <a:rPr lang="pt-BR" sz="2400" dirty="0" smtClean="0"/>
              <a:t>gastos sem desproteger os trabalhadores.</a:t>
            </a:r>
            <a:endParaRPr lang="pt-BR" sz="2400" dirty="0"/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Financiamento </a:t>
            </a:r>
            <a:r>
              <a:rPr lang="pt-BR" sz="2400" dirty="0"/>
              <a:t>do SD: deveria ser na folha de salários.</a:t>
            </a:r>
          </a:p>
          <a:p>
            <a:r>
              <a:rPr lang="pt-BR" sz="2400" dirty="0"/>
              <a:t> </a:t>
            </a:r>
          </a:p>
          <a:p>
            <a:endParaRPr lang="pt-BR" sz="2400" dirty="0" smtClean="0"/>
          </a:p>
          <a:p>
            <a:r>
              <a:rPr lang="pt-BR" sz="2400" dirty="0" smtClean="0"/>
              <a:t>Para </a:t>
            </a:r>
            <a:r>
              <a:rPr lang="pt-BR" sz="2400" dirty="0"/>
              <a:t>discutir: reformar o programa. Novo desenho: fundir SD com FGTS.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34435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4699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dirty="0">
                <a:solidFill>
                  <a:srgbClr val="C00000"/>
                </a:solidFill>
              </a:rPr>
              <a:t>Seguro Desemprego, Abono Salarial e Seguro </a:t>
            </a:r>
            <a:r>
              <a:rPr lang="pt-BR" sz="3200" dirty="0" smtClean="0">
                <a:solidFill>
                  <a:srgbClr val="C00000"/>
                </a:solidFill>
              </a:rPr>
              <a:t>Defeso - Hélio </a:t>
            </a:r>
            <a:r>
              <a:rPr lang="pt-BR" sz="3200" dirty="0">
                <a:solidFill>
                  <a:srgbClr val="C00000"/>
                </a:solidFill>
              </a:rPr>
              <a:t>Zylberstajn – FEA/USP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1103870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4</a:t>
            </a:r>
            <a:r>
              <a:rPr lang="pt-BR" sz="2400" dirty="0"/>
              <a:t>. A MP e os pescadores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O </a:t>
            </a:r>
            <a:r>
              <a:rPr lang="pt-BR" sz="2400" dirty="0"/>
              <a:t>defeso é previsível. Porque um seguro para proteger?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Porque </a:t>
            </a:r>
            <a:r>
              <a:rPr lang="pt-BR" sz="2400" dirty="0"/>
              <a:t>não promover o emprego na época do defeso?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Porque </a:t>
            </a:r>
            <a:r>
              <a:rPr lang="pt-BR" sz="2400" dirty="0"/>
              <a:t>não um programa separado?</a:t>
            </a:r>
          </a:p>
          <a:p>
            <a:r>
              <a:rPr lang="pt-BR" sz="2400" dirty="0"/>
              <a:t>  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25528493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142</TotalTime>
  <Words>523</Words>
  <Application>Microsoft Office PowerPoint</Application>
  <PresentationFormat>Widescreen</PresentationFormat>
  <Paragraphs>130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Times New Roman</vt:lpstr>
      <vt:lpstr>Retrospectiva</vt:lpstr>
      <vt:lpstr>Seguro Desemprego, Abono Salarial e Seguro Defeso Hélio Zylberstajn – FEA/USP </vt:lpstr>
      <vt:lpstr>Seguro Desemprego, Abono Salarial e Seguro Defeso - Hélio Zylberstajn – FEA/USP</vt:lpstr>
      <vt:lpstr>Gasto total com Seguro Desemprego e Abono Salarial (R$ bilhões de 2014) </vt:lpstr>
      <vt:lpstr>Crescimento do gasto com Seguro Desemprego</vt:lpstr>
      <vt:lpstr>Seguro Desemprego, Abono Salarial e Seguro Defeso - Hélio Zylberstajn – FEA/USP</vt:lpstr>
      <vt:lpstr>Seguro Desemprego, Abono Salarial e Seguro Defeso - Hélio Zylberstajn – FEA/USP</vt:lpstr>
      <vt:lpstr>Seguro Desemprego, Abono Salarial e Seguro Defeso - Hélio Zylberstajn – FEA/USP</vt:lpstr>
      <vt:lpstr>Seguro Desemprego, Abono Salarial e Seguro Defeso - Hélio Zylberstajn – FEA/USP</vt:lpstr>
      <vt:lpstr>Seguro Desemprego, Abono Salarial e Seguro Defeso - Hélio Zylberstajn – FEA/USP</vt:lpstr>
      <vt:lpstr>Seguro Desemprego, Abono Salarial e Seguro Defeso - Hélio Zylberstajn – FEA/USP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Total expenditure with UI and abono salarial  (BRL in 2014)</dc:title>
  <dc:creator>Eduardo Zylberstajn</dc:creator>
  <cp:lastModifiedBy>Helio Zylberstajn</cp:lastModifiedBy>
  <cp:revision>10</cp:revision>
  <cp:lastPrinted>2015-04-07T20:55:25Z</cp:lastPrinted>
  <dcterms:created xsi:type="dcterms:W3CDTF">2015-04-07T18:29:21Z</dcterms:created>
  <dcterms:modified xsi:type="dcterms:W3CDTF">2015-04-07T21:03:59Z</dcterms:modified>
</cp:coreProperties>
</file>