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0" r:id="rId6"/>
    <p:sldId id="260" r:id="rId7"/>
    <p:sldId id="261" r:id="rId8"/>
    <p:sldId id="262" r:id="rId9"/>
    <p:sldId id="264" r:id="rId10"/>
    <p:sldId id="263" r:id="rId11"/>
    <p:sldId id="265" r:id="rId12"/>
    <p:sldId id="269" r:id="rId13"/>
    <p:sldId id="266" r:id="rId14"/>
    <p:sldId id="267" r:id="rId15"/>
    <p:sldId id="268" r:id="rId16"/>
    <p:sldId id="270" r:id="rId17"/>
    <p:sldId id="274" r:id="rId18"/>
    <p:sldId id="271" r:id="rId19"/>
    <p:sldId id="272" r:id="rId20"/>
    <p:sldId id="273" r:id="rId21"/>
    <p:sldId id="275" r:id="rId22"/>
    <p:sldId id="276" r:id="rId23"/>
    <p:sldId id="277" r:id="rId24"/>
    <p:sldId id="284" r:id="rId25"/>
    <p:sldId id="283" r:id="rId26"/>
    <p:sldId id="285" r:id="rId27"/>
    <p:sldId id="281" r:id="rId28"/>
    <p:sldId id="279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Eventos\_2015\CDH%20Senado\TD_BraudelPapers_jun08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_JEDALVES\Eventos\_2013\UNFPA%20Saude%20Adolesc%20Juventude\Graficos%20e%20tabelas%20Sem%20Unfpa_17out13.xlsx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Eventos\_2015\CDH%20Senado\famili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Eventos\_2015\CDH%20Senado\TD_BraudelPapers_jun0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Aparte\Envelhecimento\Envelhecimento%20idosos%20e%20fecundidade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_JEDALVES\Aparte\Envelhecimento\Envelhecimento%20dos%20idoso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_JEDALVES\Aparte\Envelhecimento\Envelhecimento%20dos%20idos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Aparte\Envelhecimento\Envelhecimento%20idosos%20e%20fecundidad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JEDALVES\Aparte\Envelhecimento\Envelhecimento%20idosos%20e%20fecundidad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_JEDALVES\Aparte\Demo%20graficos\Sitan%20Unfpa_Porto%20Seguro_22jan1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plotArea>
      <c:layout/>
      <c:lineChart>
        <c:grouping val="standard"/>
        <c:ser>
          <c:idx val="0"/>
          <c:order val="0"/>
          <c:tx>
            <c:v>TBN</c:v>
          </c:tx>
          <c:spPr>
            <a:ln w="44450"/>
          </c:spPr>
          <c:marker>
            <c:symbol val="none"/>
          </c:marker>
          <c:cat>
            <c:strRef>
              <c:f>'TD-BR 2015 2100'!$A$8:$A$44</c:f>
              <c:strCache>
                <c:ptCount val="37"/>
                <c:pt idx="0">
                  <c:v>1872-1877</c:v>
                </c:pt>
                <c:pt idx="1">
                  <c:v>1890-1895</c:v>
                </c:pt>
                <c:pt idx="2">
                  <c:v>1900-1905</c:v>
                </c:pt>
                <c:pt idx="3">
                  <c:v>1910-1915</c:v>
                </c:pt>
                <c:pt idx="4">
                  <c:v>1920-1925</c:v>
                </c:pt>
                <c:pt idx="5">
                  <c:v>1930-1935</c:v>
                </c:pt>
                <c:pt idx="6">
                  <c:v>1940-1945</c:v>
                </c:pt>
                <c:pt idx="7">
                  <c:v>1950-1955</c:v>
                </c:pt>
                <c:pt idx="8">
                  <c:v>1955-1960</c:v>
                </c:pt>
                <c:pt idx="9">
                  <c:v>1960-1965</c:v>
                </c:pt>
                <c:pt idx="10">
                  <c:v>1965-1970</c:v>
                </c:pt>
                <c:pt idx="11">
                  <c:v>1970-1975</c:v>
                </c:pt>
                <c:pt idx="12">
                  <c:v>1975-1980</c:v>
                </c:pt>
                <c:pt idx="13">
                  <c:v>1980-1985</c:v>
                </c:pt>
                <c:pt idx="14">
                  <c:v>1985-1990</c:v>
                </c:pt>
                <c:pt idx="15">
                  <c:v>1990-1995</c:v>
                </c:pt>
                <c:pt idx="16">
                  <c:v>1995-2000</c:v>
                </c:pt>
                <c:pt idx="17">
                  <c:v>2000-2005</c:v>
                </c:pt>
                <c:pt idx="18">
                  <c:v>2005-2010</c:v>
                </c:pt>
                <c:pt idx="19">
                  <c:v>2010-2015</c:v>
                </c:pt>
                <c:pt idx="20">
                  <c:v>2015-2020</c:v>
                </c:pt>
                <c:pt idx="21">
                  <c:v>2020-2025</c:v>
                </c:pt>
                <c:pt idx="22">
                  <c:v>2025-2030</c:v>
                </c:pt>
                <c:pt idx="23">
                  <c:v>2030-2035</c:v>
                </c:pt>
                <c:pt idx="24">
                  <c:v>2035-2040</c:v>
                </c:pt>
                <c:pt idx="25">
                  <c:v>2040-2045</c:v>
                </c:pt>
                <c:pt idx="26">
                  <c:v>2045-2050</c:v>
                </c:pt>
                <c:pt idx="27">
                  <c:v>2050-2055</c:v>
                </c:pt>
                <c:pt idx="28">
                  <c:v>2055-2060</c:v>
                </c:pt>
                <c:pt idx="29">
                  <c:v>2060-2065</c:v>
                </c:pt>
                <c:pt idx="30">
                  <c:v>2065-2070</c:v>
                </c:pt>
                <c:pt idx="31">
                  <c:v>2070-2075</c:v>
                </c:pt>
                <c:pt idx="32">
                  <c:v>2075-2080</c:v>
                </c:pt>
                <c:pt idx="33">
                  <c:v>2080-2085</c:v>
                </c:pt>
                <c:pt idx="34">
                  <c:v>2085-2090</c:v>
                </c:pt>
                <c:pt idx="35">
                  <c:v>2090-2095</c:v>
                </c:pt>
                <c:pt idx="36">
                  <c:v>2095-2100</c:v>
                </c:pt>
              </c:strCache>
            </c:strRef>
          </c:cat>
          <c:val>
            <c:numRef>
              <c:f>'TD-BR 2015 2100'!$B$8:$B$44</c:f>
              <c:numCache>
                <c:formatCode>General</c:formatCode>
                <c:ptCount val="37"/>
                <c:pt idx="0">
                  <c:v>46.6</c:v>
                </c:pt>
                <c:pt idx="1">
                  <c:v>46</c:v>
                </c:pt>
                <c:pt idx="2">
                  <c:v>45</c:v>
                </c:pt>
                <c:pt idx="3">
                  <c:v>44.5</c:v>
                </c:pt>
                <c:pt idx="4">
                  <c:v>44.5</c:v>
                </c:pt>
                <c:pt idx="5">
                  <c:v>44.5</c:v>
                </c:pt>
                <c:pt idx="6">
                  <c:v>44.5</c:v>
                </c:pt>
                <c:pt idx="7" formatCode="##0.0;\-##0.0;0">
                  <c:v>44.209000000000003</c:v>
                </c:pt>
                <c:pt idx="8" formatCode="##0.0;\-##0.0;0">
                  <c:v>43.259</c:v>
                </c:pt>
                <c:pt idx="9" formatCode="##0.0;\-##0.0;0">
                  <c:v>42.339999999999996</c:v>
                </c:pt>
                <c:pt idx="10" formatCode="##0.0;\-##0.0;0">
                  <c:v>37.153000000000006</c:v>
                </c:pt>
                <c:pt idx="11" formatCode="##0.0;\-##0.0;0">
                  <c:v>33.879999999999995</c:v>
                </c:pt>
                <c:pt idx="12" formatCode="##0.0;\-##0.0;0">
                  <c:v>32.855999999999995</c:v>
                </c:pt>
                <c:pt idx="13" formatCode="##0.0;\-##0.0;0">
                  <c:v>30.931000000000001</c:v>
                </c:pt>
                <c:pt idx="14" formatCode="##0.0;\-##0.0;0">
                  <c:v>26.393999999999988</c:v>
                </c:pt>
                <c:pt idx="15" formatCode="##0.0;\-##0.0;0">
                  <c:v>22.654000000000035</c:v>
                </c:pt>
                <c:pt idx="16" formatCode="##0.0;\-##0.0;0">
                  <c:v>21.616000000000035</c:v>
                </c:pt>
                <c:pt idx="17" formatCode="##0.0;\-##0.0;0">
                  <c:v>19.835000000000001</c:v>
                </c:pt>
                <c:pt idx="18" formatCode="##0.0;\-##0.0;0">
                  <c:v>16.395</c:v>
                </c:pt>
                <c:pt idx="19" formatCode="##0.0;\-##0.0;0">
                  <c:v>15.125</c:v>
                </c:pt>
                <c:pt idx="20" formatCode="##0.0;\-##0.0;0">
                  <c:v>13.955000000000034</c:v>
                </c:pt>
                <c:pt idx="21" formatCode="##0.0;\-##0.0;0">
                  <c:v>12.936</c:v>
                </c:pt>
                <c:pt idx="22" formatCode="##0.0;\-##0.0;0">
                  <c:v>12.007</c:v>
                </c:pt>
                <c:pt idx="23" formatCode="##0.0;\-##0.0;0">
                  <c:v>11.229999999999999</c:v>
                </c:pt>
                <c:pt idx="24" formatCode="##0.0;\-##0.0;0">
                  <c:v>10.597</c:v>
                </c:pt>
                <c:pt idx="25" formatCode="##0.0;\-##0.0;0">
                  <c:v>10.109</c:v>
                </c:pt>
                <c:pt idx="26" formatCode="##0.0;\-##0.0;0">
                  <c:v>9.7479999999999993</c:v>
                </c:pt>
                <c:pt idx="27" formatCode="##0.0;\-##0.0;0">
                  <c:v>9.4700000000000006</c:v>
                </c:pt>
                <c:pt idx="28" formatCode="##0.0;\-##0.0;0">
                  <c:v>9.2540000000000013</c:v>
                </c:pt>
                <c:pt idx="29" formatCode="##0.0;\-##0.0;0">
                  <c:v>9.0760000000000005</c:v>
                </c:pt>
                <c:pt idx="30" formatCode="##0.0;\-##0.0;0">
                  <c:v>8.9570000000000007</c:v>
                </c:pt>
                <c:pt idx="31" formatCode="##0.0;\-##0.0;0">
                  <c:v>8.8840000000000003</c:v>
                </c:pt>
                <c:pt idx="32" formatCode="##0.0;\-##0.0;0">
                  <c:v>8.8470000000000013</c:v>
                </c:pt>
                <c:pt idx="33" formatCode="##0.0;\-##0.0;0">
                  <c:v>8.843</c:v>
                </c:pt>
                <c:pt idx="34" formatCode="##0.0;\-##0.0;0">
                  <c:v>8.8630000000000067</c:v>
                </c:pt>
                <c:pt idx="35" formatCode="##0.0;\-##0.0;0">
                  <c:v>8.8820000000000068</c:v>
                </c:pt>
                <c:pt idx="36" formatCode="##0.0;\-##0.0;0">
                  <c:v>8.907</c:v>
                </c:pt>
              </c:numCache>
            </c:numRef>
          </c:val>
        </c:ser>
        <c:ser>
          <c:idx val="1"/>
          <c:order val="1"/>
          <c:tx>
            <c:v>TBM</c:v>
          </c:tx>
          <c:spPr>
            <a:ln w="44450"/>
          </c:spPr>
          <c:marker>
            <c:symbol val="none"/>
          </c:marker>
          <c:cat>
            <c:strRef>
              <c:f>'TD-BR 2015 2100'!$A$8:$A$44</c:f>
              <c:strCache>
                <c:ptCount val="37"/>
                <c:pt idx="0">
                  <c:v>1872-1877</c:v>
                </c:pt>
                <c:pt idx="1">
                  <c:v>1890-1895</c:v>
                </c:pt>
                <c:pt idx="2">
                  <c:v>1900-1905</c:v>
                </c:pt>
                <c:pt idx="3">
                  <c:v>1910-1915</c:v>
                </c:pt>
                <c:pt idx="4">
                  <c:v>1920-1925</c:v>
                </c:pt>
                <c:pt idx="5">
                  <c:v>1930-1935</c:v>
                </c:pt>
                <c:pt idx="6">
                  <c:v>1940-1945</c:v>
                </c:pt>
                <c:pt idx="7">
                  <c:v>1950-1955</c:v>
                </c:pt>
                <c:pt idx="8">
                  <c:v>1955-1960</c:v>
                </c:pt>
                <c:pt idx="9">
                  <c:v>1960-1965</c:v>
                </c:pt>
                <c:pt idx="10">
                  <c:v>1965-1970</c:v>
                </c:pt>
                <c:pt idx="11">
                  <c:v>1970-1975</c:v>
                </c:pt>
                <c:pt idx="12">
                  <c:v>1975-1980</c:v>
                </c:pt>
                <c:pt idx="13">
                  <c:v>1980-1985</c:v>
                </c:pt>
                <c:pt idx="14">
                  <c:v>1985-1990</c:v>
                </c:pt>
                <c:pt idx="15">
                  <c:v>1990-1995</c:v>
                </c:pt>
                <c:pt idx="16">
                  <c:v>1995-2000</c:v>
                </c:pt>
                <c:pt idx="17">
                  <c:v>2000-2005</c:v>
                </c:pt>
                <c:pt idx="18">
                  <c:v>2005-2010</c:v>
                </c:pt>
                <c:pt idx="19">
                  <c:v>2010-2015</c:v>
                </c:pt>
                <c:pt idx="20">
                  <c:v>2015-2020</c:v>
                </c:pt>
                <c:pt idx="21">
                  <c:v>2020-2025</c:v>
                </c:pt>
                <c:pt idx="22">
                  <c:v>2025-2030</c:v>
                </c:pt>
                <c:pt idx="23">
                  <c:v>2030-2035</c:v>
                </c:pt>
                <c:pt idx="24">
                  <c:v>2035-2040</c:v>
                </c:pt>
                <c:pt idx="25">
                  <c:v>2040-2045</c:v>
                </c:pt>
                <c:pt idx="26">
                  <c:v>2045-2050</c:v>
                </c:pt>
                <c:pt idx="27">
                  <c:v>2050-2055</c:v>
                </c:pt>
                <c:pt idx="28">
                  <c:v>2055-2060</c:v>
                </c:pt>
                <c:pt idx="29">
                  <c:v>2060-2065</c:v>
                </c:pt>
                <c:pt idx="30">
                  <c:v>2065-2070</c:v>
                </c:pt>
                <c:pt idx="31">
                  <c:v>2070-2075</c:v>
                </c:pt>
                <c:pt idx="32">
                  <c:v>2075-2080</c:v>
                </c:pt>
                <c:pt idx="33">
                  <c:v>2080-2085</c:v>
                </c:pt>
                <c:pt idx="34">
                  <c:v>2085-2090</c:v>
                </c:pt>
                <c:pt idx="35">
                  <c:v>2090-2095</c:v>
                </c:pt>
                <c:pt idx="36">
                  <c:v>2095-2100</c:v>
                </c:pt>
              </c:strCache>
            </c:strRef>
          </c:cat>
          <c:val>
            <c:numRef>
              <c:f>'TD-BR 2015 2100'!$C$8:$C$44</c:f>
              <c:numCache>
                <c:formatCode>General</c:formatCode>
                <c:ptCount val="37"/>
                <c:pt idx="0">
                  <c:v>29.5</c:v>
                </c:pt>
                <c:pt idx="1">
                  <c:v>27.8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23</c:v>
                </c:pt>
                <c:pt idx="6">
                  <c:v>20</c:v>
                </c:pt>
                <c:pt idx="7" formatCode="##0.0;\-##0.0;0">
                  <c:v>15.567</c:v>
                </c:pt>
                <c:pt idx="8" formatCode="##0.0;\-##0.0;0">
                  <c:v>14.143000000000001</c:v>
                </c:pt>
                <c:pt idx="9" formatCode="##0.0;\-##0.0;0">
                  <c:v>12.622</c:v>
                </c:pt>
                <c:pt idx="10" formatCode="##0.0;\-##0.0;0">
                  <c:v>10.831</c:v>
                </c:pt>
                <c:pt idx="11" formatCode="##0.0;\-##0.0;0">
                  <c:v>9.52</c:v>
                </c:pt>
                <c:pt idx="12" formatCode="##0.0;\-##0.0;0">
                  <c:v>8.9770000000000003</c:v>
                </c:pt>
                <c:pt idx="13" formatCode="##0.0;\-##0.0;0">
                  <c:v>8.33</c:v>
                </c:pt>
                <c:pt idx="14" formatCode="##0.0;\-##0.0;0">
                  <c:v>7.5149999999999855</c:v>
                </c:pt>
                <c:pt idx="15" formatCode="##0.0;\-##0.0;0">
                  <c:v>6.8629999999999844</c:v>
                </c:pt>
                <c:pt idx="16" formatCode="##0.0;\-##0.0;0">
                  <c:v>6.2190000000000003</c:v>
                </c:pt>
                <c:pt idx="17" formatCode="##0.0;\-##0.0;0">
                  <c:v>5.8969999999999985</c:v>
                </c:pt>
                <c:pt idx="18" formatCode="##0.0;\-##0.0;0">
                  <c:v>5.9219999999999997</c:v>
                </c:pt>
                <c:pt idx="19" formatCode="##0.0;\-##0.0;0">
                  <c:v>6.0539999999999985</c:v>
                </c:pt>
                <c:pt idx="20" formatCode="##0.0;\-##0.0;0">
                  <c:v>6.2990000000000004</c:v>
                </c:pt>
                <c:pt idx="21" formatCode="##0.0;\-##0.0;0">
                  <c:v>6.6039999999999965</c:v>
                </c:pt>
                <c:pt idx="22" formatCode="##0.0;\-##0.0;0">
                  <c:v>6.9909999999999997</c:v>
                </c:pt>
                <c:pt idx="23" formatCode="##0.0;\-##0.0;0">
                  <c:v>7.4710000000000134</c:v>
                </c:pt>
                <c:pt idx="24" formatCode="##0.0;\-##0.0;0">
                  <c:v>8.0350000000000001</c:v>
                </c:pt>
                <c:pt idx="25" formatCode="##0.0;\-##0.0;0">
                  <c:v>8.6530000000000005</c:v>
                </c:pt>
                <c:pt idx="26" formatCode="##0.0;\-##0.0;0">
                  <c:v>9.3090000000000028</c:v>
                </c:pt>
                <c:pt idx="27" formatCode="##0.0;\-##0.0;0">
                  <c:v>9.9650000000000247</c:v>
                </c:pt>
                <c:pt idx="28" formatCode="##0.0;\-##0.0;0">
                  <c:v>10.67</c:v>
                </c:pt>
                <c:pt idx="29" formatCode="##0.0;\-##0.0;0">
                  <c:v>11.395000000000024</c:v>
                </c:pt>
                <c:pt idx="30" formatCode="##0.0;\-##0.0;0">
                  <c:v>12.098000000000001</c:v>
                </c:pt>
                <c:pt idx="31" formatCode="##0.0;\-##0.0;0">
                  <c:v>12.754</c:v>
                </c:pt>
                <c:pt idx="32" formatCode="##0.0;\-##0.0;0">
                  <c:v>13.206</c:v>
                </c:pt>
                <c:pt idx="33" formatCode="##0.0;\-##0.0;0">
                  <c:v>13.505000000000004</c:v>
                </c:pt>
                <c:pt idx="34" formatCode="##0.0;\-##0.0;0">
                  <c:v>13.641999999999999</c:v>
                </c:pt>
                <c:pt idx="35" formatCode="##0.0;\-##0.0;0">
                  <c:v>13.753</c:v>
                </c:pt>
                <c:pt idx="36" formatCode="##0.0;\-##0.0;0">
                  <c:v>13.736000000000001</c:v>
                </c:pt>
              </c:numCache>
            </c:numRef>
          </c:val>
        </c:ser>
        <c:ser>
          <c:idx val="2"/>
          <c:order val="2"/>
          <c:tx>
            <c:v>Crescimento vegetativo</c:v>
          </c:tx>
          <c:marker>
            <c:symbol val="none"/>
          </c:marker>
          <c:cat>
            <c:strRef>
              <c:f>'TD-BR 2015 2100'!$A$8:$A$44</c:f>
              <c:strCache>
                <c:ptCount val="37"/>
                <c:pt idx="0">
                  <c:v>1872-1877</c:v>
                </c:pt>
                <c:pt idx="1">
                  <c:v>1890-1895</c:v>
                </c:pt>
                <c:pt idx="2">
                  <c:v>1900-1905</c:v>
                </c:pt>
                <c:pt idx="3">
                  <c:v>1910-1915</c:v>
                </c:pt>
                <c:pt idx="4">
                  <c:v>1920-1925</c:v>
                </c:pt>
                <c:pt idx="5">
                  <c:v>1930-1935</c:v>
                </c:pt>
                <c:pt idx="6">
                  <c:v>1940-1945</c:v>
                </c:pt>
                <c:pt idx="7">
                  <c:v>1950-1955</c:v>
                </c:pt>
                <c:pt idx="8">
                  <c:v>1955-1960</c:v>
                </c:pt>
                <c:pt idx="9">
                  <c:v>1960-1965</c:v>
                </c:pt>
                <c:pt idx="10">
                  <c:v>1965-1970</c:v>
                </c:pt>
                <c:pt idx="11">
                  <c:v>1970-1975</c:v>
                </c:pt>
                <c:pt idx="12">
                  <c:v>1975-1980</c:v>
                </c:pt>
                <c:pt idx="13">
                  <c:v>1980-1985</c:v>
                </c:pt>
                <c:pt idx="14">
                  <c:v>1985-1990</c:v>
                </c:pt>
                <c:pt idx="15">
                  <c:v>1990-1995</c:v>
                </c:pt>
                <c:pt idx="16">
                  <c:v>1995-2000</c:v>
                </c:pt>
                <c:pt idx="17">
                  <c:v>2000-2005</c:v>
                </c:pt>
                <c:pt idx="18">
                  <c:v>2005-2010</c:v>
                </c:pt>
                <c:pt idx="19">
                  <c:v>2010-2015</c:v>
                </c:pt>
                <c:pt idx="20">
                  <c:v>2015-2020</c:v>
                </c:pt>
                <c:pt idx="21">
                  <c:v>2020-2025</c:v>
                </c:pt>
                <c:pt idx="22">
                  <c:v>2025-2030</c:v>
                </c:pt>
                <c:pt idx="23">
                  <c:v>2030-2035</c:v>
                </c:pt>
                <c:pt idx="24">
                  <c:v>2035-2040</c:v>
                </c:pt>
                <c:pt idx="25">
                  <c:v>2040-2045</c:v>
                </c:pt>
                <c:pt idx="26">
                  <c:v>2045-2050</c:v>
                </c:pt>
                <c:pt idx="27">
                  <c:v>2050-2055</c:v>
                </c:pt>
                <c:pt idx="28">
                  <c:v>2055-2060</c:v>
                </c:pt>
                <c:pt idx="29">
                  <c:v>2060-2065</c:v>
                </c:pt>
                <c:pt idx="30">
                  <c:v>2065-2070</c:v>
                </c:pt>
                <c:pt idx="31">
                  <c:v>2070-2075</c:v>
                </c:pt>
                <c:pt idx="32">
                  <c:v>2075-2080</c:v>
                </c:pt>
                <c:pt idx="33">
                  <c:v>2080-2085</c:v>
                </c:pt>
                <c:pt idx="34">
                  <c:v>2085-2090</c:v>
                </c:pt>
                <c:pt idx="35">
                  <c:v>2090-2095</c:v>
                </c:pt>
                <c:pt idx="36">
                  <c:v>2095-2100</c:v>
                </c:pt>
              </c:strCache>
            </c:strRef>
          </c:cat>
          <c:val>
            <c:numRef>
              <c:f>'TD-BR 2015 2100'!$D$8:$D$44</c:f>
              <c:numCache>
                <c:formatCode>General</c:formatCode>
                <c:ptCount val="37"/>
                <c:pt idx="0">
                  <c:v>17.100000000000001</c:v>
                </c:pt>
                <c:pt idx="1">
                  <c:v>18.2</c:v>
                </c:pt>
                <c:pt idx="2">
                  <c:v>17</c:v>
                </c:pt>
                <c:pt idx="3">
                  <c:v>17.5</c:v>
                </c:pt>
                <c:pt idx="4">
                  <c:v>18.5</c:v>
                </c:pt>
                <c:pt idx="5">
                  <c:v>21.5</c:v>
                </c:pt>
                <c:pt idx="6">
                  <c:v>24.5</c:v>
                </c:pt>
                <c:pt idx="7">
                  <c:v>28.642000000000003</c:v>
                </c:pt>
                <c:pt idx="8">
                  <c:v>29.116000000000035</c:v>
                </c:pt>
                <c:pt idx="9">
                  <c:v>29.718000000000004</c:v>
                </c:pt>
                <c:pt idx="10">
                  <c:v>26.321999999999999</c:v>
                </c:pt>
                <c:pt idx="11">
                  <c:v>24.360000000000003</c:v>
                </c:pt>
                <c:pt idx="12">
                  <c:v>23.879000000000001</c:v>
                </c:pt>
                <c:pt idx="13">
                  <c:v>22.600999999999999</c:v>
                </c:pt>
                <c:pt idx="14">
                  <c:v>18.878999999999987</c:v>
                </c:pt>
                <c:pt idx="15">
                  <c:v>15.790999999999999</c:v>
                </c:pt>
                <c:pt idx="16">
                  <c:v>15.397000000000002</c:v>
                </c:pt>
                <c:pt idx="17">
                  <c:v>13.938000000000001</c:v>
                </c:pt>
                <c:pt idx="18">
                  <c:v>10.473000000000004</c:v>
                </c:pt>
                <c:pt idx="19">
                  <c:v>9.0710000000000015</c:v>
                </c:pt>
                <c:pt idx="20">
                  <c:v>7.6559999999999855</c:v>
                </c:pt>
                <c:pt idx="21">
                  <c:v>6.3319999999999999</c:v>
                </c:pt>
                <c:pt idx="22">
                  <c:v>5.016</c:v>
                </c:pt>
                <c:pt idx="23">
                  <c:v>3.7590000000000003</c:v>
                </c:pt>
                <c:pt idx="24">
                  <c:v>2.5619999999999994</c:v>
                </c:pt>
                <c:pt idx="25">
                  <c:v>1.455999999999992</c:v>
                </c:pt>
                <c:pt idx="26">
                  <c:v>0.439000000000001</c:v>
                </c:pt>
                <c:pt idx="27">
                  <c:v>-0.49500000000000038</c:v>
                </c:pt>
                <c:pt idx="28">
                  <c:v>-1.4160000000000004</c:v>
                </c:pt>
                <c:pt idx="29">
                  <c:v>-2.3189999999999977</c:v>
                </c:pt>
                <c:pt idx="30">
                  <c:v>-3.141</c:v>
                </c:pt>
                <c:pt idx="31">
                  <c:v>-3.8699999999999988</c:v>
                </c:pt>
                <c:pt idx="32">
                  <c:v>-4.359</c:v>
                </c:pt>
                <c:pt idx="33">
                  <c:v>-4.6619999999999955</c:v>
                </c:pt>
                <c:pt idx="34">
                  <c:v>-4.7789999999999999</c:v>
                </c:pt>
                <c:pt idx="35">
                  <c:v>-4.8710000000000004</c:v>
                </c:pt>
                <c:pt idx="36">
                  <c:v>-4.8290000000000006</c:v>
                </c:pt>
              </c:numCache>
            </c:numRef>
          </c:val>
        </c:ser>
        <c:marker val="1"/>
        <c:axId val="71686784"/>
        <c:axId val="72434048"/>
      </c:lineChart>
      <c:catAx>
        <c:axId val="71686784"/>
        <c:scaling>
          <c:orientation val="minMax"/>
        </c:scaling>
        <c:axPos val="b"/>
        <c:numFmt formatCode="General" sourceLinked="0"/>
        <c:tickLblPos val="low"/>
        <c:txPr>
          <a:bodyPr rot="-5400000" vert="horz"/>
          <a:lstStyle/>
          <a:p>
            <a:pPr>
              <a:defRPr/>
            </a:pPr>
            <a:endParaRPr lang="pt-BR"/>
          </a:p>
        </c:txPr>
        <c:crossAx val="72434048"/>
        <c:crosses val="autoZero"/>
        <c:auto val="1"/>
        <c:lblAlgn val="ctr"/>
        <c:lblOffset val="100"/>
      </c:catAx>
      <c:valAx>
        <c:axId val="72434048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Taxas por mil</a:t>
                </a:r>
              </a:p>
            </c:rich>
          </c:tx>
          <c:layout>
            <c:manualLayout>
              <c:xMode val="edge"/>
              <c:yMode val="edge"/>
              <c:x val="1.4583330941054637E-2"/>
              <c:y val="0.26913102443171238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71686784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800">
                <a:solidFill>
                  <a:srgbClr val="0070C0"/>
                </a:solidFill>
              </a:defRPr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1800">
                <a:solidFill>
                  <a:srgbClr val="C00000"/>
                </a:solidFill>
              </a:defRPr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1800" b="1">
                <a:solidFill>
                  <a:srgbClr val="00B050"/>
                </a:solidFill>
              </a:defRPr>
            </a:pPr>
            <a:endParaRPr lang="pt-BR"/>
          </a:p>
        </c:txPr>
      </c:legendEntry>
      <c:layout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</c:chart>
  <c:txPr>
    <a:bodyPr/>
    <a:lstStyle/>
    <a:p>
      <a:pPr>
        <a:defRPr sz="1600"/>
      </a:pPr>
      <a:endParaRPr lang="pt-B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pt-BR" noProof="0"/>
            </a:pPr>
            <a:r>
              <a:rPr lang="pt-BR" noProof="0"/>
              <a:t>Jovens de 15 a </a:t>
            </a:r>
            <a:r>
              <a:rPr lang="pt-BR" noProof="0" smtClean="0"/>
              <a:t>24 </a:t>
            </a:r>
            <a:r>
              <a:rPr lang="pt-BR" noProof="0"/>
              <a:t>anos fora da PEA e da escola</a:t>
            </a:r>
          </a:p>
        </c:rich>
      </c:tx>
      <c:layout>
        <c:manualLayout>
          <c:xMode val="edge"/>
          <c:yMode val="edge"/>
          <c:x val="0.20784423142759803"/>
          <c:y val="7.6923076923076927E-2"/>
        </c:manualLayout>
      </c:layout>
      <c:overlay val="1"/>
    </c:title>
    <c:plotArea>
      <c:layout>
        <c:manualLayout>
          <c:layoutTarget val="inner"/>
          <c:xMode val="edge"/>
          <c:yMode val="edge"/>
          <c:x val="8.3423508596588508E-2"/>
          <c:y val="5.1400554097404488E-2"/>
          <c:w val="0.88602098837130749"/>
          <c:h val="0.7635035332122001"/>
        </c:manualLayout>
      </c:layout>
      <c:barChart>
        <c:barDir val="col"/>
        <c:grouping val="clustered"/>
        <c:ser>
          <c:idx val="0"/>
          <c:order val="0"/>
          <c:tx>
            <c:v>Homens</c:v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cat>
            <c:numRef>
              <c:f>'Nem Nem'!$A$8:$A$9</c:f>
              <c:numCache>
                <c:formatCode>General</c:formatCode>
                <c:ptCount val="2"/>
                <c:pt idx="0">
                  <c:v>2009</c:v>
                </c:pt>
                <c:pt idx="1">
                  <c:v>2012</c:v>
                </c:pt>
              </c:numCache>
            </c:numRef>
          </c:cat>
          <c:val>
            <c:numRef>
              <c:f>'Nem Nem'!$B$8:$C$8</c:f>
              <c:numCache>
                <c:formatCode>General</c:formatCode>
                <c:ptCount val="2"/>
                <c:pt idx="0">
                  <c:v>23.2</c:v>
                </c:pt>
                <c:pt idx="1">
                  <c:v>25.7</c:v>
                </c:pt>
              </c:numCache>
            </c:numRef>
          </c:val>
        </c:ser>
        <c:ser>
          <c:idx val="1"/>
          <c:order val="1"/>
          <c:tx>
            <c:v>Mulheres</c:v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cat>
            <c:numRef>
              <c:f>'Nem Nem'!$A$8:$A$9</c:f>
              <c:numCache>
                <c:formatCode>General</c:formatCode>
                <c:ptCount val="2"/>
                <c:pt idx="0">
                  <c:v>2009</c:v>
                </c:pt>
                <c:pt idx="1">
                  <c:v>2012</c:v>
                </c:pt>
              </c:numCache>
            </c:numRef>
          </c:cat>
          <c:val>
            <c:numRef>
              <c:f>'Nem Nem'!$B$9:$C$9</c:f>
              <c:numCache>
                <c:formatCode>General</c:formatCode>
                <c:ptCount val="2"/>
                <c:pt idx="0">
                  <c:v>38.4</c:v>
                </c:pt>
                <c:pt idx="1">
                  <c:v>40.6</c:v>
                </c:pt>
              </c:numCache>
            </c:numRef>
          </c:val>
        </c:ser>
        <c:axId val="74965376"/>
        <c:axId val="74966912"/>
      </c:barChart>
      <c:catAx>
        <c:axId val="74965376"/>
        <c:scaling>
          <c:orientation val="minMax"/>
        </c:scaling>
        <c:axPos val="b"/>
        <c:numFmt formatCode="General" sourceLinked="1"/>
        <c:tickLblPos val="nextTo"/>
        <c:crossAx val="74966912"/>
        <c:crosses val="autoZero"/>
        <c:auto val="1"/>
        <c:lblAlgn val="ctr"/>
        <c:lblOffset val="100"/>
      </c:catAx>
      <c:valAx>
        <c:axId val="74966912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</c:title>
        <c:numFmt formatCode="General" sourceLinked="1"/>
        <c:tickLblPos val="nextTo"/>
        <c:crossAx val="7496537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35473730457605829"/>
          <c:y val="0.89251988693719997"/>
          <c:w val="0.33996975921489275"/>
          <c:h val="7.0498687664042034E-2"/>
        </c:manualLayout>
      </c:layout>
      <c:txPr>
        <a:bodyPr/>
        <a:lstStyle/>
        <a:p>
          <a:pPr>
            <a:defRPr sz="2000"/>
          </a:pPr>
          <a:endParaRPr lang="pt-BR"/>
        </a:p>
      </c:txPr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view3D>
      <c:perspective val="30"/>
    </c:view3D>
    <c:plotArea>
      <c:layout>
        <c:manualLayout>
          <c:layoutTarget val="inner"/>
          <c:xMode val="edge"/>
          <c:yMode val="edge"/>
          <c:x val="7.1988407699037624E-2"/>
          <c:y val="5.1400554097404488E-2"/>
          <c:w val="0.89745603674540686"/>
          <c:h val="0.63193531739012665"/>
        </c:manualLayout>
      </c:layout>
      <c:bar3DChart>
        <c:barDir val="col"/>
        <c:grouping val="standard"/>
        <c:ser>
          <c:idx val="0"/>
          <c:order val="0"/>
          <c:tx>
            <c:v>Família tradicional (casal com filhos)</c:v>
          </c:tx>
          <c:dLbls>
            <c:showVal val="1"/>
          </c:dLbls>
          <c:cat>
            <c:numRef>
              <c:f>Sheet1!$A$3:$A$4</c:f>
              <c:numCache>
                <c:formatCode>General</c:formatCode>
                <c:ptCount val="2"/>
                <c:pt idx="0">
                  <c:v>1991</c:v>
                </c:pt>
                <c:pt idx="1">
                  <c:v>2010</c:v>
                </c:pt>
              </c:numCache>
            </c:numRef>
          </c:cat>
          <c:val>
            <c:numRef>
              <c:f>Sheet1!$B$3:$B$4</c:f>
              <c:numCache>
                <c:formatCode>General</c:formatCode>
                <c:ptCount val="2"/>
                <c:pt idx="0">
                  <c:v>58</c:v>
                </c:pt>
                <c:pt idx="1">
                  <c:v>49</c:v>
                </c:pt>
              </c:numCache>
            </c:numRef>
          </c:val>
        </c:ser>
        <c:ser>
          <c:idx val="1"/>
          <c:order val="1"/>
          <c:tx>
            <c:v>Outras formas de família</c:v>
          </c:tx>
          <c:dLbls>
            <c:dLbl>
              <c:idx val="0"/>
              <c:layout>
                <c:manualLayout>
                  <c:x val="1.3888888888888951E-2"/>
                  <c:y val="-9.2592592592592692E-3"/>
                </c:manualLayout>
              </c:layout>
              <c:showVal val="1"/>
            </c:dLbl>
            <c:showVal val="1"/>
          </c:dLbls>
          <c:cat>
            <c:numRef>
              <c:f>Sheet1!$A$3:$A$4</c:f>
              <c:numCache>
                <c:formatCode>General</c:formatCode>
                <c:ptCount val="2"/>
                <c:pt idx="0">
                  <c:v>1991</c:v>
                </c:pt>
                <c:pt idx="1">
                  <c:v>2010</c:v>
                </c:pt>
              </c:numCache>
            </c:numRef>
          </c:cat>
          <c:val>
            <c:numRef>
              <c:f>Sheet1!$C$3:$C$4</c:f>
              <c:numCache>
                <c:formatCode>General</c:formatCode>
                <c:ptCount val="2"/>
                <c:pt idx="0">
                  <c:v>42</c:v>
                </c:pt>
                <c:pt idx="1">
                  <c:v>51</c:v>
                </c:pt>
              </c:numCache>
            </c:numRef>
          </c:val>
        </c:ser>
        <c:shape val="cylinder"/>
        <c:axId val="71263744"/>
        <c:axId val="71265280"/>
        <c:axId val="71657216"/>
      </c:bar3DChart>
      <c:catAx>
        <c:axId val="71263744"/>
        <c:scaling>
          <c:orientation val="minMax"/>
        </c:scaling>
        <c:axPos val="b"/>
        <c:numFmt formatCode="General" sourceLinked="1"/>
        <c:tickLblPos val="nextTo"/>
        <c:crossAx val="71265280"/>
        <c:crosses val="autoZero"/>
        <c:auto val="1"/>
        <c:lblAlgn val="ctr"/>
        <c:lblOffset val="100"/>
      </c:catAx>
      <c:valAx>
        <c:axId val="71265280"/>
        <c:scaling>
          <c:orientation val="minMax"/>
        </c:scaling>
        <c:axPos val="l"/>
        <c:numFmt formatCode="General" sourceLinked="1"/>
        <c:tickLblPos val="nextTo"/>
        <c:crossAx val="71263744"/>
        <c:crosses val="autoZero"/>
        <c:crossBetween val="between"/>
      </c:valAx>
      <c:serAx>
        <c:axId val="71657216"/>
        <c:scaling>
          <c:orientation val="minMax"/>
        </c:scaling>
        <c:delete val="1"/>
        <c:axPos val="b"/>
        <c:tickLblPos val="none"/>
        <c:crossAx val="71265280"/>
        <c:crosses val="autoZero"/>
      </c:ser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plotArea>
      <c:layout>
        <c:manualLayout>
          <c:layoutTarget val="inner"/>
          <c:xMode val="edge"/>
          <c:yMode val="edge"/>
          <c:x val="0.11417138168978365"/>
          <c:y val="3.6167856349294522E-2"/>
          <c:w val="0.87055083886164031"/>
          <c:h val="0.76088034971422858"/>
        </c:manualLayout>
      </c:layout>
      <c:lineChart>
        <c:grouping val="standard"/>
        <c:ser>
          <c:idx val="0"/>
          <c:order val="0"/>
          <c:tx>
            <c:v>Pop 1950-2015</c:v>
          </c:tx>
          <c:spPr>
            <a:ln w="44450"/>
          </c:spPr>
          <c:marker>
            <c:symbol val="none"/>
          </c:marker>
          <c:cat>
            <c:strRef>
              <c:f>'Pop BR '!$F$2:$EZ$2</c:f>
              <c:strCache>
                <c:ptCount val="15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  <c:pt idx="76">
                  <c:v>2026</c:v>
                </c:pt>
                <c:pt idx="77">
                  <c:v>2027</c:v>
                </c:pt>
                <c:pt idx="78">
                  <c:v>2028</c:v>
                </c:pt>
                <c:pt idx="79">
                  <c:v>2029</c:v>
                </c:pt>
                <c:pt idx="80">
                  <c:v>2030</c:v>
                </c:pt>
                <c:pt idx="81">
                  <c:v>2031</c:v>
                </c:pt>
                <c:pt idx="82">
                  <c:v>2032</c:v>
                </c:pt>
                <c:pt idx="83">
                  <c:v>2033</c:v>
                </c:pt>
                <c:pt idx="84">
                  <c:v>2034</c:v>
                </c:pt>
                <c:pt idx="85">
                  <c:v>2035</c:v>
                </c:pt>
                <c:pt idx="86">
                  <c:v>2036</c:v>
                </c:pt>
                <c:pt idx="87">
                  <c:v>2037</c:v>
                </c:pt>
                <c:pt idx="88">
                  <c:v>2038</c:v>
                </c:pt>
                <c:pt idx="89">
                  <c:v>2039</c:v>
                </c:pt>
                <c:pt idx="90">
                  <c:v>2040</c:v>
                </c:pt>
                <c:pt idx="91">
                  <c:v>2041</c:v>
                </c:pt>
                <c:pt idx="92">
                  <c:v>2042</c:v>
                </c:pt>
                <c:pt idx="93">
                  <c:v>2043</c:v>
                </c:pt>
                <c:pt idx="94">
                  <c:v>2044</c:v>
                </c:pt>
                <c:pt idx="95">
                  <c:v>2045</c:v>
                </c:pt>
                <c:pt idx="96">
                  <c:v>2046</c:v>
                </c:pt>
                <c:pt idx="97">
                  <c:v>2047</c:v>
                </c:pt>
                <c:pt idx="98">
                  <c:v>2048</c:v>
                </c:pt>
                <c:pt idx="99">
                  <c:v>2049</c:v>
                </c:pt>
                <c:pt idx="100">
                  <c:v>2050</c:v>
                </c:pt>
                <c:pt idx="101">
                  <c:v>2051</c:v>
                </c:pt>
                <c:pt idx="102">
                  <c:v>2052</c:v>
                </c:pt>
                <c:pt idx="103">
                  <c:v>2053</c:v>
                </c:pt>
                <c:pt idx="104">
                  <c:v>2054</c:v>
                </c:pt>
                <c:pt idx="105">
                  <c:v>2055</c:v>
                </c:pt>
                <c:pt idx="106">
                  <c:v>2056</c:v>
                </c:pt>
                <c:pt idx="107">
                  <c:v>2057</c:v>
                </c:pt>
                <c:pt idx="108">
                  <c:v>2058</c:v>
                </c:pt>
                <c:pt idx="109">
                  <c:v>2059</c:v>
                </c:pt>
                <c:pt idx="110">
                  <c:v>2060</c:v>
                </c:pt>
                <c:pt idx="111">
                  <c:v>2061</c:v>
                </c:pt>
                <c:pt idx="112">
                  <c:v>2062</c:v>
                </c:pt>
                <c:pt idx="113">
                  <c:v>2063</c:v>
                </c:pt>
                <c:pt idx="114">
                  <c:v>2064</c:v>
                </c:pt>
                <c:pt idx="115">
                  <c:v>2065</c:v>
                </c:pt>
                <c:pt idx="116">
                  <c:v>2066</c:v>
                </c:pt>
                <c:pt idx="117">
                  <c:v>2067</c:v>
                </c:pt>
                <c:pt idx="118">
                  <c:v>2068</c:v>
                </c:pt>
                <c:pt idx="119">
                  <c:v>2069</c:v>
                </c:pt>
                <c:pt idx="120">
                  <c:v>2070</c:v>
                </c:pt>
                <c:pt idx="121">
                  <c:v>2071</c:v>
                </c:pt>
                <c:pt idx="122">
                  <c:v>2072</c:v>
                </c:pt>
                <c:pt idx="123">
                  <c:v>2073</c:v>
                </c:pt>
                <c:pt idx="124">
                  <c:v>2074</c:v>
                </c:pt>
                <c:pt idx="125">
                  <c:v>2075</c:v>
                </c:pt>
                <c:pt idx="126">
                  <c:v>2076</c:v>
                </c:pt>
                <c:pt idx="127">
                  <c:v>2077</c:v>
                </c:pt>
                <c:pt idx="128">
                  <c:v>2078</c:v>
                </c:pt>
                <c:pt idx="129">
                  <c:v>2079</c:v>
                </c:pt>
                <c:pt idx="130">
                  <c:v>2080</c:v>
                </c:pt>
                <c:pt idx="131">
                  <c:v>2081</c:v>
                </c:pt>
                <c:pt idx="132">
                  <c:v>2082</c:v>
                </c:pt>
                <c:pt idx="133">
                  <c:v>2083</c:v>
                </c:pt>
                <c:pt idx="134">
                  <c:v>2084</c:v>
                </c:pt>
                <c:pt idx="135">
                  <c:v>2085</c:v>
                </c:pt>
                <c:pt idx="136">
                  <c:v>2086</c:v>
                </c:pt>
                <c:pt idx="137">
                  <c:v>2087</c:v>
                </c:pt>
                <c:pt idx="138">
                  <c:v>2088</c:v>
                </c:pt>
                <c:pt idx="139">
                  <c:v>2089</c:v>
                </c:pt>
                <c:pt idx="140">
                  <c:v>2090</c:v>
                </c:pt>
                <c:pt idx="141">
                  <c:v>2091</c:v>
                </c:pt>
                <c:pt idx="142">
                  <c:v>2092</c:v>
                </c:pt>
                <c:pt idx="143">
                  <c:v>2093</c:v>
                </c:pt>
                <c:pt idx="144">
                  <c:v>2094</c:v>
                </c:pt>
                <c:pt idx="145">
                  <c:v>2095</c:v>
                </c:pt>
                <c:pt idx="146">
                  <c:v>2096</c:v>
                </c:pt>
                <c:pt idx="147">
                  <c:v>2097</c:v>
                </c:pt>
                <c:pt idx="148">
                  <c:v>2098</c:v>
                </c:pt>
                <c:pt idx="149">
                  <c:v>2099</c:v>
                </c:pt>
                <c:pt idx="150">
                  <c:v>2100</c:v>
                </c:pt>
              </c:strCache>
            </c:strRef>
          </c:cat>
          <c:val>
            <c:numRef>
              <c:f>'Pop BR '!$F$7:$EZ$7</c:f>
              <c:numCache>
                <c:formatCode>General</c:formatCode>
                <c:ptCount val="151"/>
                <c:pt idx="0">
                  <c:v>53.974726000000004</c:v>
                </c:pt>
                <c:pt idx="1">
                  <c:v>55.605541000000009</c:v>
                </c:pt>
                <c:pt idx="2">
                  <c:v>57.304772</c:v>
                </c:pt>
                <c:pt idx="3">
                  <c:v>59.053266999999998</c:v>
                </c:pt>
                <c:pt idx="4">
                  <c:v>60.838782000000002</c:v>
                </c:pt>
                <c:pt idx="5">
                  <c:v>62.655984000000004</c:v>
                </c:pt>
                <c:pt idx="6">
                  <c:v>64.50687400000001</c:v>
                </c:pt>
                <c:pt idx="7">
                  <c:v>66.400361999999987</c:v>
                </c:pt>
                <c:pt idx="8">
                  <c:v>68.351011999999983</c:v>
                </c:pt>
                <c:pt idx="9">
                  <c:v>70.376951999999989</c:v>
                </c:pt>
                <c:pt idx="10">
                  <c:v>72.493585000000024</c:v>
                </c:pt>
                <c:pt idx="11">
                  <c:v>74.706887999999978</c:v>
                </c:pt>
                <c:pt idx="12">
                  <c:v>77.007548999999983</c:v>
                </c:pt>
                <c:pt idx="13">
                  <c:v>79.368452999999988</c:v>
                </c:pt>
                <c:pt idx="14">
                  <c:v>81.751801999999998</c:v>
                </c:pt>
                <c:pt idx="15">
                  <c:v>84.130060999999998</c:v>
                </c:pt>
                <c:pt idx="16">
                  <c:v>86.494986999999995</c:v>
                </c:pt>
                <c:pt idx="17">
                  <c:v>88.853679</c:v>
                </c:pt>
                <c:pt idx="18">
                  <c:v>91.213009000000127</c:v>
                </c:pt>
                <c:pt idx="19">
                  <c:v>93.585745999999958</c:v>
                </c:pt>
                <c:pt idx="20">
                  <c:v>95.982452999999978</c:v>
                </c:pt>
                <c:pt idx="21">
                  <c:v>98.402199999999993</c:v>
                </c:pt>
                <c:pt idx="22">
                  <c:v>100.844391</c:v>
                </c:pt>
                <c:pt idx="23">
                  <c:v>103.32078699999974</c:v>
                </c:pt>
                <c:pt idx="24">
                  <c:v>105.84627400000002</c:v>
                </c:pt>
                <c:pt idx="25">
                  <c:v>108.43128400000035</c:v>
                </c:pt>
                <c:pt idx="26">
                  <c:v>111.07606299999998</c:v>
                </c:pt>
                <c:pt idx="27">
                  <c:v>113.77646700000001</c:v>
                </c:pt>
                <c:pt idx="28">
                  <c:v>116.53215300000002</c:v>
                </c:pt>
                <c:pt idx="29">
                  <c:v>119.34144400000002</c:v>
                </c:pt>
                <c:pt idx="30">
                  <c:v>122.19972100000001</c:v>
                </c:pt>
                <c:pt idx="31">
                  <c:v>125.10738199999976</c:v>
                </c:pt>
                <c:pt idx="32">
                  <c:v>128.054757</c:v>
                </c:pt>
                <c:pt idx="33">
                  <c:v>131.01433700000001</c:v>
                </c:pt>
                <c:pt idx="34">
                  <c:v>133.95055100000002</c:v>
                </c:pt>
                <c:pt idx="35">
                  <c:v>136.83642800000067</c:v>
                </c:pt>
                <c:pt idx="36">
                  <c:v>139.66463899999999</c:v>
                </c:pt>
                <c:pt idx="37">
                  <c:v>142.43747900000048</c:v>
                </c:pt>
                <c:pt idx="38">
                  <c:v>145.15046800000007</c:v>
                </c:pt>
                <c:pt idx="39">
                  <c:v>147.80181600000051</c:v>
                </c:pt>
                <c:pt idx="40">
                  <c:v>150.39314300000001</c:v>
                </c:pt>
                <c:pt idx="41">
                  <c:v>152.91685199999998</c:v>
                </c:pt>
                <c:pt idx="42">
                  <c:v>155.379009</c:v>
                </c:pt>
                <c:pt idx="43">
                  <c:v>157.81222000000048</c:v>
                </c:pt>
                <c:pt idx="44">
                  <c:v>160.26050800000002</c:v>
                </c:pt>
                <c:pt idx="45">
                  <c:v>162.75505399999992</c:v>
                </c:pt>
                <c:pt idx="46">
                  <c:v>165.30315499999998</c:v>
                </c:pt>
                <c:pt idx="47">
                  <c:v>167.893835</c:v>
                </c:pt>
                <c:pt idx="48">
                  <c:v>170.516482</c:v>
                </c:pt>
                <c:pt idx="49">
                  <c:v>173.153066</c:v>
                </c:pt>
                <c:pt idx="50">
                  <c:v>175.78644100000048</c:v>
                </c:pt>
                <c:pt idx="51">
                  <c:v>178.41939600000001</c:v>
                </c:pt>
                <c:pt idx="52">
                  <c:v>181.04559199999952</c:v>
                </c:pt>
                <c:pt idx="53">
                  <c:v>183.62733900000063</c:v>
                </c:pt>
                <c:pt idx="54">
                  <c:v>186.11636299999998</c:v>
                </c:pt>
                <c:pt idx="55">
                  <c:v>188.47924</c:v>
                </c:pt>
                <c:pt idx="56">
                  <c:v>190.69824100000048</c:v>
                </c:pt>
                <c:pt idx="57">
                  <c:v>192.78452099999998</c:v>
                </c:pt>
                <c:pt idx="58">
                  <c:v>194.76969599999936</c:v>
                </c:pt>
                <c:pt idx="59">
                  <c:v>196.70129800000001</c:v>
                </c:pt>
                <c:pt idx="60">
                  <c:v>198.61420800000002</c:v>
                </c:pt>
                <c:pt idx="61">
                  <c:v>200.51758399999972</c:v>
                </c:pt>
                <c:pt idx="62">
                  <c:v>202.40158399999999</c:v>
                </c:pt>
                <c:pt idx="63">
                  <c:v>204.259377</c:v>
                </c:pt>
                <c:pt idx="64">
                  <c:v>206.077898</c:v>
                </c:pt>
                <c:pt idx="65">
                  <c:v>207.84752800000001</c:v>
                </c:pt>
              </c:numCache>
            </c:numRef>
          </c:val>
        </c:ser>
        <c:ser>
          <c:idx val="1"/>
          <c:order val="1"/>
          <c:tx>
            <c:v>Proj. alta</c:v>
          </c:tx>
          <c:spPr>
            <a:ln w="44450">
              <a:prstDash val="dash"/>
            </a:ln>
          </c:spPr>
          <c:marker>
            <c:symbol val="none"/>
          </c:marker>
          <c:cat>
            <c:strRef>
              <c:f>'Pop BR '!$F$2:$EZ$2</c:f>
              <c:strCache>
                <c:ptCount val="15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  <c:pt idx="76">
                  <c:v>2026</c:v>
                </c:pt>
                <c:pt idx="77">
                  <c:v>2027</c:v>
                </c:pt>
                <c:pt idx="78">
                  <c:v>2028</c:v>
                </c:pt>
                <c:pt idx="79">
                  <c:v>2029</c:v>
                </c:pt>
                <c:pt idx="80">
                  <c:v>2030</c:v>
                </c:pt>
                <c:pt idx="81">
                  <c:v>2031</c:v>
                </c:pt>
                <c:pt idx="82">
                  <c:v>2032</c:v>
                </c:pt>
                <c:pt idx="83">
                  <c:v>2033</c:v>
                </c:pt>
                <c:pt idx="84">
                  <c:v>2034</c:v>
                </c:pt>
                <c:pt idx="85">
                  <c:v>2035</c:v>
                </c:pt>
                <c:pt idx="86">
                  <c:v>2036</c:v>
                </c:pt>
                <c:pt idx="87">
                  <c:v>2037</c:v>
                </c:pt>
                <c:pt idx="88">
                  <c:v>2038</c:v>
                </c:pt>
                <c:pt idx="89">
                  <c:v>2039</c:v>
                </c:pt>
                <c:pt idx="90">
                  <c:v>2040</c:v>
                </c:pt>
                <c:pt idx="91">
                  <c:v>2041</c:v>
                </c:pt>
                <c:pt idx="92">
                  <c:v>2042</c:v>
                </c:pt>
                <c:pt idx="93">
                  <c:v>2043</c:v>
                </c:pt>
                <c:pt idx="94">
                  <c:v>2044</c:v>
                </c:pt>
                <c:pt idx="95">
                  <c:v>2045</c:v>
                </c:pt>
                <c:pt idx="96">
                  <c:v>2046</c:v>
                </c:pt>
                <c:pt idx="97">
                  <c:v>2047</c:v>
                </c:pt>
                <c:pt idx="98">
                  <c:v>2048</c:v>
                </c:pt>
                <c:pt idx="99">
                  <c:v>2049</c:v>
                </c:pt>
                <c:pt idx="100">
                  <c:v>2050</c:v>
                </c:pt>
                <c:pt idx="101">
                  <c:v>2051</c:v>
                </c:pt>
                <c:pt idx="102">
                  <c:v>2052</c:v>
                </c:pt>
                <c:pt idx="103">
                  <c:v>2053</c:v>
                </c:pt>
                <c:pt idx="104">
                  <c:v>2054</c:v>
                </c:pt>
                <c:pt idx="105">
                  <c:v>2055</c:v>
                </c:pt>
                <c:pt idx="106">
                  <c:v>2056</c:v>
                </c:pt>
                <c:pt idx="107">
                  <c:v>2057</c:v>
                </c:pt>
                <c:pt idx="108">
                  <c:v>2058</c:v>
                </c:pt>
                <c:pt idx="109">
                  <c:v>2059</c:v>
                </c:pt>
                <c:pt idx="110">
                  <c:v>2060</c:v>
                </c:pt>
                <c:pt idx="111">
                  <c:v>2061</c:v>
                </c:pt>
                <c:pt idx="112">
                  <c:v>2062</c:v>
                </c:pt>
                <c:pt idx="113">
                  <c:v>2063</c:v>
                </c:pt>
                <c:pt idx="114">
                  <c:v>2064</c:v>
                </c:pt>
                <c:pt idx="115">
                  <c:v>2065</c:v>
                </c:pt>
                <c:pt idx="116">
                  <c:v>2066</c:v>
                </c:pt>
                <c:pt idx="117">
                  <c:v>2067</c:v>
                </c:pt>
                <c:pt idx="118">
                  <c:v>2068</c:v>
                </c:pt>
                <c:pt idx="119">
                  <c:v>2069</c:v>
                </c:pt>
                <c:pt idx="120">
                  <c:v>2070</c:v>
                </c:pt>
                <c:pt idx="121">
                  <c:v>2071</c:v>
                </c:pt>
                <c:pt idx="122">
                  <c:v>2072</c:v>
                </c:pt>
                <c:pt idx="123">
                  <c:v>2073</c:v>
                </c:pt>
                <c:pt idx="124">
                  <c:v>2074</c:v>
                </c:pt>
                <c:pt idx="125">
                  <c:v>2075</c:v>
                </c:pt>
                <c:pt idx="126">
                  <c:v>2076</c:v>
                </c:pt>
                <c:pt idx="127">
                  <c:v>2077</c:v>
                </c:pt>
                <c:pt idx="128">
                  <c:v>2078</c:v>
                </c:pt>
                <c:pt idx="129">
                  <c:v>2079</c:v>
                </c:pt>
                <c:pt idx="130">
                  <c:v>2080</c:v>
                </c:pt>
                <c:pt idx="131">
                  <c:v>2081</c:v>
                </c:pt>
                <c:pt idx="132">
                  <c:v>2082</c:v>
                </c:pt>
                <c:pt idx="133">
                  <c:v>2083</c:v>
                </c:pt>
                <c:pt idx="134">
                  <c:v>2084</c:v>
                </c:pt>
                <c:pt idx="135">
                  <c:v>2085</c:v>
                </c:pt>
                <c:pt idx="136">
                  <c:v>2086</c:v>
                </c:pt>
                <c:pt idx="137">
                  <c:v>2087</c:v>
                </c:pt>
                <c:pt idx="138">
                  <c:v>2088</c:v>
                </c:pt>
                <c:pt idx="139">
                  <c:v>2089</c:v>
                </c:pt>
                <c:pt idx="140">
                  <c:v>2090</c:v>
                </c:pt>
                <c:pt idx="141">
                  <c:v>2091</c:v>
                </c:pt>
                <c:pt idx="142">
                  <c:v>2092</c:v>
                </c:pt>
                <c:pt idx="143">
                  <c:v>2093</c:v>
                </c:pt>
                <c:pt idx="144">
                  <c:v>2094</c:v>
                </c:pt>
                <c:pt idx="145">
                  <c:v>2095</c:v>
                </c:pt>
                <c:pt idx="146">
                  <c:v>2096</c:v>
                </c:pt>
                <c:pt idx="147">
                  <c:v>2097</c:v>
                </c:pt>
                <c:pt idx="148">
                  <c:v>2098</c:v>
                </c:pt>
                <c:pt idx="149">
                  <c:v>2099</c:v>
                </c:pt>
                <c:pt idx="150">
                  <c:v>2100</c:v>
                </c:pt>
              </c:strCache>
            </c:strRef>
          </c:cat>
          <c:val>
            <c:numRef>
              <c:f>'Pop BR '!$F$8:$EZ$8</c:f>
              <c:numCache>
                <c:formatCode>General</c:formatCode>
                <c:ptCount val="151"/>
                <c:pt idx="66">
                  <c:v>209.81188800000001</c:v>
                </c:pt>
                <c:pt idx="67">
                  <c:v>211.83730000000048</c:v>
                </c:pt>
                <c:pt idx="68">
                  <c:v>213.90714200000048</c:v>
                </c:pt>
                <c:pt idx="69">
                  <c:v>215.99486099999999</c:v>
                </c:pt>
                <c:pt idx="70">
                  <c:v>218.07979399999951</c:v>
                </c:pt>
                <c:pt idx="71">
                  <c:v>220.15609900000001</c:v>
                </c:pt>
                <c:pt idx="72">
                  <c:v>222.22601299999999</c:v>
                </c:pt>
                <c:pt idx="73">
                  <c:v>224.28589499999998</c:v>
                </c:pt>
                <c:pt idx="74">
                  <c:v>226.333359</c:v>
                </c:pt>
                <c:pt idx="75">
                  <c:v>228.36507599999999</c:v>
                </c:pt>
                <c:pt idx="76">
                  <c:v>230.37866299999999</c:v>
                </c:pt>
                <c:pt idx="77">
                  <c:v>232.36805100000001</c:v>
                </c:pt>
                <c:pt idx="78">
                  <c:v>234.32218300000048</c:v>
                </c:pt>
                <c:pt idx="79">
                  <c:v>236.22773000000001</c:v>
                </c:pt>
                <c:pt idx="80">
                  <c:v>238.07519600000001</c:v>
                </c:pt>
                <c:pt idx="81">
                  <c:v>239.85987900000001</c:v>
                </c:pt>
                <c:pt idx="82">
                  <c:v>241.58369199999999</c:v>
                </c:pt>
                <c:pt idx="83">
                  <c:v>243.25236200000001</c:v>
                </c:pt>
                <c:pt idx="84">
                  <c:v>244.87523000000004</c:v>
                </c:pt>
                <c:pt idx="85">
                  <c:v>246.45979</c:v>
                </c:pt>
                <c:pt idx="86">
                  <c:v>248.00780300000002</c:v>
                </c:pt>
                <c:pt idx="87">
                  <c:v>249.51905399999933</c:v>
                </c:pt>
                <c:pt idx="88">
                  <c:v>250.99700700000051</c:v>
                </c:pt>
                <c:pt idx="89">
                  <c:v>252.445381</c:v>
                </c:pt>
                <c:pt idx="90">
                  <c:v>253.86743100000066</c:v>
                </c:pt>
                <c:pt idx="91">
                  <c:v>255.26536199999998</c:v>
                </c:pt>
                <c:pt idx="92">
                  <c:v>256.64092999999997</c:v>
                </c:pt>
                <c:pt idx="93">
                  <c:v>257.99624699999862</c:v>
                </c:pt>
                <c:pt idx="94">
                  <c:v>259.33326500000004</c:v>
                </c:pt>
                <c:pt idx="95">
                  <c:v>260.65359100000001</c:v>
                </c:pt>
                <c:pt idx="96">
                  <c:v>261.95826199999999</c:v>
                </c:pt>
                <c:pt idx="97">
                  <c:v>263.24803100000003</c:v>
                </c:pt>
                <c:pt idx="98">
                  <c:v>264.52364799999964</c:v>
                </c:pt>
                <c:pt idx="99">
                  <c:v>265.78564</c:v>
                </c:pt>
                <c:pt idx="100">
                  <c:v>267.03413099999892</c:v>
                </c:pt>
                <c:pt idx="101">
                  <c:v>268.26938299999995</c:v>
                </c:pt>
                <c:pt idx="102">
                  <c:v>269.49072699999874</c:v>
                </c:pt>
                <c:pt idx="103">
                  <c:v>270.69605799999874</c:v>
                </c:pt>
                <c:pt idx="104">
                  <c:v>271.88251499999899</c:v>
                </c:pt>
                <c:pt idx="105">
                  <c:v>273.04769699999997</c:v>
                </c:pt>
                <c:pt idx="106">
                  <c:v>274.19104200000004</c:v>
                </c:pt>
                <c:pt idx="107">
                  <c:v>275.31208500000002</c:v>
                </c:pt>
                <c:pt idx="108">
                  <c:v>276.40866999999969</c:v>
                </c:pt>
                <c:pt idx="109">
                  <c:v>277.47831499999825</c:v>
                </c:pt>
                <c:pt idx="110">
                  <c:v>278.51931399999899</c:v>
                </c:pt>
                <c:pt idx="111">
                  <c:v>279.53120199999893</c:v>
                </c:pt>
                <c:pt idx="112">
                  <c:v>280.514565</c:v>
                </c:pt>
                <c:pt idx="113">
                  <c:v>281.47021999999868</c:v>
                </c:pt>
                <c:pt idx="114">
                  <c:v>282.39954</c:v>
                </c:pt>
                <c:pt idx="115">
                  <c:v>283.30400600000002</c:v>
                </c:pt>
                <c:pt idx="116">
                  <c:v>284.18512500000003</c:v>
                </c:pt>
                <c:pt idx="117">
                  <c:v>285.044329</c:v>
                </c:pt>
                <c:pt idx="118">
                  <c:v>285.88317799999874</c:v>
                </c:pt>
                <c:pt idx="119">
                  <c:v>286.70337299999892</c:v>
                </c:pt>
                <c:pt idx="120">
                  <c:v>287.50711499999892</c:v>
                </c:pt>
                <c:pt idx="121">
                  <c:v>288.29595299999886</c:v>
                </c:pt>
                <c:pt idx="122">
                  <c:v>289.07305299999905</c:v>
                </c:pt>
                <c:pt idx="123">
                  <c:v>289.84428500000126</c:v>
                </c:pt>
                <c:pt idx="124">
                  <c:v>290.61677299999963</c:v>
                </c:pt>
                <c:pt idx="125">
                  <c:v>291.39632099999892</c:v>
                </c:pt>
                <c:pt idx="126">
                  <c:v>292.18614499999899</c:v>
                </c:pt>
                <c:pt idx="127">
                  <c:v>292.98762900000003</c:v>
                </c:pt>
                <c:pt idx="128">
                  <c:v>293.802391</c:v>
                </c:pt>
                <c:pt idx="129">
                  <c:v>294.63135699999862</c:v>
                </c:pt>
                <c:pt idx="130">
                  <c:v>295.475482</c:v>
                </c:pt>
                <c:pt idx="131">
                  <c:v>296.33596399999999</c:v>
                </c:pt>
                <c:pt idx="132">
                  <c:v>297.21428300000002</c:v>
                </c:pt>
                <c:pt idx="133">
                  <c:v>298.11177599999905</c:v>
                </c:pt>
                <c:pt idx="134">
                  <c:v>299.02972299999999</c:v>
                </c:pt>
                <c:pt idx="135">
                  <c:v>299.96887599999963</c:v>
                </c:pt>
                <c:pt idx="136">
                  <c:v>300.93020899999874</c:v>
                </c:pt>
                <c:pt idx="137">
                  <c:v>301.91332299999874</c:v>
                </c:pt>
                <c:pt idx="138">
                  <c:v>302.91580699999969</c:v>
                </c:pt>
                <c:pt idx="139">
                  <c:v>303.93423099999899</c:v>
                </c:pt>
                <c:pt idx="140">
                  <c:v>304.9660739999988</c:v>
                </c:pt>
                <c:pt idx="141">
                  <c:v>306.01038299999999</c:v>
                </c:pt>
                <c:pt idx="142">
                  <c:v>307.067544</c:v>
                </c:pt>
                <c:pt idx="143">
                  <c:v>308.13873099999893</c:v>
                </c:pt>
                <c:pt idx="144">
                  <c:v>309.22530199999892</c:v>
                </c:pt>
                <c:pt idx="145">
                  <c:v>310.32820400000003</c:v>
                </c:pt>
                <c:pt idx="146">
                  <c:v>311.44779100000005</c:v>
                </c:pt>
                <c:pt idx="147">
                  <c:v>312.58369999999923</c:v>
                </c:pt>
                <c:pt idx="148">
                  <c:v>313.73482000000001</c:v>
                </c:pt>
                <c:pt idx="149">
                  <c:v>314.89931999999874</c:v>
                </c:pt>
                <c:pt idx="150">
                  <c:v>316.07466399999998</c:v>
                </c:pt>
              </c:numCache>
            </c:numRef>
          </c:val>
        </c:ser>
        <c:ser>
          <c:idx val="2"/>
          <c:order val="2"/>
          <c:tx>
            <c:v>Proj. média</c:v>
          </c:tx>
          <c:spPr>
            <a:ln w="44450">
              <a:solidFill>
                <a:srgbClr val="7030A0"/>
              </a:solidFill>
              <a:prstDash val="dash"/>
            </a:ln>
          </c:spPr>
          <c:marker>
            <c:symbol val="none"/>
          </c:marker>
          <c:cat>
            <c:strRef>
              <c:f>'Pop BR '!$F$2:$EZ$2</c:f>
              <c:strCache>
                <c:ptCount val="15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  <c:pt idx="76">
                  <c:v>2026</c:v>
                </c:pt>
                <c:pt idx="77">
                  <c:v>2027</c:v>
                </c:pt>
                <c:pt idx="78">
                  <c:v>2028</c:v>
                </c:pt>
                <c:pt idx="79">
                  <c:v>2029</c:v>
                </c:pt>
                <c:pt idx="80">
                  <c:v>2030</c:v>
                </c:pt>
                <c:pt idx="81">
                  <c:v>2031</c:v>
                </c:pt>
                <c:pt idx="82">
                  <c:v>2032</c:v>
                </c:pt>
                <c:pt idx="83">
                  <c:v>2033</c:v>
                </c:pt>
                <c:pt idx="84">
                  <c:v>2034</c:v>
                </c:pt>
                <c:pt idx="85">
                  <c:v>2035</c:v>
                </c:pt>
                <c:pt idx="86">
                  <c:v>2036</c:v>
                </c:pt>
                <c:pt idx="87">
                  <c:v>2037</c:v>
                </c:pt>
                <c:pt idx="88">
                  <c:v>2038</c:v>
                </c:pt>
                <c:pt idx="89">
                  <c:v>2039</c:v>
                </c:pt>
                <c:pt idx="90">
                  <c:v>2040</c:v>
                </c:pt>
                <c:pt idx="91">
                  <c:v>2041</c:v>
                </c:pt>
                <c:pt idx="92">
                  <c:v>2042</c:v>
                </c:pt>
                <c:pt idx="93">
                  <c:v>2043</c:v>
                </c:pt>
                <c:pt idx="94">
                  <c:v>2044</c:v>
                </c:pt>
                <c:pt idx="95">
                  <c:v>2045</c:v>
                </c:pt>
                <c:pt idx="96">
                  <c:v>2046</c:v>
                </c:pt>
                <c:pt idx="97">
                  <c:v>2047</c:v>
                </c:pt>
                <c:pt idx="98">
                  <c:v>2048</c:v>
                </c:pt>
                <c:pt idx="99">
                  <c:v>2049</c:v>
                </c:pt>
                <c:pt idx="100">
                  <c:v>2050</c:v>
                </c:pt>
                <c:pt idx="101">
                  <c:v>2051</c:v>
                </c:pt>
                <c:pt idx="102">
                  <c:v>2052</c:v>
                </c:pt>
                <c:pt idx="103">
                  <c:v>2053</c:v>
                </c:pt>
                <c:pt idx="104">
                  <c:v>2054</c:v>
                </c:pt>
                <c:pt idx="105">
                  <c:v>2055</c:v>
                </c:pt>
                <c:pt idx="106">
                  <c:v>2056</c:v>
                </c:pt>
                <c:pt idx="107">
                  <c:v>2057</c:v>
                </c:pt>
                <c:pt idx="108">
                  <c:v>2058</c:v>
                </c:pt>
                <c:pt idx="109">
                  <c:v>2059</c:v>
                </c:pt>
                <c:pt idx="110">
                  <c:v>2060</c:v>
                </c:pt>
                <c:pt idx="111">
                  <c:v>2061</c:v>
                </c:pt>
                <c:pt idx="112">
                  <c:v>2062</c:v>
                </c:pt>
                <c:pt idx="113">
                  <c:v>2063</c:v>
                </c:pt>
                <c:pt idx="114">
                  <c:v>2064</c:v>
                </c:pt>
                <c:pt idx="115">
                  <c:v>2065</c:v>
                </c:pt>
                <c:pt idx="116">
                  <c:v>2066</c:v>
                </c:pt>
                <c:pt idx="117">
                  <c:v>2067</c:v>
                </c:pt>
                <c:pt idx="118">
                  <c:v>2068</c:v>
                </c:pt>
                <c:pt idx="119">
                  <c:v>2069</c:v>
                </c:pt>
                <c:pt idx="120">
                  <c:v>2070</c:v>
                </c:pt>
                <c:pt idx="121">
                  <c:v>2071</c:v>
                </c:pt>
                <c:pt idx="122">
                  <c:v>2072</c:v>
                </c:pt>
                <c:pt idx="123">
                  <c:v>2073</c:v>
                </c:pt>
                <c:pt idx="124">
                  <c:v>2074</c:v>
                </c:pt>
                <c:pt idx="125">
                  <c:v>2075</c:v>
                </c:pt>
                <c:pt idx="126">
                  <c:v>2076</c:v>
                </c:pt>
                <c:pt idx="127">
                  <c:v>2077</c:v>
                </c:pt>
                <c:pt idx="128">
                  <c:v>2078</c:v>
                </c:pt>
                <c:pt idx="129">
                  <c:v>2079</c:v>
                </c:pt>
                <c:pt idx="130">
                  <c:v>2080</c:v>
                </c:pt>
                <c:pt idx="131">
                  <c:v>2081</c:v>
                </c:pt>
                <c:pt idx="132">
                  <c:v>2082</c:v>
                </c:pt>
                <c:pt idx="133">
                  <c:v>2083</c:v>
                </c:pt>
                <c:pt idx="134">
                  <c:v>2084</c:v>
                </c:pt>
                <c:pt idx="135">
                  <c:v>2085</c:v>
                </c:pt>
                <c:pt idx="136">
                  <c:v>2086</c:v>
                </c:pt>
                <c:pt idx="137">
                  <c:v>2087</c:v>
                </c:pt>
                <c:pt idx="138">
                  <c:v>2088</c:v>
                </c:pt>
                <c:pt idx="139">
                  <c:v>2089</c:v>
                </c:pt>
                <c:pt idx="140">
                  <c:v>2090</c:v>
                </c:pt>
                <c:pt idx="141">
                  <c:v>2091</c:v>
                </c:pt>
                <c:pt idx="142">
                  <c:v>2092</c:v>
                </c:pt>
                <c:pt idx="143">
                  <c:v>2093</c:v>
                </c:pt>
                <c:pt idx="144">
                  <c:v>2094</c:v>
                </c:pt>
                <c:pt idx="145">
                  <c:v>2095</c:v>
                </c:pt>
                <c:pt idx="146">
                  <c:v>2096</c:v>
                </c:pt>
                <c:pt idx="147">
                  <c:v>2097</c:v>
                </c:pt>
                <c:pt idx="148">
                  <c:v>2098</c:v>
                </c:pt>
                <c:pt idx="149">
                  <c:v>2099</c:v>
                </c:pt>
                <c:pt idx="150">
                  <c:v>2100</c:v>
                </c:pt>
              </c:strCache>
            </c:strRef>
          </c:cat>
          <c:val>
            <c:numRef>
              <c:f>'Pop BR '!$F$9:$EZ$9</c:f>
              <c:numCache>
                <c:formatCode>General</c:formatCode>
                <c:ptCount val="151"/>
                <c:pt idx="66">
                  <c:v>209.56792000000004</c:v>
                </c:pt>
                <c:pt idx="67">
                  <c:v>211.24321999999998</c:v>
                </c:pt>
                <c:pt idx="68">
                  <c:v>212.87315099999998</c:v>
                </c:pt>
                <c:pt idx="69">
                  <c:v>214.45781000000048</c:v>
                </c:pt>
                <c:pt idx="70">
                  <c:v>215.99701400000001</c:v>
                </c:pt>
                <c:pt idx="71">
                  <c:v>217.49016800000001</c:v>
                </c:pt>
                <c:pt idx="72">
                  <c:v>218.93611600000048</c:v>
                </c:pt>
                <c:pt idx="73">
                  <c:v>220.333482</c:v>
                </c:pt>
                <c:pt idx="74">
                  <c:v>221.68065099999998</c:v>
                </c:pt>
                <c:pt idx="75">
                  <c:v>222.97630100000001</c:v>
                </c:pt>
                <c:pt idx="76">
                  <c:v>224.21972099999951</c:v>
                </c:pt>
                <c:pt idx="77">
                  <c:v>225.41055299999954</c:v>
                </c:pt>
                <c:pt idx="78">
                  <c:v>226.54831100000001</c:v>
                </c:pt>
                <c:pt idx="79">
                  <c:v>227.63263500000002</c:v>
                </c:pt>
                <c:pt idx="80">
                  <c:v>228.66325099999995</c:v>
                </c:pt>
                <c:pt idx="81">
                  <c:v>229.63988899999998</c:v>
                </c:pt>
                <c:pt idx="82">
                  <c:v>230.56239700000057</c:v>
                </c:pt>
                <c:pt idx="83">
                  <c:v>231.43083300000001</c:v>
                </c:pt>
                <c:pt idx="84">
                  <c:v>232.24538099999998</c:v>
                </c:pt>
                <c:pt idx="85">
                  <c:v>233.00626600000001</c:v>
                </c:pt>
                <c:pt idx="86">
                  <c:v>233.71364099999951</c:v>
                </c:pt>
                <c:pt idx="87">
                  <c:v>234.36773800000054</c:v>
                </c:pt>
                <c:pt idx="88">
                  <c:v>234.96901</c:v>
                </c:pt>
                <c:pt idx="89">
                  <c:v>235.51801800000001</c:v>
                </c:pt>
                <c:pt idx="90">
                  <c:v>236.015322</c:v>
                </c:pt>
                <c:pt idx="91">
                  <c:v>236.46139900000048</c:v>
                </c:pt>
                <c:pt idx="92">
                  <c:v>236.85672600000066</c:v>
                </c:pt>
                <c:pt idx="93">
                  <c:v>237.20191</c:v>
                </c:pt>
                <c:pt idx="94">
                  <c:v>237.49759900000001</c:v>
                </c:pt>
                <c:pt idx="95">
                  <c:v>237.74446299999951</c:v>
                </c:pt>
                <c:pt idx="96">
                  <c:v>237.94292600000048</c:v>
                </c:pt>
                <c:pt idx="97">
                  <c:v>238.09360999999998</c:v>
                </c:pt>
                <c:pt idx="98">
                  <c:v>238.19761199999999</c:v>
                </c:pt>
                <c:pt idx="99">
                  <c:v>238.25619900000001</c:v>
                </c:pt>
                <c:pt idx="100">
                  <c:v>238.27037899999999</c:v>
                </c:pt>
                <c:pt idx="101">
                  <c:v>238.24086799999998</c:v>
                </c:pt>
                <c:pt idx="102">
                  <c:v>238.16788600000001</c:v>
                </c:pt>
                <c:pt idx="103">
                  <c:v>238.05132600000076</c:v>
                </c:pt>
                <c:pt idx="104">
                  <c:v>237.890804</c:v>
                </c:pt>
                <c:pt idx="105">
                  <c:v>237.68613500000001</c:v>
                </c:pt>
                <c:pt idx="106">
                  <c:v>237.437791</c:v>
                </c:pt>
                <c:pt idx="107">
                  <c:v>237.14634100000001</c:v>
                </c:pt>
                <c:pt idx="108">
                  <c:v>236.81182000000001</c:v>
                </c:pt>
                <c:pt idx="109">
                  <c:v>236.434192</c:v>
                </c:pt>
                <c:pt idx="110">
                  <c:v>236.01366399999932</c:v>
                </c:pt>
                <c:pt idx="111">
                  <c:v>235.55072100000001</c:v>
                </c:pt>
                <c:pt idx="112">
                  <c:v>235.04625799999999</c:v>
                </c:pt>
                <c:pt idx="113">
                  <c:v>234.50145900000001</c:v>
                </c:pt>
                <c:pt idx="114">
                  <c:v>233.91775899999999</c:v>
                </c:pt>
                <c:pt idx="115">
                  <c:v>233.29650799999999</c:v>
                </c:pt>
                <c:pt idx="116">
                  <c:v>232.63914700000001</c:v>
                </c:pt>
                <c:pt idx="117">
                  <c:v>231.94671299999999</c:v>
                </c:pt>
                <c:pt idx="118">
                  <c:v>231.21976999999933</c:v>
                </c:pt>
                <c:pt idx="119">
                  <c:v>230.458675</c:v>
                </c:pt>
                <c:pt idx="120">
                  <c:v>229.66427900000002</c:v>
                </c:pt>
                <c:pt idx="121">
                  <c:v>228.83774100000051</c:v>
                </c:pt>
                <c:pt idx="122">
                  <c:v>227.98126100000007</c:v>
                </c:pt>
                <c:pt idx="123">
                  <c:v>227.09806499999999</c:v>
                </c:pt>
                <c:pt idx="124">
                  <c:v>226.19203200000001</c:v>
                </c:pt>
                <c:pt idx="125">
                  <c:v>225.26652499999992</c:v>
                </c:pt>
                <c:pt idx="126">
                  <c:v>224.32378599999998</c:v>
                </c:pt>
                <c:pt idx="127">
                  <c:v>223.36533100000048</c:v>
                </c:pt>
                <c:pt idx="128">
                  <c:v>222.39292200000048</c:v>
                </c:pt>
                <c:pt idx="129">
                  <c:v>221.40811000000048</c:v>
                </c:pt>
                <c:pt idx="130">
                  <c:v>220.41250499999998</c:v>
                </c:pt>
                <c:pt idx="131">
                  <c:v>219.40751399999999</c:v>
                </c:pt>
                <c:pt idx="132">
                  <c:v>218.39497</c:v>
                </c:pt>
                <c:pt idx="133">
                  <c:v>217.37732300000027</c:v>
                </c:pt>
                <c:pt idx="134">
                  <c:v>216.35726900000051</c:v>
                </c:pt>
                <c:pt idx="135">
                  <c:v>215.33693400000001</c:v>
                </c:pt>
                <c:pt idx="136">
                  <c:v>214.31813600000066</c:v>
                </c:pt>
                <c:pt idx="137">
                  <c:v>213.3014490000009</c:v>
                </c:pt>
                <c:pt idx="138">
                  <c:v>212.28618299999999</c:v>
                </c:pt>
                <c:pt idx="139">
                  <c:v>211.27086199999951</c:v>
                </c:pt>
                <c:pt idx="140">
                  <c:v>210.25467199999972</c:v>
                </c:pt>
                <c:pt idx="141">
                  <c:v>209.23794999999998</c:v>
                </c:pt>
                <c:pt idx="142">
                  <c:v>208.22201600000048</c:v>
                </c:pt>
                <c:pt idx="143">
                  <c:v>207.20875799999999</c:v>
                </c:pt>
                <c:pt idx="144">
                  <c:v>206.20018399999998</c:v>
                </c:pt>
                <c:pt idx="145">
                  <c:v>205.19797599999998</c:v>
                </c:pt>
                <c:pt idx="146">
                  <c:v>204.20335099999951</c:v>
                </c:pt>
                <c:pt idx="147">
                  <c:v>203.21697599999948</c:v>
                </c:pt>
                <c:pt idx="148">
                  <c:v>202.238933</c:v>
                </c:pt>
                <c:pt idx="149">
                  <c:v>201.26875700000002</c:v>
                </c:pt>
                <c:pt idx="150">
                  <c:v>200.30542600000066</c:v>
                </c:pt>
              </c:numCache>
            </c:numRef>
          </c:val>
        </c:ser>
        <c:ser>
          <c:idx val="3"/>
          <c:order val="3"/>
          <c:tx>
            <c:v>Proj. baixa</c:v>
          </c:tx>
          <c:spPr>
            <a:ln w="44450">
              <a:solidFill>
                <a:srgbClr val="00B050"/>
              </a:solidFill>
              <a:prstDash val="dash"/>
            </a:ln>
          </c:spPr>
          <c:marker>
            <c:symbol val="none"/>
          </c:marker>
          <c:cat>
            <c:strRef>
              <c:f>'Pop BR '!$F$2:$EZ$2</c:f>
              <c:strCache>
                <c:ptCount val="15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  <c:pt idx="76">
                  <c:v>2026</c:v>
                </c:pt>
                <c:pt idx="77">
                  <c:v>2027</c:v>
                </c:pt>
                <c:pt idx="78">
                  <c:v>2028</c:v>
                </c:pt>
                <c:pt idx="79">
                  <c:v>2029</c:v>
                </c:pt>
                <c:pt idx="80">
                  <c:v>2030</c:v>
                </c:pt>
                <c:pt idx="81">
                  <c:v>2031</c:v>
                </c:pt>
                <c:pt idx="82">
                  <c:v>2032</c:v>
                </c:pt>
                <c:pt idx="83">
                  <c:v>2033</c:v>
                </c:pt>
                <c:pt idx="84">
                  <c:v>2034</c:v>
                </c:pt>
                <c:pt idx="85">
                  <c:v>2035</c:v>
                </c:pt>
                <c:pt idx="86">
                  <c:v>2036</c:v>
                </c:pt>
                <c:pt idx="87">
                  <c:v>2037</c:v>
                </c:pt>
                <c:pt idx="88">
                  <c:v>2038</c:v>
                </c:pt>
                <c:pt idx="89">
                  <c:v>2039</c:v>
                </c:pt>
                <c:pt idx="90">
                  <c:v>2040</c:v>
                </c:pt>
                <c:pt idx="91">
                  <c:v>2041</c:v>
                </c:pt>
                <c:pt idx="92">
                  <c:v>2042</c:v>
                </c:pt>
                <c:pt idx="93">
                  <c:v>2043</c:v>
                </c:pt>
                <c:pt idx="94">
                  <c:v>2044</c:v>
                </c:pt>
                <c:pt idx="95">
                  <c:v>2045</c:v>
                </c:pt>
                <c:pt idx="96">
                  <c:v>2046</c:v>
                </c:pt>
                <c:pt idx="97">
                  <c:v>2047</c:v>
                </c:pt>
                <c:pt idx="98">
                  <c:v>2048</c:v>
                </c:pt>
                <c:pt idx="99">
                  <c:v>2049</c:v>
                </c:pt>
                <c:pt idx="100">
                  <c:v>2050</c:v>
                </c:pt>
                <c:pt idx="101">
                  <c:v>2051</c:v>
                </c:pt>
                <c:pt idx="102">
                  <c:v>2052</c:v>
                </c:pt>
                <c:pt idx="103">
                  <c:v>2053</c:v>
                </c:pt>
                <c:pt idx="104">
                  <c:v>2054</c:v>
                </c:pt>
                <c:pt idx="105">
                  <c:v>2055</c:v>
                </c:pt>
                <c:pt idx="106">
                  <c:v>2056</c:v>
                </c:pt>
                <c:pt idx="107">
                  <c:v>2057</c:v>
                </c:pt>
                <c:pt idx="108">
                  <c:v>2058</c:v>
                </c:pt>
                <c:pt idx="109">
                  <c:v>2059</c:v>
                </c:pt>
                <c:pt idx="110">
                  <c:v>2060</c:v>
                </c:pt>
                <c:pt idx="111">
                  <c:v>2061</c:v>
                </c:pt>
                <c:pt idx="112">
                  <c:v>2062</c:v>
                </c:pt>
                <c:pt idx="113">
                  <c:v>2063</c:v>
                </c:pt>
                <c:pt idx="114">
                  <c:v>2064</c:v>
                </c:pt>
                <c:pt idx="115">
                  <c:v>2065</c:v>
                </c:pt>
                <c:pt idx="116">
                  <c:v>2066</c:v>
                </c:pt>
                <c:pt idx="117">
                  <c:v>2067</c:v>
                </c:pt>
                <c:pt idx="118">
                  <c:v>2068</c:v>
                </c:pt>
                <c:pt idx="119">
                  <c:v>2069</c:v>
                </c:pt>
                <c:pt idx="120">
                  <c:v>2070</c:v>
                </c:pt>
                <c:pt idx="121">
                  <c:v>2071</c:v>
                </c:pt>
                <c:pt idx="122">
                  <c:v>2072</c:v>
                </c:pt>
                <c:pt idx="123">
                  <c:v>2073</c:v>
                </c:pt>
                <c:pt idx="124">
                  <c:v>2074</c:v>
                </c:pt>
                <c:pt idx="125">
                  <c:v>2075</c:v>
                </c:pt>
                <c:pt idx="126">
                  <c:v>2076</c:v>
                </c:pt>
                <c:pt idx="127">
                  <c:v>2077</c:v>
                </c:pt>
                <c:pt idx="128">
                  <c:v>2078</c:v>
                </c:pt>
                <c:pt idx="129">
                  <c:v>2079</c:v>
                </c:pt>
                <c:pt idx="130">
                  <c:v>2080</c:v>
                </c:pt>
                <c:pt idx="131">
                  <c:v>2081</c:v>
                </c:pt>
                <c:pt idx="132">
                  <c:v>2082</c:v>
                </c:pt>
                <c:pt idx="133">
                  <c:v>2083</c:v>
                </c:pt>
                <c:pt idx="134">
                  <c:v>2084</c:v>
                </c:pt>
                <c:pt idx="135">
                  <c:v>2085</c:v>
                </c:pt>
                <c:pt idx="136">
                  <c:v>2086</c:v>
                </c:pt>
                <c:pt idx="137">
                  <c:v>2087</c:v>
                </c:pt>
                <c:pt idx="138">
                  <c:v>2088</c:v>
                </c:pt>
                <c:pt idx="139">
                  <c:v>2089</c:v>
                </c:pt>
                <c:pt idx="140">
                  <c:v>2090</c:v>
                </c:pt>
                <c:pt idx="141">
                  <c:v>2091</c:v>
                </c:pt>
                <c:pt idx="142">
                  <c:v>2092</c:v>
                </c:pt>
                <c:pt idx="143">
                  <c:v>2093</c:v>
                </c:pt>
                <c:pt idx="144">
                  <c:v>2094</c:v>
                </c:pt>
                <c:pt idx="145">
                  <c:v>2095</c:v>
                </c:pt>
                <c:pt idx="146">
                  <c:v>2096</c:v>
                </c:pt>
                <c:pt idx="147">
                  <c:v>2097</c:v>
                </c:pt>
                <c:pt idx="148">
                  <c:v>2098</c:v>
                </c:pt>
                <c:pt idx="149">
                  <c:v>2099</c:v>
                </c:pt>
                <c:pt idx="150">
                  <c:v>2100</c:v>
                </c:pt>
              </c:strCache>
            </c:strRef>
          </c:cat>
          <c:val>
            <c:numRef>
              <c:f>'Pop BR '!$F$10:$EZ$10</c:f>
              <c:numCache>
                <c:formatCode>General</c:formatCode>
                <c:ptCount val="151"/>
                <c:pt idx="66">
                  <c:v>209.32395199999999</c:v>
                </c:pt>
                <c:pt idx="67">
                  <c:v>210.64914199999998</c:v>
                </c:pt>
                <c:pt idx="68">
                  <c:v>211.83916200000002</c:v>
                </c:pt>
                <c:pt idx="69">
                  <c:v>212.92076</c:v>
                </c:pt>
                <c:pt idx="70">
                  <c:v>213.91423800000001</c:v>
                </c:pt>
                <c:pt idx="71">
                  <c:v>214.824454</c:v>
                </c:pt>
                <c:pt idx="72">
                  <c:v>215.64691099999999</c:v>
                </c:pt>
                <c:pt idx="73">
                  <c:v>216.38215600000063</c:v>
                </c:pt>
                <c:pt idx="74">
                  <c:v>217.02887100000001</c:v>
                </c:pt>
                <c:pt idx="75">
                  <c:v>217.58753000000004</c:v>
                </c:pt>
                <c:pt idx="76">
                  <c:v>218.05940200000001</c:v>
                </c:pt>
                <c:pt idx="77">
                  <c:v>218.45043400000051</c:v>
                </c:pt>
                <c:pt idx="78">
                  <c:v>218.77120299999999</c:v>
                </c:pt>
                <c:pt idx="79">
                  <c:v>219.034932</c:v>
                </c:pt>
                <c:pt idx="80">
                  <c:v>219.25131500000001</c:v>
                </c:pt>
                <c:pt idx="81">
                  <c:v>219.42512300000001</c:v>
                </c:pt>
                <c:pt idx="82">
                  <c:v>219.55510900000004</c:v>
                </c:pt>
                <c:pt idx="83">
                  <c:v>219.63728700000001</c:v>
                </c:pt>
                <c:pt idx="84">
                  <c:v>219.66462499999992</c:v>
                </c:pt>
                <c:pt idx="85">
                  <c:v>219.63179499999998</c:v>
                </c:pt>
                <c:pt idx="86">
                  <c:v>219.53833700000067</c:v>
                </c:pt>
                <c:pt idx="87">
                  <c:v>219.38577000000001</c:v>
                </c:pt>
                <c:pt idx="88">
                  <c:v>219.17290400000002</c:v>
                </c:pt>
                <c:pt idx="89">
                  <c:v>218.89855499999999</c:v>
                </c:pt>
                <c:pt idx="90">
                  <c:v>218.56178499999999</c:v>
                </c:pt>
                <c:pt idx="91">
                  <c:v>218.16213400000001</c:v>
                </c:pt>
                <c:pt idx="92">
                  <c:v>217.69935199999998</c:v>
                </c:pt>
                <c:pt idx="93">
                  <c:v>217.17310599999951</c:v>
                </c:pt>
                <c:pt idx="94">
                  <c:v>216.583179</c:v>
                </c:pt>
                <c:pt idx="95">
                  <c:v>215.92961</c:v>
                </c:pt>
                <c:pt idx="96">
                  <c:v>215.212478</c:v>
                </c:pt>
                <c:pt idx="97">
                  <c:v>214.43234700000096</c:v>
                </c:pt>
                <c:pt idx="98">
                  <c:v>213.590452</c:v>
                </c:pt>
                <c:pt idx="99">
                  <c:v>212.6884150000005</c:v>
                </c:pt>
                <c:pt idx="100">
                  <c:v>211.727711</c:v>
                </c:pt>
                <c:pt idx="101">
                  <c:v>210.70936399999951</c:v>
                </c:pt>
                <c:pt idx="102">
                  <c:v>209.63417399999992</c:v>
                </c:pt>
                <c:pt idx="103">
                  <c:v>208.50319399999998</c:v>
                </c:pt>
                <c:pt idx="104">
                  <c:v>207.31748400000001</c:v>
                </c:pt>
                <c:pt idx="105">
                  <c:v>206.07819000000001</c:v>
                </c:pt>
                <c:pt idx="106">
                  <c:v>204.78651299999999</c:v>
                </c:pt>
                <c:pt idx="107">
                  <c:v>203.44380799999999</c:v>
                </c:pt>
                <c:pt idx="108">
                  <c:v>202.05159700000004</c:v>
                </c:pt>
                <c:pt idx="109">
                  <c:v>200.61150899999998</c:v>
                </c:pt>
                <c:pt idx="110">
                  <c:v>199.125135</c:v>
                </c:pt>
                <c:pt idx="111">
                  <c:v>197.59376999999998</c:v>
                </c:pt>
                <c:pt idx="112">
                  <c:v>196.01878499999998</c:v>
                </c:pt>
                <c:pt idx="113">
                  <c:v>194.40194100000048</c:v>
                </c:pt>
                <c:pt idx="114">
                  <c:v>192.74511499999952</c:v>
                </c:pt>
                <c:pt idx="115">
                  <c:v>191.04999499999951</c:v>
                </c:pt>
                <c:pt idx="116">
                  <c:v>189.31836300000001</c:v>
                </c:pt>
                <c:pt idx="117">
                  <c:v>187.55141800000067</c:v>
                </c:pt>
                <c:pt idx="118">
                  <c:v>185.74957099999932</c:v>
                </c:pt>
                <c:pt idx="119">
                  <c:v>183.91285099999999</c:v>
                </c:pt>
                <c:pt idx="120">
                  <c:v>182.04178199999998</c:v>
                </c:pt>
                <c:pt idx="121">
                  <c:v>180.13758499999992</c:v>
                </c:pt>
                <c:pt idx="122">
                  <c:v>178.20233200000001</c:v>
                </c:pt>
                <c:pt idx="123">
                  <c:v>176.23848700000048</c:v>
                </c:pt>
                <c:pt idx="124">
                  <c:v>174.24893599999999</c:v>
                </c:pt>
                <c:pt idx="125">
                  <c:v>172.23632000000001</c:v>
                </c:pt>
                <c:pt idx="126">
                  <c:v>170.20270199999999</c:v>
                </c:pt>
                <c:pt idx="127">
                  <c:v>168.14975399999923</c:v>
                </c:pt>
                <c:pt idx="128">
                  <c:v>166.07929299999998</c:v>
                </c:pt>
                <c:pt idx="129">
                  <c:v>163.99304599999999</c:v>
                </c:pt>
                <c:pt idx="130">
                  <c:v>161.892855</c:v>
                </c:pt>
                <c:pt idx="131">
                  <c:v>159.78036399999999</c:v>
                </c:pt>
                <c:pt idx="132">
                  <c:v>157.65769900000001</c:v>
                </c:pt>
                <c:pt idx="133">
                  <c:v>155.52773200000001</c:v>
                </c:pt>
                <c:pt idx="134">
                  <c:v>153.39366399999992</c:v>
                </c:pt>
                <c:pt idx="135">
                  <c:v>151.25819399999997</c:v>
                </c:pt>
                <c:pt idx="136">
                  <c:v>149.12368299999972</c:v>
                </c:pt>
                <c:pt idx="137">
                  <c:v>146.99138700000051</c:v>
                </c:pt>
                <c:pt idx="138">
                  <c:v>144.86152800000048</c:v>
                </c:pt>
                <c:pt idx="139">
                  <c:v>142.73367699999972</c:v>
                </c:pt>
                <c:pt idx="140">
                  <c:v>140.60802800000027</c:v>
                </c:pt>
                <c:pt idx="141">
                  <c:v>138.48584500000001</c:v>
                </c:pt>
                <c:pt idx="142">
                  <c:v>136.36930100000001</c:v>
                </c:pt>
                <c:pt idx="143">
                  <c:v>134.26112000000001</c:v>
                </c:pt>
                <c:pt idx="144">
                  <c:v>132.16416800000002</c:v>
                </c:pt>
                <c:pt idx="145">
                  <c:v>130.081065</c:v>
                </c:pt>
                <c:pt idx="146">
                  <c:v>128.01405899999995</c:v>
                </c:pt>
                <c:pt idx="147">
                  <c:v>125.96494500000024</c:v>
                </c:pt>
                <c:pt idx="148">
                  <c:v>123.935045</c:v>
                </c:pt>
                <c:pt idx="149">
                  <c:v>121.92522900000024</c:v>
                </c:pt>
                <c:pt idx="150">
                  <c:v>119.935917</c:v>
                </c:pt>
              </c:numCache>
            </c:numRef>
          </c:val>
        </c:ser>
        <c:marker val="1"/>
        <c:axId val="72763264"/>
        <c:axId val="72764800"/>
      </c:lineChart>
      <c:catAx>
        <c:axId val="72763264"/>
        <c:scaling>
          <c:orientation val="minMax"/>
        </c:scaling>
        <c:axPos val="b"/>
        <c:numFmt formatCode="General" sourceLinked="0"/>
        <c:tickLblPos val="nextTo"/>
        <c:crossAx val="72764800"/>
        <c:crosses val="autoZero"/>
        <c:auto val="1"/>
        <c:lblAlgn val="ctr"/>
        <c:lblOffset val="100"/>
      </c:catAx>
      <c:valAx>
        <c:axId val="72764800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 smtClean="0"/>
                  <a:t>Milhões</a:t>
                </a:r>
                <a:r>
                  <a:rPr lang="en-US" dirty="0" smtClean="0"/>
                  <a:t> </a:t>
                </a:r>
                <a:r>
                  <a:rPr lang="en-US" dirty="0"/>
                  <a:t>de </a:t>
                </a:r>
                <a:r>
                  <a:rPr lang="en-US" dirty="0" err="1"/>
                  <a:t>habitantes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1679353858197053E-2"/>
              <c:y val="0.1963838508684224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727632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</c:chart>
  <c:txPr>
    <a:bodyPr/>
    <a:lstStyle/>
    <a:p>
      <a:pPr>
        <a:defRPr sz="1600"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plotArea>
      <c:layout>
        <c:manualLayout>
          <c:layoutTarget val="inner"/>
          <c:xMode val="edge"/>
          <c:yMode val="edge"/>
          <c:x val="0.12233804924956794"/>
          <c:y val="3.8866950106704559E-2"/>
          <c:w val="0.86238417130185596"/>
          <c:h val="0.61689352095206651"/>
        </c:manualLayout>
      </c:layout>
      <c:lineChart>
        <c:grouping val="standard"/>
        <c:ser>
          <c:idx val="0"/>
          <c:order val="0"/>
          <c:tx>
            <c:v>Fecundidade alta</c:v>
          </c:tx>
          <c:spPr>
            <a:ln w="44450"/>
          </c:spPr>
          <c:marker>
            <c:symbol val="none"/>
          </c:marker>
          <c:cat>
            <c:strRef>
              <c:f>'idade mediana'!$F$63:$F$80</c:f>
              <c:strCache>
                <c:ptCount val="18"/>
                <c:pt idx="0">
                  <c:v>2010-2015</c:v>
                </c:pt>
                <c:pt idx="1">
                  <c:v>2015-2020</c:v>
                </c:pt>
                <c:pt idx="2">
                  <c:v>2020-2025</c:v>
                </c:pt>
                <c:pt idx="3">
                  <c:v>2025-2030</c:v>
                </c:pt>
                <c:pt idx="4">
                  <c:v>2030-2035</c:v>
                </c:pt>
                <c:pt idx="5">
                  <c:v>2035-2040</c:v>
                </c:pt>
                <c:pt idx="6">
                  <c:v>2040-2045</c:v>
                </c:pt>
                <c:pt idx="7">
                  <c:v>2045-2050</c:v>
                </c:pt>
                <c:pt idx="8">
                  <c:v>2050-2055</c:v>
                </c:pt>
                <c:pt idx="9">
                  <c:v>2055-2060</c:v>
                </c:pt>
                <c:pt idx="10">
                  <c:v>2060-2065</c:v>
                </c:pt>
                <c:pt idx="11">
                  <c:v>2065-2070</c:v>
                </c:pt>
                <c:pt idx="12">
                  <c:v>2070-2075</c:v>
                </c:pt>
                <c:pt idx="13">
                  <c:v>2075-2080</c:v>
                </c:pt>
                <c:pt idx="14">
                  <c:v>2080-2085</c:v>
                </c:pt>
                <c:pt idx="15">
                  <c:v>2085-2090</c:v>
                </c:pt>
                <c:pt idx="16">
                  <c:v>2090-2095</c:v>
                </c:pt>
                <c:pt idx="17">
                  <c:v>2095-2100</c:v>
                </c:pt>
              </c:strCache>
            </c:strRef>
          </c:cat>
          <c:val>
            <c:numRef>
              <c:f>'idade mediana'!$G$63:$G$80</c:f>
              <c:numCache>
                <c:formatCode>General</c:formatCode>
                <c:ptCount val="18"/>
                <c:pt idx="0">
                  <c:v>2.0699999999999998</c:v>
                </c:pt>
                <c:pt idx="1">
                  <c:v>2.15</c:v>
                </c:pt>
                <c:pt idx="2">
                  <c:v>2.21</c:v>
                </c:pt>
                <c:pt idx="3">
                  <c:v>2.19</c:v>
                </c:pt>
                <c:pt idx="4">
                  <c:v>2.1800000000000002</c:v>
                </c:pt>
                <c:pt idx="5">
                  <c:v>2.19</c:v>
                </c:pt>
                <c:pt idx="6">
                  <c:v>2.19</c:v>
                </c:pt>
                <c:pt idx="7">
                  <c:v>2.21</c:v>
                </c:pt>
                <c:pt idx="8">
                  <c:v>2.2200000000000002</c:v>
                </c:pt>
                <c:pt idx="9">
                  <c:v>2.2400000000000002</c:v>
                </c:pt>
                <c:pt idx="10">
                  <c:v>2.25</c:v>
                </c:pt>
                <c:pt idx="11">
                  <c:v>2.2599999999999998</c:v>
                </c:pt>
                <c:pt idx="12">
                  <c:v>2.2799999999999998</c:v>
                </c:pt>
                <c:pt idx="13">
                  <c:v>2.29</c:v>
                </c:pt>
                <c:pt idx="14">
                  <c:v>2.2999999999999998</c:v>
                </c:pt>
                <c:pt idx="15">
                  <c:v>2.3099999999999987</c:v>
                </c:pt>
                <c:pt idx="16">
                  <c:v>2.3199999999999967</c:v>
                </c:pt>
                <c:pt idx="17">
                  <c:v>2.3299999999999987</c:v>
                </c:pt>
              </c:numCache>
            </c:numRef>
          </c:val>
        </c:ser>
        <c:ser>
          <c:idx val="1"/>
          <c:order val="1"/>
          <c:tx>
            <c:v>Fecundidade média</c:v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'idade mediana'!$F$63:$F$80</c:f>
              <c:strCache>
                <c:ptCount val="18"/>
                <c:pt idx="0">
                  <c:v>2010-2015</c:v>
                </c:pt>
                <c:pt idx="1">
                  <c:v>2015-2020</c:v>
                </c:pt>
                <c:pt idx="2">
                  <c:v>2020-2025</c:v>
                </c:pt>
                <c:pt idx="3">
                  <c:v>2025-2030</c:v>
                </c:pt>
                <c:pt idx="4">
                  <c:v>2030-2035</c:v>
                </c:pt>
                <c:pt idx="5">
                  <c:v>2035-2040</c:v>
                </c:pt>
                <c:pt idx="6">
                  <c:v>2040-2045</c:v>
                </c:pt>
                <c:pt idx="7">
                  <c:v>2045-2050</c:v>
                </c:pt>
                <c:pt idx="8">
                  <c:v>2050-2055</c:v>
                </c:pt>
                <c:pt idx="9">
                  <c:v>2055-2060</c:v>
                </c:pt>
                <c:pt idx="10">
                  <c:v>2060-2065</c:v>
                </c:pt>
                <c:pt idx="11">
                  <c:v>2065-2070</c:v>
                </c:pt>
                <c:pt idx="12">
                  <c:v>2070-2075</c:v>
                </c:pt>
                <c:pt idx="13">
                  <c:v>2075-2080</c:v>
                </c:pt>
                <c:pt idx="14">
                  <c:v>2080-2085</c:v>
                </c:pt>
                <c:pt idx="15">
                  <c:v>2085-2090</c:v>
                </c:pt>
                <c:pt idx="16">
                  <c:v>2090-2095</c:v>
                </c:pt>
                <c:pt idx="17">
                  <c:v>2095-2100</c:v>
                </c:pt>
              </c:strCache>
            </c:strRef>
          </c:cat>
          <c:val>
            <c:numRef>
              <c:f>'idade mediana'!$H$63:$H$80</c:f>
              <c:numCache>
                <c:formatCode>General</c:formatCode>
                <c:ptCount val="18"/>
                <c:pt idx="0">
                  <c:v>1.82</c:v>
                </c:pt>
                <c:pt idx="1">
                  <c:v>1.7500000000000011</c:v>
                </c:pt>
                <c:pt idx="2">
                  <c:v>1.7100000000000011</c:v>
                </c:pt>
                <c:pt idx="3">
                  <c:v>1.6900000000000068</c:v>
                </c:pt>
                <c:pt idx="4">
                  <c:v>1.6800000000000068</c:v>
                </c:pt>
                <c:pt idx="5">
                  <c:v>1.6900000000000068</c:v>
                </c:pt>
                <c:pt idx="6">
                  <c:v>1.6900000000000068</c:v>
                </c:pt>
                <c:pt idx="7">
                  <c:v>1.7100000000000011</c:v>
                </c:pt>
                <c:pt idx="8">
                  <c:v>1.7200000000000011</c:v>
                </c:pt>
                <c:pt idx="9">
                  <c:v>1.7400000000000011</c:v>
                </c:pt>
                <c:pt idx="10">
                  <c:v>1.7500000000000011</c:v>
                </c:pt>
                <c:pt idx="11">
                  <c:v>1.7600000000000011</c:v>
                </c:pt>
                <c:pt idx="12">
                  <c:v>1.7800000000000011</c:v>
                </c:pt>
                <c:pt idx="13">
                  <c:v>1.7900000000000011</c:v>
                </c:pt>
                <c:pt idx="14">
                  <c:v>1.8</c:v>
                </c:pt>
                <c:pt idx="15">
                  <c:v>1.81</c:v>
                </c:pt>
                <c:pt idx="16">
                  <c:v>1.82</c:v>
                </c:pt>
                <c:pt idx="17">
                  <c:v>1.83</c:v>
                </c:pt>
              </c:numCache>
            </c:numRef>
          </c:val>
        </c:ser>
        <c:ser>
          <c:idx val="2"/>
          <c:order val="2"/>
          <c:tx>
            <c:v>Fecundidade baixa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'idade mediana'!$F$63:$F$80</c:f>
              <c:strCache>
                <c:ptCount val="18"/>
                <c:pt idx="0">
                  <c:v>2010-2015</c:v>
                </c:pt>
                <c:pt idx="1">
                  <c:v>2015-2020</c:v>
                </c:pt>
                <c:pt idx="2">
                  <c:v>2020-2025</c:v>
                </c:pt>
                <c:pt idx="3">
                  <c:v>2025-2030</c:v>
                </c:pt>
                <c:pt idx="4">
                  <c:v>2030-2035</c:v>
                </c:pt>
                <c:pt idx="5">
                  <c:v>2035-2040</c:v>
                </c:pt>
                <c:pt idx="6">
                  <c:v>2040-2045</c:v>
                </c:pt>
                <c:pt idx="7">
                  <c:v>2045-2050</c:v>
                </c:pt>
                <c:pt idx="8">
                  <c:v>2050-2055</c:v>
                </c:pt>
                <c:pt idx="9">
                  <c:v>2055-2060</c:v>
                </c:pt>
                <c:pt idx="10">
                  <c:v>2060-2065</c:v>
                </c:pt>
                <c:pt idx="11">
                  <c:v>2065-2070</c:v>
                </c:pt>
                <c:pt idx="12">
                  <c:v>2070-2075</c:v>
                </c:pt>
                <c:pt idx="13">
                  <c:v>2075-2080</c:v>
                </c:pt>
                <c:pt idx="14">
                  <c:v>2080-2085</c:v>
                </c:pt>
                <c:pt idx="15">
                  <c:v>2085-2090</c:v>
                </c:pt>
                <c:pt idx="16">
                  <c:v>2090-2095</c:v>
                </c:pt>
                <c:pt idx="17">
                  <c:v>2095-2100</c:v>
                </c:pt>
              </c:strCache>
            </c:strRef>
          </c:cat>
          <c:val>
            <c:numRef>
              <c:f>'idade mediana'!$I$63:$I$80</c:f>
              <c:numCache>
                <c:formatCode>General</c:formatCode>
                <c:ptCount val="18"/>
                <c:pt idx="0">
                  <c:v>1.57</c:v>
                </c:pt>
                <c:pt idx="1">
                  <c:v>1.35</c:v>
                </c:pt>
                <c:pt idx="2">
                  <c:v>1.21</c:v>
                </c:pt>
                <c:pt idx="3">
                  <c:v>1.1900000000000068</c:v>
                </c:pt>
                <c:pt idx="4">
                  <c:v>1.1800000000000068</c:v>
                </c:pt>
                <c:pt idx="5">
                  <c:v>1.1900000000000068</c:v>
                </c:pt>
                <c:pt idx="6">
                  <c:v>1.1900000000000068</c:v>
                </c:pt>
                <c:pt idx="7">
                  <c:v>1.21</c:v>
                </c:pt>
                <c:pt idx="8">
                  <c:v>1.22</c:v>
                </c:pt>
                <c:pt idx="9">
                  <c:v>1.24</c:v>
                </c:pt>
                <c:pt idx="10">
                  <c:v>1.25</c:v>
                </c:pt>
                <c:pt idx="11">
                  <c:v>1.26</c:v>
                </c:pt>
                <c:pt idx="12">
                  <c:v>1.28</c:v>
                </c:pt>
                <c:pt idx="13">
                  <c:v>1.29</c:v>
                </c:pt>
                <c:pt idx="14">
                  <c:v>1.3</c:v>
                </c:pt>
                <c:pt idx="15">
                  <c:v>1.31</c:v>
                </c:pt>
                <c:pt idx="16">
                  <c:v>1.32</c:v>
                </c:pt>
                <c:pt idx="17">
                  <c:v>1.33</c:v>
                </c:pt>
              </c:numCache>
            </c:numRef>
          </c:val>
        </c:ser>
        <c:marker val="1"/>
        <c:axId val="72819840"/>
        <c:axId val="72821376"/>
      </c:lineChart>
      <c:catAx>
        <c:axId val="72819840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pt-BR"/>
          </a:p>
        </c:txPr>
        <c:crossAx val="72821376"/>
        <c:crosses val="autoZero"/>
        <c:auto val="1"/>
        <c:lblAlgn val="ctr"/>
        <c:lblOffset val="100"/>
      </c:catAx>
      <c:valAx>
        <c:axId val="72821376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Filhos por mulher</a:t>
                </a:r>
              </a:p>
            </c:rich>
          </c:tx>
          <c:layout>
            <c:manualLayout>
              <c:xMode val="edge"/>
              <c:yMode val="edge"/>
              <c:x val="1.9444446570914979E-2"/>
              <c:y val="0.19396518131484591"/>
            </c:manualLayout>
          </c:layout>
        </c:title>
        <c:numFmt formatCode="#,##0.0" sourceLinked="0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72819840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2000" b="1">
                <a:solidFill>
                  <a:srgbClr val="0070C0"/>
                </a:solidFill>
              </a:defRPr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rgbClr val="00B050"/>
                </a:solidFill>
              </a:defRPr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C00000"/>
                </a:solidFill>
              </a:defRPr>
            </a:pPr>
            <a:endParaRPr lang="pt-BR"/>
          </a:p>
        </c:txPr>
      </c:legendEntry>
      <c:layout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gap"/>
  </c:chart>
  <c:txPr>
    <a:bodyPr/>
    <a:lstStyle/>
    <a:p>
      <a:pPr>
        <a:defRPr sz="1600"/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1"/>
  <c:chart>
    <c:autoTitleDeleted val="1"/>
    <c:plotArea>
      <c:layout>
        <c:manualLayout>
          <c:layoutTarget val="inner"/>
          <c:xMode val="edge"/>
          <c:yMode val="edge"/>
          <c:x val="0.12115507436570429"/>
          <c:y val="5.0925925925925923E-2"/>
          <c:w val="0.84124781277341842"/>
          <c:h val="0.78255185843705022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cat>
            <c:strRef>
              <c:f>'Piramides TD'!$H$546:$H$563</c:f>
              <c:strCache>
                <c:ptCount val="18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 +</c:v>
                </c:pt>
              </c:strCache>
            </c:strRef>
          </c:cat>
          <c:val>
            <c:numRef>
              <c:f>'Piramides TD'!$I$546:$I$563</c:f>
              <c:numCache>
                <c:formatCode>General</c:formatCode>
                <c:ptCount val="18"/>
                <c:pt idx="0">
                  <c:v>4600</c:v>
                </c:pt>
                <c:pt idx="1">
                  <c:v>4701</c:v>
                </c:pt>
                <c:pt idx="2">
                  <c:v>4809</c:v>
                </c:pt>
                <c:pt idx="3">
                  <c:v>4926</c:v>
                </c:pt>
                <c:pt idx="4">
                  <c:v>5053</c:v>
                </c:pt>
                <c:pt idx="5">
                  <c:v>5194</c:v>
                </c:pt>
                <c:pt idx="6">
                  <c:v>5335</c:v>
                </c:pt>
                <c:pt idx="7">
                  <c:v>5476</c:v>
                </c:pt>
                <c:pt idx="8">
                  <c:v>5619</c:v>
                </c:pt>
                <c:pt idx="9">
                  <c:v>5790</c:v>
                </c:pt>
                <c:pt idx="10">
                  <c:v>5989</c:v>
                </c:pt>
                <c:pt idx="11">
                  <c:v>6194</c:v>
                </c:pt>
                <c:pt idx="12">
                  <c:v>6347</c:v>
                </c:pt>
                <c:pt idx="13">
                  <c:v>6378</c:v>
                </c:pt>
                <c:pt idx="14">
                  <c:v>6312</c:v>
                </c:pt>
                <c:pt idx="15">
                  <c:v>6059</c:v>
                </c:pt>
                <c:pt idx="16">
                  <c:v>6119</c:v>
                </c:pt>
                <c:pt idx="17">
                  <c:v>11393</c:v>
                </c:pt>
              </c:numCache>
            </c:numRef>
          </c:val>
        </c:ser>
        <c:ser>
          <c:idx val="1"/>
          <c:order val="1"/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cat>
            <c:strRef>
              <c:f>'Piramides TD'!$H$546:$H$563</c:f>
              <c:strCache>
                <c:ptCount val="18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 +</c:v>
                </c:pt>
              </c:strCache>
            </c:strRef>
          </c:cat>
          <c:val>
            <c:numRef>
              <c:f>'Piramides TD'!$J$546:$J$563</c:f>
              <c:numCache>
                <c:formatCode>General</c:formatCode>
                <c:ptCount val="18"/>
                <c:pt idx="0">
                  <c:v>-4827</c:v>
                </c:pt>
                <c:pt idx="1">
                  <c:v>-4933</c:v>
                </c:pt>
                <c:pt idx="2">
                  <c:v>-5046</c:v>
                </c:pt>
                <c:pt idx="3">
                  <c:v>-5165</c:v>
                </c:pt>
                <c:pt idx="4">
                  <c:v>-5291</c:v>
                </c:pt>
                <c:pt idx="5">
                  <c:v>-5427</c:v>
                </c:pt>
                <c:pt idx="6">
                  <c:v>-5562</c:v>
                </c:pt>
                <c:pt idx="7">
                  <c:v>-5693</c:v>
                </c:pt>
                <c:pt idx="8">
                  <c:v>-5822</c:v>
                </c:pt>
                <c:pt idx="9">
                  <c:v>-5971</c:v>
                </c:pt>
                <c:pt idx="10">
                  <c:v>-6134</c:v>
                </c:pt>
                <c:pt idx="11">
                  <c:v>-6280</c:v>
                </c:pt>
                <c:pt idx="12">
                  <c:v>-6332</c:v>
                </c:pt>
                <c:pt idx="13">
                  <c:v>-6217</c:v>
                </c:pt>
                <c:pt idx="14">
                  <c:v>-5942</c:v>
                </c:pt>
                <c:pt idx="15">
                  <c:v>-5406</c:v>
                </c:pt>
                <c:pt idx="16">
                  <c:v>-5038</c:v>
                </c:pt>
                <c:pt idx="17">
                  <c:v>-7029</c:v>
                </c:pt>
              </c:numCache>
            </c:numRef>
          </c:val>
        </c:ser>
        <c:gapWidth val="30"/>
        <c:overlap val="100"/>
        <c:axId val="72872704"/>
        <c:axId val="72874240"/>
      </c:barChart>
      <c:catAx>
        <c:axId val="72872704"/>
        <c:scaling>
          <c:orientation val="minMax"/>
        </c:scaling>
        <c:axPos val="l"/>
        <c:numFmt formatCode="General" sourceLinked="1"/>
        <c:majorTickMark val="none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2874240"/>
        <c:crosses val="autoZero"/>
        <c:auto val="1"/>
        <c:lblAlgn val="ctr"/>
        <c:lblOffset val="100"/>
        <c:tickLblSkip val="1"/>
      </c:catAx>
      <c:valAx>
        <c:axId val="72874240"/>
        <c:scaling>
          <c:orientation val="minMax"/>
          <c:max val="10000"/>
          <c:min val="-1000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200"/>
                  <a:t>Brasil 2085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#,##0;[Black]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28727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1"/>
  <c:chart>
    <c:autoTitleDeleted val="1"/>
    <c:plotArea>
      <c:layout>
        <c:manualLayout>
          <c:layoutTarget val="inner"/>
          <c:xMode val="edge"/>
          <c:yMode val="edge"/>
          <c:x val="0.12115507436570429"/>
          <c:y val="5.0925925925925923E-2"/>
          <c:w val="0.84124781277341842"/>
          <c:h val="0.78382120416766088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cat>
            <c:strRef>
              <c:f>'Pop low'!$B$125:$B$141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'Pop low'!$E$125:$E$141</c:f>
              <c:numCache>
                <c:formatCode>General</c:formatCode>
                <c:ptCount val="17"/>
                <c:pt idx="0">
                  <c:v>9101</c:v>
                </c:pt>
                <c:pt idx="1">
                  <c:v>8351</c:v>
                </c:pt>
                <c:pt idx="2">
                  <c:v>7488</c:v>
                </c:pt>
                <c:pt idx="3">
                  <c:v>7046</c:v>
                </c:pt>
                <c:pt idx="4">
                  <c:v>6810</c:v>
                </c:pt>
                <c:pt idx="5">
                  <c:v>5829</c:v>
                </c:pt>
                <c:pt idx="6">
                  <c:v>4938</c:v>
                </c:pt>
                <c:pt idx="7">
                  <c:v>3981</c:v>
                </c:pt>
                <c:pt idx="8">
                  <c:v>3156</c:v>
                </c:pt>
                <c:pt idx="9">
                  <c:v>2815</c:v>
                </c:pt>
                <c:pt idx="10">
                  <c:v>2270</c:v>
                </c:pt>
                <c:pt idx="11">
                  <c:v>1999</c:v>
                </c:pt>
                <c:pt idx="12">
                  <c:v>1532</c:v>
                </c:pt>
                <c:pt idx="13">
                  <c:v>1158</c:v>
                </c:pt>
                <c:pt idx="14">
                  <c:v>871</c:v>
                </c:pt>
                <c:pt idx="15">
                  <c:v>560</c:v>
                </c:pt>
                <c:pt idx="16">
                  <c:v>490</c:v>
                </c:pt>
              </c:numCache>
            </c:numRef>
          </c:val>
        </c:ser>
        <c:ser>
          <c:idx val="1"/>
          <c:order val="1"/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cat>
            <c:strRef>
              <c:f>'Pop low'!$B$125:$B$141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'Pop low'!$F$125:$F$141</c:f>
              <c:numCache>
                <c:formatCode>General</c:formatCode>
                <c:ptCount val="17"/>
                <c:pt idx="0">
                  <c:v>-9422</c:v>
                </c:pt>
                <c:pt idx="1">
                  <c:v>-8471</c:v>
                </c:pt>
                <c:pt idx="2">
                  <c:v>-7520</c:v>
                </c:pt>
                <c:pt idx="3">
                  <c:v>-7092</c:v>
                </c:pt>
                <c:pt idx="4">
                  <c:v>-6827</c:v>
                </c:pt>
                <c:pt idx="5">
                  <c:v>-5798</c:v>
                </c:pt>
                <c:pt idx="6">
                  <c:v>-4884</c:v>
                </c:pt>
                <c:pt idx="7">
                  <c:v>-3913</c:v>
                </c:pt>
                <c:pt idx="8">
                  <c:v>-3079</c:v>
                </c:pt>
                <c:pt idx="9">
                  <c:v>-2719</c:v>
                </c:pt>
                <c:pt idx="10">
                  <c:v>-2168</c:v>
                </c:pt>
                <c:pt idx="11">
                  <c:v>-1884</c:v>
                </c:pt>
                <c:pt idx="12">
                  <c:v>-1420</c:v>
                </c:pt>
                <c:pt idx="13">
                  <c:v>-1046</c:v>
                </c:pt>
                <c:pt idx="14">
                  <c:v>-759</c:v>
                </c:pt>
                <c:pt idx="15">
                  <c:v>-464</c:v>
                </c:pt>
                <c:pt idx="16">
                  <c:v>-362</c:v>
                </c:pt>
              </c:numCache>
            </c:numRef>
          </c:val>
        </c:ser>
        <c:gapWidth val="30"/>
        <c:overlap val="100"/>
        <c:axId val="73223168"/>
        <c:axId val="73245440"/>
      </c:barChart>
      <c:catAx>
        <c:axId val="73223168"/>
        <c:scaling>
          <c:orientation val="minMax"/>
        </c:scaling>
        <c:axPos val="l"/>
        <c:numFmt formatCode="General" sourceLinked="1"/>
        <c:majorTickMark val="none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3245440"/>
        <c:crosses val="autoZero"/>
        <c:auto val="1"/>
        <c:lblAlgn val="ctr"/>
        <c:lblOffset val="100"/>
        <c:tickLblSkip val="1"/>
      </c:catAx>
      <c:valAx>
        <c:axId val="73245440"/>
        <c:scaling>
          <c:orientation val="minMax"/>
          <c:max val="10000"/>
          <c:min val="-1000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200"/>
                  <a:t>Brasil 1985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#,##0;[Black]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732231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1"/>
  <c:chart>
    <c:plotArea>
      <c:layout>
        <c:manualLayout>
          <c:layoutTarget val="inner"/>
          <c:xMode val="edge"/>
          <c:yMode val="edge"/>
          <c:x val="0.11448031496062992"/>
          <c:y val="4.1466185129756833E-2"/>
          <c:w val="0.87024190726159656"/>
          <c:h val="0.76749254167837744"/>
        </c:manualLayout>
      </c:layout>
      <c:lineChart>
        <c:grouping val="standard"/>
        <c:ser>
          <c:idx val="0"/>
          <c:order val="0"/>
          <c:tx>
            <c:v>Fecundidade alta</c:v>
          </c:tx>
          <c:spPr>
            <a:ln w="44450"/>
          </c:spPr>
          <c:marker>
            <c:symbol val="none"/>
          </c:marker>
          <c:cat>
            <c:numRef>
              <c:f>'idade mediana'!$N$18:$N$27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'idade mediana'!$O$18:$O$27</c:f>
              <c:numCache>
                <c:formatCode>General</c:formatCode>
                <c:ptCount val="10"/>
                <c:pt idx="0">
                  <c:v>29</c:v>
                </c:pt>
                <c:pt idx="1">
                  <c:v>32.5</c:v>
                </c:pt>
                <c:pt idx="2">
                  <c:v>35</c:v>
                </c:pt>
                <c:pt idx="3">
                  <c:v>37.4</c:v>
                </c:pt>
                <c:pt idx="4">
                  <c:v>38.300000000000004</c:v>
                </c:pt>
                <c:pt idx="5">
                  <c:v>39.300000000000004</c:v>
                </c:pt>
                <c:pt idx="6">
                  <c:v>39.9</c:v>
                </c:pt>
                <c:pt idx="7">
                  <c:v>39.9</c:v>
                </c:pt>
                <c:pt idx="8">
                  <c:v>40</c:v>
                </c:pt>
                <c:pt idx="9">
                  <c:v>40.200000000000003</c:v>
                </c:pt>
              </c:numCache>
            </c:numRef>
          </c:val>
        </c:ser>
        <c:ser>
          <c:idx val="1"/>
          <c:order val="1"/>
          <c:tx>
            <c:v>Fecundidade média</c:v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'idade mediana'!$N$18:$N$27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'idade mediana'!$P$18:$P$27</c:f>
              <c:numCache>
                <c:formatCode>General</c:formatCode>
                <c:ptCount val="10"/>
                <c:pt idx="0">
                  <c:v>29</c:v>
                </c:pt>
                <c:pt idx="1">
                  <c:v>33.300000000000004</c:v>
                </c:pt>
                <c:pt idx="2">
                  <c:v>37.1</c:v>
                </c:pt>
                <c:pt idx="3">
                  <c:v>40.9</c:v>
                </c:pt>
                <c:pt idx="4">
                  <c:v>44.4</c:v>
                </c:pt>
                <c:pt idx="5">
                  <c:v>46.7</c:v>
                </c:pt>
                <c:pt idx="6">
                  <c:v>48.3</c:v>
                </c:pt>
                <c:pt idx="7">
                  <c:v>49.3</c:v>
                </c:pt>
                <c:pt idx="8">
                  <c:v>49.7</c:v>
                </c:pt>
                <c:pt idx="9">
                  <c:v>49.8</c:v>
                </c:pt>
              </c:numCache>
            </c:numRef>
          </c:val>
        </c:ser>
        <c:ser>
          <c:idx val="2"/>
          <c:order val="2"/>
          <c:tx>
            <c:v>Fecundidade baixa</c:v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'idade mediana'!$N$18:$N$27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'idade mediana'!$Q$18:$Q$27</c:f>
              <c:numCache>
                <c:formatCode>General</c:formatCode>
                <c:ptCount val="10"/>
                <c:pt idx="0">
                  <c:v>29</c:v>
                </c:pt>
                <c:pt idx="1">
                  <c:v>34.1</c:v>
                </c:pt>
                <c:pt idx="2">
                  <c:v>39.300000000000004</c:v>
                </c:pt>
                <c:pt idx="3">
                  <c:v>44.3</c:v>
                </c:pt>
                <c:pt idx="4">
                  <c:v>49.5</c:v>
                </c:pt>
                <c:pt idx="5">
                  <c:v>54.4</c:v>
                </c:pt>
                <c:pt idx="6">
                  <c:v>58.1</c:v>
                </c:pt>
                <c:pt idx="7">
                  <c:v>60.4</c:v>
                </c:pt>
                <c:pt idx="8">
                  <c:v>61.4</c:v>
                </c:pt>
                <c:pt idx="9">
                  <c:v>61.9</c:v>
                </c:pt>
              </c:numCache>
            </c:numRef>
          </c:val>
        </c:ser>
        <c:marker val="1"/>
        <c:axId val="74808320"/>
        <c:axId val="74810112"/>
      </c:lineChart>
      <c:catAx>
        <c:axId val="74808320"/>
        <c:scaling>
          <c:orientation val="minMax"/>
        </c:scaling>
        <c:axPos val="b"/>
        <c:numFmt formatCode="General" sourceLinked="1"/>
        <c:tickLblPos val="nextTo"/>
        <c:crossAx val="74810112"/>
        <c:crosses val="autoZero"/>
        <c:auto val="1"/>
        <c:lblAlgn val="ctr"/>
        <c:lblOffset val="100"/>
      </c:catAx>
      <c:valAx>
        <c:axId val="74810112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Idade mediana em anos</a:t>
                </a:r>
              </a:p>
            </c:rich>
          </c:tx>
          <c:layout>
            <c:manualLayout>
              <c:xMode val="edge"/>
              <c:yMode val="edge"/>
              <c:x val="1.5900035876810433E-2"/>
              <c:y val="0.18219283012584209"/>
            </c:manualLayout>
          </c:layout>
        </c:title>
        <c:numFmt formatCode="General" sourceLinked="1"/>
        <c:tickLblPos val="nextTo"/>
        <c:crossAx val="74808320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2000" b="1">
                <a:solidFill>
                  <a:srgbClr val="0070C0"/>
                </a:solidFill>
              </a:defRPr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rgbClr val="00B050"/>
                </a:solidFill>
              </a:defRPr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C00000"/>
                </a:solidFill>
              </a:defRPr>
            </a:pPr>
            <a:endParaRPr lang="pt-BR"/>
          </a:p>
        </c:txPr>
      </c:legendEntry>
      <c:layout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title>
      <c:tx>
        <c:rich>
          <a:bodyPr/>
          <a:lstStyle/>
          <a:p>
            <a:pPr>
              <a:defRPr sz="2000" b="0"/>
            </a:pPr>
            <a:r>
              <a:rPr lang="en-US" sz="2000" b="0"/>
              <a:t>(15-64)/(0-14) + (65 e mais)</a:t>
            </a:r>
          </a:p>
        </c:rich>
      </c:tx>
      <c:layout>
        <c:manualLayout>
          <c:xMode val="edge"/>
          <c:yMode val="edge"/>
          <c:x val="0.21755989501312445"/>
          <c:y val="6.8595927116827521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584230971128621"/>
          <c:y val="4.7599226945507049E-2"/>
          <c:w val="0.84482435695538516"/>
          <c:h val="0.74174882480525961"/>
        </c:manualLayout>
      </c:layout>
      <c:lineChart>
        <c:grouping val="standard"/>
        <c:ser>
          <c:idx val="0"/>
          <c:order val="0"/>
          <c:tx>
            <c:v>Fecundidade alta</c:v>
          </c:tx>
          <c:spPr>
            <a:ln w="44450"/>
          </c:spPr>
          <c:marker>
            <c:symbol val="none"/>
          </c:marker>
          <c:cat>
            <c:numRef>
              <c:f>RD!$L$14:$L$23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RD!$M$14:$M$23</c:f>
              <c:numCache>
                <c:formatCode>General</c:formatCode>
                <c:ptCount val="10"/>
                <c:pt idx="0">
                  <c:v>48</c:v>
                </c:pt>
                <c:pt idx="1">
                  <c:v>47</c:v>
                </c:pt>
                <c:pt idx="2">
                  <c:v>54</c:v>
                </c:pt>
                <c:pt idx="3">
                  <c:v>58</c:v>
                </c:pt>
                <c:pt idx="4">
                  <c:v>65</c:v>
                </c:pt>
                <c:pt idx="5">
                  <c:v>70</c:v>
                </c:pt>
                <c:pt idx="6">
                  <c:v>73</c:v>
                </c:pt>
                <c:pt idx="7">
                  <c:v>73</c:v>
                </c:pt>
                <c:pt idx="8">
                  <c:v>75</c:v>
                </c:pt>
                <c:pt idx="9">
                  <c:v>76</c:v>
                </c:pt>
              </c:numCache>
            </c:numRef>
          </c:val>
        </c:ser>
        <c:ser>
          <c:idx val="1"/>
          <c:order val="1"/>
          <c:tx>
            <c:v>Fecundidade média</c:v>
          </c:tx>
          <c:spPr>
            <a:ln w="44450"/>
          </c:spPr>
          <c:marker>
            <c:symbol val="none"/>
          </c:marker>
          <c:cat>
            <c:numRef>
              <c:f>RD!$L$14:$L$23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RD!$N$14:$N$23</c:f>
              <c:numCache>
                <c:formatCode>General</c:formatCode>
                <c:ptCount val="10"/>
                <c:pt idx="0">
                  <c:v>48</c:v>
                </c:pt>
                <c:pt idx="1">
                  <c:v>44</c:v>
                </c:pt>
                <c:pt idx="2">
                  <c:v>47</c:v>
                </c:pt>
                <c:pt idx="3">
                  <c:v>52</c:v>
                </c:pt>
                <c:pt idx="4">
                  <c:v>61</c:v>
                </c:pt>
                <c:pt idx="5">
                  <c:v>69</c:v>
                </c:pt>
                <c:pt idx="6">
                  <c:v>78</c:v>
                </c:pt>
                <c:pt idx="7">
                  <c:v>82</c:v>
                </c:pt>
                <c:pt idx="8">
                  <c:v>85</c:v>
                </c:pt>
                <c:pt idx="9">
                  <c:v>87</c:v>
                </c:pt>
              </c:numCache>
            </c:numRef>
          </c:val>
        </c:ser>
        <c:ser>
          <c:idx val="2"/>
          <c:order val="2"/>
          <c:tx>
            <c:v>Fecundidade baixa</c:v>
          </c:tx>
          <c:spPr>
            <a:ln w="44450"/>
          </c:spPr>
          <c:marker>
            <c:symbol val="none"/>
          </c:marker>
          <c:cat>
            <c:numRef>
              <c:f>RD!$L$14:$L$23</c:f>
              <c:numCache>
                <c:formatCode>General</c:formatCode>
                <c:ptCount val="10"/>
                <c:pt idx="0">
                  <c:v>2010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  <c:pt idx="5">
                  <c:v>2060</c:v>
                </c:pt>
                <c:pt idx="6">
                  <c:v>2070</c:v>
                </c:pt>
                <c:pt idx="7">
                  <c:v>2080</c:v>
                </c:pt>
                <c:pt idx="8">
                  <c:v>2090</c:v>
                </c:pt>
                <c:pt idx="9">
                  <c:v>2100</c:v>
                </c:pt>
              </c:numCache>
            </c:numRef>
          </c:cat>
          <c:val>
            <c:numRef>
              <c:f>RD!$O$14:$O$23</c:f>
              <c:numCache>
                <c:formatCode>General</c:formatCode>
                <c:ptCount val="10"/>
                <c:pt idx="0">
                  <c:v>48</c:v>
                </c:pt>
                <c:pt idx="1">
                  <c:v>40</c:v>
                </c:pt>
                <c:pt idx="2">
                  <c:v>40</c:v>
                </c:pt>
                <c:pt idx="3">
                  <c:v>46</c:v>
                </c:pt>
                <c:pt idx="4">
                  <c:v>57</c:v>
                </c:pt>
                <c:pt idx="5">
                  <c:v>71</c:v>
                </c:pt>
                <c:pt idx="6">
                  <c:v>91</c:v>
                </c:pt>
                <c:pt idx="7">
                  <c:v>108</c:v>
                </c:pt>
                <c:pt idx="8">
                  <c:v>113</c:v>
                </c:pt>
                <c:pt idx="9">
                  <c:v>117</c:v>
                </c:pt>
              </c:numCache>
            </c:numRef>
          </c:val>
        </c:ser>
        <c:marker val="1"/>
        <c:axId val="73538944"/>
        <c:axId val="73544832"/>
      </c:lineChart>
      <c:catAx>
        <c:axId val="73538944"/>
        <c:scaling>
          <c:orientation val="minMax"/>
        </c:scaling>
        <c:axPos val="b"/>
        <c:numFmt formatCode="General" sourceLinked="1"/>
        <c:tickLblPos val="nextTo"/>
        <c:crossAx val="73544832"/>
        <c:crosses val="autoZero"/>
        <c:auto val="1"/>
        <c:lblAlgn val="ctr"/>
        <c:lblOffset val="100"/>
      </c:catAx>
      <c:valAx>
        <c:axId val="73544832"/>
        <c:scaling>
          <c:orientation val="minMax"/>
          <c:max val="12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2.1333333333333392E-2"/>
              <c:y val="0.33853777924062151"/>
            </c:manualLayout>
          </c:layout>
        </c:title>
        <c:numFmt formatCode="#,##0" sourceLinked="0"/>
        <c:tickLblPos val="nextTo"/>
        <c:crossAx val="73538944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2000" b="1">
                <a:solidFill>
                  <a:srgbClr val="0070C0"/>
                </a:solidFill>
              </a:defRPr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rgbClr val="C00000"/>
                </a:solidFill>
              </a:defRPr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00B050"/>
                </a:solidFill>
              </a:defRPr>
            </a:pPr>
            <a:endParaRPr lang="pt-BR"/>
          </a:p>
        </c:txPr>
      </c:legendEntry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3319782823879983"/>
          <c:y val="4.8169217481343722E-2"/>
          <c:w val="0.74710383914160894"/>
          <c:h val="0.70459460035426014"/>
        </c:manualLayout>
      </c:layout>
      <c:barChart>
        <c:barDir val="col"/>
        <c:grouping val="clustered"/>
        <c:ser>
          <c:idx val="0"/>
          <c:order val="0"/>
          <c:tx>
            <c:v>PEA</c:v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cat>
            <c:numRef>
              <c:f>'PEA Pop 80 10'!$A$37:$A$43</c:f>
              <c:numCache>
                <c:formatCode>General</c:formatCode>
                <c:ptCount val="7"/>
                <c:pt idx="0">
                  <c:v>1950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1991</c:v>
                </c:pt>
                <c:pt idx="5">
                  <c:v>2000</c:v>
                </c:pt>
                <c:pt idx="6">
                  <c:v>2010</c:v>
                </c:pt>
              </c:numCache>
            </c:numRef>
          </c:cat>
          <c:val>
            <c:numRef>
              <c:f>'PEA Pop 80 10'!$B$37:$B$43</c:f>
              <c:numCache>
                <c:formatCode>0.0</c:formatCode>
                <c:ptCount val="7"/>
                <c:pt idx="0">
                  <c:v>17.117362000000035</c:v>
                </c:pt>
                <c:pt idx="1">
                  <c:v>22.750028</c:v>
                </c:pt>
                <c:pt idx="2">
                  <c:v>29.557224000000001</c:v>
                </c:pt>
                <c:pt idx="3">
                  <c:v>43.172180000000012</c:v>
                </c:pt>
                <c:pt idx="4">
                  <c:v>58.456128</c:v>
                </c:pt>
                <c:pt idx="5">
                  <c:v>77.467474999999993</c:v>
                </c:pt>
                <c:pt idx="6">
                  <c:v>93.504659000000686</c:v>
                </c:pt>
              </c:numCache>
            </c:numRef>
          </c:val>
        </c:ser>
        <c:ser>
          <c:idx val="1"/>
          <c:order val="1"/>
          <c:tx>
            <c:v>População</c:v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cat>
            <c:numRef>
              <c:f>'PEA Pop 80 10'!$A$37:$A$43</c:f>
              <c:numCache>
                <c:formatCode>General</c:formatCode>
                <c:ptCount val="7"/>
                <c:pt idx="0">
                  <c:v>1950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1991</c:v>
                </c:pt>
                <c:pt idx="5">
                  <c:v>2000</c:v>
                </c:pt>
                <c:pt idx="6">
                  <c:v>2010</c:v>
                </c:pt>
              </c:numCache>
            </c:numRef>
          </c:cat>
          <c:val>
            <c:numRef>
              <c:f>'PEA Pop 80 10'!$C$37:$C$43</c:f>
              <c:numCache>
                <c:formatCode>0.0</c:formatCode>
                <c:ptCount val="7"/>
                <c:pt idx="0">
                  <c:v>51.944396999999995</c:v>
                </c:pt>
                <c:pt idx="1">
                  <c:v>70.992343000000005</c:v>
                </c:pt>
                <c:pt idx="2">
                  <c:v>94.508583000000002</c:v>
                </c:pt>
                <c:pt idx="3">
                  <c:v>121.15057299999933</c:v>
                </c:pt>
                <c:pt idx="4">
                  <c:v>146.91745900000001</c:v>
                </c:pt>
                <c:pt idx="5">
                  <c:v>169.59069299999999</c:v>
                </c:pt>
                <c:pt idx="6">
                  <c:v>190.755799</c:v>
                </c:pt>
              </c:numCache>
            </c:numRef>
          </c:val>
        </c:ser>
        <c:axId val="74855552"/>
        <c:axId val="74857088"/>
      </c:barChart>
      <c:lineChart>
        <c:grouping val="standard"/>
        <c:ser>
          <c:idx val="2"/>
          <c:order val="2"/>
          <c:tx>
            <c:v>Pea/Pop (%)</c:v>
          </c:tx>
          <c:spPr>
            <a:ln w="50800"/>
          </c:spPr>
          <c:marker>
            <c:symbol val="none"/>
          </c:marker>
          <c:val>
            <c:numRef>
              <c:f>'PEA Pop 80 10'!$D$37:$D$43</c:f>
              <c:numCache>
                <c:formatCode>0.0</c:formatCode>
                <c:ptCount val="7"/>
                <c:pt idx="0">
                  <c:v>32.953240365846824</c:v>
                </c:pt>
                <c:pt idx="1">
                  <c:v>32.045748933796986</c:v>
                </c:pt>
                <c:pt idx="2">
                  <c:v>31.274645182226468</c:v>
                </c:pt>
                <c:pt idx="3">
                  <c:v>35.635143054585512</c:v>
                </c:pt>
                <c:pt idx="4">
                  <c:v>39.788414799632179</c:v>
                </c:pt>
                <c:pt idx="5">
                  <c:v>45.679083934163813</c:v>
                </c:pt>
                <c:pt idx="6">
                  <c:v>49.017990273522344</c:v>
                </c:pt>
              </c:numCache>
            </c:numRef>
          </c:val>
        </c:ser>
        <c:marker val="1"/>
        <c:axId val="74861184"/>
        <c:axId val="74859264"/>
      </c:lineChart>
      <c:catAx>
        <c:axId val="74855552"/>
        <c:scaling>
          <c:orientation val="minMax"/>
        </c:scaling>
        <c:axPos val="b"/>
        <c:numFmt formatCode="General" sourceLinked="1"/>
        <c:tickLblPos val="nextTo"/>
        <c:crossAx val="74857088"/>
        <c:crosses val="autoZero"/>
        <c:auto val="1"/>
        <c:lblAlgn val="ctr"/>
        <c:lblOffset val="100"/>
      </c:catAx>
      <c:valAx>
        <c:axId val="74857088"/>
        <c:scaling>
          <c:orientation val="minMax"/>
          <c:max val="24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Milhões de pessoas</a:t>
                </a:r>
              </a:p>
            </c:rich>
          </c:tx>
          <c:layout>
            <c:manualLayout>
              <c:xMode val="edge"/>
              <c:yMode val="edge"/>
              <c:x val="2.0792722547108507E-2"/>
              <c:y val="0.14027252983153463"/>
            </c:manualLayout>
          </c:layout>
        </c:title>
        <c:numFmt formatCode="0" sourceLinked="0"/>
        <c:tickLblPos val="nextTo"/>
        <c:crossAx val="74855552"/>
        <c:crosses val="autoZero"/>
        <c:crossBetween val="between"/>
        <c:majorUnit val="120"/>
      </c:valAx>
      <c:valAx>
        <c:axId val="74859264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0.94964008228345709"/>
              <c:y val="0.31142889914870386"/>
            </c:manualLayout>
          </c:layout>
        </c:title>
        <c:numFmt formatCode="0" sourceLinked="0"/>
        <c:tickLblPos val="nextTo"/>
        <c:crossAx val="74861184"/>
        <c:crosses val="max"/>
        <c:crossBetween val="between"/>
      </c:valAx>
      <c:catAx>
        <c:axId val="74861184"/>
        <c:scaling>
          <c:orientation val="minMax"/>
        </c:scaling>
        <c:delete val="1"/>
        <c:axPos val="b"/>
        <c:tickLblPos val="none"/>
        <c:crossAx val="74859264"/>
        <c:crosses val="autoZero"/>
        <c:auto val="1"/>
        <c:lblAlgn val="ctr"/>
        <c:lblOffset val="100"/>
      </c:catAx>
      <c:dTable>
        <c:showHorzBorder val="1"/>
        <c:showVertBorder val="1"/>
        <c:showOutline val="1"/>
      </c:dTable>
    </c:plotArea>
    <c:plotVisOnly val="1"/>
    <c:dispBlanksAs val="gap"/>
  </c:chart>
  <c:spPr>
    <a:noFill/>
    <a:ln>
      <a:solidFill>
        <a:schemeClr val="tx1"/>
      </a:solidFill>
    </a:ln>
  </c:spPr>
  <c:txPr>
    <a:bodyPr/>
    <a:lstStyle/>
    <a:p>
      <a:pPr>
        <a:defRPr sz="1800"/>
      </a:pPr>
      <a:endParaRPr lang="pt-BR"/>
    </a:p>
  </c:txPr>
  <c:externalData r:id="rId2"/>
  <c:userShapes r:id="rId3"/>
</c:chartSpac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0.12615</cdr:x>
      <cdr:y>0.32581</cdr:y>
    </cdr:from>
    <cdr:to>
      <cdr:x>0.21161</cdr:x>
      <cdr:y>0.44516</cdr:y>
    </cdr:to>
    <cdr:pic>
      <cdr:nvPicPr>
        <cdr:cNvPr id="2" name="Picture 1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591176" y="962028"/>
          <a:ext cx="400480" cy="3524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pic>
  </cdr:relSizeAnchor>
  <cdr:relSizeAnchor xmlns:cdr="http://schemas.openxmlformats.org/drawingml/2006/chartDrawing">
    <cdr:from>
      <cdr:x>0.84854</cdr:x>
      <cdr:y>0.30323</cdr:y>
    </cdr:from>
    <cdr:to>
      <cdr:x>0.95732</cdr:x>
      <cdr:y>0.46685</cdr:y>
    </cdr:to>
    <cdr:pic>
      <cdr:nvPicPr>
        <cdr:cNvPr id="3" name="Picture 2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2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976525" y="895375"/>
          <a:ext cx="509750" cy="483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0.23794</cdr:x>
      <cdr:y>0.1129</cdr:y>
    </cdr:from>
    <cdr:to>
      <cdr:x>0.31911</cdr:x>
      <cdr:y>0.22627</cdr:y>
    </cdr:to>
    <cdr:pic>
      <cdr:nvPicPr>
        <cdr:cNvPr id="2" name="Picture 1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115051" y="333377"/>
          <a:ext cx="380374" cy="3347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pic>
  </cdr:relSizeAnchor>
  <cdr:relSizeAnchor xmlns:cdr="http://schemas.openxmlformats.org/drawingml/2006/chartDrawing">
    <cdr:from>
      <cdr:x>0.74285</cdr:x>
      <cdr:y>0.09356</cdr:y>
    </cdr:from>
    <cdr:to>
      <cdr:x>0.8415</cdr:x>
      <cdr:y>0.24194</cdr:y>
    </cdr:to>
    <cdr:pic>
      <cdr:nvPicPr>
        <cdr:cNvPr id="3" name="Picture 2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2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481224" y="276250"/>
          <a:ext cx="462275" cy="4381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0.31667</cdr:x>
      <cdr:y>0.07042</cdr:y>
    </cdr:from>
    <cdr:to>
      <cdr:x>0.88333</cdr:x>
      <cdr:y>0.4507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5600" y="381000"/>
          <a:ext cx="5181600" cy="20574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Arial" charset="0"/>
            </a:endParaRPr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500034" y="1285860"/>
            <a:ext cx="7643866" cy="642942"/>
          </a:xfrm>
          <a:prstGeom prst="rect">
            <a:avLst/>
          </a:prstGeom>
        </p:spPr>
        <p:txBody>
          <a:bodyPr/>
          <a:lstStyle>
            <a:lvl1pPr>
              <a:buNone/>
              <a:defRPr sz="3000" b="0" i="0" baseline="0">
                <a:solidFill>
                  <a:srgbClr val="C00000"/>
                </a:solidFill>
                <a:latin typeface="Arial Bold"/>
                <a:ea typeface="Arial Unicode MS" pitchFamily="34" charset="-128"/>
                <a:cs typeface="Arial Bold"/>
              </a:defRPr>
            </a:lvl1pPr>
            <a:lvl2pPr>
              <a:buNone/>
              <a:defRPr sz="3000">
                <a:solidFill>
                  <a:srgbClr val="C00000"/>
                </a:solidFill>
              </a:defRPr>
            </a:lvl2pPr>
            <a:lvl3pPr>
              <a:buNone/>
              <a:defRPr sz="3000">
                <a:solidFill>
                  <a:srgbClr val="C00000"/>
                </a:solidFill>
              </a:defRPr>
            </a:lvl3pPr>
            <a:lvl4pPr>
              <a:buNone/>
              <a:defRPr sz="3000">
                <a:solidFill>
                  <a:srgbClr val="C00000"/>
                </a:solidFill>
              </a:defRPr>
            </a:lvl4pPr>
            <a:lvl5pPr>
              <a:buNone/>
              <a:defRPr sz="3000">
                <a:solidFill>
                  <a:srgbClr val="C00000"/>
                </a:solidFill>
              </a:defRPr>
            </a:lvl5pPr>
          </a:lstStyle>
          <a:p>
            <a:pPr lvl="0"/>
            <a:r>
              <a:rPr lang="pt-BR" dirty="0" smtClean="0"/>
              <a:t>Clique para editar os estilos do texto</a:t>
            </a:r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</p:txBody>
      </p:sp>
      <p:sp>
        <p:nvSpPr>
          <p:cNvPr id="10" name="Espaço Reservado para Texto 7"/>
          <p:cNvSpPr>
            <a:spLocks noGrp="1"/>
          </p:cNvSpPr>
          <p:nvPr>
            <p:ph type="body" sz="quarter" idx="11"/>
          </p:nvPr>
        </p:nvSpPr>
        <p:spPr>
          <a:xfrm>
            <a:off x="2133600" y="2285992"/>
            <a:ext cx="6043666" cy="3286148"/>
          </a:xfrm>
          <a:prstGeom prst="rect">
            <a:avLst/>
          </a:prstGeom>
        </p:spPr>
        <p:txBody>
          <a:bodyPr/>
          <a:lstStyle>
            <a:lvl1pPr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  <a:lvl2pPr>
              <a:buNone/>
              <a:defRPr sz="3000">
                <a:solidFill>
                  <a:srgbClr val="C00000"/>
                </a:solidFill>
              </a:defRPr>
            </a:lvl2pPr>
            <a:lvl3pPr>
              <a:buNone/>
              <a:defRPr sz="3000">
                <a:solidFill>
                  <a:srgbClr val="C00000"/>
                </a:solidFill>
              </a:defRPr>
            </a:lvl3pPr>
            <a:lvl4pPr>
              <a:buNone/>
              <a:defRPr sz="3000">
                <a:solidFill>
                  <a:srgbClr val="C00000"/>
                </a:solidFill>
              </a:defRPr>
            </a:lvl4pPr>
            <a:lvl5pPr>
              <a:buNone/>
              <a:defRPr sz="3000">
                <a:solidFill>
                  <a:srgbClr val="C00000"/>
                </a:solidFill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  <a:p>
            <a:pPr lvl="0"/>
            <a:endParaRPr lang="pt-BR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A64E4-B7FD-4CB2-97E9-1B1E62D4C6C5}" type="datetimeFigureOut">
              <a:rPr lang="pt-BR" smtClean="0"/>
              <a:pPr/>
              <a:t>24/09/2015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FE859-A2A1-46A4-B3D3-04250BE22DE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a.un.org/unpd/wpp/" TargetMode="Externa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sa.un.org/unpd/wpp/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a.un.org/unpd/wpp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a.un.org/unpd/wpp/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sa.un.org/unpd/wpp/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a.un.org/unpd/wp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rgbClr val="C00000"/>
                </a:solidFill>
              </a:rPr>
              <a:t>O mito da implosão demográfica ameaça os direitos reprodutivos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496944" cy="2808312"/>
          </a:xfrm>
        </p:spPr>
        <p:txBody>
          <a:bodyPr>
            <a:normAutofit fontScale="55000" lnSpcReduction="20000"/>
          </a:bodyPr>
          <a:lstStyle/>
          <a:p>
            <a:r>
              <a:rPr lang="pt-BR" sz="5100" b="1" dirty="0" smtClean="0">
                <a:solidFill>
                  <a:schemeClr val="tx1"/>
                </a:solidFill>
              </a:rPr>
              <a:t>Prof. Dr. José Eustáquio Diniz Alves</a:t>
            </a:r>
          </a:p>
          <a:p>
            <a:r>
              <a:rPr lang="pt-BR" sz="5100" b="1" dirty="0" smtClean="0">
                <a:solidFill>
                  <a:schemeClr val="tx1"/>
                </a:solidFill>
              </a:rPr>
              <a:t>Prof. Dr. George Martine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Doutores em demografia e filiados às entidades: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Associação Brasileira de Estudos Populacionais (ABEP/1976)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Associação Latino Americana de População (ALAP/2004)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International Union for the Scientific Study of Population (IUSSP/1928)</a:t>
            </a:r>
            <a:endParaRPr lang="pt-BR" dirty="0" smtClean="0">
              <a:solidFill>
                <a:schemeClr val="tx1"/>
              </a:solidFill>
            </a:endParaRP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24 de setembro de 2015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8033" y="5746030"/>
            <a:ext cx="8748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Audiência Pública da Comissão de Direitos Humanos e Legislação Participativa do Senado Federal, com o objetivo </a:t>
            </a:r>
            <a:r>
              <a:rPr lang="pt-BR" i="1" dirty="0" smtClean="0">
                <a:solidFill>
                  <a:srgbClr val="C00000"/>
                </a:solidFill>
              </a:rPr>
              <a:t>“instruir a SUG 15, de 2014, que regula a interrupção voluntária da gravidez, dentro das doze primeiras semanas de gestação, pelo sistema único de saúde”.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68952" cy="936104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C00000"/>
                </a:solidFill>
              </a:rPr>
              <a:t>O inevitável envelhecimento populacional</a:t>
            </a:r>
            <a:r>
              <a:rPr lang="pt-BR" sz="3600" dirty="0" smtClean="0">
                <a:solidFill>
                  <a:srgbClr val="C00000"/>
                </a:solidFill>
              </a:rPr>
              <a:t/>
            </a:r>
            <a:br>
              <a:rPr lang="pt-BR" sz="3600" dirty="0" smtClean="0">
                <a:solidFill>
                  <a:srgbClr val="C00000"/>
                </a:solidFill>
              </a:rPr>
            </a:br>
            <a:r>
              <a:rPr lang="pt-BR" sz="2700" b="1" dirty="0" smtClean="0">
                <a:solidFill>
                  <a:srgbClr val="0070C0"/>
                </a:solidFill>
              </a:rPr>
              <a:t>Idade mediana, segundo TFT, Brasil: 2010-2100</a:t>
            </a:r>
            <a:endParaRPr lang="pt-BR" sz="3600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980728"/>
          <a:ext cx="914400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5777128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accent6">
                    <a:lumMod val="75000"/>
                  </a:schemeClr>
                </a:solidFill>
              </a:rPr>
              <a:t>O Brasil vai envelhecer em qualquer cenário. Vai envelhecer mais se taxa de fecundidade diminuir e vai envelhecer menos se a fecundidade aumentar. Mas o envelhecimento já está contratado.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59632" y="5229200"/>
            <a:ext cx="7272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3"/>
              </a:rPr>
              <a:t>http://esa.un.org/unpd/wpp/</a:t>
            </a:r>
            <a:endParaRPr lang="en-US" sz="1400" dirty="0" smtClean="0"/>
          </a:p>
          <a:p>
            <a:r>
              <a:rPr lang="en-US" sz="1400" dirty="0" err="1" smtClean="0"/>
              <a:t>Hipótese</a:t>
            </a:r>
            <a:r>
              <a:rPr lang="en-US" sz="1400" dirty="0" smtClean="0"/>
              <a:t> </a:t>
            </a:r>
            <a:r>
              <a:rPr lang="en-US" sz="1400" dirty="0" err="1" smtClean="0"/>
              <a:t>média</a:t>
            </a:r>
            <a:r>
              <a:rPr lang="en-US" sz="1400" dirty="0" smtClean="0"/>
              <a:t> de </a:t>
            </a:r>
            <a:r>
              <a:rPr lang="en-US" sz="1400" dirty="0" err="1" smtClean="0"/>
              <a:t>fecundidade</a:t>
            </a:r>
            <a:r>
              <a:rPr lang="en-US" sz="1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12974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C00000"/>
                </a:solidFill>
              </a:rPr>
              <a:t>Razão de dependência (RD) demográfica</a:t>
            </a:r>
            <a:br>
              <a:rPr lang="pt-BR" sz="3600" dirty="0" smtClean="0">
                <a:solidFill>
                  <a:srgbClr val="C00000"/>
                </a:solidFill>
              </a:rPr>
            </a:br>
            <a:r>
              <a:rPr lang="pt-BR" sz="3600" dirty="0" smtClean="0">
                <a:solidFill>
                  <a:srgbClr val="C00000"/>
                </a:solidFill>
              </a:rPr>
              <a:t>Brasil: 2010-2100</a:t>
            </a:r>
            <a:endParaRPr lang="pt-BR" sz="3600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052736"/>
          <a:ext cx="914400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115616" y="5360816"/>
            <a:ext cx="72728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3"/>
              </a:rPr>
              <a:t>http://esa.un.org/unpd/wpp/</a:t>
            </a:r>
            <a:r>
              <a:rPr lang="en-US" sz="1400" dirty="0" smtClean="0"/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5733256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accent6">
                    <a:lumMod val="75000"/>
                  </a:schemeClr>
                </a:solidFill>
              </a:rPr>
              <a:t>Trade off: Se a fecundidade cair muito diminui a RD no médio prazo, mas aumenta muito no longo prazo. Se a fecundidade aumentar eleva a RD no médio prazo mas fica em nível mais baixo no longo prazo. O cenário médio fica mais equilibrado.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4"/>
          <p:cNvSpPr txBox="1">
            <a:spLocks noChangeArrowheads="1"/>
          </p:cNvSpPr>
          <p:nvPr/>
        </p:nvSpPr>
        <p:spPr bwMode="auto">
          <a:xfrm>
            <a:off x="381000" y="6443663"/>
            <a:ext cx="4864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latin typeface="+mn-lt"/>
                <a:cs typeface="Times New Roman" pitchFamily="18" charset="0"/>
              </a:rPr>
              <a:t>Fonte: IBGE, Censos demográficos de 1950 a </a:t>
            </a:r>
            <a:r>
              <a:rPr lang="en-US" dirty="0">
                <a:latin typeface="+mn-lt"/>
                <a:cs typeface="Times New Roman" pitchFamily="18" charset="0"/>
              </a:rPr>
              <a:t>2010</a:t>
            </a:r>
          </a:p>
        </p:txBody>
      </p:sp>
      <p:sp>
        <p:nvSpPr>
          <p:cNvPr id="7475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dirty="0">
                <a:solidFill>
                  <a:srgbClr val="C00000"/>
                </a:solidFill>
                <a:latin typeface="Arial Bold" charset="0"/>
                <a:ea typeface="Arial Unicode MS" pitchFamily="34" charset="-128"/>
                <a:cs typeface="Arial Bold" charset="0"/>
              </a:rPr>
              <a:t>População Economicamente Ativa (PEA) como </a:t>
            </a:r>
          </a:p>
          <a:p>
            <a:pPr algn="ctr"/>
            <a:r>
              <a:rPr lang="pt-BR" sz="2800" dirty="0">
                <a:solidFill>
                  <a:srgbClr val="C00000"/>
                </a:solidFill>
                <a:latin typeface="Arial Bold" charset="0"/>
                <a:ea typeface="Arial Unicode MS" pitchFamily="34" charset="-128"/>
                <a:cs typeface="Arial Bold" charset="0"/>
              </a:rPr>
              <a:t>% da população total, Brasil: 1950-2010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0" y="914400"/>
          <a:ext cx="9143999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4757" name="TextBox 6"/>
          <p:cNvSpPr txBox="1">
            <a:spLocks noChangeArrowheads="1"/>
          </p:cNvSpPr>
          <p:nvPr/>
        </p:nvSpPr>
        <p:spPr bwMode="auto">
          <a:xfrm>
            <a:off x="4081721" y="1524000"/>
            <a:ext cx="22378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rgbClr val="FF0000"/>
                </a:solidFill>
              </a:rPr>
              <a:t>1970-2010</a:t>
            </a:r>
          </a:p>
          <a:p>
            <a:pPr algn="ctr"/>
            <a:r>
              <a:rPr lang="pt-BR" sz="2000" b="1" dirty="0">
                <a:solidFill>
                  <a:srgbClr val="FF0000"/>
                </a:solidFill>
              </a:rPr>
              <a:t>Bônus demográfico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62670"/>
            <a:ext cx="8229600" cy="5314602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  <a:t>O Bônus Demográfico ajudou o Brasil a diminuir a pobreza e aumentar os níveis educacionais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7030A0"/>
                </a:solidFill>
              </a:rPr>
              <a:t>O Bônus Demográfico Feminino contribuiu para o empoderamento das mulheres brasileiras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34678"/>
            <a:ext cx="7704856" cy="4378498"/>
          </a:xfrm>
        </p:spPr>
        <p:txBody>
          <a:bodyPr>
            <a:normAutofit/>
          </a:bodyPr>
          <a:lstStyle/>
          <a:p>
            <a:r>
              <a:rPr lang="pt-BR" sz="4800" dirty="0" smtClean="0">
                <a:solidFill>
                  <a:srgbClr val="0070C0"/>
                </a:solidFill>
              </a:rPr>
              <a:t>Mas a queda da fecundidade, como dizem, vai provocar um “apagão de mão-de-obra”?</a:t>
            </a:r>
            <a:endParaRPr lang="pt-BR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998984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Brasil tem crise de emprego e não falta de força de trabalho!</a:t>
            </a:r>
            <a:endParaRPr lang="pt-BR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8568951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12968" cy="1143000"/>
          </a:xfrm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rgbClr val="C00000"/>
                </a:solidFill>
              </a:rPr>
              <a:t>A RMSP tem uma população equivalente à da Grécia + Portugal e o emprego está diminuindo...</a:t>
            </a:r>
            <a:endParaRPr lang="pt-BR" sz="32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395536" y="116632"/>
            <a:ext cx="8287072" cy="1008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 err="1" smtClean="0">
                <a:latin typeface="Arial Bold" charset="0"/>
                <a:cs typeface="Arial Bold" charset="0"/>
              </a:rPr>
              <a:t>Geração</a:t>
            </a:r>
            <a:r>
              <a:rPr lang="en-US" sz="3200" dirty="0" smtClean="0">
                <a:latin typeface="Arial Bold" charset="0"/>
                <a:cs typeface="Arial Bold" charset="0"/>
              </a:rPr>
              <a:t> “</a:t>
            </a:r>
            <a:r>
              <a:rPr lang="en-US" sz="3200" dirty="0" err="1" smtClean="0">
                <a:latin typeface="Arial Bold" charset="0"/>
                <a:cs typeface="Arial Bold" charset="0"/>
              </a:rPr>
              <a:t>nem-nem</a:t>
            </a:r>
            <a:r>
              <a:rPr lang="en-US" sz="3200" dirty="0" smtClean="0">
                <a:latin typeface="Arial Bold" charset="0"/>
                <a:cs typeface="Arial Bold" charset="0"/>
              </a:rPr>
              <a:t>”, </a:t>
            </a:r>
            <a:r>
              <a:rPr lang="en-US" sz="3200" dirty="0" err="1" smtClean="0">
                <a:latin typeface="Arial Bold" charset="0"/>
                <a:cs typeface="Arial Bold" charset="0"/>
              </a:rPr>
              <a:t>Brasil</a:t>
            </a:r>
            <a:r>
              <a:rPr lang="en-US" sz="3200" dirty="0" smtClean="0">
                <a:latin typeface="Arial Bold" charset="0"/>
                <a:cs typeface="Arial Bold" charset="0"/>
              </a:rPr>
              <a:t>: 2009 e 2012</a:t>
            </a:r>
          </a:p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Desperdício</a:t>
            </a:r>
            <a:r>
              <a:rPr lang="en-US" sz="2400" dirty="0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da</a:t>
            </a:r>
            <a:r>
              <a:rPr lang="en-US" sz="2400" dirty="0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força</a:t>
            </a:r>
            <a:r>
              <a:rPr lang="en-US" sz="2400" dirty="0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 de </a:t>
            </a:r>
            <a:r>
              <a:rPr lang="en-US" sz="2400" dirty="0" err="1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trabalho</a:t>
            </a:r>
            <a:r>
              <a:rPr lang="en-US" sz="2400" dirty="0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 Bold" charset="0"/>
                <a:cs typeface="Arial Bold" charset="0"/>
              </a:rPr>
              <a:t>jovem</a:t>
            </a:r>
            <a:endParaRPr lang="en-US" sz="2400" dirty="0" smtClean="0">
              <a:solidFill>
                <a:srgbClr val="0070C0"/>
              </a:solidFill>
              <a:latin typeface="Arial Bold" charset="0"/>
              <a:cs typeface="Arial Bold" charset="0"/>
            </a:endParaRPr>
          </a:p>
        </p:txBody>
      </p:sp>
      <p:sp>
        <p:nvSpPr>
          <p:cNvPr id="78851" name="TextBox 8"/>
          <p:cNvSpPr txBox="1">
            <a:spLocks noChangeArrowheads="1"/>
          </p:cNvSpPr>
          <p:nvPr/>
        </p:nvSpPr>
        <p:spPr bwMode="auto">
          <a:xfrm>
            <a:off x="325438" y="6403230"/>
            <a:ext cx="3104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 dirty="0" smtClean="0"/>
              <a:t>Fonte</a:t>
            </a:r>
            <a:r>
              <a:rPr lang="en-US" sz="1600" dirty="0" smtClean="0"/>
              <a:t>: </a:t>
            </a:r>
            <a:r>
              <a:rPr lang="pt-BR" sz="1600" dirty="0" smtClean="0"/>
              <a:t>PNADs</a:t>
            </a:r>
            <a:r>
              <a:rPr lang="en-US" sz="1600" dirty="0" smtClean="0"/>
              <a:t> </a:t>
            </a:r>
            <a:r>
              <a:rPr lang="en-US" sz="1600" dirty="0"/>
              <a:t>2009 e 2012 do IBGE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52400" y="1052736"/>
          <a:ext cx="8763000" cy="458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8853" name="TextBox 4"/>
          <p:cNvSpPr txBox="1">
            <a:spLocks noChangeArrowheads="1"/>
          </p:cNvSpPr>
          <p:nvPr/>
        </p:nvSpPr>
        <p:spPr bwMode="auto">
          <a:xfrm>
            <a:off x="467544" y="5562600"/>
            <a:ext cx="838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A geração nem-nem (jovens que nem estudam e nem trabalham entre 15 e 29 anos) era cerca de 10 milhões em </a:t>
            </a:r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</a:rPr>
              <a:t>2012,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sendo 70% mulheres (IBGE, 2014)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6950"/>
          </a:xfrm>
        </p:spPr>
        <p:txBody>
          <a:bodyPr/>
          <a:lstStyle/>
          <a:p>
            <a:r>
              <a:rPr lang="pt-BR" dirty="0" smtClean="0">
                <a:solidFill>
                  <a:srgbClr val="00B050"/>
                </a:solidFill>
              </a:rPr>
              <a:t>BRASIL 2015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328592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População = 203,5 milhões de habitantes; </a:t>
            </a:r>
          </a:p>
          <a:p>
            <a:r>
              <a:rPr lang="pt-BR" dirty="0" smtClean="0"/>
              <a:t>PIA = 164 milhões pessoas (14 anos e +)</a:t>
            </a:r>
          </a:p>
          <a:p>
            <a:r>
              <a:rPr lang="pt-BR" dirty="0" smtClean="0"/>
              <a:t>PEA = 100,3 milhões de pessoas</a:t>
            </a:r>
          </a:p>
          <a:p>
            <a:r>
              <a:rPr lang="pt-BR" dirty="0" smtClean="0"/>
              <a:t>População ocupada = 92 milhões de pessoas;</a:t>
            </a:r>
          </a:p>
          <a:p>
            <a:r>
              <a:rPr lang="pt-BR" dirty="0" smtClean="0"/>
              <a:t>Desempregados = 8,2 milhões (8,1%)</a:t>
            </a:r>
          </a:p>
          <a:p>
            <a:r>
              <a:rPr lang="pt-BR" dirty="0" smtClean="0"/>
              <a:t>Apenas 36 milhões de empregados com carteira de trabalho no setor privado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rgbClr val="C00000"/>
                </a:solidFill>
              </a:rPr>
              <a:t>Deveria haver 115 milhões de pessoas ocupadas (70% da PIA), mas o Brasil só tem 92 milhões na PO. O desperdício é de 23 milhões de homens e mulheres em idade de trabalhar.  Também há uma enorme população no setor informal sem direitos trabalhistas e com baixa produtividade.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7345" y="6372036"/>
            <a:ext cx="422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Pnad contínua do IBGE, agosto 2015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Escândalo:</a:t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dirty="0" smtClean="0">
                <a:solidFill>
                  <a:srgbClr val="C00000"/>
                </a:solidFill>
              </a:rPr>
              <a:t>152.013 mortes violentas em 2012 </a:t>
            </a:r>
            <a:endParaRPr lang="pt-BR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412776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643192" cy="1224136"/>
          </a:xfr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7992888" cy="4392488"/>
          </a:xfrm>
        </p:spPr>
        <p:txBody>
          <a:bodyPr>
            <a:normAutofit fontScale="92500"/>
          </a:bodyPr>
          <a:lstStyle/>
          <a:p>
            <a:r>
              <a:rPr lang="pt-BR" sz="3600" dirty="0" smtClean="0"/>
              <a:t>A extraordinária transição demográfica brasileira e suas consequências;</a:t>
            </a:r>
          </a:p>
          <a:p>
            <a:endParaRPr lang="pt-BR" sz="3600" dirty="0" smtClean="0"/>
          </a:p>
          <a:p>
            <a:r>
              <a:rPr lang="pt-BR" sz="3600" dirty="0" smtClean="0"/>
              <a:t>Implosão demográfica ou crise de emprego?  </a:t>
            </a:r>
          </a:p>
          <a:p>
            <a:endParaRPr lang="pt-BR" sz="3600" dirty="0" smtClean="0"/>
          </a:p>
          <a:p>
            <a:r>
              <a:rPr lang="pt-BR" sz="3600" dirty="0" smtClean="0"/>
              <a:t>Demografia, aborto e direitos reprodutivos.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702"/>
            <a:ext cx="8229600" cy="4882554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  <a:t>O Brasil não precisa controlar e nem aumentar a fecundidade, mas sim aproveitar melhor a sua força de trabalho, principalmente dos jovens, além de reduzir a mortalidade por causas externas, especialmente dos homens.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968552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7030A0"/>
                </a:solidFill>
              </a:rPr>
              <a:t>Numa eventual escassez de força de trabalho, a imigração internacional pode ser uma opção mais efetiva do que o aumento da fecundidade. 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404664"/>
            <a:ext cx="8892480" cy="5976664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C00000"/>
                </a:solidFill>
              </a:rPr>
              <a:t>O Brasil não está caminhando para a explosão e nem para a implosão demográfica!</a:t>
            </a:r>
            <a:br>
              <a:rPr lang="pt-BR" sz="3600" dirty="0" smtClean="0">
                <a:solidFill>
                  <a:srgbClr val="C00000"/>
                </a:solidFill>
              </a:rPr>
            </a:br>
            <a:r>
              <a:rPr lang="pt-BR" sz="3600" dirty="0" smtClean="0">
                <a:solidFill>
                  <a:srgbClr val="C00000"/>
                </a:solidFill>
              </a:rPr>
              <a:t/>
            </a:r>
            <a:br>
              <a:rPr lang="pt-BR" sz="3600" dirty="0" smtClean="0">
                <a:solidFill>
                  <a:srgbClr val="C00000"/>
                </a:solidFill>
              </a:rPr>
            </a:br>
            <a:r>
              <a:rPr lang="pt-BR" sz="3600" dirty="0" smtClean="0">
                <a:solidFill>
                  <a:srgbClr val="00B050"/>
                </a:solidFill>
              </a:rPr>
              <a:t>O que existe no Brasil é subutilização da força de trabalho. A previdência deve ser financiada pelo aumento da produtividade.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7030A0"/>
                </a:solidFill>
              </a:rPr>
              <a:t>Não é correto usar a dinâmica demográfica para argumentar contra a legalização do aborto no Brasil.</a:t>
            </a:r>
            <a:endParaRPr lang="pt-BR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82154"/>
          </a:xfrm>
        </p:spPr>
        <p:txBody>
          <a:bodyPr>
            <a:no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Como dizia Vilmar Faria: há um “efeito perverso”, pois são as mulheres mais pobres que mais sofrem com a gravidez indesejada e a falta de direitos reprodutivos.</a:t>
            </a:r>
            <a:endParaRPr lang="pt-BR" sz="28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3999" cy="54452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Assim mesmo a queda da fecundidade foi brutal para as mulheres brasileiras</a:t>
            </a:r>
            <a:endParaRPr lang="en-CA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256584"/>
          </a:xfrm>
        </p:spPr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</a:rPr>
              <a:t>A motivação para controlar a prole surgiu com a urbanização e a modernização;</a:t>
            </a:r>
          </a:p>
          <a:p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Na ausência de programas de planejamento familiar, a fecundidade caiu devido principalmente ao aborto e, depois, à esterilização;</a:t>
            </a:r>
          </a:p>
          <a:p>
            <a:r>
              <a:rPr lang="pt-BR" sz="2800" dirty="0" smtClean="0"/>
              <a:t>Antes de surgirem métodos modernos de anti-concepção, o aborto era o único método conhecido;</a:t>
            </a:r>
          </a:p>
          <a:p>
            <a:r>
              <a:rPr lang="pt-BR" sz="2800" dirty="0" smtClean="0">
                <a:solidFill>
                  <a:srgbClr val="C00000"/>
                </a:solidFill>
              </a:rPr>
              <a:t>Em 1969, no Rio de Janeiro, 22% de mulheres jovens e pobres já tinham realizado pelo menos um aborto;</a:t>
            </a:r>
          </a:p>
          <a:p>
            <a:r>
              <a:rPr lang="pt-BR" sz="2800" dirty="0" smtClean="0">
                <a:solidFill>
                  <a:srgbClr val="7030A0"/>
                </a:solidFill>
              </a:rPr>
              <a:t>Quase todos esses abortos eram realizados em condições insalubres e perigosas (</a:t>
            </a:r>
            <a:r>
              <a:rPr lang="pt-BR" sz="2000" dirty="0">
                <a:solidFill>
                  <a:srgbClr val="7030A0"/>
                </a:solidFill>
              </a:rPr>
              <a:t>Martine, </a:t>
            </a:r>
            <a:r>
              <a:rPr lang="pt-BR" sz="2000" dirty="0" smtClean="0">
                <a:solidFill>
                  <a:srgbClr val="7030A0"/>
                </a:solidFill>
              </a:rPr>
              <a:t>1975 e 1996</a:t>
            </a:r>
            <a:r>
              <a:rPr lang="pt-BR" sz="2800" dirty="0" smtClean="0">
                <a:solidFill>
                  <a:srgbClr val="7030A0"/>
                </a:solidFill>
              </a:rPr>
              <a:t>).</a:t>
            </a:r>
          </a:p>
          <a:p>
            <a:endParaRPr lang="pt-BR" sz="2800" dirty="0" smtClean="0"/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xmlns="" val="2217881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7030A0"/>
                </a:solidFill>
              </a:rPr>
              <a:t>Aborto no Brasil</a:t>
            </a:r>
            <a:endParaRPr lang="pt-BR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980728"/>
            <a:ext cx="79928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 smtClean="0">
                <a:solidFill>
                  <a:schemeClr val="accent6">
                    <a:lumMod val="75000"/>
                  </a:schemeClr>
                </a:solidFill>
              </a:rPr>
              <a:t>Com o avanço do acesso das mulheres aos métodos contraceptivos e à esterilização feminina e masculina, o percentual de abortos caiu.</a:t>
            </a:r>
          </a:p>
          <a:p>
            <a:endParaRPr lang="pt-BR" sz="2600" dirty="0" smtClean="0"/>
          </a:p>
          <a:p>
            <a:r>
              <a:rPr lang="pt-BR" sz="2600" dirty="0" smtClean="0">
                <a:solidFill>
                  <a:srgbClr val="0070C0"/>
                </a:solidFill>
              </a:rPr>
              <a:t>Mesmo assim, a recente Pesquisa Nacional de Saúde do IBGE, de 2013, reportou 7,6 milhões de abortos espontâneos e 1,1 milhão de abortos provocados, entre as mulheres de 18 a 49 anos.</a:t>
            </a:r>
          </a:p>
          <a:p>
            <a:endParaRPr lang="pt-BR" sz="2600" dirty="0">
              <a:solidFill>
                <a:srgbClr val="0070C0"/>
              </a:solidFill>
            </a:endParaRPr>
          </a:p>
          <a:p>
            <a:r>
              <a:rPr lang="pt-BR" sz="2600" dirty="0">
                <a:solidFill>
                  <a:srgbClr val="FF0000"/>
                </a:solidFill>
              </a:rPr>
              <a:t>São as mulheres de baixa renda e baixo nível educacional </a:t>
            </a:r>
            <a:r>
              <a:rPr lang="pt-BR" sz="2600" dirty="0" smtClean="0">
                <a:solidFill>
                  <a:srgbClr val="FF0000"/>
                </a:solidFill>
              </a:rPr>
              <a:t>as </a:t>
            </a:r>
            <a:r>
              <a:rPr lang="pt-BR" sz="2600" dirty="0">
                <a:solidFill>
                  <a:srgbClr val="FF0000"/>
                </a:solidFill>
              </a:rPr>
              <a:t>principais vítimas da falta de direitos reprodutivos, as que mais sofrem com a incidência do aborto inseguro e que mais aumentam as estatísticas da </a:t>
            </a:r>
            <a:r>
              <a:rPr lang="pt-BR" sz="2600" dirty="0" smtClean="0">
                <a:solidFill>
                  <a:srgbClr val="FF0000"/>
                </a:solidFill>
              </a:rPr>
              <a:t>morbidade e da mortalidade </a:t>
            </a:r>
            <a:r>
              <a:rPr lang="pt-BR" sz="2600" dirty="0">
                <a:solidFill>
                  <a:srgbClr val="FF0000"/>
                </a:solidFill>
              </a:rPr>
              <a:t>materna!</a:t>
            </a:r>
            <a:endParaRPr lang="pt-BR" sz="2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724942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FF0000"/>
                </a:solidFill>
              </a:rPr>
              <a:t>Aborto Espontâneo e Provocado no Brasil</a:t>
            </a:r>
            <a:endParaRPr lang="en-CA" sz="3600" dirty="0">
              <a:solidFill>
                <a:srgbClr val="FF0000"/>
              </a:solidFill>
            </a:endParaRPr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692696"/>
            <a:ext cx="6192688" cy="2808312"/>
          </a:xfrm>
          <a:prstGeom prst="rect">
            <a:avLst/>
          </a:prstGeom>
        </p:spPr>
      </p:pic>
      <p:pic>
        <p:nvPicPr>
          <p:cNvPr id="8" name="Espaço Reservado para Conteúdo 7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944216" y="3861048"/>
            <a:ext cx="6804248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66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216" y="490662"/>
            <a:ext cx="7859216" cy="5602634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00B0F0"/>
                </a:solidFill>
              </a:rPr>
              <a:t>O aborto decorre da gravidez indesejada e não deve ser resolvido via uma gravidez forçada, mas sim como uma questão de saúde pública, na perspectiva do direito sexual e reprodutivo... filho caçula dos direitos humanos.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Tratados internacionais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388843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O Brasil assinou o Plano de Ação da CIPD do Cairo de 1994;</a:t>
            </a:r>
          </a:p>
          <a:p>
            <a:r>
              <a:rPr lang="pt-BR" sz="2800" dirty="0" smtClean="0"/>
              <a:t>Os Objetivos de Desenvolvimento do Milênio (ODM);</a:t>
            </a:r>
          </a:p>
          <a:p>
            <a:r>
              <a:rPr lang="pt-BR" sz="2800" dirty="0" smtClean="0"/>
              <a:t>Vai assinar nesta semana o documento dos Objetivos de Desenvolvimento Sustentável (ODS);</a:t>
            </a:r>
          </a:p>
          <a:p>
            <a:r>
              <a:rPr lang="pt-BR" sz="2800" dirty="0" smtClean="0"/>
              <a:t>Assinou o Consenso de Montevidéu, 2014</a:t>
            </a:r>
          </a:p>
          <a:p>
            <a:r>
              <a:rPr lang="pt-BR" sz="2800" dirty="0" smtClean="0"/>
              <a:t>Todos estes instrumentos defendem: </a:t>
            </a:r>
            <a:r>
              <a:rPr lang="pt-BR" sz="2800" dirty="0" smtClean="0">
                <a:solidFill>
                  <a:srgbClr val="FF0000"/>
                </a:solidFill>
              </a:rPr>
              <a:t>“Alcançar o acesso universal à saúde reprodutiva”.</a:t>
            </a:r>
            <a:endParaRPr lang="pt-BR" sz="2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968552"/>
            <a:ext cx="5904656" cy="1772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2232248"/>
          </a:xfrm>
        </p:spPr>
        <p:txBody>
          <a:bodyPr>
            <a:normAutofit/>
          </a:bodyPr>
          <a:lstStyle/>
          <a:p>
            <a:r>
              <a:rPr lang="pt-BR" sz="5400" dirty="0" smtClean="0"/>
              <a:t>Obrigado!</a:t>
            </a:r>
            <a:endParaRPr lang="pt-BR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4464496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0070C0"/>
                </a:solidFill>
              </a:rPr>
              <a:t>A transição demográfica é o fenômeno social de mudança de comportamento de massa mais importante da história da humanidade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rgbClr val="C00000"/>
                </a:solidFill>
              </a:rPr>
              <a:t>Transição demográfica no Brasil: 1872-2100</a:t>
            </a:r>
            <a:endParaRPr lang="pt-BR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" y="692696"/>
          <a:ext cx="9143999" cy="554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6834052" y="1556792"/>
            <a:ext cx="0" cy="31683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76056" y="1700808"/>
            <a:ext cx="1509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0070C0"/>
                </a:solidFill>
              </a:rPr>
              <a:t>Crescimento</a:t>
            </a:r>
            <a:endParaRPr lang="pt-BR" sz="2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5864" y="2276872"/>
            <a:ext cx="1771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00B050"/>
                </a:solidFill>
              </a:rPr>
              <a:t>Decrescimento</a:t>
            </a:r>
            <a:endParaRPr lang="pt-BR" sz="20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91680" y="899428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0070C0"/>
                </a:solidFill>
              </a:rPr>
              <a:t>Taxa Bruta de Natalidade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3573016"/>
            <a:ext cx="2660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Taxa Bruta de Mortalidade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67544" y="6231635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De 1872 a 1940, Merrick e Graham (1981) e de 1950 em diante,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3"/>
              </a:rPr>
              <a:t>http://esa.un.org/unpd/wpp/</a:t>
            </a:r>
            <a:r>
              <a:rPr lang="en-US" sz="1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568952" cy="2160240"/>
          </a:xfrm>
        </p:spPr>
        <p:txBody>
          <a:bodyPr>
            <a:noAutofit/>
          </a:bodyPr>
          <a:lstStyle/>
          <a:p>
            <a:r>
              <a:rPr lang="pt-BR" sz="2400" dirty="0" smtClean="0"/>
              <a:t>A família é um núcleo social composto por, no mínimo,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duas pessoas</a:t>
            </a:r>
            <a:r>
              <a:rPr lang="pt-BR" sz="2400" dirty="0" smtClean="0"/>
              <a:t> (independente do sexo) ligadas por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relações de consanguinidade </a:t>
            </a:r>
            <a:r>
              <a:rPr lang="pt-BR" sz="2400" dirty="0" smtClean="0"/>
              <a:t>(parentesco), </a:t>
            </a:r>
            <a:r>
              <a:rPr lang="pt-BR" sz="2400" dirty="0" smtClean="0">
                <a:solidFill>
                  <a:srgbClr val="00B050"/>
                </a:solidFill>
              </a:rPr>
              <a:t>filiação/adoção</a:t>
            </a:r>
            <a:r>
              <a:rPr lang="pt-BR" sz="2400" dirty="0" smtClean="0"/>
              <a:t> ou </a:t>
            </a:r>
            <a:r>
              <a:rPr lang="pt-BR" sz="2400" dirty="0" smtClean="0">
                <a:solidFill>
                  <a:srgbClr val="7030A0"/>
                </a:solidFill>
              </a:rPr>
              <a:t>casamento</a:t>
            </a:r>
            <a:r>
              <a:rPr lang="pt-BR" sz="2400" dirty="0" smtClean="0"/>
              <a:t>. 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>
                <a:solidFill>
                  <a:srgbClr val="0070C0"/>
                </a:solidFill>
              </a:rPr>
              <a:t>O Censo 2010 revelou uma família </a:t>
            </a:r>
            <a:r>
              <a:rPr lang="pt-BR" sz="2400" dirty="0" smtClean="0">
                <a:solidFill>
                  <a:srgbClr val="00B050"/>
                </a:solidFill>
              </a:rPr>
              <a:t>plural</a:t>
            </a:r>
            <a:r>
              <a:rPr lang="pt-BR" sz="2400" dirty="0" smtClean="0">
                <a:solidFill>
                  <a:srgbClr val="0070C0"/>
                </a:solidFill>
              </a:rPr>
              <a:t>, </a:t>
            </a:r>
            <a:r>
              <a:rPr lang="pt-BR" sz="2400" dirty="0" smtClean="0">
                <a:solidFill>
                  <a:srgbClr val="7030A0"/>
                </a:solidFill>
              </a:rPr>
              <a:t>complexa</a:t>
            </a:r>
            <a:r>
              <a:rPr lang="pt-BR" sz="2400" dirty="0" smtClean="0">
                <a:solidFill>
                  <a:srgbClr val="0070C0"/>
                </a:solidFill>
              </a:rPr>
              <a:t> e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diversa</a:t>
            </a:r>
            <a:r>
              <a:rPr lang="pt-BR" sz="2400" dirty="0" smtClean="0">
                <a:solidFill>
                  <a:srgbClr val="0070C0"/>
                </a:solidFill>
              </a:rPr>
              <a:t> </a:t>
            </a:r>
            <a:br>
              <a:rPr lang="pt-BR" sz="2400" dirty="0" smtClean="0">
                <a:solidFill>
                  <a:srgbClr val="0070C0"/>
                </a:solidFill>
              </a:rPr>
            </a:br>
            <a:r>
              <a:rPr lang="pt-BR" sz="2400" dirty="0" smtClean="0">
                <a:solidFill>
                  <a:srgbClr val="0070C0"/>
                </a:solidFill>
              </a:rPr>
              <a:t>em termos de gênero, geração e heterogamia.</a:t>
            </a:r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528" y="1166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Transição demográfica       </a:t>
            </a:r>
            <a:r>
              <a:rPr lang="pt-BR" sz="32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Transição da Família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389884" y="332656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7236296" y="6093296"/>
            <a:ext cx="16916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err="1"/>
              <a:t>Fonte</a:t>
            </a:r>
            <a:r>
              <a:rPr lang="en-US" sz="1400" dirty="0"/>
              <a:t>: </a:t>
            </a:r>
            <a:r>
              <a:rPr lang="en-US" sz="1400" dirty="0" err="1" smtClean="0"/>
              <a:t>Censos</a:t>
            </a:r>
            <a:r>
              <a:rPr lang="en-US" sz="1400" dirty="0" smtClean="0"/>
              <a:t> </a:t>
            </a:r>
            <a:r>
              <a:rPr lang="en-US" sz="1400" dirty="0" err="1" smtClean="0"/>
              <a:t>demográficos</a:t>
            </a:r>
            <a:r>
              <a:rPr lang="en-US" sz="1400" dirty="0" smtClean="0"/>
              <a:t>,  IBGE</a:t>
            </a:r>
            <a:endParaRPr lang="en-US" sz="14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1187624" y="3140968"/>
          <a:ext cx="6408712" cy="37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68952" cy="652534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rgbClr val="C00000"/>
                </a:solidFill>
              </a:rPr>
              <a:t/>
            </a:r>
            <a:br>
              <a:rPr lang="pt-BR" sz="3600" b="1" dirty="0" smtClean="0">
                <a:solidFill>
                  <a:srgbClr val="C00000"/>
                </a:solidFill>
              </a:rPr>
            </a:br>
            <a:r>
              <a:rPr lang="pt-BR" sz="3600" b="1" dirty="0" smtClean="0">
                <a:solidFill>
                  <a:srgbClr val="C00000"/>
                </a:solidFill>
              </a:rPr>
              <a:t/>
            </a:r>
            <a:br>
              <a:rPr lang="pt-BR" sz="3600" b="1" dirty="0" smtClean="0">
                <a:solidFill>
                  <a:srgbClr val="C00000"/>
                </a:solidFill>
              </a:rPr>
            </a:br>
            <a:r>
              <a:rPr lang="pt-BR" sz="3600" b="1" dirty="0" smtClean="0">
                <a:solidFill>
                  <a:srgbClr val="C00000"/>
                </a:solidFill>
              </a:rPr>
              <a:t>200 anos de independência do Brasil: 1822-2022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Pico da taxa de crescimento populacional = 3% ao ano</a:t>
            </a:r>
            <a:br>
              <a:rPr lang="pt-BR" sz="2800" dirty="0" smtClean="0"/>
            </a:br>
            <a:r>
              <a:rPr lang="pt-BR" sz="2800" dirty="0" smtClean="0"/>
              <a:t>entre 1960-1965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>
                <a:solidFill>
                  <a:srgbClr val="0070C0"/>
                </a:solidFill>
              </a:rPr>
              <a:t>Pico do volume populacional = 238 milhões de habitantes, 2050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>
                <a:solidFill>
                  <a:srgbClr val="FF0000"/>
                </a:solidFill>
              </a:rPr>
              <a:t>Maior conquista dos 200 anos = Esperança de vida ao nascer passou de 25 anos em 1822 para 75 anos em 2015, devendo chegar a 77 anos em 2022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>
                <a:solidFill>
                  <a:srgbClr val="7030A0"/>
                </a:solidFill>
              </a:rPr>
              <a:t>Taxa de mortalidade infantil era de 137 por mil em 1950 , devendo chegar a 12 por mil (1,2%) em 2022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As condições demográficas do Brasil se aproximam dos países desenvolvidos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en-US" sz="2400" dirty="0" smtClean="0"/>
              <a:t> 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4964"/>
            <a:ext cx="8229600" cy="1080120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C00000"/>
                </a:solidFill>
              </a:rPr>
              <a:t>Cenários da População Brasileira</a:t>
            </a:r>
            <a:br>
              <a:rPr lang="pt-BR" sz="3600" dirty="0" smtClean="0">
                <a:solidFill>
                  <a:srgbClr val="C00000"/>
                </a:solidFill>
              </a:rPr>
            </a:br>
            <a:r>
              <a:rPr lang="pt-BR" sz="3600" dirty="0" smtClean="0">
                <a:solidFill>
                  <a:srgbClr val="C00000"/>
                </a:solidFill>
              </a:rPr>
              <a:t>1950-2100</a:t>
            </a:r>
            <a:endParaRPr lang="pt-BR" sz="3600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124744"/>
          <a:ext cx="9143999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475656" y="6433591"/>
            <a:ext cx="72728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3"/>
              </a:rPr>
              <a:t>http://esa.un.org/unpd/wpp/</a:t>
            </a:r>
            <a:r>
              <a:rPr lang="en-US" sz="1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Cenários das taxas de fecundidade (TFT)</a:t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dirty="0" smtClean="0">
                <a:solidFill>
                  <a:srgbClr val="C00000"/>
                </a:solidFill>
              </a:rPr>
              <a:t>Brasil: 2010-2100</a:t>
            </a:r>
            <a:endParaRPr lang="pt-BR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412776"/>
          <a:ext cx="9143999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187624" y="6361583"/>
            <a:ext cx="72728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3"/>
              </a:rPr>
              <a:t>http://esa.un.org/unpd/wpp/</a:t>
            </a:r>
            <a:r>
              <a:rPr lang="en-US" sz="1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De pirâmide (1985) para </a:t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dirty="0" smtClean="0">
                <a:solidFill>
                  <a:srgbClr val="C00000"/>
                </a:solidFill>
              </a:rPr>
              <a:t>retângulo populacional (2085)</a:t>
            </a:r>
            <a:endParaRPr lang="pt-BR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457700" y="1700808"/>
          <a:ext cx="46863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700808"/>
          <a:ext cx="46863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71600" y="5301208"/>
            <a:ext cx="7272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 smtClean="0"/>
              <a:t>ONU, </a:t>
            </a:r>
            <a:r>
              <a:rPr lang="en-US" sz="1400" dirty="0" smtClean="0"/>
              <a:t>2015 Revision of World Population Prospects </a:t>
            </a:r>
            <a:r>
              <a:rPr lang="en-US" sz="1400" dirty="0" smtClean="0">
                <a:hlinkClick r:id="rId4"/>
              </a:rPr>
              <a:t>http://esa.un.org/unpd/wpp/</a:t>
            </a:r>
            <a:endParaRPr lang="en-US" sz="1400" dirty="0" smtClean="0"/>
          </a:p>
          <a:p>
            <a:r>
              <a:rPr lang="en-US" sz="1400" dirty="0" err="1" smtClean="0"/>
              <a:t>Hipótese</a:t>
            </a:r>
            <a:r>
              <a:rPr lang="en-US" sz="1400" dirty="0" smtClean="0"/>
              <a:t> </a:t>
            </a:r>
            <a:r>
              <a:rPr lang="en-US" sz="1400" dirty="0" err="1" smtClean="0"/>
              <a:t>média</a:t>
            </a:r>
            <a:r>
              <a:rPr lang="en-US" sz="1400" dirty="0" smtClean="0"/>
              <a:t> de </a:t>
            </a:r>
            <a:r>
              <a:rPr lang="en-US" sz="1400" dirty="0" err="1" smtClean="0"/>
              <a:t>fecundidade</a:t>
            </a:r>
            <a:r>
              <a:rPr lang="en-US" sz="1400" dirty="0" smtClean="0"/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5951021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7030A0"/>
                </a:solidFill>
              </a:rPr>
              <a:t>A coorte 0-4 anos de 1980-85 foi a maior da história brasileira (4 milhões de nascimentos por ano); Entre 2080-85 devem nascer 2 milhões de bebês por ano.</a:t>
            </a:r>
            <a:endParaRPr lang="pt-BR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1198</Words>
  <Application>Microsoft Office PowerPoint</Application>
  <PresentationFormat>Apresentação na tela (4:3)</PresentationFormat>
  <Paragraphs>105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Office Theme</vt:lpstr>
      <vt:lpstr>O mito da implosão demográfica ameaça os direitos reprodutivos</vt:lpstr>
      <vt:lpstr>Sumário</vt:lpstr>
      <vt:lpstr>A transição demográfica é o fenômeno social de mudança de comportamento de massa mais importante da história da humanidade  </vt:lpstr>
      <vt:lpstr>Transição demográfica no Brasil: 1872-2100</vt:lpstr>
      <vt:lpstr>A família é um núcleo social composto por, no mínimo, duas pessoas (independente do sexo) ligadas por relações de consanguinidade (parentesco), filiação/adoção ou casamento.   O Censo 2010 revelou uma família plural, complexa e diversa  em termos de gênero, geração e heterogamia.</vt:lpstr>
      <vt:lpstr>  200 anos de independência do Brasil: 1822-2022  Pico da taxa de crescimento populacional = 3% ao ano entre 1960-1965  Pico do volume populacional = 238 milhões de habitantes, 2050  Maior conquista dos 200 anos = Esperança de vida ao nascer passou de 25 anos em 1822 para 75 anos em 2015, devendo chegar a 77 anos em 2022  Taxa de mortalidade infantil era de 137 por mil em 1950 , devendo chegar a 12 por mil (1,2%) em 2022  As condições demográficas do Brasil se aproximam dos países desenvolvidos   </vt:lpstr>
      <vt:lpstr>Cenários da População Brasileira 1950-2100</vt:lpstr>
      <vt:lpstr>Cenários das taxas de fecundidade (TFT) Brasil: 2010-2100</vt:lpstr>
      <vt:lpstr>De pirâmide (1985) para  retângulo populacional (2085)</vt:lpstr>
      <vt:lpstr>O inevitável envelhecimento populacional Idade mediana, segundo TFT, Brasil: 2010-2100</vt:lpstr>
      <vt:lpstr>Razão de dependência (RD) demográfica Brasil: 2010-2100</vt:lpstr>
      <vt:lpstr>Slide 12</vt:lpstr>
      <vt:lpstr>O Bônus Demográfico ajudou o Brasil a diminuir a pobreza e aumentar os níveis educacionais  O Bônus Demográfico Feminino contribuiu para o empoderamento das mulheres brasileiras</vt:lpstr>
      <vt:lpstr>Mas a queda da fecundidade, como dizem, vai provocar um “apagão de mão-de-obra”?</vt:lpstr>
      <vt:lpstr>Brasil tem crise de emprego e não falta de força de trabalho!</vt:lpstr>
      <vt:lpstr>A RMSP tem uma população equivalente à da Grécia + Portugal e o emprego está diminuindo...</vt:lpstr>
      <vt:lpstr>Slide 17</vt:lpstr>
      <vt:lpstr>BRASIL 2015</vt:lpstr>
      <vt:lpstr>Escândalo: 152.013 mortes violentas em 2012 </vt:lpstr>
      <vt:lpstr>O Brasil não precisa controlar e nem aumentar a fecundidade, mas sim aproveitar melhor a sua força de trabalho, principalmente dos jovens, além de reduzir a mortalidade por causas externas, especialmente dos homens.</vt:lpstr>
      <vt:lpstr>Numa eventual escassez de força de trabalho, a imigração internacional pode ser uma opção mais efetiva do que o aumento da fecundidade. </vt:lpstr>
      <vt:lpstr>O Brasil não está caminhando para a explosão e nem para a implosão demográfica!  O que existe no Brasil é subutilização da força de trabalho. A previdência deve ser financiada pelo aumento da produtividade.  Não é correto usar a dinâmica demográfica para argumentar contra a legalização do aborto no Brasil.</vt:lpstr>
      <vt:lpstr>Como dizia Vilmar Faria: há um “efeito perverso”, pois são as mulheres mais pobres que mais sofrem com a gravidez indesejada e a falta de direitos reprodutivos.</vt:lpstr>
      <vt:lpstr>Assim mesmo a queda da fecundidade foi brutal para as mulheres brasileiras</vt:lpstr>
      <vt:lpstr>Aborto no Brasil</vt:lpstr>
      <vt:lpstr>Aborto Espontâneo e Provocado no Brasil</vt:lpstr>
      <vt:lpstr>O aborto decorre da gravidez indesejada e não deve ser resolvido via uma gravidez forçada, mas sim como uma questão de saúde pública, na perspectiva do direito sexual e reprodutivo... filho caçula dos direitos humanos.</vt:lpstr>
      <vt:lpstr>Tratados internacionais</vt:lpstr>
      <vt:lpstr>Obrigado!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mito da implosão demográfica ameaça os direitos reprodutivos</dc:title>
  <dc:creator>Jose Eustaquio</dc:creator>
  <cp:lastModifiedBy>colive</cp:lastModifiedBy>
  <cp:revision>58</cp:revision>
  <dcterms:created xsi:type="dcterms:W3CDTF">2015-09-11T18:28:00Z</dcterms:created>
  <dcterms:modified xsi:type="dcterms:W3CDTF">2015-09-24T11:52:24Z</dcterms:modified>
</cp:coreProperties>
</file>