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836" r:id="rId2"/>
    <p:sldId id="952" r:id="rId3"/>
    <p:sldId id="899" r:id="rId4"/>
    <p:sldId id="938" r:id="rId5"/>
    <p:sldId id="939" r:id="rId6"/>
    <p:sldId id="940" r:id="rId7"/>
    <p:sldId id="950" r:id="rId8"/>
    <p:sldId id="951" r:id="rId9"/>
    <p:sldId id="901" r:id="rId10"/>
    <p:sldId id="913" r:id="rId11"/>
    <p:sldId id="946" r:id="rId12"/>
    <p:sldId id="947" r:id="rId13"/>
    <p:sldId id="948" r:id="rId14"/>
  </p:sldIdLst>
  <p:sldSz cx="9906000" cy="6858000" type="A4"/>
  <p:notesSz cx="6888163" cy="10015538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2">
          <p15:clr>
            <a:srgbClr val="A4A3A4"/>
          </p15:clr>
        </p15:guide>
        <p15:guide id="2" orient="horz" pos="482">
          <p15:clr>
            <a:srgbClr val="A4A3A4"/>
          </p15:clr>
        </p15:guide>
        <p15:guide id="3" orient="horz" pos="4247">
          <p15:clr>
            <a:srgbClr val="A4A3A4"/>
          </p15:clr>
        </p15:guide>
        <p15:guide id="4" pos="3216">
          <p15:clr>
            <a:srgbClr val="A4A3A4"/>
          </p15:clr>
        </p15:guide>
        <p15:guide id="5" pos="336">
          <p15:clr>
            <a:srgbClr val="A4A3A4"/>
          </p15:clr>
        </p15:guide>
        <p15:guide id="6" pos="59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093"/>
    <a:srgbClr val="20261A"/>
    <a:srgbClr val="39251B"/>
    <a:srgbClr val="000000"/>
    <a:srgbClr val="C0C0C0"/>
    <a:srgbClr val="996633"/>
    <a:srgbClr val="006600"/>
    <a:srgbClr val="FF6600"/>
    <a:srgbClr val="FF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45" autoAdjust="0"/>
    <p:restoredTop sz="50000" autoAdjust="0"/>
  </p:normalViewPr>
  <p:slideViewPr>
    <p:cSldViewPr>
      <p:cViewPr varScale="1">
        <p:scale>
          <a:sx n="92" d="100"/>
          <a:sy n="92" d="100"/>
        </p:scale>
        <p:origin x="1140" y="78"/>
      </p:cViewPr>
      <p:guideLst>
        <p:guide orient="horz" pos="2432"/>
        <p:guide orient="horz" pos="482"/>
        <p:guide orient="horz" pos="4247"/>
        <p:guide pos="3216"/>
        <p:guide pos="336"/>
        <p:guide pos="5932"/>
      </p:guideLst>
    </p:cSldViewPr>
  </p:slideViewPr>
  <p:outlineViewPr>
    <p:cViewPr>
      <p:scale>
        <a:sx n="20" d="100"/>
        <a:sy n="20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2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2"/>
            <a:ext cx="2985512" cy="501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40" tIns="46120" rIns="92240" bIns="46120" numCol="1" anchor="t" anchorCtr="0" compatLnSpc="1">
            <a:prstTxWarp prst="textNoShape">
              <a:avLst/>
            </a:prstTxWarp>
          </a:bodyPr>
          <a:lstStyle>
            <a:lvl1pPr algn="l" defTabSz="920951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653" y="2"/>
            <a:ext cx="2985512" cy="501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40" tIns="46120" rIns="92240" bIns="46120" numCol="1" anchor="t" anchorCtr="0" compatLnSpc="1">
            <a:prstTxWarp prst="textNoShape">
              <a:avLst/>
            </a:prstTxWarp>
          </a:bodyPr>
          <a:lstStyle>
            <a:lvl1pPr algn="r" defTabSz="920951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514442"/>
            <a:ext cx="2985512" cy="50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40" tIns="46120" rIns="92240" bIns="46120" numCol="1" anchor="b" anchorCtr="0" compatLnSpc="1">
            <a:prstTxWarp prst="textNoShape">
              <a:avLst/>
            </a:prstTxWarp>
          </a:bodyPr>
          <a:lstStyle>
            <a:lvl1pPr algn="l" defTabSz="920951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653" y="9514442"/>
            <a:ext cx="2985512" cy="50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40" tIns="46120" rIns="92240" bIns="46120" numCol="1" anchor="b" anchorCtr="0" compatLnSpc="1">
            <a:prstTxWarp prst="textNoShape">
              <a:avLst/>
            </a:prstTxWarp>
          </a:bodyPr>
          <a:lstStyle>
            <a:lvl1pPr algn="r" defTabSz="920951" eaLnBrk="1" hangingPunct="1">
              <a:defRPr sz="1200" smtClean="0"/>
            </a:lvl1pPr>
          </a:lstStyle>
          <a:p>
            <a:pPr>
              <a:defRPr/>
            </a:pPr>
            <a:fld id="{B3600E3B-0B73-43C9-ABA5-2A4891CDE5F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27383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2"/>
            <a:ext cx="2985512" cy="501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40" tIns="46120" rIns="92240" bIns="46120" numCol="1" anchor="t" anchorCtr="0" compatLnSpc="1">
            <a:prstTxWarp prst="textNoShape">
              <a:avLst/>
            </a:prstTxWarp>
          </a:bodyPr>
          <a:lstStyle>
            <a:lvl1pPr algn="l" defTabSz="920951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653" y="2"/>
            <a:ext cx="2985512" cy="501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40" tIns="46120" rIns="92240" bIns="46120" numCol="1" anchor="t" anchorCtr="0" compatLnSpc="1">
            <a:prstTxWarp prst="textNoShape">
              <a:avLst/>
            </a:prstTxWarp>
          </a:bodyPr>
          <a:lstStyle>
            <a:lvl1pPr algn="r" defTabSz="920951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1838" y="750888"/>
            <a:ext cx="5424487" cy="3754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8743" y="4756421"/>
            <a:ext cx="5050678" cy="450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40" tIns="46120" rIns="92240" bIns="461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514442"/>
            <a:ext cx="2985512" cy="50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40" tIns="46120" rIns="92240" bIns="46120" numCol="1" anchor="b" anchorCtr="0" compatLnSpc="1">
            <a:prstTxWarp prst="textNoShape">
              <a:avLst/>
            </a:prstTxWarp>
          </a:bodyPr>
          <a:lstStyle>
            <a:lvl1pPr algn="l" defTabSz="920951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653" y="9514442"/>
            <a:ext cx="2985512" cy="50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40" tIns="46120" rIns="92240" bIns="46120" numCol="1" anchor="b" anchorCtr="0" compatLnSpc="1">
            <a:prstTxWarp prst="textNoShape">
              <a:avLst/>
            </a:prstTxWarp>
          </a:bodyPr>
          <a:lstStyle>
            <a:lvl1pPr algn="r" defTabSz="920951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C750B56-3706-457B-A1EE-876BDE8841C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089749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95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9572" indent="-288297" defTabSz="92095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3189" indent="-230638" defTabSz="92095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4464" indent="-230638" defTabSz="92095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5740" indent="-230638" defTabSz="92095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7015" indent="-230638" defTabSz="92095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8291" indent="-230638" defTabSz="92095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59566" indent="-230638" defTabSz="92095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0841" indent="-230638" defTabSz="92095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EFE1D9F-49C5-490A-BF23-CF4310EE4F25}" type="slidenum">
              <a:rPr lang="pt-BR" altLang="pt-BR"/>
              <a:pPr>
                <a:spcBef>
                  <a:spcPct val="0"/>
                </a:spcBef>
              </a:pPr>
              <a:t>1</a:t>
            </a:fld>
            <a:endParaRPr lang="pt-BR" altLang="pt-BR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349" y="4756421"/>
            <a:ext cx="5047470" cy="45082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773" tIns="43888" rIns="87773" bIns="43888"/>
          <a:lstStyle/>
          <a:p>
            <a:pPr eaLnBrk="1" hangingPunct="1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159432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91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9539" indent="-288285" defTabSz="92091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3138" indent="-230628" defTabSz="92091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4394" indent="-230628" defTabSz="92091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5649" indent="-230628" defTabSz="92091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6905" indent="-230628" defTabSz="9209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8160" indent="-230628" defTabSz="9209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59415" indent="-230628" defTabSz="9209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0671" indent="-230628" defTabSz="9209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FD3D0F2-EF33-4775-874C-DF4B4D7D264F}" type="slidenum">
              <a:rPr lang="pt-BR" altLang="pt-BR"/>
              <a:pPr>
                <a:spcBef>
                  <a:spcPct val="0"/>
                </a:spcBef>
              </a:pPr>
              <a:t>11</a:t>
            </a:fld>
            <a:endParaRPr lang="pt-BR" altLang="pt-BR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1838" y="750888"/>
            <a:ext cx="5426075" cy="3756025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1954" y="4756421"/>
            <a:ext cx="5044265" cy="45082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12280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91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9539" indent="-288285" defTabSz="92091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3138" indent="-230628" defTabSz="92091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4394" indent="-230628" defTabSz="92091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5649" indent="-230628" defTabSz="92091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6905" indent="-230628" defTabSz="9209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8160" indent="-230628" defTabSz="9209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59415" indent="-230628" defTabSz="9209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0671" indent="-230628" defTabSz="9209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FD3D0F2-EF33-4775-874C-DF4B4D7D264F}" type="slidenum">
              <a:rPr lang="pt-BR" altLang="pt-BR"/>
              <a:pPr>
                <a:spcBef>
                  <a:spcPct val="0"/>
                </a:spcBef>
              </a:pPr>
              <a:t>12</a:t>
            </a:fld>
            <a:endParaRPr lang="pt-BR" altLang="pt-BR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1838" y="750888"/>
            <a:ext cx="5426075" cy="3756025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1954" y="4756421"/>
            <a:ext cx="5044265" cy="45082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12280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91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9539" indent="-288285" defTabSz="92091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3138" indent="-230628" defTabSz="92091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4394" indent="-230628" defTabSz="92091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5649" indent="-230628" defTabSz="92091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6905" indent="-230628" defTabSz="9209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8160" indent="-230628" defTabSz="9209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59415" indent="-230628" defTabSz="9209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0671" indent="-230628" defTabSz="9209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FD3D0F2-EF33-4775-874C-DF4B4D7D264F}" type="slidenum">
              <a:rPr lang="pt-BR" altLang="pt-BR"/>
              <a:pPr>
                <a:spcBef>
                  <a:spcPct val="0"/>
                </a:spcBef>
              </a:pPr>
              <a:t>13</a:t>
            </a:fld>
            <a:endParaRPr lang="pt-BR" altLang="pt-BR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1838" y="750888"/>
            <a:ext cx="5426075" cy="3756025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1954" y="4756421"/>
            <a:ext cx="5044265" cy="45082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12280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91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9539" indent="-288285" defTabSz="92091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3138" indent="-230628" defTabSz="92091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4394" indent="-230628" defTabSz="92091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5649" indent="-230628" defTabSz="92091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6905" indent="-230628" defTabSz="9209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8160" indent="-230628" defTabSz="9209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59415" indent="-230628" defTabSz="9209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0671" indent="-230628" defTabSz="9209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FD3D0F2-EF33-4775-874C-DF4B4D7D264F}" type="slidenum">
              <a:rPr lang="pt-BR" altLang="pt-BR"/>
              <a:pPr>
                <a:spcBef>
                  <a:spcPct val="0"/>
                </a:spcBef>
              </a:pPr>
              <a:t>3</a:t>
            </a:fld>
            <a:endParaRPr lang="pt-BR" altLang="pt-BR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1838" y="750888"/>
            <a:ext cx="5426075" cy="3756025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1954" y="4756421"/>
            <a:ext cx="5044265" cy="45082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12280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91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9539" indent="-288285" defTabSz="92091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3138" indent="-230628" defTabSz="92091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4394" indent="-230628" defTabSz="92091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5649" indent="-230628" defTabSz="92091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6905" indent="-230628" defTabSz="9209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8160" indent="-230628" defTabSz="9209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59415" indent="-230628" defTabSz="9209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0671" indent="-230628" defTabSz="9209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FD3D0F2-EF33-4775-874C-DF4B4D7D264F}" type="slidenum">
              <a:rPr lang="pt-BR" altLang="pt-BR"/>
              <a:pPr>
                <a:spcBef>
                  <a:spcPct val="0"/>
                </a:spcBef>
              </a:pPr>
              <a:t>4</a:t>
            </a:fld>
            <a:endParaRPr lang="pt-BR" altLang="pt-BR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1838" y="750888"/>
            <a:ext cx="5426075" cy="3756025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1954" y="4756421"/>
            <a:ext cx="5044265" cy="45082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12280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91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9539" indent="-288285" defTabSz="92091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3138" indent="-230628" defTabSz="92091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4394" indent="-230628" defTabSz="92091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5649" indent="-230628" defTabSz="92091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6905" indent="-230628" defTabSz="9209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8160" indent="-230628" defTabSz="9209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59415" indent="-230628" defTabSz="9209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0671" indent="-230628" defTabSz="9209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FD3D0F2-EF33-4775-874C-DF4B4D7D264F}" type="slidenum">
              <a:rPr lang="pt-BR" altLang="pt-BR"/>
              <a:pPr>
                <a:spcBef>
                  <a:spcPct val="0"/>
                </a:spcBef>
              </a:pPr>
              <a:t>5</a:t>
            </a:fld>
            <a:endParaRPr lang="pt-BR" altLang="pt-BR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1838" y="750888"/>
            <a:ext cx="5426075" cy="3756025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1954" y="4756421"/>
            <a:ext cx="5044265" cy="45082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12280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91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9539" indent="-288285" defTabSz="92091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3138" indent="-230628" defTabSz="92091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4394" indent="-230628" defTabSz="92091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5649" indent="-230628" defTabSz="92091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6905" indent="-230628" defTabSz="9209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8160" indent="-230628" defTabSz="9209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59415" indent="-230628" defTabSz="9209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0671" indent="-230628" defTabSz="9209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FD3D0F2-EF33-4775-874C-DF4B4D7D264F}" type="slidenum">
              <a:rPr lang="pt-BR" altLang="pt-BR"/>
              <a:pPr>
                <a:spcBef>
                  <a:spcPct val="0"/>
                </a:spcBef>
              </a:pPr>
              <a:t>6</a:t>
            </a:fld>
            <a:endParaRPr lang="pt-BR" altLang="pt-BR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1838" y="750888"/>
            <a:ext cx="5426075" cy="3756025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1954" y="4756421"/>
            <a:ext cx="5044265" cy="45082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12280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91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9539" indent="-288285" defTabSz="92091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3138" indent="-230628" defTabSz="92091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4394" indent="-230628" defTabSz="92091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5649" indent="-230628" defTabSz="92091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6905" indent="-230628" defTabSz="9209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8160" indent="-230628" defTabSz="9209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59415" indent="-230628" defTabSz="9209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0671" indent="-230628" defTabSz="9209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FD3D0F2-EF33-4775-874C-DF4B4D7D264F}" type="slidenum">
              <a:rPr lang="pt-BR" altLang="pt-BR"/>
              <a:pPr>
                <a:spcBef>
                  <a:spcPct val="0"/>
                </a:spcBef>
              </a:pPr>
              <a:t>7</a:t>
            </a:fld>
            <a:endParaRPr lang="pt-BR" altLang="pt-BR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1838" y="750888"/>
            <a:ext cx="5426075" cy="3756025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1954" y="4756421"/>
            <a:ext cx="5044265" cy="45082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12280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91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9539" indent="-288285" defTabSz="92091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3138" indent="-230628" defTabSz="92091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4394" indent="-230628" defTabSz="92091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5649" indent="-230628" defTabSz="92091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6905" indent="-230628" defTabSz="9209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8160" indent="-230628" defTabSz="9209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59415" indent="-230628" defTabSz="9209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0671" indent="-230628" defTabSz="9209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FD3D0F2-EF33-4775-874C-DF4B4D7D264F}" type="slidenum">
              <a:rPr lang="pt-BR" altLang="pt-BR"/>
              <a:pPr>
                <a:spcBef>
                  <a:spcPct val="0"/>
                </a:spcBef>
              </a:pPr>
              <a:t>8</a:t>
            </a:fld>
            <a:endParaRPr lang="pt-BR" altLang="pt-BR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1838" y="750888"/>
            <a:ext cx="5426075" cy="3756025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1954" y="4756421"/>
            <a:ext cx="5044265" cy="45082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12280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91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9539" indent="-288285" defTabSz="92091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3138" indent="-230628" defTabSz="92091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4394" indent="-230628" defTabSz="92091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5649" indent="-230628" defTabSz="92091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6905" indent="-230628" defTabSz="9209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8160" indent="-230628" defTabSz="9209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59415" indent="-230628" defTabSz="9209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0671" indent="-230628" defTabSz="9209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FD3D0F2-EF33-4775-874C-DF4B4D7D264F}" type="slidenum">
              <a:rPr lang="pt-BR" altLang="pt-BR"/>
              <a:pPr>
                <a:spcBef>
                  <a:spcPct val="0"/>
                </a:spcBef>
              </a:pPr>
              <a:t>9</a:t>
            </a:fld>
            <a:endParaRPr lang="pt-BR" altLang="pt-BR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1838" y="750888"/>
            <a:ext cx="5426075" cy="3756025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1954" y="4756421"/>
            <a:ext cx="5044265" cy="45082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12280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91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9539" indent="-288285" defTabSz="92091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3138" indent="-230628" defTabSz="92091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4394" indent="-230628" defTabSz="92091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5649" indent="-230628" defTabSz="92091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6905" indent="-230628" defTabSz="9209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8160" indent="-230628" defTabSz="9209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59415" indent="-230628" defTabSz="9209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0671" indent="-230628" defTabSz="9209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FD3D0F2-EF33-4775-874C-DF4B4D7D264F}" type="slidenum">
              <a:rPr lang="pt-BR" altLang="pt-BR"/>
              <a:pPr>
                <a:spcBef>
                  <a:spcPct val="0"/>
                </a:spcBef>
              </a:pPr>
              <a:t>10</a:t>
            </a:fld>
            <a:endParaRPr lang="pt-BR" altLang="pt-BR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1838" y="750888"/>
            <a:ext cx="5426075" cy="3756025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1954" y="4756421"/>
            <a:ext cx="5044265" cy="45082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12280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4953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defRPr/>
            </a:pPr>
            <a:endParaRPr kumimoji="1" lang="pt-PT" altLang="pt-BR" sz="2400">
              <a:latin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742950" y="990600"/>
            <a:ext cx="56134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defRPr/>
            </a:pPr>
            <a:endParaRPr kumimoji="1" lang="pt-PT" altLang="pt-BR" sz="2400">
              <a:latin typeface="Times New Roman" pitchFamily="18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935413" y="4889500"/>
            <a:ext cx="5283200" cy="319088"/>
            <a:chOff x="2288" y="3080"/>
            <a:chExt cx="3072" cy="201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/>
            </a:p>
          </p:txBody>
        </p:sp>
      </p:grpSp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062538" y="2927350"/>
            <a:ext cx="3962400" cy="18224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>
              <a:buFont typeface="Monotype Sort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014413" y="1425575"/>
            <a:ext cx="84201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2889250" y="6553200"/>
            <a:ext cx="206375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pt-BR"/>
              <a:t>Setembro de 2005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5629275" y="6553200"/>
            <a:ext cx="3552825" cy="3048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113" y="5962650"/>
            <a:ext cx="635000" cy="885825"/>
          </a:xfrm>
        </p:spPr>
        <p:txBody>
          <a:bodyPr anchorCtr="0"/>
          <a:lstStyle>
            <a:lvl1pPr algn="l">
              <a:defRPr sz="2600" i="0" smtClean="0"/>
            </a:lvl1pPr>
          </a:lstStyle>
          <a:p>
            <a:pPr>
              <a:defRPr/>
            </a:pPr>
            <a:fld id="{BBDBCD36-4277-4FAC-9636-B1031A8956F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92142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0D9150-B8A1-41C4-B7DE-CF8961A5763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66359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908B0C-655A-497F-9E36-41E9FB84851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49000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95300" y="274638"/>
            <a:ext cx="89154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EF9665-5FE8-490C-BF5D-88C8E2665B2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6408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7C7C24-811F-4A13-AFA9-1DA9747D64E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07390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331092-D802-44EE-8AC9-985508C53F5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34624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F0F665-F2AF-40C3-A085-9DF50BF3EDF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1999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ECEDC1-9074-4667-B0BA-F554E5018E2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30544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2FE9A0-5D08-4FE2-B7BD-74C549A1DDA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5121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CF0379-5E5E-440B-899A-787A8720AF0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66265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7EFCA1-A327-49BC-B999-2DB7C15A229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79714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63F22B-E2D3-494E-92BA-405F97FB306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52316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7"/>
          <p:cNvGrpSpPr>
            <a:grpSpLocks/>
          </p:cNvGrpSpPr>
          <p:nvPr/>
        </p:nvGrpSpPr>
        <p:grpSpPr bwMode="auto">
          <a:xfrm>
            <a:off x="0" y="0"/>
            <a:ext cx="2286000" cy="6858000"/>
            <a:chOff x="0" y="0"/>
            <a:chExt cx="1440" cy="4320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6" cy="43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/>
            </a:p>
          </p:txBody>
        </p:sp>
        <p:sp>
          <p:nvSpPr>
            <p:cNvPr id="1034" name="Rectangle 4"/>
            <p:cNvSpPr>
              <a:spLocks noChangeArrowheads="1"/>
            </p:cNvSpPr>
            <p:nvPr/>
          </p:nvSpPr>
          <p:spPr bwMode="auto">
            <a:xfrm>
              <a:off x="336" y="0"/>
              <a:ext cx="1104" cy="4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/>
            </a:p>
          </p:txBody>
        </p:sp>
      </p:grpSp>
      <p:sp>
        <p:nvSpPr>
          <p:cNvPr id="1027" name="AutoShape 5"/>
          <p:cNvSpPr>
            <a:spLocks noChangeArrowheads="1"/>
          </p:cNvSpPr>
          <p:nvPr/>
        </p:nvSpPr>
        <p:spPr bwMode="auto">
          <a:xfrm>
            <a:off x="533400" y="457200"/>
            <a:ext cx="553085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defRPr/>
            </a:pPr>
            <a:endParaRPr kumimoji="1" lang="pt-PT" altLang="pt-BR" sz="2400">
              <a:latin typeface="Times New Roman" pitchFamily="18" charset="0"/>
            </a:endParaRPr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81350" y="6529388"/>
            <a:ext cx="3136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2700" y="6496050"/>
            <a:ext cx="63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 algn="ctr" eaLnBrk="1" hangingPunct="1">
              <a:defRPr sz="1600" b="1" i="1" smtClean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6854832-3E1D-42A6-A75F-6D7F8D5CDF7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pic>
        <p:nvPicPr>
          <p:cNvPr id="1030" name="Picture 24" descr="novobann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83"/>
          <a:stretch>
            <a:fillRect/>
          </a:stretch>
        </p:blipFill>
        <p:spPr bwMode="auto">
          <a:xfrm>
            <a:off x="901700" y="0"/>
            <a:ext cx="90043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25"/>
          <p:cNvSpPr>
            <a:spLocks noChangeArrowheads="1"/>
          </p:cNvSpPr>
          <p:nvPr/>
        </p:nvSpPr>
        <p:spPr bwMode="auto">
          <a:xfrm>
            <a:off x="1562100" y="-17463"/>
            <a:ext cx="3319463" cy="51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defRPr/>
            </a:pPr>
            <a:r>
              <a:rPr lang="pt-BR" altLang="pt-BR" sz="1400" b="1">
                <a:latin typeface="Arial Unicode MS" pitchFamily="34" charset="-128"/>
              </a:rPr>
              <a:t>Ministério da Fazenda</a:t>
            </a:r>
          </a:p>
          <a:p>
            <a:pPr>
              <a:defRPr/>
            </a:pPr>
            <a:r>
              <a:rPr lang="pt-BR" altLang="pt-BR" sz="1400" b="1">
                <a:latin typeface="Arial Unicode MS" pitchFamily="34" charset="-128"/>
              </a:rPr>
              <a:t>Secretaria de Política Econômica</a:t>
            </a:r>
            <a:endParaRPr lang="pt-BR" altLang="pt-BR" sz="1400" b="1" i="1">
              <a:latin typeface="Arial Unicode MS" pitchFamily="34" charset="-128"/>
            </a:endParaRPr>
          </a:p>
        </p:txBody>
      </p:sp>
      <p:pic>
        <p:nvPicPr>
          <p:cNvPr id="1032" name="Picture 26" descr="novobann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" r="86360" b="5594"/>
          <a:stretch>
            <a:fillRect/>
          </a:stretch>
        </p:blipFill>
        <p:spPr bwMode="auto">
          <a:xfrm>
            <a:off x="914400" y="12700"/>
            <a:ext cx="6858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787" r:id="rId1"/>
    <p:sldLayoutId id="2147490788" r:id="rId2"/>
    <p:sldLayoutId id="2147490789" r:id="rId3"/>
    <p:sldLayoutId id="2147490790" r:id="rId4"/>
    <p:sldLayoutId id="2147490791" r:id="rId5"/>
    <p:sldLayoutId id="2147490792" r:id="rId6"/>
    <p:sldLayoutId id="2147490793" r:id="rId7"/>
    <p:sldLayoutId id="2147490794" r:id="rId8"/>
    <p:sldLayoutId id="2147490795" r:id="rId9"/>
    <p:sldLayoutId id="2147490796" r:id="rId10"/>
    <p:sldLayoutId id="2147490797" r:id="rId11"/>
    <p:sldLayoutId id="2147490798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8000"/>
          </a:solidFill>
          <a:latin typeface="Arial Black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8000"/>
          </a:solidFill>
          <a:latin typeface="Arial Black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8000"/>
          </a:solidFill>
          <a:latin typeface="Arial Black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8000"/>
          </a:solidFill>
          <a:latin typeface="Arial Black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8000"/>
          </a:solidFill>
          <a:latin typeface="Arial Black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8000"/>
          </a:solidFill>
          <a:latin typeface="Arial Black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8000"/>
          </a:solidFill>
          <a:latin typeface="Arial Black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8000"/>
          </a:solidFill>
          <a:latin typeface="Arial Black" pitchFamily="34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Monotype Sorts"/>
        <a:buChar char="ë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Monotype Sorts"/>
        <a:buChar char="ç"/>
        <a:defRPr sz="2200">
          <a:solidFill>
            <a:schemeClr val="tx1"/>
          </a:solidFill>
          <a:latin typeface="+mn-lt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200">
          <a:solidFill>
            <a:schemeClr val="tx1"/>
          </a:solidFill>
          <a:latin typeface="+mn-lt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 sz="2200">
          <a:solidFill>
            <a:schemeClr val="tx1"/>
          </a:solidFill>
          <a:latin typeface="+mn-lt"/>
        </a:defRPr>
      </a:lvl5pPr>
      <a:lvl6pPr marL="2514600" indent="-228600" algn="just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200">
          <a:solidFill>
            <a:schemeClr val="tx1"/>
          </a:solidFill>
          <a:latin typeface="+mn-lt"/>
        </a:defRPr>
      </a:lvl6pPr>
      <a:lvl7pPr marL="2971800" indent="-228600" algn="just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200">
          <a:solidFill>
            <a:schemeClr val="tx1"/>
          </a:solidFill>
          <a:latin typeface="+mn-lt"/>
        </a:defRPr>
      </a:lvl7pPr>
      <a:lvl8pPr marL="3429000" indent="-228600" algn="just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200">
          <a:solidFill>
            <a:schemeClr val="tx1"/>
          </a:solidFill>
          <a:latin typeface="+mn-lt"/>
        </a:defRPr>
      </a:lvl8pPr>
      <a:lvl9pPr marL="3886200" indent="-228600" algn="just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2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D82BA4C4-DEFC-41E7-8405-3A7BD317E588}" type="slidenum"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pPr/>
              <a:t>1</a:t>
            </a:fld>
            <a:endParaRPr lang="pt-BR" altLang="pt-BR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797866" y="5518973"/>
            <a:ext cx="82180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just" eaLnBrk="1" hangingPunct="1"/>
            <a:r>
              <a:rPr lang="pt-BR" altLang="pt-BR" sz="20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Rudinei</a:t>
            </a:r>
            <a:r>
              <a:rPr lang="pt-BR" altLang="pt-BR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Marques</a:t>
            </a:r>
          </a:p>
          <a:p>
            <a:pPr algn="just" eaLnBrk="1" hangingPunct="1"/>
            <a:r>
              <a:rPr lang="pt-BR" altLang="pt-BR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Presidente do FONACATE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97866" y="2296148"/>
            <a:ext cx="8424936" cy="162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5400" b="1" dirty="0">
                <a:solidFill>
                  <a:srgbClr val="145093"/>
                </a:solidFill>
                <a:latin typeface="Arial Black" panose="020B0A04020102020204" pitchFamily="34" charset="0"/>
              </a:rPr>
              <a:t>PEC </a:t>
            </a:r>
            <a:r>
              <a:rPr lang="pt-BR" altLang="pt-BR" sz="5400" b="1" dirty="0" smtClean="0">
                <a:solidFill>
                  <a:srgbClr val="145093"/>
                </a:solidFill>
                <a:latin typeface="Arial Black" panose="020B0A04020102020204" pitchFamily="34" charset="0"/>
              </a:rPr>
              <a:t>06/2019</a:t>
            </a:r>
            <a:endParaRPr lang="pt-BR" altLang="pt-BR" sz="5400" b="1" dirty="0">
              <a:solidFill>
                <a:srgbClr val="145093"/>
              </a:solidFill>
              <a:latin typeface="Arial Black" panose="020B0A04020102020204" pitchFamily="34" charset="0"/>
            </a:endParaRPr>
          </a:p>
          <a:p>
            <a:pPr algn="ctr" eaLnBrk="1" hangingPunct="1">
              <a:spcBef>
                <a:spcPts val="1440"/>
              </a:spcBef>
            </a:pPr>
            <a:r>
              <a:rPr lang="pt-BR" altLang="pt-BR" sz="3400" b="1" dirty="0" smtClean="0">
                <a:solidFill>
                  <a:srgbClr val="145093"/>
                </a:solidFill>
                <a:latin typeface="Arial Black" panose="020B0A04020102020204" pitchFamily="34" charset="0"/>
              </a:rPr>
              <a:t>O fim do Estado social</a:t>
            </a:r>
            <a:endParaRPr lang="pt-BR" altLang="pt-BR" sz="3400" b="1" dirty="0">
              <a:solidFill>
                <a:srgbClr val="145093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24F919D4-DBDF-004E-95EF-734FEA3ABC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792" y="260648"/>
            <a:ext cx="3241516" cy="153972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9866F892-AA47-0749-B535-629F789BF46A}"/>
              </a:ext>
            </a:extLst>
          </p:cNvPr>
          <p:cNvSpPr/>
          <p:nvPr/>
        </p:nvSpPr>
        <p:spPr>
          <a:xfrm>
            <a:off x="7448110" y="5672861"/>
            <a:ext cx="15723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altLang="pt-BR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AGOSTO 2019</a:t>
            </a:r>
            <a:endParaRPr lang="pt-BR" altLang="pt-BR" sz="7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6605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436B9FC8-221F-4A46-B589-890AD5382E7A}" type="slidenum"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pPr/>
              <a:t>10</a:t>
            </a:fld>
            <a:endParaRPr lang="pt-BR" altLang="pt-BR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07799" y="188640"/>
            <a:ext cx="8388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Calibri" panose="020F0502020204030204" pitchFamily="34" charset="0"/>
              </a:rPr>
              <a:t>2. Pontos críticos da reforma para servidores públicos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07799" y="747744"/>
            <a:ext cx="813690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+mj-lt"/>
              <a:buAutoNum type="romanUcPeriod" startAt="2"/>
            </a:pPr>
            <a:r>
              <a:rPr lang="pt-BR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Aumento de tributo: contribuição extraordinária</a:t>
            </a:r>
            <a:endParaRPr lang="pt-BR" sz="28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971550" lvl="1" indent="-514350" algn="just">
              <a:buFont typeface="Arial" panose="020B0604020202020204" pitchFamily="34" charset="0"/>
              <a:buChar char="•"/>
            </a:pPr>
            <a:r>
              <a:rPr lang="pt-BR" sz="2600" dirty="0">
                <a:latin typeface="Calibri" panose="020F0502020204030204" pitchFamily="34" charset="0"/>
                <a:cs typeface="Arial" panose="020B0604020202020204" pitchFamily="34" charset="0"/>
              </a:rPr>
              <a:t>além do confisco via majoração desproporcional de alíquotas previdenciárias, o texto aprovado na Câmara permite a instituição de contribuição extraordinária em caso de déficit atuarial do RPPS</a:t>
            </a:r>
          </a:p>
          <a:p>
            <a:pPr marL="971550" lvl="1" indent="-514350" algn="just">
              <a:buFont typeface="Arial" panose="020B0604020202020204" pitchFamily="34" charset="0"/>
              <a:buChar char="•"/>
            </a:pPr>
            <a:r>
              <a:rPr lang="pt-BR" sz="2600" dirty="0">
                <a:latin typeface="Calibri" panose="020F0502020204030204" pitchFamily="34" charset="0"/>
                <a:cs typeface="Arial" panose="020B0604020202020204" pitchFamily="34" charset="0"/>
              </a:rPr>
              <a:t>= cheque em branco para redução permanente da remuneração de aposentados e ativos no serviço público</a:t>
            </a:r>
          </a:p>
          <a:p>
            <a:pPr marL="571500" indent="-571500" algn="just">
              <a:buFont typeface="+mj-lt"/>
              <a:buAutoNum type="romanUcPeriod" startAt="3"/>
            </a:pPr>
            <a:r>
              <a:rPr lang="pt-BR" sz="26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Aumento de tributos: elevação BC de apos. </a:t>
            </a:r>
            <a:r>
              <a:rPr lang="pt-BR" sz="2600" b="1" dirty="0">
                <a:latin typeface="Calibri" panose="020F0502020204030204" pitchFamily="34" charset="0"/>
                <a:cs typeface="Arial" panose="020B0604020202020204" pitchFamily="34" charset="0"/>
              </a:rPr>
              <a:t>e </a:t>
            </a:r>
            <a:r>
              <a:rPr lang="pt-BR" sz="26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pens.</a:t>
            </a:r>
            <a:endParaRPr lang="pt-BR" sz="26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971550" lvl="1" indent="-514350" algn="just">
              <a:buFont typeface="Arial" panose="020B0604020202020204" pitchFamily="34" charset="0"/>
              <a:buChar char="•"/>
            </a:pPr>
            <a:r>
              <a:rPr lang="pt-BR" sz="2600" dirty="0">
                <a:latin typeface="Calibri" panose="020F0502020204030204" pitchFamily="34" charset="0"/>
                <a:cs typeface="Arial" panose="020B0604020202020204" pitchFamily="34" charset="0"/>
              </a:rPr>
              <a:t>permissão para ampliação da base de cálculo da contribuição de aposentados e pensionistas</a:t>
            </a:r>
          </a:p>
          <a:p>
            <a:pPr marL="1428750" lvl="2" indent="-514350" algn="just">
              <a:buFont typeface="Arial" panose="020B0604020202020204" pitchFamily="34" charset="0"/>
              <a:buChar char="•"/>
            </a:pPr>
            <a:r>
              <a:rPr lang="pt-BR" sz="2600" dirty="0">
                <a:latin typeface="Calibri" panose="020F0502020204030204" pitchFamily="34" charset="0"/>
                <a:cs typeface="Arial" panose="020B0604020202020204" pitchFamily="34" charset="0"/>
              </a:rPr>
              <a:t>hoje: acima de R$ 5.839,45</a:t>
            </a:r>
          </a:p>
          <a:p>
            <a:pPr marL="1428750" lvl="2" indent="-514350" algn="just">
              <a:buFont typeface="Arial" panose="020B0604020202020204" pitchFamily="34" charset="0"/>
              <a:buChar char="•"/>
            </a:pPr>
            <a:r>
              <a:rPr lang="pt-BR" sz="2600" dirty="0">
                <a:latin typeface="Calibri" panose="020F0502020204030204" pitchFamily="34" charset="0"/>
                <a:cs typeface="Arial" panose="020B0604020202020204" pitchFamily="34" charset="0"/>
              </a:rPr>
              <a:t>PEC 6/2019: acima de R$ 998,00</a:t>
            </a:r>
            <a:endParaRPr lang="pt-BR" sz="2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09232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436B9FC8-221F-4A46-B589-890AD5382E7A}" type="slidenum"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pPr/>
              <a:t>11</a:t>
            </a:fld>
            <a:endParaRPr lang="pt-BR" altLang="pt-BR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07799" y="188640"/>
            <a:ext cx="8388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Calibri" panose="020F0502020204030204" pitchFamily="34" charset="0"/>
              </a:rPr>
              <a:t>2. Pontos críticos da reforma para servidores públicos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07797" y="908720"/>
            <a:ext cx="856568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+mj-lt"/>
              <a:buAutoNum type="romanUcPeriod" startAt="4"/>
            </a:pPr>
            <a:r>
              <a:rPr lang="pt-BR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Quebra de contrato: transição dos anteriores 1998 e a 2004</a:t>
            </a:r>
          </a:p>
          <a:p>
            <a:pPr algn="just"/>
            <a:endParaRPr lang="pt-BR" sz="28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971550" lvl="1" indent="-514350" algn="just">
              <a:buFont typeface="Arial" panose="020B0604020202020204" pitchFamily="34" charset="0"/>
              <a:buChar char="•"/>
            </a:pPr>
            <a:r>
              <a:rPr lang="pt-BR" sz="2800" dirty="0">
                <a:latin typeface="Calibri" panose="020F0502020204030204" pitchFamily="34" charset="0"/>
                <a:cs typeface="Arial" panose="020B0604020202020204" pitchFamily="34" charset="0"/>
              </a:rPr>
              <a:t>servidores que já se encontram em transição pois ingressaram no serviço público antes </a:t>
            </a:r>
            <a:r>
              <a:rPr lang="pt-BR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das EC 20/98 e  </a:t>
            </a:r>
            <a:r>
              <a:rPr lang="pt-BR" sz="2800" dirty="0">
                <a:latin typeface="Calibri" panose="020F0502020204030204" pitchFamily="34" charset="0"/>
                <a:cs typeface="Arial" panose="020B0604020202020204" pitchFamily="34" charset="0"/>
              </a:rPr>
              <a:t>EC 41/2003</a:t>
            </a:r>
          </a:p>
          <a:p>
            <a:pPr marL="971550" lvl="1" indent="-514350" algn="just">
              <a:buFont typeface="Arial" panose="020B0604020202020204" pitchFamily="34" charset="0"/>
              <a:buChar char="•"/>
            </a:pPr>
            <a:r>
              <a:rPr lang="pt-BR" sz="2800" u="sng" dirty="0" smtClean="0">
                <a:latin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pt-BR" sz="2800" u="sng" dirty="0">
                <a:latin typeface="Calibri" panose="020F0502020204030204" pitchFamily="34" charset="0"/>
                <a:cs typeface="Arial" panose="020B0604020202020204" pitchFamily="34" charset="0"/>
              </a:rPr>
              <a:t>transição da transição </a:t>
            </a:r>
            <a:r>
              <a:rPr lang="pt-BR" sz="2800" u="sng" dirty="0" smtClean="0">
                <a:latin typeface="Calibri" panose="020F0502020204030204" pitchFamily="34" charset="0"/>
                <a:cs typeface="Arial" panose="020B0604020202020204" pitchFamily="34" charset="0"/>
              </a:rPr>
              <a:t>impõe </a:t>
            </a:r>
            <a:r>
              <a:rPr lang="pt-BR" sz="2800" u="sng" dirty="0">
                <a:latin typeface="Calibri" panose="020F0502020204030204" pitchFamily="34" charset="0"/>
                <a:cs typeface="Arial" panose="020B0604020202020204" pitchFamily="34" charset="0"/>
              </a:rPr>
              <a:t>pedágio de 100%</a:t>
            </a:r>
            <a:r>
              <a:rPr lang="pt-BR" sz="28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Calibri" panose="020F0502020204030204" pitchFamily="34" charset="0"/>
                <a:cs typeface="Arial" panose="020B0604020202020204" pitchFamily="34" charset="0"/>
              </a:rPr>
              <a:t>sobre o tempo que falta contribuir na </a:t>
            </a:r>
            <a:r>
              <a:rPr lang="pt-BR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promulgação</a:t>
            </a:r>
            <a:endParaRPr lang="pt-BR" sz="28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971550" lvl="1" indent="-514350" algn="just">
              <a:buFont typeface="Arial" panose="020B0604020202020204" pitchFamily="34" charset="0"/>
              <a:buChar char="•"/>
            </a:pPr>
            <a:r>
              <a:rPr lang="pt-BR" sz="2800" dirty="0">
                <a:latin typeface="Calibri" panose="020F0502020204030204" pitchFamily="34" charset="0"/>
                <a:cs typeface="Arial" panose="020B0604020202020204" pitchFamily="34" charset="0"/>
              </a:rPr>
              <a:t>na prática, poucos servidores contemplados pela regra, a maioria irá se aposentar somente nas novas idades </a:t>
            </a:r>
            <a:r>
              <a:rPr lang="pt-BR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mínimas</a:t>
            </a:r>
            <a:endParaRPr lang="pt-BR" sz="28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9916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436B9FC8-221F-4A46-B589-890AD5382E7A}" type="slidenum"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pPr/>
              <a:t>12</a:t>
            </a:fld>
            <a:endParaRPr lang="pt-BR" altLang="pt-BR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07799" y="188640"/>
            <a:ext cx="8388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Calibri" panose="020F0502020204030204" pitchFamily="34" charset="0"/>
              </a:rPr>
              <a:t>2. Pontos críticos da reforma para servidores públicos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07799" y="747744"/>
            <a:ext cx="813690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+mj-lt"/>
              <a:buAutoNum type="romanUcPeriod" startAt="5"/>
            </a:pPr>
            <a:r>
              <a:rPr lang="pt-BR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Quebra de contrato: transição </a:t>
            </a:r>
            <a:r>
              <a:rPr lang="pt-BR" sz="2800" b="1" dirty="0">
                <a:latin typeface="Calibri" panose="020F0502020204030204" pitchFamily="34" charset="0"/>
                <a:cs typeface="Arial" panose="020B0604020202020204" pitchFamily="34" charset="0"/>
              </a:rPr>
              <a:t>dos servidores que ingressaram entre 2004 e 2013</a:t>
            </a:r>
          </a:p>
          <a:p>
            <a:pPr marL="571500" indent="-571500" algn="just">
              <a:buFont typeface="+mj-lt"/>
              <a:buAutoNum type="romanUcPeriod" startAt="5"/>
            </a:pPr>
            <a:endParaRPr lang="pt-BR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971550" lvl="1" indent="-514350" algn="just">
              <a:buFont typeface="Arial" panose="020B0604020202020204" pitchFamily="34" charset="0"/>
              <a:buChar char="•"/>
            </a:pPr>
            <a:r>
              <a:rPr lang="pt-BR" sz="2600" dirty="0">
                <a:latin typeface="Calibri" panose="020F0502020204030204" pitchFamily="34" charset="0"/>
                <a:cs typeface="Arial" panose="020B0604020202020204" pitchFamily="34" charset="0"/>
              </a:rPr>
              <a:t>arrocho de benefícios = RGPS</a:t>
            </a:r>
          </a:p>
          <a:p>
            <a:pPr marL="1428750" lvl="2" indent="-514350" algn="just">
              <a:buFont typeface="Arial" panose="020B0604020202020204" pitchFamily="34" charset="0"/>
              <a:buChar char="•"/>
            </a:pPr>
            <a:r>
              <a:rPr lang="pt-BR" sz="2600" dirty="0">
                <a:latin typeface="Calibri" panose="020F0502020204030204" pitchFamily="34" charset="0"/>
                <a:cs typeface="Arial" panose="020B0604020202020204" pitchFamily="34" charset="0"/>
              </a:rPr>
              <a:t>hoje: média das 80% maiores remunerações</a:t>
            </a:r>
          </a:p>
          <a:p>
            <a:pPr marL="1428750" lvl="2" indent="-514350" algn="just">
              <a:buFont typeface="Arial" panose="020B0604020202020204" pitchFamily="34" charset="0"/>
              <a:buChar char="•"/>
            </a:pPr>
            <a:r>
              <a:rPr lang="pt-BR" sz="2600" dirty="0">
                <a:latin typeface="Calibri" panose="020F0502020204030204" pitchFamily="34" charset="0"/>
                <a:cs typeface="Arial" panose="020B0604020202020204" pitchFamily="34" charset="0"/>
              </a:rPr>
              <a:t>PEC 6/2019: média de todas as remunerações</a:t>
            </a:r>
          </a:p>
          <a:p>
            <a:pPr marL="1428750" lvl="2" indent="-514350" algn="just">
              <a:buFont typeface="Arial" panose="020B0604020202020204" pitchFamily="34" charset="0"/>
              <a:buChar char="•"/>
            </a:pPr>
            <a:r>
              <a:rPr lang="pt-BR" sz="2600" dirty="0">
                <a:latin typeface="Calibri" panose="020F0502020204030204" pitchFamily="34" charset="0"/>
                <a:cs typeface="Arial" panose="020B0604020202020204" pitchFamily="34" charset="0"/>
              </a:rPr>
              <a:t>hoje: 100% da média</a:t>
            </a:r>
          </a:p>
          <a:p>
            <a:pPr marL="1428750" lvl="2" indent="-514350" algn="just">
              <a:buFont typeface="Arial" panose="020B0604020202020204" pitchFamily="34" charset="0"/>
              <a:buChar char="•"/>
            </a:pPr>
            <a:r>
              <a:rPr lang="pt-BR" sz="2600" dirty="0">
                <a:latin typeface="Calibri" panose="020F0502020204030204" pitchFamily="34" charset="0"/>
                <a:cs typeface="Arial" panose="020B0604020202020204" pitchFamily="34" charset="0"/>
              </a:rPr>
              <a:t>PEC 6/2019: 100% da média só com 40 anos de contribuição para os homens e 35 para as mulheres</a:t>
            </a:r>
          </a:p>
          <a:p>
            <a:pPr marL="1428750" lvl="2" indent="-514350" algn="just">
              <a:buFont typeface="Arial" panose="020B0604020202020204" pitchFamily="34" charset="0"/>
              <a:buChar char="•"/>
            </a:pPr>
            <a:endParaRPr lang="pt-BR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971550" lvl="1" indent="-514350" algn="just">
              <a:buFont typeface="Arial" panose="020B0604020202020204" pitchFamily="34" charset="0"/>
              <a:buChar char="•"/>
            </a:pPr>
            <a:r>
              <a:rPr lang="pt-BR" sz="2600" dirty="0">
                <a:latin typeface="Calibri" panose="020F0502020204030204" pitchFamily="34" charset="0"/>
                <a:cs typeface="Arial" panose="020B0604020202020204" pitchFamily="34" charset="0"/>
              </a:rPr>
              <a:t>a depender do caso, </a:t>
            </a:r>
            <a:r>
              <a:rPr lang="pt-BR" sz="2600" b="1" dirty="0">
                <a:latin typeface="Calibri" panose="020F0502020204030204" pitchFamily="34" charset="0"/>
                <a:cs typeface="Arial" panose="020B0604020202020204" pitchFamily="34" charset="0"/>
              </a:rPr>
              <a:t>perdas no valor da aposentadoria podem variar de 8% a 40</a:t>
            </a:r>
            <a:r>
              <a:rPr lang="pt-BR" sz="26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%; o que levará à apos. compulsória aos 70 anos</a:t>
            </a:r>
            <a:endParaRPr lang="pt-BR" sz="26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10216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436B9FC8-221F-4A46-B589-890AD5382E7A}" type="slidenum"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pPr/>
              <a:t>13</a:t>
            </a:fld>
            <a:endParaRPr lang="pt-BR" altLang="pt-BR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07799" y="188640"/>
            <a:ext cx="8388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Calibri" panose="020F0502020204030204" pitchFamily="34" charset="0"/>
              </a:rPr>
              <a:t>2. Pontos críticos da reforma para servidores públicos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40194" y="1132157"/>
            <a:ext cx="81369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UcPeriod" startAt="6"/>
            </a:pPr>
            <a:r>
              <a:rPr lang="pt-BR" sz="2800" b="1" dirty="0">
                <a:latin typeface="Calibri" panose="020F0502020204030204" pitchFamily="34" charset="0"/>
                <a:cs typeface="Arial" panose="020B0604020202020204" pitchFamily="34" charset="0"/>
              </a:rPr>
              <a:t>Pensão por morte</a:t>
            </a:r>
          </a:p>
          <a:p>
            <a:pPr marL="571500" indent="-571500">
              <a:buFont typeface="+mj-lt"/>
              <a:buAutoNum type="romanUcPeriod" startAt="6"/>
            </a:pPr>
            <a:endParaRPr lang="pt-BR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pt-BR" sz="2600" dirty="0">
                <a:latin typeface="Calibri" panose="020F0502020204030204" pitchFamily="34" charset="0"/>
                <a:cs typeface="Arial" panose="020B0604020202020204" pitchFamily="34" charset="0"/>
              </a:rPr>
              <a:t>nova regra, assim como para o trabalhador do setor privado, avilta benefícios, que podem cair abaixo do salário </a:t>
            </a:r>
            <a:r>
              <a:rPr lang="pt-BR" sz="2600" dirty="0" smtClean="0">
                <a:latin typeface="Calibri" panose="020F0502020204030204" pitchFamily="34" charset="0"/>
                <a:cs typeface="Arial" panose="020B0604020202020204" pitchFamily="34" charset="0"/>
              </a:rPr>
              <a:t>mínimo (art. 23)</a:t>
            </a:r>
            <a:endParaRPr lang="pt-BR" sz="26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pt-BR" sz="2600" dirty="0">
                <a:latin typeface="Calibri" panose="020F0502020204030204" pitchFamily="34" charset="0"/>
                <a:cs typeface="Arial" panose="020B0604020202020204" pitchFamily="34" charset="0"/>
              </a:rPr>
              <a:t>proíbe </a:t>
            </a:r>
            <a:r>
              <a:rPr lang="pt-BR" sz="2600" dirty="0" smtClean="0">
                <a:latin typeface="Calibri" panose="020F0502020204030204" pitchFamily="34" charset="0"/>
                <a:cs typeface="Arial" panose="020B0604020202020204" pitchFamily="34" charset="0"/>
              </a:rPr>
              <a:t>acumulação (art. 24)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endParaRPr lang="pt-BR" sz="26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buAutoNum type="romanUcPeriod" startAt="7"/>
            </a:pPr>
            <a:r>
              <a:rPr lang="pt-BR" sz="2800" b="1" dirty="0">
                <a:latin typeface="Calibri" panose="020F0502020204030204" pitchFamily="34" charset="0"/>
                <a:cs typeface="Arial" panose="020B0604020202020204" pitchFamily="34" charset="0"/>
              </a:rPr>
              <a:t>Extinção do RPPS</a:t>
            </a:r>
          </a:p>
          <a:p>
            <a:endParaRPr lang="pt-BR" sz="26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600" dirty="0" smtClean="0">
                <a:latin typeface="Calibri" panose="020F0502020204030204" pitchFamily="34" charset="0"/>
                <a:cs typeface="Arial" panose="020B0604020202020204" pitchFamily="34" charset="0"/>
              </a:rPr>
              <a:t>Insegurança jurídica para que está nos RPPS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600" dirty="0" smtClean="0">
                <a:latin typeface="Calibri" panose="020F0502020204030204" pitchFamily="34" charset="0"/>
                <a:cs typeface="Arial" panose="020B0604020202020204" pitchFamily="34" charset="0"/>
              </a:rPr>
              <a:t>Permite à LC extinguir RPPS e migrar seus participantes para o RGPS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pt-BR" sz="26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971550" lvl="1" indent="-514350">
              <a:buFont typeface="Arial" panose="020B0604020202020204" pitchFamily="34" charset="0"/>
              <a:buChar char="•"/>
            </a:pPr>
            <a:endParaRPr lang="pt-BR" sz="26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3927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000" dirty="0" smtClean="0"/>
              <a:t>A sociedade não é mais protegida pelo Estado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pt-BR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/>
              <a:t>Desconexão </a:t>
            </a:r>
            <a:r>
              <a:rPr lang="pt-BR" sz="2800" dirty="0" smtClean="0"/>
              <a:t>entre economia (global) e </a:t>
            </a:r>
            <a:r>
              <a:rPr lang="pt-BR" sz="2800" dirty="0"/>
              <a:t>questões </a:t>
            </a:r>
            <a:r>
              <a:rPr lang="pt-BR" sz="2800" dirty="0" smtClean="0"/>
              <a:t>político-sociais (locais) = insignificância da política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 smtClean="0"/>
              <a:t>Concentração de riqueza (1% &gt; 99%)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 smtClean="0"/>
              <a:t>Aumento das desigualdades (OIT estima 3 bilhões de pessoas abaixo linha pobreza de U$ 2/dia)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 smtClean="0"/>
              <a:t>Insegurança em relação ao presente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 smtClean="0"/>
              <a:t>Incerteza em relação ao futuro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 smtClean="0"/>
              <a:t>Crise da solidariedade social (capitalização)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pt-BR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pt-BR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pt-BR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pt-BR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7C7C24-811F-4A13-AFA9-1DA9747D64E3}" type="slidenum">
              <a:rPr lang="pt-BR" altLang="pt-BR" smtClean="0"/>
              <a:pPr>
                <a:defRPr/>
              </a:pPr>
              <a:t>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0422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436B9FC8-221F-4A46-B589-890AD5382E7A}" type="slidenum"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pPr/>
              <a:t>3</a:t>
            </a:fld>
            <a:endParaRPr lang="pt-BR" altLang="pt-BR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07799" y="188640"/>
            <a:ext cx="8388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Calibri" panose="020F0502020204030204" pitchFamily="34" charset="0"/>
              </a:rPr>
              <a:t>1. A PEC 6/2019 e crescimento: dúvidas e incertezas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31672" y="1196752"/>
            <a:ext cx="81369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pt-BR" sz="3200" dirty="0">
                <a:latin typeface="Calibri" panose="020F0502020204030204" pitchFamily="34" charset="0"/>
                <a:cs typeface="Arial" panose="020B0604020202020204" pitchFamily="34" charset="0"/>
              </a:rPr>
              <a:t>Lógica </a:t>
            </a:r>
            <a:r>
              <a:rPr lang="pt-BR" sz="3200" dirty="0" smtClean="0">
                <a:latin typeface="Calibri" panose="020F0502020204030204" pitchFamily="34" charset="0"/>
                <a:cs typeface="Arial" panose="020B0604020202020204" pitchFamily="34" charset="0"/>
              </a:rPr>
              <a:t>da </a:t>
            </a:r>
            <a:r>
              <a:rPr lang="pt-BR" sz="3200" dirty="0">
                <a:latin typeface="Calibri" panose="020F0502020204030204" pitchFamily="34" charset="0"/>
                <a:cs typeface="Arial" panose="020B0604020202020204" pitchFamily="34" charset="0"/>
              </a:rPr>
              <a:t>PEC </a:t>
            </a:r>
            <a:r>
              <a:rPr lang="pt-BR" sz="3200" dirty="0" smtClean="0">
                <a:latin typeface="Calibri" panose="020F0502020204030204" pitchFamily="34" charset="0"/>
                <a:cs typeface="Arial" panose="020B0604020202020204" pitchFamily="34" charset="0"/>
              </a:rPr>
              <a:t>6/2019</a:t>
            </a:r>
            <a:endParaRPr lang="pt-BR" sz="32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Arial" panose="020B0604020202020204" pitchFamily="34" charset="0"/>
              <a:buChar char="•"/>
            </a:pPr>
            <a:endParaRPr lang="pt-BR" sz="28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971550" lvl="1" indent="-514350" algn="just">
              <a:buFont typeface="+mj-lt"/>
              <a:buAutoNum type="alphaLcParenR"/>
            </a:pPr>
            <a:r>
              <a:rPr lang="pt-BR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Reduzir despesas </a:t>
            </a:r>
            <a:r>
              <a:rPr lang="pt-BR" sz="2800" dirty="0">
                <a:latin typeface="Calibri" panose="020F0502020204030204" pitchFamily="34" charset="0"/>
                <a:cs typeface="Arial" panose="020B0604020202020204" pitchFamily="34" charset="0"/>
              </a:rPr>
              <a:t>= trabalhar mais para receber menos</a:t>
            </a:r>
          </a:p>
          <a:p>
            <a:pPr marL="971550" lvl="1" indent="-514350" algn="just">
              <a:buFont typeface="+mj-lt"/>
              <a:buAutoNum type="alphaLcParenR"/>
            </a:pPr>
            <a:r>
              <a:rPr lang="pt-BR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Restaurar confiança do mercado</a:t>
            </a:r>
            <a:endParaRPr lang="pt-BR" sz="28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971550" lvl="1" indent="-514350" algn="just">
              <a:buFont typeface="+mj-lt"/>
              <a:buAutoNum type="alphaLcParenR"/>
            </a:pPr>
            <a:r>
              <a:rPr lang="pt-BR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Incentivar investimentos privados</a:t>
            </a:r>
          </a:p>
          <a:p>
            <a:pPr marL="971550" lvl="1" indent="-514350" algn="just">
              <a:buFont typeface="+mj-lt"/>
              <a:buAutoNum type="alphaLcParenR"/>
            </a:pPr>
            <a:r>
              <a:rPr lang="pt-BR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Retomar o crescimento</a:t>
            </a:r>
          </a:p>
          <a:p>
            <a:pPr marL="971550" lvl="1" indent="-514350" algn="just">
              <a:buFont typeface="+mj-lt"/>
              <a:buAutoNum type="alphaLcParenR"/>
            </a:pPr>
            <a:endParaRPr lang="pt-BR" sz="28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Mesmo discurso EC 95 e Reforma Trabalhista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Nada garante que o crescimento será retomado, mesmo se aprovada na íntegra</a:t>
            </a:r>
            <a:endParaRPr lang="pt-BR" sz="28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4484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436B9FC8-221F-4A46-B589-890AD5382E7A}" type="slidenum"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pPr/>
              <a:t>4</a:t>
            </a:fld>
            <a:endParaRPr lang="pt-BR" altLang="pt-BR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07799" y="188640"/>
            <a:ext cx="8388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Calibri" panose="020F0502020204030204" pitchFamily="34" charset="0"/>
              </a:rPr>
              <a:t>A </a:t>
            </a:r>
            <a:r>
              <a:rPr lang="pt-BR" sz="2800" b="1" dirty="0">
                <a:latin typeface="Calibri" panose="020F0502020204030204" pitchFamily="34" charset="0"/>
              </a:rPr>
              <a:t>PEC </a:t>
            </a:r>
            <a:r>
              <a:rPr lang="pt-BR" sz="2800" b="1" dirty="0" smtClean="0">
                <a:latin typeface="Calibri" panose="020F0502020204030204" pitchFamily="34" charset="0"/>
              </a:rPr>
              <a:t>6 </a:t>
            </a:r>
            <a:r>
              <a:rPr lang="pt-BR" sz="2800" b="1" dirty="0">
                <a:latin typeface="Calibri" panose="020F0502020204030204" pitchFamily="34" charset="0"/>
              </a:rPr>
              <a:t>e </a:t>
            </a:r>
            <a:r>
              <a:rPr lang="pt-BR" sz="2800" b="1" dirty="0" smtClean="0">
                <a:latin typeface="Calibri" panose="020F0502020204030204" pitchFamily="34" charset="0"/>
              </a:rPr>
              <a:t>o agravamento da crise econômico-fiscal</a:t>
            </a:r>
            <a:endParaRPr lang="pt-BR" sz="2800" b="1" dirty="0">
              <a:latin typeface="Calibri" panose="020F050202020403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46417" y="901164"/>
            <a:ext cx="8136904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RETIRADA DE R$ 1 TRILHÃO DO MERCADO X FGTS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DISCURSO DOS PRIVILÉGIOS X REALIDADE</a:t>
            </a:r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Ex</a:t>
            </a:r>
            <a:r>
              <a:rPr lang="pt-BR" sz="2800" dirty="0">
                <a:latin typeface="Calibri" panose="020F0502020204030204" pitchFamily="34" charset="0"/>
                <a:cs typeface="Arial" panose="020B0604020202020204" pitchFamily="34" charset="0"/>
              </a:rPr>
              <a:t>.: trabalhador com 25 anos de contribuição, </a:t>
            </a:r>
            <a:r>
              <a:rPr lang="pt-BR" sz="2800" b="1" dirty="0">
                <a:latin typeface="Calibri" panose="020F0502020204030204" pitchFamily="34" charset="0"/>
                <a:cs typeface="Arial" panose="020B0604020202020204" pitchFamily="34" charset="0"/>
              </a:rPr>
              <a:t>2 salários mínimos</a:t>
            </a:r>
            <a:r>
              <a:rPr lang="pt-BR" sz="2800" dirty="0">
                <a:latin typeface="Calibri" panose="020F0502020204030204" pitchFamily="34" charset="0"/>
                <a:cs typeface="Arial" panose="020B0604020202020204" pitchFamily="34" charset="0"/>
              </a:rPr>
              <a:t>, 65 anos</a:t>
            </a:r>
          </a:p>
          <a:p>
            <a:pPr marL="971550" lvl="1" indent="-514350" algn="just">
              <a:buFont typeface="Arial" panose="020B0604020202020204" pitchFamily="34" charset="0"/>
              <a:buChar char="•"/>
            </a:pPr>
            <a:r>
              <a:rPr lang="pt-BR" sz="2800" b="1" dirty="0">
                <a:latin typeface="Calibri" panose="020F0502020204030204" pitchFamily="34" charset="0"/>
                <a:cs typeface="Arial" panose="020B0604020202020204" pitchFamily="34" charset="0"/>
              </a:rPr>
              <a:t>Aposentadoria</a:t>
            </a:r>
            <a:r>
              <a:rPr lang="pt-BR" sz="2800" dirty="0">
                <a:latin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1428750" lvl="2" indent="-514350" algn="just">
              <a:buFont typeface="Arial" panose="020B0604020202020204" pitchFamily="34" charset="0"/>
              <a:buChar char="•"/>
            </a:pPr>
            <a:r>
              <a:rPr lang="pt-BR" sz="2800" b="1" dirty="0">
                <a:latin typeface="Calibri" panose="020F0502020204030204" pitchFamily="34" charset="0"/>
                <a:cs typeface="Arial" panose="020B0604020202020204" pitchFamily="34" charset="0"/>
              </a:rPr>
              <a:t>regra atual: R$ 1890,00</a:t>
            </a:r>
          </a:p>
          <a:p>
            <a:pPr marL="1428750" lvl="2" indent="-514350" algn="just">
              <a:buFont typeface="Arial" panose="020B0604020202020204" pitchFamily="34" charset="0"/>
              <a:buChar char="•"/>
            </a:pPr>
            <a:r>
              <a:rPr lang="pt-BR" sz="2800" b="1" dirty="0">
                <a:latin typeface="Calibri" panose="020F0502020204030204" pitchFamily="34" charset="0"/>
                <a:cs typeface="Arial" panose="020B0604020202020204" pitchFamily="34" charset="0"/>
              </a:rPr>
              <a:t>PEC 6/2019: R$ 1.250,00</a:t>
            </a:r>
          </a:p>
          <a:p>
            <a:pPr marL="971550" lvl="1" indent="-514350" algn="just">
              <a:buFont typeface="Arial" panose="020B0604020202020204" pitchFamily="34" charset="0"/>
              <a:buChar char="•"/>
            </a:pPr>
            <a:r>
              <a:rPr lang="pt-BR" sz="2800" b="1" dirty="0">
                <a:latin typeface="Calibri" panose="020F0502020204030204" pitchFamily="34" charset="0"/>
                <a:cs typeface="Arial" panose="020B0604020202020204" pitchFamily="34" charset="0"/>
              </a:rPr>
              <a:t>Pensão por morte para o cônjuge</a:t>
            </a:r>
            <a:r>
              <a:rPr lang="pt-BR" sz="2800" dirty="0">
                <a:latin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1428750" lvl="2" indent="-514350" algn="just">
              <a:buFont typeface="Arial" panose="020B0604020202020204" pitchFamily="34" charset="0"/>
              <a:buChar char="•"/>
            </a:pPr>
            <a:r>
              <a:rPr lang="pt-BR" sz="2800" b="1" dirty="0">
                <a:latin typeface="Calibri" panose="020F0502020204030204" pitchFamily="34" charset="0"/>
                <a:cs typeface="Arial" panose="020B0604020202020204" pitchFamily="34" charset="0"/>
              </a:rPr>
              <a:t>regra atual: R$ 1890,00</a:t>
            </a:r>
          </a:p>
          <a:p>
            <a:pPr marL="1428750" lvl="2" indent="-514350" algn="just">
              <a:buFont typeface="Arial" panose="020B0604020202020204" pitchFamily="34" charset="0"/>
              <a:buChar char="•"/>
            </a:pPr>
            <a:r>
              <a:rPr lang="pt-BR" sz="2800" b="1" dirty="0">
                <a:latin typeface="Calibri" panose="020F0502020204030204" pitchFamily="34" charset="0"/>
                <a:cs typeface="Arial" panose="020B0604020202020204" pitchFamily="34" charset="0"/>
              </a:rPr>
              <a:t>PEC 6/2019: R$ </a:t>
            </a:r>
            <a:r>
              <a:rPr lang="pt-BR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754,00</a:t>
            </a:r>
            <a:endParaRPr lang="pt-BR" sz="28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pt-BR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EM 87,9% MUNICÍPIOS: BENEFÍCIOS &gt; ARRECADAÇÃO PRÓPRIA; 73,6% &gt; FMP; efeito multiplicador </a:t>
            </a:r>
            <a:r>
              <a:rPr lang="pt-BR" sz="2800" b="1" dirty="0">
                <a:latin typeface="Calibri" panose="020F0502020204030204" pitchFamily="34" charset="0"/>
                <a:cs typeface="Arial" panose="020B0604020202020204" pitchFamily="34" charset="0"/>
              </a:rPr>
              <a:t>do PIB do RGPS = 1,23</a:t>
            </a:r>
            <a:endParaRPr lang="pt-BR" sz="2800" b="1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58532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436B9FC8-221F-4A46-B589-890AD5382E7A}" type="slidenum"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pPr/>
              <a:t>5</a:t>
            </a:fld>
            <a:endParaRPr lang="pt-BR" altLang="pt-BR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71991" y="1124744"/>
            <a:ext cx="838810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2800" b="1" dirty="0">
                <a:latin typeface="Calibri" panose="020F0502020204030204" pitchFamily="34" charset="0"/>
                <a:cs typeface="Arial" panose="020B0604020202020204" pitchFamily="34" charset="0"/>
              </a:rPr>
              <a:t>O diagnóstico da PEC 6/2019 desconsidera os efeitos do ciclo/crise econômico(a) sobre a receita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pt-BR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pt-BR" sz="2600" b="1" dirty="0">
                <a:latin typeface="Calibri" panose="020F0502020204030204" pitchFamily="34" charset="0"/>
                <a:cs typeface="Arial" panose="020B0604020202020204" pitchFamily="34" charset="0"/>
              </a:rPr>
              <a:t>o problema não repousa no tamanho e no desenho do sistema de proteção social </a:t>
            </a:r>
            <a:r>
              <a:rPr lang="pt-BR" sz="2600" dirty="0">
                <a:latin typeface="Calibri" panose="020F0502020204030204" pitchFamily="34" charset="0"/>
                <a:cs typeface="Arial" panose="020B0604020202020204" pitchFamily="34" charset="0"/>
              </a:rPr>
              <a:t>(R$ 1.270,00 foi o valor médio do benefício do RGPS em dez. 2018), que sempre pode ser aperfeiçoado, </a:t>
            </a:r>
            <a:r>
              <a:rPr lang="pt-BR" sz="2600" b="1" dirty="0">
                <a:latin typeface="Calibri" panose="020F0502020204030204" pitchFamily="34" charset="0"/>
                <a:cs typeface="Arial" panose="020B0604020202020204" pitchFamily="34" charset="0"/>
              </a:rPr>
              <a:t>mas na deterioração do mercado de trabalho e na fraqueza do crescimento com implicações sobre a receita</a:t>
            </a:r>
          </a:p>
          <a:p>
            <a:pPr lvl="1" algn="just"/>
            <a:endParaRPr lang="pt-BR" sz="26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2600" b="1" dirty="0">
                <a:latin typeface="Calibri" panose="020F0502020204030204" pitchFamily="34" charset="0"/>
                <a:cs typeface="Arial" panose="020B0604020202020204" pitchFamily="34" charset="0"/>
              </a:rPr>
              <a:t>A PEC 6/2019 também desconsidera as inúmeras reformas do RPPS civil da União, que já está ajustado</a:t>
            </a:r>
          </a:p>
        </p:txBody>
      </p:sp>
    </p:spTree>
    <p:extLst>
      <p:ext uri="{BB962C8B-B14F-4D97-AF65-F5344CB8AC3E}">
        <p14:creationId xmlns:p14="http://schemas.microsoft.com/office/powerpoint/2010/main" val="124286502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436B9FC8-221F-4A46-B589-890AD5382E7A}" type="slidenum"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pPr/>
              <a:t>6</a:t>
            </a:fld>
            <a:endParaRPr lang="pt-BR" altLang="pt-BR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07799" y="1013822"/>
            <a:ext cx="813690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pt-BR" sz="2800" b="1" dirty="0">
                <a:latin typeface="Calibri" panose="020F0502020204030204" pitchFamily="34" charset="0"/>
                <a:cs typeface="Arial" panose="020B0604020202020204" pitchFamily="34" charset="0"/>
              </a:rPr>
              <a:t>RGPS Urbano – arrecadação líquida e despesas com benefícios </a:t>
            </a:r>
            <a:r>
              <a:rPr lang="pt-BR" sz="2000" dirty="0">
                <a:latin typeface="Calibri" panose="020F0502020204030204" pitchFamily="34" charset="0"/>
                <a:cs typeface="Arial" panose="020B0604020202020204" pitchFamily="34" charset="0"/>
              </a:rPr>
              <a:t>(var. anual real média por período)</a:t>
            </a:r>
            <a:endParaRPr lang="pt-BR" sz="28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pt-BR" sz="28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pt-BR" sz="28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pt-BR" sz="28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pt-BR" sz="26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pt-BR" sz="26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2600" b="1" dirty="0">
                <a:latin typeface="Calibri" panose="020F0502020204030204" pitchFamily="34" charset="0"/>
                <a:cs typeface="Arial" panose="020B0604020202020204" pitchFamily="34" charset="0"/>
              </a:rPr>
              <a:t>Se o crescimento das receitas do RGPS Urbano se mantivesse nos patamares históricos </a:t>
            </a:r>
            <a:r>
              <a:rPr lang="pt-BR" sz="2600" dirty="0">
                <a:latin typeface="Calibri" panose="020F0502020204030204" pitchFamily="34" charset="0"/>
                <a:cs typeface="Arial" panose="020B0604020202020204" pitchFamily="34" charset="0"/>
              </a:rPr>
              <a:t>entre 2015 e 2018, em 2018 teriam alcançado R$ 540 bi e gerado </a:t>
            </a:r>
            <a:r>
              <a:rPr lang="pt-BR" sz="2600" b="1" dirty="0">
                <a:latin typeface="Calibri" panose="020F0502020204030204" pitchFamily="34" charset="0"/>
                <a:cs typeface="Arial" panose="020B0604020202020204" pitchFamily="34" charset="0"/>
              </a:rPr>
              <a:t>superávit de R$ 68 bi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07799" y="188640"/>
            <a:ext cx="8388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Calibri" panose="020F0502020204030204" pitchFamily="34" charset="0"/>
              </a:rPr>
              <a:t>1. A PEC 6/2019 e crescimento: dúvidas e incertezas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92" y="2173982"/>
            <a:ext cx="7488832" cy="96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08540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436B9FC8-221F-4A46-B589-890AD5382E7A}" type="slidenum"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pPr/>
              <a:t>7</a:t>
            </a:fld>
            <a:endParaRPr lang="pt-BR" altLang="pt-BR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07799" y="352390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latin typeface="Calibri" panose="020F0502020204030204" pitchFamily="34" charset="0"/>
                <a:cs typeface="Arial" panose="020B0604020202020204" pitchFamily="34" charset="0"/>
              </a:rPr>
              <a:t>Gasto com pessoal não é explosivo e RPPS civil da União já foi reformado</a:t>
            </a:r>
            <a:endParaRPr lang="pt-BR" sz="26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56364" y="1628800"/>
            <a:ext cx="3989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latin typeface="Calibri" panose="020F0502020204030204" pitchFamily="34" charset="0"/>
                <a:cs typeface="Arial" panose="020B0604020202020204" pitchFamily="34" charset="0"/>
              </a:rPr>
              <a:t>Governo Central: despesas com Pessoal (% PIB)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71" y="2492897"/>
            <a:ext cx="3926877" cy="32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687303" y="5813773"/>
            <a:ext cx="3942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>
                <a:latin typeface="Calibri" panose="020F0502020204030204" pitchFamily="34" charset="0"/>
                <a:cs typeface="Arial" panose="020B0604020202020204" pitchFamily="34" charset="0"/>
              </a:rPr>
              <a:t>Fonte: STN/Resultado do Tesouro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723313" y="1630128"/>
            <a:ext cx="4192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latin typeface="Calibri" panose="020F0502020204030204" pitchFamily="34" charset="0"/>
                <a:cs typeface="Arial" panose="020B0604020202020204" pitchFamily="34" charset="0"/>
              </a:rPr>
              <a:t>RPPS Civil: Projeção Atuarial das Necessidades de Financiamento (% PIB)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992" y="2492898"/>
            <a:ext cx="4062531" cy="32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4901850" y="5788972"/>
            <a:ext cx="3942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>
                <a:latin typeface="Calibri" panose="020F0502020204030204" pitchFamily="34" charset="0"/>
                <a:cs typeface="Arial" panose="020B0604020202020204" pitchFamily="34" charset="0"/>
              </a:rPr>
              <a:t>Fonte: STN/RREO (projeções de mar. 2018)</a:t>
            </a:r>
          </a:p>
        </p:txBody>
      </p:sp>
    </p:spTree>
    <p:extLst>
      <p:ext uri="{BB962C8B-B14F-4D97-AF65-F5344CB8AC3E}">
        <p14:creationId xmlns:p14="http://schemas.microsoft.com/office/powerpoint/2010/main" val="56586661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436B9FC8-221F-4A46-B589-890AD5382E7A}" type="slidenum"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pPr/>
              <a:t>8</a:t>
            </a:fld>
            <a:endParaRPr lang="pt-BR" altLang="pt-BR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07799" y="188640"/>
            <a:ext cx="8388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Calibri" panose="020F0502020204030204" pitchFamily="34" charset="0"/>
              </a:rPr>
              <a:t>1. A PEC 6/2019 e crescimento: dúvidas e incertezas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1052736"/>
            <a:ext cx="7996159" cy="532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4860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25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436B9FC8-221F-4A46-B589-890AD5382E7A}" type="slidenum"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pPr/>
              <a:t>9</a:t>
            </a:fld>
            <a:endParaRPr lang="pt-BR" altLang="pt-BR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07799" y="188640"/>
            <a:ext cx="8388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2. Pontos críticos da reforma para servidores públicos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32207" y="726962"/>
            <a:ext cx="81369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+mj-lt"/>
              <a:buAutoNum type="romanUcPeriod"/>
            </a:pPr>
            <a:r>
              <a:rPr lang="pt-BR" sz="26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Aumento de tributos: alíquotas progressivas</a:t>
            </a:r>
            <a:endParaRPr lang="pt-BR" sz="2600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blob:https://web.whatsapp.com/71c6ea6e-fadc-45a6-8863-cc9ec1f7f26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blob:https://web.whatsapp.com/71c6ea6e-fadc-45a6-8863-cc9ec1f7f26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44" y="1628800"/>
            <a:ext cx="468052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69593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Capsulas">
  <a:themeElements>
    <a:clrScheme name="Capsula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a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Capsula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a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a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a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37858</TotalTime>
  <Words>821</Words>
  <Application>Microsoft Office PowerPoint</Application>
  <PresentationFormat>Papel A4 (210 x 297 mm)</PresentationFormat>
  <Paragraphs>119</Paragraphs>
  <Slides>13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2" baseType="lpstr">
      <vt:lpstr>Arial Unicode MS</vt:lpstr>
      <vt:lpstr>Arial</vt:lpstr>
      <vt:lpstr>Arial Black</vt:lpstr>
      <vt:lpstr>Calibri</vt:lpstr>
      <vt:lpstr>Garamond</vt:lpstr>
      <vt:lpstr>Monotype Sorts</vt:lpstr>
      <vt:lpstr>Times New Roman</vt:lpstr>
      <vt:lpstr>Wingdings</vt:lpstr>
      <vt:lpstr>Capsulas</vt:lpstr>
      <vt:lpstr>Apresentação do PowerPoint</vt:lpstr>
      <vt:lpstr>A sociedade não é mais protegida pelo Estado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Administrador</dc:creator>
  <cp:lastModifiedBy>Leandro Martins Zingaro</cp:lastModifiedBy>
  <cp:revision>4812</cp:revision>
  <cp:lastPrinted>2019-08-19T19:20:15Z</cp:lastPrinted>
  <dcterms:created xsi:type="dcterms:W3CDTF">2004-07-05T18:50:00Z</dcterms:created>
  <dcterms:modified xsi:type="dcterms:W3CDTF">2019-08-20T13:19:17Z</dcterms:modified>
</cp:coreProperties>
</file>