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395" r:id="rId2"/>
    <p:sldId id="413" r:id="rId3"/>
    <p:sldId id="422" r:id="rId4"/>
    <p:sldId id="421" r:id="rId5"/>
    <p:sldId id="398" r:id="rId6"/>
    <p:sldId id="406" r:id="rId7"/>
    <p:sldId id="414" r:id="rId8"/>
    <p:sldId id="416" r:id="rId9"/>
    <p:sldId id="396" r:id="rId10"/>
    <p:sldId id="424" r:id="rId11"/>
    <p:sldId id="417" r:id="rId12"/>
    <p:sldId id="418" r:id="rId13"/>
    <p:sldId id="419" r:id="rId14"/>
    <p:sldId id="423" r:id="rId15"/>
    <p:sldId id="420" r:id="rId16"/>
    <p:sldId id="426" r:id="rId17"/>
  </p:sldIdLst>
  <p:sldSz cx="14630400" cy="8229600"/>
  <p:notesSz cx="8229600" cy="14630400"/>
  <p:embeddedFontLst>
    <p:embeddedFont>
      <p:font typeface="Abadi" panose="020B0604020104020204" pitchFamily="34" charset="77"/>
      <p:regular r:id="rId19"/>
      <p:bold r:id="rId20"/>
      <p:italic r:id="rId21"/>
      <p:boldItalic r:id="rId22"/>
    </p:embeddedFont>
    <p:embeddedFont>
      <p:font typeface="Abril Fatface" panose="02000503000000020003" pitchFamily="2" charset="77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Prompt Medium" panose="00000600000000000000" pitchFamily="2" charset="-34"/>
      <p:regular r:id="rId28"/>
      <p: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4610"/>
  </p:normalViewPr>
  <p:slideViewPr>
    <p:cSldViewPr snapToGrid="0" snapToObjects="1">
      <p:cViewPr>
        <p:scale>
          <a:sx n="79" d="100"/>
          <a:sy n="79" d="100"/>
        </p:scale>
        <p:origin x="106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9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1.folha.uol.com.br/ambiente/2025/10/acordo-de-paris-pode-evitar-57-dias-de-calor-intenso-por-ano-mostra-estudo.shtml" TargetMode="Externa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27BC-A40F-F75F-B1B3-2AFA81FD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9DEAF0-A003-252E-1386-40BAE986C467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35E904-9F5A-9D0A-FB97-7AAA8FA5052F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24CACDE-D230-E120-8E11-4E87A8FD7769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78105CE-40CE-B6A7-52D6-127811B58189}"/>
              </a:ext>
            </a:extLst>
          </p:cNvPr>
          <p:cNvSpPr txBox="1"/>
          <p:nvPr/>
        </p:nvSpPr>
        <p:spPr>
          <a:xfrm>
            <a:off x="1224040" y="2226334"/>
            <a:ext cx="12801360" cy="1888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Perspectivas</a:t>
            </a:r>
            <a:r>
              <a:rPr lang="en-US" sz="4320" b="1" dirty="0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 para a </a:t>
            </a: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regulação</a:t>
            </a:r>
            <a:r>
              <a:rPr lang="en-US" sz="4320" b="1" dirty="0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 do </a:t>
            </a: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setor</a:t>
            </a:r>
            <a:r>
              <a:rPr lang="en-US" sz="4320" b="1" dirty="0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 de </a:t>
            </a: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minerais</a:t>
            </a:r>
            <a:r>
              <a:rPr lang="en-US" sz="4320" b="1" dirty="0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 </a:t>
            </a: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críticos</a:t>
            </a:r>
            <a:r>
              <a:rPr lang="en-US" sz="4320" b="1" dirty="0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 no </a:t>
            </a:r>
            <a:r>
              <a:rPr lang="en-US" sz="4320" b="1" dirty="0" err="1">
                <a:solidFill>
                  <a:schemeClr val="accent1">
                    <a:lumMod val="50000"/>
                  </a:schemeClr>
                </a:solidFill>
                <a:ea typeface="Abril Fatface"/>
                <a:cs typeface="Arial" panose="020B0604020202020204" pitchFamily="34" charset="0"/>
                <a:sym typeface="Abril Fatface"/>
              </a:rPr>
              <a:t>Brasil</a:t>
            </a:r>
            <a:endParaRPr lang="en-US" sz="4320" b="1" dirty="0">
              <a:solidFill>
                <a:srgbClr val="FF0000"/>
              </a:solidFill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24" name="Retângulo 2_4">
            <a:extLst>
              <a:ext uri="{FF2B5EF4-FFF2-40B4-BE49-F238E27FC236}">
                <a16:creationId xmlns:a16="http://schemas.microsoft.com/office/drawing/2014/main" id="{AF57E2DD-D2E4-27D3-1982-C4D0A3D1527E}"/>
              </a:ext>
            </a:extLst>
          </p:cNvPr>
          <p:cNvSpPr/>
          <p:nvPr/>
        </p:nvSpPr>
        <p:spPr>
          <a:xfrm>
            <a:off x="715415" y="5584503"/>
            <a:ext cx="13818610" cy="2190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2000" tIns="36000" rIns="72000" bIns="36000" anchor="t">
            <a:spAutoFit/>
          </a:bodyPr>
          <a:lstStyle/>
          <a:p>
            <a:pPr algn="ctr"/>
            <a:r>
              <a:rPr lang="pt-BR" sz="3200" b="1" spc="-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Márcia Abrahão Moura </a:t>
            </a:r>
            <a:endParaRPr lang="pt-PT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192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880" spc="-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Geóloga, docente desde 1995, pesquisadora de granitos e mineralizações associadas, Reitora da Universidade de Brasília (UnB) de 2016 a 2024 e presidente da Associação Nacional de Dirigentes das Instituições Federais de Ensino Superior (Andifes) de 2023 a 2024</a:t>
            </a:r>
            <a:endParaRPr lang="pt-BR" sz="288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E531C93-80F3-27F6-7FB5-17C95FC2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F544071-4787-434C-561D-67A8425E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5" y="81945"/>
            <a:ext cx="1775883" cy="1775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66B1B70-0352-BC75-4310-C758A0143054}"/>
              </a:ext>
            </a:extLst>
          </p:cNvPr>
          <p:cNvSpPr txBox="1"/>
          <p:nvPr/>
        </p:nvSpPr>
        <p:spPr>
          <a:xfrm>
            <a:off x="3062514" y="278383"/>
            <a:ext cx="975359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CRE -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Comissão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Relações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Exteriores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Defesa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Nacional do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Senado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Federal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junho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de 2026 </a:t>
            </a:r>
          </a:p>
        </p:txBody>
      </p:sp>
    </p:spTree>
    <p:extLst>
      <p:ext uri="{BB962C8B-B14F-4D97-AF65-F5344CB8AC3E}">
        <p14:creationId xmlns:p14="http://schemas.microsoft.com/office/powerpoint/2010/main" val="368650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7C573-A8DD-42D8-6FD8-77331FF4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0BC15C-D42F-50BC-959B-A79D96C3F846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701019-E43C-05A6-86A3-7B56D4E506AB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BEB86F-DF38-12BE-E761-16ED7AFF55AD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sp>
        <p:nvSpPr>
          <p:cNvPr id="6" name="Text 0">
            <a:extLst>
              <a:ext uri="{FF2B5EF4-FFF2-40B4-BE49-F238E27FC236}">
                <a16:creationId xmlns:a16="http://schemas.microsoft.com/office/drawing/2014/main" id="{A2DD6BD5-1D8E-CD05-A6B1-862A1FCA33C9}"/>
              </a:ext>
            </a:extLst>
          </p:cNvPr>
          <p:cNvSpPr/>
          <p:nvPr/>
        </p:nvSpPr>
        <p:spPr>
          <a:xfrm>
            <a:off x="906236" y="1341943"/>
            <a:ext cx="6408964" cy="780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Capacidade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Científica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do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Brasil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E9CA28-92BA-42C7-B2FF-5D1716DE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10" y="114300"/>
            <a:ext cx="6408964" cy="81480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D7E04B5-E30B-B61B-ADE0-81F4DA14842F}"/>
              </a:ext>
            </a:extLst>
          </p:cNvPr>
          <p:cNvSpPr txBox="1"/>
          <p:nvPr/>
        </p:nvSpPr>
        <p:spPr>
          <a:xfrm>
            <a:off x="525327" y="7715190"/>
            <a:ext cx="7170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none" strike="noStrike" dirty="0">
                <a:solidFill>
                  <a:srgbClr val="1F21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Centro para Rankings Universitários Mundiais (CWUR), 2026.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02EB-5286-CC4F-FDB5-9047FB2B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590D01-BEA6-5984-91B1-3AA580144E2F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43EA67-7DE3-4521-7639-0BFE6B834E3C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4597A3D-D7E0-E2F4-88B9-0E1304F98109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1895CA83-AC3B-4BEC-121C-FDBE67E7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84CA93BE-0303-877C-34DD-0F771DB2D4C6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A5AAE416-59D4-09BD-E2C2-4348CBC3D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42B8C295-40E7-2211-94A3-BAD591913E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B8BBFF-AA94-2D84-930A-DB656F6AE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487DAAE2-03E3-E4EA-2B27-4F33E825A88B}"/>
              </a:ext>
            </a:extLst>
          </p:cNvPr>
          <p:cNvSpPr/>
          <p:nvPr/>
        </p:nvSpPr>
        <p:spPr>
          <a:xfrm>
            <a:off x="2686050" y="345900"/>
            <a:ext cx="6278280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Comunidade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Científica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se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posiciona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533278-BC1F-5AC8-54E2-A9FB6EA5C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009" y="1622009"/>
            <a:ext cx="10368227" cy="4648162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9F5356FC-4237-BBD5-B743-4E8CEF274127}"/>
              </a:ext>
            </a:extLst>
          </p:cNvPr>
          <p:cNvSpPr txBox="1"/>
          <p:nvPr/>
        </p:nvSpPr>
        <p:spPr>
          <a:xfrm>
            <a:off x="8103560" y="6655564"/>
            <a:ext cx="7566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0" i="0" u="none" strike="noStrike" dirty="0">
                <a:solidFill>
                  <a:srgbClr val="004E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05 de </a:t>
            </a:r>
            <a:r>
              <a:rPr lang="en-US" sz="2000" b="0" i="0" u="none" strike="noStrike" dirty="0" err="1">
                <a:solidFill>
                  <a:srgbClr val="004E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2000" b="0" i="0" u="none" strike="noStrike" dirty="0">
                <a:solidFill>
                  <a:srgbClr val="004E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2026</a:t>
            </a:r>
            <a:endParaRPr lang="en-US" sz="2000" b="0" dirty="0">
              <a:solidFill>
                <a:srgbClr val="004E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AE50-2593-037A-436B-78B31FCA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C96E7A-B00E-590A-B3E1-3E9128C92412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541D08-268F-3698-F4F7-02E92E3E9EC9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3264C0-24B3-E25A-F8C9-EDD18F067343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A9490F2-E078-7F98-7D5F-20C2C720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4E11F8D3-C692-06A1-C253-B91AAF6269C8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8485C714-0BB7-9B5D-77CC-63444A6766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C419E38D-F920-B3BF-E82A-B1F03FBCAE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26A8FC-827D-DA7D-B65B-B3D24428B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595EDAE8-C8D3-1D3F-374F-ADF446EE6789}"/>
              </a:ext>
            </a:extLst>
          </p:cNvPr>
          <p:cNvSpPr/>
          <p:nvPr/>
        </p:nvSpPr>
        <p:spPr>
          <a:xfrm>
            <a:off x="2686049" y="345900"/>
            <a:ext cx="9968593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Comunidade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Científica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se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posiciona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61AF96-7BD4-C5F1-E72B-8BD998CBEF36}"/>
              </a:ext>
            </a:extLst>
          </p:cNvPr>
          <p:cNvSpPr txBox="1"/>
          <p:nvPr/>
        </p:nvSpPr>
        <p:spPr>
          <a:xfrm>
            <a:off x="1486324" y="1612596"/>
            <a:ext cx="12805911" cy="518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Avanços do Substitutivo aprovado na Câmara</a:t>
            </a:r>
            <a:r>
              <a:rPr lang="pt-BR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Art. 15: investimento mínimo obrigatório em P&amp;D&amp;I (chegando a 0,5% em 6 anos)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36: Apoio à Pesquisa e Desenvolvimento de Inovação Tecnológica - percentual mínimo dos projetos desenvolvido como projetos-piloto ou unidades de demonstração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4º, Art. 5º e Art. 37:  Formação de especialistas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6º: Vinculação à Estratégia Nacional de Ciência, Tecnologia e Inovação</a:t>
            </a:r>
          </a:p>
        </p:txBody>
      </p:sp>
    </p:spTree>
    <p:extLst>
      <p:ext uri="{BB962C8B-B14F-4D97-AF65-F5344CB8AC3E}">
        <p14:creationId xmlns:p14="http://schemas.microsoft.com/office/powerpoint/2010/main" val="280242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E6DF2-15FB-1814-F4BD-F4FB1B2E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49982D6-8DC7-92C9-2D94-56C544E0CC2E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D3B61E-0577-A919-30D9-6501623CC4EE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9E9BA4E-D912-6F55-5A55-F428C0FDFCBB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FD0F10AD-554E-9447-A2CB-BEAB27C8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F949A94A-72E5-C24E-CF5B-82AAA3C6EF0A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E2C78D8-8A06-C99C-F748-3CC442A329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E7CF94B5-EC6A-C744-A585-F3CC7DE1B6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304A30-0703-0EA4-E7A1-F0A4BFEAB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983802BF-2DCB-9786-5713-5DE27DBDB9FC}"/>
              </a:ext>
            </a:extLst>
          </p:cNvPr>
          <p:cNvSpPr/>
          <p:nvPr/>
        </p:nvSpPr>
        <p:spPr>
          <a:xfrm>
            <a:off x="2686050" y="345900"/>
            <a:ext cx="6278280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Comunidade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Científica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se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posiciona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89A919-5287-B5A8-D0D2-BF98FD248693}"/>
              </a:ext>
            </a:extLst>
          </p:cNvPr>
          <p:cNvSpPr txBox="1"/>
          <p:nvPr/>
        </p:nvSpPr>
        <p:spPr>
          <a:xfrm>
            <a:off x="1523646" y="1489652"/>
            <a:ext cx="12805911" cy="598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</a:t>
            </a:r>
            <a:r>
              <a:rPr lang="pt-BR" sz="28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não atendidas na Câmara</a:t>
            </a:r>
            <a:r>
              <a:rPr lang="pt-BR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qualificada da comunidade científica no Conselho Nacional para Industrialização de Minerais Críticos e Estratégicos (CIMCE): ampliar para dois representantes de instituições científicas; e incluir especialistas como membros consultivos permanentes;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Destinação mínima de recursos de P&amp;D a instituições científicas públicas e proteção contra contingenciamento;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Relatório de Impacto Socioambiental como condição prévia à habilitação de projetos.</a:t>
            </a:r>
          </a:p>
        </p:txBody>
      </p:sp>
    </p:spTree>
    <p:extLst>
      <p:ext uri="{BB962C8B-B14F-4D97-AF65-F5344CB8AC3E}">
        <p14:creationId xmlns:p14="http://schemas.microsoft.com/office/powerpoint/2010/main" val="177124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D83F6-B943-FE90-921B-B7AC8864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88991BD-907E-91AD-1310-799EBC89EBAF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7655FC6-E225-C659-AE04-AB1BBE185AA3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B10959B-750C-F29F-3681-93E98AECB419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B997E178-E8B3-3C9A-DCD3-86D5FC62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313CDA1B-E89B-80EB-1E78-65F11D07B8AF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A97955E1-1210-5793-C613-D0B58ECEEA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8609D936-55D9-1C29-2A5F-AD973D1B16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552F782-E565-54B7-0DFE-14F691EB4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BC86C4CA-A6C7-4884-4AAF-F168E388A2C3}"/>
              </a:ext>
            </a:extLst>
          </p:cNvPr>
          <p:cNvSpPr/>
          <p:nvPr/>
        </p:nvSpPr>
        <p:spPr>
          <a:xfrm>
            <a:off x="3013358" y="394955"/>
            <a:ext cx="9445342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Alguns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pontos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críticos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cs typeface="Prompt Medium" pitchFamily="34" charset="-120"/>
              </a:rPr>
              <a:t> da PNMCE: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AE18EB-B9F0-CC9C-2D81-AFB80DAD7579}"/>
              </a:ext>
            </a:extLst>
          </p:cNvPr>
          <p:cNvSpPr txBox="1"/>
          <p:nvPr/>
        </p:nvSpPr>
        <p:spPr>
          <a:xfrm>
            <a:off x="1005080" y="1489652"/>
            <a:ext cx="13324478" cy="4690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Ausência de percentual mínimo obrigatório para o beneficiamento e a transformação mineral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de minerais críticos e estratégicos no Brasil : vai depender de regulamentação;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Insegurança jurídica e falta de previsibilidade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quanto à mudança de controle societário de empresa titular de direitos minerários relativos a minerais críticos e estratégicos – vai depender de cada governo federal (Art.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3º).</a:t>
            </a:r>
          </a:p>
        </p:txBody>
      </p:sp>
    </p:spTree>
    <p:extLst>
      <p:ext uri="{BB962C8B-B14F-4D97-AF65-F5344CB8AC3E}">
        <p14:creationId xmlns:p14="http://schemas.microsoft.com/office/powerpoint/2010/main" val="258430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714BE-941B-F0BD-3FE3-A946D0FC9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982666-AEFB-341C-6C6A-4D99B28A5D0D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7D9EE71-F307-0A5F-0F3E-504291BDD50E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748C3E7-D898-8CAE-9443-36A36233C344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2A4FCF5A-A457-C796-F942-5F54A879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20D14600-E58B-0C42-BBFE-1539A8425B6E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BC553F04-F1F9-09B8-A73E-4697D43044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DDEE7AEB-1F84-94F6-915B-3473857EE1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611B62-674D-1D7D-6991-D26AF8FDD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AB3BBCAC-F0CE-06C9-D563-5CA6CF45ACCB}"/>
              </a:ext>
            </a:extLst>
          </p:cNvPr>
          <p:cNvSpPr/>
          <p:nvPr/>
        </p:nvSpPr>
        <p:spPr>
          <a:xfrm>
            <a:off x="2686050" y="345900"/>
            <a:ext cx="8858250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Outras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medidas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necessárias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: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1C161F-0847-7378-E84C-4E7EDEEC7099}"/>
              </a:ext>
            </a:extLst>
          </p:cNvPr>
          <p:cNvSpPr txBox="1"/>
          <p:nvPr/>
        </p:nvSpPr>
        <p:spPr>
          <a:xfrm>
            <a:off x="1279934" y="1767238"/>
            <a:ext cx="12805911" cy="5336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do Serviço Geológico do Brasil (SBG) e da Agência Nacional de Mineração (ANM):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obrigatória de representantes dos dois órgãos entre os 15 membros do Governo Federal no Conselho Nacional para Industrialização de Minerais Críticos e Estratégicos (CIMCE);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do SGB e da ANM: orçamento compatível com os desafios; ampliação do quadro de pessoal técnico (ex.: concurso da ANM vigente); decisões estratégicas mediante participação de pessoal especializado; </a:t>
            </a:r>
          </a:p>
        </p:txBody>
      </p:sp>
    </p:spTree>
    <p:extLst>
      <p:ext uri="{BB962C8B-B14F-4D97-AF65-F5344CB8AC3E}">
        <p14:creationId xmlns:p14="http://schemas.microsoft.com/office/powerpoint/2010/main" val="124664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0C519-93FB-19E8-1C02-D337094E5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A585899-4B1B-87F1-62A7-3339A1163944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36C005-A745-0B12-8FE6-AD6C0DE68B2E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DE40EB7-ED43-063C-5829-56E18A4779ED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1DB85BE1-E193-E3FC-0D5F-CB98A500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9D342E3B-4F51-DDA0-A828-797D4A1DEB62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2CADBFCA-2EBF-30C1-EE54-FC2A7648E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E71976B6-F7A4-B8E8-5A17-AF01302514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00373D-89FF-8E94-9F3C-0A45285C1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18" name="Text 0">
            <a:extLst>
              <a:ext uri="{FF2B5EF4-FFF2-40B4-BE49-F238E27FC236}">
                <a16:creationId xmlns:a16="http://schemas.microsoft.com/office/drawing/2014/main" id="{786E2043-24D4-42A9-2FD6-D08F766107BF}"/>
              </a:ext>
            </a:extLst>
          </p:cNvPr>
          <p:cNvSpPr/>
          <p:nvPr/>
        </p:nvSpPr>
        <p:spPr>
          <a:xfrm>
            <a:off x="5580289" y="316523"/>
            <a:ext cx="3469822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77"/>
                <a:ea typeface="Prompt Medium" pitchFamily="34" charset="-122"/>
                <a:cs typeface="Prompt Medium" pitchFamily="34" charset="-120"/>
              </a:rPr>
              <a:t>OBRIGADA</a:t>
            </a:r>
            <a:endParaRPr lang="en-US" sz="54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Google Shape;73;p16">
            <a:extLst>
              <a:ext uri="{FF2B5EF4-FFF2-40B4-BE49-F238E27FC236}">
                <a16:creationId xmlns:a16="http://schemas.microsoft.com/office/drawing/2014/main" id="{CD162D36-3958-2B09-C144-EBAAB5F838D4}"/>
              </a:ext>
            </a:extLst>
          </p:cNvPr>
          <p:cNvSpPr txBox="1">
            <a:spLocks/>
          </p:cNvSpPr>
          <p:nvPr/>
        </p:nvSpPr>
        <p:spPr>
          <a:xfrm>
            <a:off x="4759834" y="7137554"/>
            <a:ext cx="6048400" cy="87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BR" sz="4000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Márcia Abrahão Moura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2B4A9F7C-4E83-40DF-9701-9771EE7D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98" y="938538"/>
            <a:ext cx="8884278" cy="60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AA322A-152E-1C2C-B4C6-56F37A429770}"/>
              </a:ext>
            </a:extLst>
          </p:cNvPr>
          <p:cNvSpPr txBox="1"/>
          <p:nvPr/>
        </p:nvSpPr>
        <p:spPr>
          <a:xfrm>
            <a:off x="11107298" y="6977071"/>
            <a:ext cx="352310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pt-BR" sz="2400" dirty="0" err="1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mamabrahao@gmail.com</a:t>
            </a:r>
            <a:endParaRPr lang="pt-BR" sz="2400" dirty="0">
              <a:solidFill>
                <a:srgbClr val="FF0000"/>
              </a:solidFill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pt-BR" sz="2400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@</a:t>
            </a:r>
            <a:r>
              <a:rPr lang="pt-BR" sz="2400" dirty="0" err="1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marciaabrahaomoura</a:t>
            </a:r>
            <a:r>
              <a:rPr lang="pt-BR" sz="2400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C6CEEE3-4832-1140-DEEC-E91C48D0D620}"/>
              </a:ext>
            </a:extLst>
          </p:cNvPr>
          <p:cNvSpPr txBox="1"/>
          <p:nvPr/>
        </p:nvSpPr>
        <p:spPr>
          <a:xfrm>
            <a:off x="1419269" y="6497555"/>
            <a:ext cx="242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highlight>
                  <a:srgbClr val="FFFFFF"/>
                </a:highlight>
                <a:latin typeface="Arial" panose="020B0604020202020204" pitchFamily="34" charset="0"/>
              </a:rPr>
              <a:t>UnB, 1977</a:t>
            </a:r>
            <a:endParaRPr lang="pt-BR" sz="1600" spc="-2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10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5DBF4-B462-1CFA-EBE3-3B3ACE91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74E3E3-B9A4-5BD2-7FEE-E38B19452AFF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F55A54-7694-9127-68A4-0E559B42BAFE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5921261-0560-56E1-6924-CE05E63E09AA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E70277D-B40B-161A-4459-E1483291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405048-C7EC-0428-D55C-D88F963B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6" y="81946"/>
            <a:ext cx="1471084" cy="1471084"/>
          </a:xfrm>
          <a:prstGeom prst="rect">
            <a:avLst/>
          </a:prstGeom>
        </p:spPr>
      </p:pic>
      <p:grpSp>
        <p:nvGrpSpPr>
          <p:cNvPr id="106" name="Grupo 11">
            <a:extLst>
              <a:ext uri="{FF2B5EF4-FFF2-40B4-BE49-F238E27FC236}">
                <a16:creationId xmlns:a16="http://schemas.microsoft.com/office/drawing/2014/main" id="{526A3546-A87B-29D0-D5FC-35386FC487FC}"/>
              </a:ext>
            </a:extLst>
          </p:cNvPr>
          <p:cNvGrpSpPr/>
          <p:nvPr/>
        </p:nvGrpSpPr>
        <p:grpSpPr>
          <a:xfrm>
            <a:off x="4833258" y="1734673"/>
            <a:ext cx="5599788" cy="5855593"/>
            <a:chOff x="1691680" y="2564904"/>
            <a:chExt cx="6127328" cy="5404303"/>
          </a:xfrm>
        </p:grpSpPr>
        <p:pic>
          <p:nvPicPr>
            <p:cNvPr id="107" name="Imagem 106" descr="brasil_mapa1.jpg">
              <a:extLst>
                <a:ext uri="{FF2B5EF4-FFF2-40B4-BE49-F238E27FC236}">
                  <a16:creationId xmlns:a16="http://schemas.microsoft.com/office/drawing/2014/main" id="{DD17EB16-3DD6-47D5-C018-531BF799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2564904"/>
              <a:ext cx="6127328" cy="5404303"/>
            </a:xfrm>
            <a:prstGeom prst="rect">
              <a:avLst/>
            </a:prstGeom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E8A58098-19B2-6F9D-AE7D-55AF198D3140}"/>
                </a:ext>
              </a:extLst>
            </p:cNvPr>
            <p:cNvSpPr/>
            <p:nvPr/>
          </p:nvSpPr>
          <p:spPr>
            <a:xfrm>
              <a:off x="6012160" y="5019225"/>
              <a:ext cx="272214" cy="2160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9" name="Text 0">
            <a:extLst>
              <a:ext uri="{FF2B5EF4-FFF2-40B4-BE49-F238E27FC236}">
                <a16:creationId xmlns:a16="http://schemas.microsoft.com/office/drawing/2014/main" id="{ACD76195-3977-3B77-9F5C-4280A4300D86}"/>
              </a:ext>
            </a:extLst>
          </p:cNvPr>
          <p:cNvSpPr/>
          <p:nvPr/>
        </p:nvSpPr>
        <p:spPr>
          <a:xfrm>
            <a:off x="3253822" y="183292"/>
            <a:ext cx="9040832" cy="1369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Atuação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acadêmica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</a:p>
          <a:p>
            <a:pPr marL="0" indent="0" algn="ctr">
              <a:lnSpc>
                <a:spcPts val="5250"/>
              </a:lnSpc>
              <a:buNone/>
            </a:pP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Província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Estanífera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de Goiás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657EA-4BE2-CEB0-DCC0-6A9A8A988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436A95-8730-0714-F5CC-828093708600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3D15E5-01D7-FC0B-7395-BFCD39D7F0C8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21A3251-E9E3-D241-7356-1EADAA54290B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F12489FA-BFB5-1E67-52C9-DD811BDE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8B4111-9908-449D-02FE-EB36B6E3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6" y="81946"/>
            <a:ext cx="1471084" cy="1471084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id="{8BD16733-B0C3-06E1-E65F-8E208FA65A90}"/>
              </a:ext>
            </a:extLst>
          </p:cNvPr>
          <p:cNvSpPr txBox="1"/>
          <p:nvPr/>
        </p:nvSpPr>
        <p:spPr>
          <a:xfrm>
            <a:off x="8440727" y="7676976"/>
            <a:ext cx="756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004E7A"/>
                </a:solidFill>
                <a:effectLst/>
                <a:latin typeface="Abadi" panose="020B0604020104020204" pitchFamily="34" charset="0"/>
              </a:rPr>
              <a:t>Nilson F. Botelho (</a:t>
            </a:r>
            <a:r>
              <a:rPr lang="en-US" sz="1800" b="0" i="0" u="none" strike="noStrike" dirty="0" err="1">
                <a:solidFill>
                  <a:srgbClr val="004E7A"/>
                </a:solidFill>
                <a:effectLst/>
                <a:latin typeface="Abadi" panose="020B0604020104020204" pitchFamily="34" charset="0"/>
              </a:rPr>
              <a:t>UnB</a:t>
            </a:r>
            <a:r>
              <a:rPr lang="en-US" sz="1800" b="0" i="0" u="none" strike="noStrike" dirty="0">
                <a:solidFill>
                  <a:srgbClr val="004E7A"/>
                </a:solidFill>
                <a:effectLst/>
                <a:latin typeface="Abadi" panose="020B0604020104020204" pitchFamily="34" charset="0"/>
              </a:rPr>
              <a:t>), 2025</a:t>
            </a:r>
            <a:endParaRPr lang="en-US" b="0" dirty="0">
              <a:solidFill>
                <a:srgbClr val="004E7A"/>
              </a:solidFill>
              <a:effectLst/>
              <a:latin typeface="Abadi" panose="020B0604020104020204" pitchFamily="34" charset="0"/>
            </a:endParaRPr>
          </a:p>
        </p:txBody>
      </p: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E6086AE4-FA04-49A7-007A-3A8E013C21D4}"/>
              </a:ext>
            </a:extLst>
          </p:cNvPr>
          <p:cNvGrpSpPr/>
          <p:nvPr/>
        </p:nvGrpSpPr>
        <p:grpSpPr>
          <a:xfrm>
            <a:off x="715416" y="1464990"/>
            <a:ext cx="12210839" cy="5984039"/>
            <a:chOff x="-29725" y="1347490"/>
            <a:chExt cx="11320522" cy="5249862"/>
          </a:xfrm>
        </p:grpSpPr>
        <p:grpSp>
          <p:nvGrpSpPr>
            <p:cNvPr id="84" name="Group 420">
              <a:extLst>
                <a:ext uri="{FF2B5EF4-FFF2-40B4-BE49-F238E27FC236}">
                  <a16:creationId xmlns:a16="http://schemas.microsoft.com/office/drawing/2014/main" id="{6999E498-FDAA-F2BC-33DA-4D49A0324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414" y="1347490"/>
              <a:ext cx="10475383" cy="5249862"/>
              <a:chOff x="579" y="593"/>
              <a:chExt cx="4949" cy="3307"/>
            </a:xfrm>
          </p:grpSpPr>
          <p:pic>
            <p:nvPicPr>
              <p:cNvPr id="104" name="Picture 418" descr="NE_Goias_mp_geologia antiga">
                <a:extLst>
                  <a:ext uri="{FF2B5EF4-FFF2-40B4-BE49-F238E27FC236}">
                    <a16:creationId xmlns:a16="http://schemas.microsoft.com/office/drawing/2014/main" id="{971C3C9B-2AD0-6B8B-9F63-7EB0FE895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" y="609"/>
                <a:ext cx="4949" cy="3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Text Box 419">
                <a:extLst>
                  <a:ext uri="{FF2B5EF4-FFF2-40B4-BE49-F238E27FC236}">
                    <a16:creationId xmlns:a16="http://schemas.microsoft.com/office/drawing/2014/main" id="{8EA4AF9F-DCA1-78FD-DDB1-4997AA6B4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593"/>
                <a:ext cx="68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pt-BR" altLang="pt-BR" b="1">
                    <a:solidFill>
                      <a:srgbClr val="595959"/>
                    </a:solidFill>
                  </a:rPr>
                  <a:t>Até 1995</a:t>
                </a:r>
              </a:p>
            </p:txBody>
          </p:sp>
        </p:grpSp>
        <p:pic>
          <p:nvPicPr>
            <p:cNvPr id="85" name="Picture 416" descr="NE_Goias_mp_geologia">
              <a:extLst>
                <a:ext uri="{FF2B5EF4-FFF2-40B4-BE49-F238E27FC236}">
                  <a16:creationId xmlns:a16="http://schemas.microsoft.com/office/drawing/2014/main" id="{B9C21A1C-0CE4-2598-52A7-E572E8C81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13" y="1368127"/>
              <a:ext cx="10464800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6F494FD1-0D1A-773D-935D-C2B0E246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213" y="4478041"/>
              <a:ext cx="287867" cy="287337"/>
            </a:xfrm>
            <a:custGeom>
              <a:avLst/>
              <a:gdLst>
                <a:gd name="T0" fmla="*/ 2147483647 w 136"/>
                <a:gd name="T1" fmla="*/ 0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0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2147483647 w 136"/>
                <a:gd name="T19" fmla="*/ 2147483647 h 181"/>
                <a:gd name="T20" fmla="*/ 2147483647 w 136"/>
                <a:gd name="T21" fmla="*/ 2147483647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0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81"/>
                <a:gd name="T44" fmla="*/ 136 w 136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81">
                  <a:moveTo>
                    <a:pt x="131" y="0"/>
                  </a:moveTo>
                  <a:lnTo>
                    <a:pt x="70" y="64"/>
                  </a:lnTo>
                  <a:lnTo>
                    <a:pt x="4" y="115"/>
                  </a:lnTo>
                  <a:lnTo>
                    <a:pt x="0" y="153"/>
                  </a:lnTo>
                  <a:lnTo>
                    <a:pt x="29" y="153"/>
                  </a:lnTo>
                  <a:lnTo>
                    <a:pt x="38" y="181"/>
                  </a:lnTo>
                  <a:lnTo>
                    <a:pt x="76" y="181"/>
                  </a:lnTo>
                  <a:lnTo>
                    <a:pt x="89" y="159"/>
                  </a:lnTo>
                  <a:lnTo>
                    <a:pt x="85" y="134"/>
                  </a:lnTo>
                  <a:lnTo>
                    <a:pt x="85" y="108"/>
                  </a:lnTo>
                  <a:lnTo>
                    <a:pt x="104" y="75"/>
                  </a:lnTo>
                  <a:lnTo>
                    <a:pt x="127" y="51"/>
                  </a:lnTo>
                  <a:lnTo>
                    <a:pt x="136" y="3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pt-BR" altLang="pt-BR">
                <a:solidFill>
                  <a:srgbClr val="000000"/>
                </a:solidFill>
              </a:endParaRPr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678E0F97-2683-BD3E-4FDD-A3494F29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213" y="4478041"/>
              <a:ext cx="287867" cy="287337"/>
            </a:xfrm>
            <a:custGeom>
              <a:avLst/>
              <a:gdLst>
                <a:gd name="T0" fmla="*/ 2147483647 w 136"/>
                <a:gd name="T1" fmla="*/ 0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0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2147483647 w 136"/>
                <a:gd name="T19" fmla="*/ 2147483647 h 181"/>
                <a:gd name="T20" fmla="*/ 2147483647 w 136"/>
                <a:gd name="T21" fmla="*/ 2147483647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0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181"/>
                <a:gd name="T44" fmla="*/ 136 w 136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181">
                  <a:moveTo>
                    <a:pt x="131" y="0"/>
                  </a:moveTo>
                  <a:lnTo>
                    <a:pt x="70" y="64"/>
                  </a:lnTo>
                  <a:lnTo>
                    <a:pt x="4" y="115"/>
                  </a:lnTo>
                  <a:lnTo>
                    <a:pt x="0" y="153"/>
                  </a:lnTo>
                  <a:lnTo>
                    <a:pt x="29" y="153"/>
                  </a:lnTo>
                  <a:lnTo>
                    <a:pt x="38" y="181"/>
                  </a:lnTo>
                  <a:lnTo>
                    <a:pt x="76" y="181"/>
                  </a:lnTo>
                  <a:lnTo>
                    <a:pt x="89" y="159"/>
                  </a:lnTo>
                  <a:lnTo>
                    <a:pt x="85" y="134"/>
                  </a:lnTo>
                  <a:lnTo>
                    <a:pt x="85" y="108"/>
                  </a:lnTo>
                  <a:lnTo>
                    <a:pt x="104" y="75"/>
                  </a:lnTo>
                  <a:lnTo>
                    <a:pt x="127" y="51"/>
                  </a:lnTo>
                  <a:lnTo>
                    <a:pt x="136" y="32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pt-BR" altLang="pt-BR">
                <a:solidFill>
                  <a:srgbClr val="000000"/>
                </a:solidFill>
              </a:endParaRPr>
            </a:p>
          </p:txBody>
        </p:sp>
        <p:sp>
          <p:nvSpPr>
            <p:cNvPr id="88" name="Rectangle 401">
              <a:extLst>
                <a:ext uri="{FF2B5EF4-FFF2-40B4-BE49-F238E27FC236}">
                  <a16:creationId xmlns:a16="http://schemas.microsoft.com/office/drawing/2014/main" id="{411F2518-9089-082A-E1AE-BA2883CB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480" y="4482803"/>
              <a:ext cx="3205230" cy="486028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pt-BR" altLang="pt-BR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pt-BR" altLang="pt-BR" sz="18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Suíte </a:t>
              </a:r>
              <a:r>
                <a:rPr lang="pt-BR" altLang="pt-BR" sz="18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Aurumina</a:t>
              </a:r>
              <a:r>
                <a:rPr lang="pt-BR" altLang="pt-BR" sz="18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(Sn, Ta,Li) </a:t>
              </a:r>
            </a:p>
            <a:p>
              <a:pPr algn="ctr"/>
              <a:r>
                <a:rPr lang="pt-BR" altLang="pt-BR" sz="18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2,15-2,1 Ga</a:t>
              </a:r>
              <a:endParaRPr lang="pt-BR" altLang="pt-BR" sz="18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Text Box 410">
              <a:extLst>
                <a:ext uri="{FF2B5EF4-FFF2-40B4-BE49-F238E27FC236}">
                  <a16:creationId xmlns:a16="http://schemas.microsoft.com/office/drawing/2014/main" id="{41719D12-8017-79F4-F583-489B0E374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384" y="1625946"/>
              <a:ext cx="4365061" cy="64135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sz="1800" b="1" dirty="0">
                  <a:solidFill>
                    <a:srgbClr val="000000"/>
                  </a:solidFill>
                </a:rPr>
                <a:t>Suíte Pedra Branca (tipo A) (Sn, ETR)</a:t>
              </a:r>
            </a:p>
            <a:p>
              <a:pPr algn="ctr"/>
              <a:r>
                <a:rPr lang="pt-BR" altLang="pt-BR" sz="1800" b="1" dirty="0">
                  <a:solidFill>
                    <a:srgbClr val="000000"/>
                  </a:solidFill>
                </a:rPr>
                <a:t>1,77-1,74 </a:t>
              </a:r>
              <a:r>
                <a:rPr lang="pt-BR" altLang="pt-BR" sz="1800" b="1" dirty="0" err="1">
                  <a:solidFill>
                    <a:srgbClr val="000000"/>
                  </a:solidFill>
                </a:rPr>
                <a:t>Ga</a:t>
              </a:r>
              <a:r>
                <a:rPr lang="pt-BR" altLang="pt-BR" sz="1800" b="1" dirty="0">
                  <a:solidFill>
                    <a:srgbClr val="000000"/>
                  </a:solidFill>
                </a:rPr>
                <a:t> (PB1 e PB2)</a:t>
              </a:r>
            </a:p>
          </p:txBody>
        </p:sp>
        <p:sp>
          <p:nvSpPr>
            <p:cNvPr id="90" name="Line 413">
              <a:extLst>
                <a:ext uri="{FF2B5EF4-FFF2-40B4-BE49-F238E27FC236}">
                  <a16:creationId xmlns:a16="http://schemas.microsoft.com/office/drawing/2014/main" id="{35A91A54-D696-9549-0C16-97C9ABD7D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7814" y="3403302"/>
              <a:ext cx="385233" cy="10795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1" name="Line 415">
              <a:extLst>
                <a:ext uri="{FF2B5EF4-FFF2-40B4-BE49-F238E27FC236}">
                  <a16:creationId xmlns:a16="http://schemas.microsoft.com/office/drawing/2014/main" id="{EF820343-C739-4263-C913-4155CE9BD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0913" y="2267296"/>
              <a:ext cx="383116" cy="12074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2" name="Line 417">
              <a:extLst>
                <a:ext uri="{FF2B5EF4-FFF2-40B4-BE49-F238E27FC236}">
                  <a16:creationId xmlns:a16="http://schemas.microsoft.com/office/drawing/2014/main" id="{AF065F4F-8D18-BF82-F813-15E4EBF19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2948" y="3114377"/>
              <a:ext cx="1441449" cy="8651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3" name="Rectangle 423">
              <a:extLst>
                <a:ext uri="{FF2B5EF4-FFF2-40B4-BE49-F238E27FC236}">
                  <a16:creationId xmlns:a16="http://schemas.microsoft.com/office/drawing/2014/main" id="{DD01A79D-67DB-980A-F9EC-6765FFCF1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781" y="6335415"/>
              <a:ext cx="2017183" cy="144462"/>
            </a:xfrm>
            <a:prstGeom prst="rect">
              <a:avLst/>
            </a:prstGeom>
            <a:solidFill>
              <a:srgbClr val="B6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pt-BR" altLang="pt-BR">
                <a:solidFill>
                  <a:srgbClr val="000000"/>
                </a:solidFill>
              </a:endParaRPr>
            </a:p>
          </p:txBody>
        </p:sp>
        <p:sp>
          <p:nvSpPr>
            <p:cNvPr id="94" name="Rectangle 424">
              <a:extLst>
                <a:ext uri="{FF2B5EF4-FFF2-40B4-BE49-F238E27FC236}">
                  <a16:creationId xmlns:a16="http://schemas.microsoft.com/office/drawing/2014/main" id="{1247B96C-3F34-E031-A4C0-5B3216A21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397" y="6067128"/>
              <a:ext cx="768351" cy="144463"/>
            </a:xfrm>
            <a:prstGeom prst="rect">
              <a:avLst/>
            </a:prstGeom>
            <a:solidFill>
              <a:srgbClr val="B6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pt-BR" altLang="pt-BR">
                <a:solidFill>
                  <a:srgbClr val="000000"/>
                </a:solidFill>
              </a:endParaRPr>
            </a:p>
          </p:txBody>
        </p:sp>
        <p:sp>
          <p:nvSpPr>
            <p:cNvPr id="95" name="Line 428">
              <a:extLst>
                <a:ext uri="{FF2B5EF4-FFF2-40B4-BE49-F238E27FC236}">
                  <a16:creationId xmlns:a16="http://schemas.microsoft.com/office/drawing/2014/main" id="{CD42252E-17FB-3977-DC77-A331F03AE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7997" y="4339927"/>
              <a:ext cx="480484" cy="2873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6" name="Line 429">
              <a:extLst>
                <a:ext uri="{FF2B5EF4-FFF2-40B4-BE49-F238E27FC236}">
                  <a16:creationId xmlns:a16="http://schemas.microsoft.com/office/drawing/2014/main" id="{D9ED2295-A397-A4FB-458A-01249A7D1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78480" y="2106316"/>
              <a:ext cx="768349" cy="23764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7" name="Text Box 411">
              <a:extLst>
                <a:ext uri="{FF2B5EF4-FFF2-40B4-BE49-F238E27FC236}">
                  <a16:creationId xmlns:a16="http://schemas.microsoft.com/office/drawing/2014/main" id="{C9620186-D0EE-51F5-3B89-73996D94E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751" y="2466678"/>
              <a:ext cx="4417219" cy="64633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pt-BR" altLang="pt-BR" sz="1800" b="1" dirty="0">
                  <a:solidFill>
                    <a:srgbClr val="000000"/>
                  </a:solidFill>
                </a:rPr>
                <a:t>Suíte Serra da Mesa (tipo A) (Sn, ETR)</a:t>
              </a:r>
            </a:p>
            <a:p>
              <a:pPr algn="ctr"/>
              <a:r>
                <a:rPr lang="pt-BR" altLang="pt-BR" sz="1800" b="1" dirty="0">
                  <a:solidFill>
                    <a:srgbClr val="000000"/>
                  </a:solidFill>
                </a:rPr>
                <a:t>1,60-1,56 Ga </a:t>
              </a:r>
            </a:p>
          </p:txBody>
        </p:sp>
        <p:sp>
          <p:nvSpPr>
            <p:cNvPr id="98" name="Line 417">
              <a:extLst>
                <a:ext uri="{FF2B5EF4-FFF2-40B4-BE49-F238E27FC236}">
                  <a16:creationId xmlns:a16="http://schemas.microsoft.com/office/drawing/2014/main" id="{935ABB62-0BB7-5AE5-36E1-D6E355E9E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7457" y="3077864"/>
              <a:ext cx="2242939" cy="21669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8D17DDF6-6C0E-E4E8-1873-5602B437CE1F}"/>
                </a:ext>
              </a:extLst>
            </p:cNvPr>
            <p:cNvSpPr txBox="1"/>
            <p:nvPr/>
          </p:nvSpPr>
          <p:spPr>
            <a:xfrm>
              <a:off x="-29725" y="3177243"/>
              <a:ext cx="205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Mina Serra Verde</a:t>
              </a:r>
            </a:p>
          </p:txBody>
        </p:sp>
        <p:sp>
          <p:nvSpPr>
            <p:cNvPr id="100" name="Estrela de 5 pontas 3">
              <a:extLst>
                <a:ext uri="{FF2B5EF4-FFF2-40B4-BE49-F238E27FC236}">
                  <a16:creationId xmlns:a16="http://schemas.microsoft.com/office/drawing/2014/main" id="{6ABC4B20-478E-5800-8880-D4DFA873B0F2}"/>
                </a:ext>
              </a:extLst>
            </p:cNvPr>
            <p:cNvSpPr/>
            <p:nvPr/>
          </p:nvSpPr>
          <p:spPr>
            <a:xfrm>
              <a:off x="7851479" y="3488346"/>
              <a:ext cx="142859" cy="12518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Estrela de 5 pontas 23">
              <a:extLst>
                <a:ext uri="{FF2B5EF4-FFF2-40B4-BE49-F238E27FC236}">
                  <a16:creationId xmlns:a16="http://schemas.microsoft.com/office/drawing/2014/main" id="{E8D6DC6A-56F1-7469-3804-C71CB073FE3B}"/>
                </a:ext>
              </a:extLst>
            </p:cNvPr>
            <p:cNvSpPr/>
            <p:nvPr/>
          </p:nvSpPr>
          <p:spPr>
            <a:xfrm>
              <a:off x="1966027" y="3299712"/>
              <a:ext cx="142859" cy="12518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E8AB13BC-7B26-AD8B-9888-31B89216988A}"/>
                </a:ext>
              </a:extLst>
            </p:cNvPr>
            <p:cNvSpPr txBox="1"/>
            <p:nvPr/>
          </p:nvSpPr>
          <p:spPr>
            <a:xfrm>
              <a:off x="8374029" y="3424898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Projeto Carina</a:t>
              </a:r>
            </a:p>
          </p:txBody>
        </p:sp>
        <p:sp>
          <p:nvSpPr>
            <p:cNvPr id="103" name="Line 417">
              <a:extLst>
                <a:ext uri="{FF2B5EF4-FFF2-40B4-BE49-F238E27FC236}">
                  <a16:creationId xmlns:a16="http://schemas.microsoft.com/office/drawing/2014/main" id="{37EB1DFC-4EF7-B75B-A8D7-47BF1A67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2011" y="3582907"/>
              <a:ext cx="402772" cy="69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0">
            <a:extLst>
              <a:ext uri="{FF2B5EF4-FFF2-40B4-BE49-F238E27FC236}">
                <a16:creationId xmlns:a16="http://schemas.microsoft.com/office/drawing/2014/main" id="{1D0788AC-54F9-C093-E42B-1596AE0709E2}"/>
              </a:ext>
            </a:extLst>
          </p:cNvPr>
          <p:cNvSpPr/>
          <p:nvPr/>
        </p:nvSpPr>
        <p:spPr>
          <a:xfrm>
            <a:off x="2982251" y="150487"/>
            <a:ext cx="9040832" cy="1369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Atuação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acadêmica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</a:p>
          <a:p>
            <a:pPr marL="0" indent="0" algn="ctr">
              <a:lnSpc>
                <a:spcPts val="5250"/>
              </a:lnSpc>
              <a:buNone/>
            </a:pP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Província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2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Estanífera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de Goiás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8646-E582-FC99-F028-F6B4E7B2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BFE54C-44EF-3513-B4E6-A6F1FFEF4D0B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5AC69F-B028-4155-9FAD-C887003A3B51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989452-0C9B-106C-2FB3-1A79E2D72A2A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B379D25D-4137-C96B-B450-6F823086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677FB18-F3B9-7EB6-618A-C1BA7D80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6" y="81946"/>
            <a:ext cx="1471084" cy="147108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7F035B3-2CCA-37C8-B12C-C010FDE01C25}"/>
              </a:ext>
            </a:extLst>
          </p:cNvPr>
          <p:cNvSpPr txBox="1"/>
          <p:nvPr/>
        </p:nvSpPr>
        <p:spPr>
          <a:xfrm>
            <a:off x="3062514" y="278383"/>
            <a:ext cx="975359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CRE -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Comissão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Relações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Exteriores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Defesa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Nacional do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Senado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Federal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junho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 de 2026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07B6BC-31A2-4357-326E-E36244F8BF32}"/>
              </a:ext>
            </a:extLst>
          </p:cNvPr>
          <p:cNvSpPr txBox="1"/>
          <p:nvPr/>
        </p:nvSpPr>
        <p:spPr>
          <a:xfrm>
            <a:off x="885371" y="2719030"/>
            <a:ext cx="13218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1º Esta Lei institui a Política Nacional de Minerais Críticos 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Estratégicos (PNMCE), o Conselho Nacional para Industrialização de Minerais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Críticos e Estratégicos (CIMCE), vinculado à Presidência da República, e dá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outras providências.</a:t>
            </a:r>
          </a:p>
          <a:p>
            <a:pPr>
              <a:buNone/>
            </a:pP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2º Para os efeitos desta Lei, entende-se por:</a:t>
            </a: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993AD6-8EE8-AB9B-72DA-DEF9D169B821}"/>
              </a:ext>
            </a:extLst>
          </p:cNvPr>
          <p:cNvSpPr txBox="1"/>
          <p:nvPr/>
        </p:nvSpPr>
        <p:spPr>
          <a:xfrm>
            <a:off x="885371" y="4376328"/>
            <a:ext cx="12859657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minerais críticos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recursos minerais necessários para setores chave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economia nacional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cuja disponibilidade está ou pode vir a estar em risco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abastecimento devido a limitações na cadeia de suprimento, cuja escassez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 afetar seriamente a economia do País, tais como para:</a:t>
            </a: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assegurar a transição energética;</a:t>
            </a:r>
            <a:endParaRPr lang="pt-B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garantir segurança alimentar e nutricional;</a:t>
            </a:r>
            <a:endParaRPr lang="pt-B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resguardar a segurança e soberania nacional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setores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estratégicos para o País.</a:t>
            </a: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F6D664E-10EB-700F-317A-5D0A23CFB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686" y="1905198"/>
            <a:ext cx="3866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Projeto de Lei 2780/2024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690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608B8-03BD-356B-2A73-2A80B461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2E3E18-3FEF-017B-933D-1A074582FB24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F9E0E33-E7AC-4985-C916-7B29DD604715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BEC2B5-AA3C-3ABA-E878-CEA7FA87C63D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997CB6E8-3ADF-DE4E-8296-93B352BF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BAD5E321-4337-4F13-A424-06914552B272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5610EC9A-A384-916B-F8DF-8760E97FE2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5EC7D7DC-2180-058E-A9EA-D1D1592A03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101316C-E4D0-FE9F-AAE9-52BA41A2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" y="2003293"/>
            <a:ext cx="6745260" cy="44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1EC6658-5895-17C9-EEB3-4A890E92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73" y="2129954"/>
            <a:ext cx="7353226" cy="40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BACFF29B-9270-9274-FBBA-1A2E82B0135B}"/>
              </a:ext>
            </a:extLst>
          </p:cNvPr>
          <p:cNvSpPr txBox="1"/>
          <p:nvPr/>
        </p:nvSpPr>
        <p:spPr>
          <a:xfrm>
            <a:off x="7634514" y="7027379"/>
            <a:ext cx="756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004E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Meteorological Organization, 2025</a:t>
            </a:r>
            <a:endParaRPr lang="en-US" b="0" dirty="0">
              <a:solidFill>
                <a:srgbClr val="004E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397E8AAA-34A1-7A3F-B65C-452B33829AAD}"/>
              </a:ext>
            </a:extLst>
          </p:cNvPr>
          <p:cNvSpPr/>
          <p:nvPr/>
        </p:nvSpPr>
        <p:spPr>
          <a:xfrm>
            <a:off x="2451458" y="1181356"/>
            <a:ext cx="12045741" cy="739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Contexto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mundial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já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atingimos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1,5</a:t>
            </a:r>
            <a:r>
              <a:rPr lang="en-US" sz="4000" b="1" baseline="30000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C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7954B105-CC0A-9ED8-2248-778F3D8CA022}"/>
              </a:ext>
            </a:extLst>
          </p:cNvPr>
          <p:cNvSpPr/>
          <p:nvPr/>
        </p:nvSpPr>
        <p:spPr>
          <a:xfrm>
            <a:off x="2442436" y="137244"/>
            <a:ext cx="10384155" cy="66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Aquecimento Global: Dados Alarmantes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4F9E98-02AE-4D5D-1011-465252317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16" y="81946"/>
            <a:ext cx="1471084" cy="14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74A0-8A37-111A-68D0-AD73B8EE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C82CA6-5E88-590E-2DB1-A451142F7F78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47DAD7E-9160-C9E3-4FE5-FD0458E233C8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570E4D1-DF6E-1059-1D6F-87E6D87AAAB9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114F1E66-841B-62F5-02C1-32025CF5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8438E3F5-67A4-95CB-2B20-42A6CB4EC31F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19362B4F-4E92-B238-6644-4FD88D6370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1976AB2E-F756-15EF-523D-F018EA8585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C062DA52-AE7E-2B0C-D1E8-D54F12DCC0D5}"/>
              </a:ext>
            </a:extLst>
          </p:cNvPr>
          <p:cNvSpPr/>
          <p:nvPr/>
        </p:nvSpPr>
        <p:spPr>
          <a:xfrm>
            <a:off x="1391791" y="1740534"/>
            <a:ext cx="12045741" cy="739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Contexto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no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planeta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já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atingimos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 1,5</a:t>
            </a:r>
            <a:r>
              <a:rPr lang="en-US" sz="4000" b="1" baseline="30000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C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04768584-6ACB-C415-74C8-5C8277691612}"/>
              </a:ext>
            </a:extLst>
          </p:cNvPr>
          <p:cNvSpPr/>
          <p:nvPr/>
        </p:nvSpPr>
        <p:spPr>
          <a:xfrm>
            <a:off x="2414879" y="227436"/>
            <a:ext cx="10384155" cy="66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Aquecimento Global: Dados Alarmantes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2089FD-E0B5-AE4A-5263-5998E2441E08}"/>
              </a:ext>
            </a:extLst>
          </p:cNvPr>
          <p:cNvSpPr txBox="1"/>
          <p:nvPr/>
        </p:nvSpPr>
        <p:spPr>
          <a:xfrm>
            <a:off x="1204002" y="3296198"/>
            <a:ext cx="128059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Pelo Acordo de Paris de 2015, os 194 países signatários devem perseguir um aquecimento global "bem abaixo dos 2°C" em relação aos níveis pré-industriais, de preferência limitá-lo a 1,5°C. Com as metas atuais, </a:t>
            </a:r>
            <a:r>
              <a:rPr lang="pt-BR" sz="2800" b="0" i="0" dirty="0"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 planeta caminha para um fim de século já a 2,8°C</a:t>
            </a:r>
            <a:r>
              <a:rPr lang="pt-BR" sz="2800" b="0" i="0" dirty="0"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(Paulo Artaxo)</a:t>
            </a:r>
            <a:r>
              <a:rPr lang="pt-BR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46A463-7529-7446-67EA-78B6A850E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2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2F89F-84B7-571F-5B3A-0E3BACC4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E880CAA-4802-4351-0B09-1F60E846B2C9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A79980-546C-34F8-9084-51669A7CD683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CA94A7-718A-9DDE-39EB-323FDD305754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C95B563F-5F48-CA90-05C6-CEBB2CB4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F55291C4-5CC5-731D-878C-0C81185C3845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330D6EC-8552-E9EA-EE96-C2DEA47FCD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045E7F98-ADD5-454B-6F51-F70962AF59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10EF6E-FC1C-1FAB-E29F-6127BFF1D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14E0CE-86F2-604A-FE43-E5CDCEF29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040" y="1157275"/>
            <a:ext cx="9131018" cy="4028390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45C8D52A-7F1C-CE13-FF94-37271FAAE4BF}"/>
              </a:ext>
            </a:extLst>
          </p:cNvPr>
          <p:cNvSpPr/>
          <p:nvPr/>
        </p:nvSpPr>
        <p:spPr>
          <a:xfrm>
            <a:off x="2414879" y="240911"/>
            <a:ext cx="10947097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Segurança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alimentar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e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soberania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nacional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E79B64-700B-B271-EDF7-590406C3A2F9}"/>
              </a:ext>
            </a:extLst>
          </p:cNvPr>
          <p:cNvSpPr txBox="1"/>
          <p:nvPr/>
        </p:nvSpPr>
        <p:spPr>
          <a:xfrm>
            <a:off x="1677530" y="5390927"/>
            <a:ext cx="12805911" cy="259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 importa quase 90% dos fertilizantes utilizados na agricultura: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Potássio: 96%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Nitrogênio (Ureia): 95%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Fósforo: 72%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20469-8376-67D6-F781-9179C3ED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5342B0-0205-EC5D-0A3D-3865CA8565F4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D216B97-E80C-6FC5-C84B-4AB9237BA6F0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4622004-3049-C832-022C-A48A356B2299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2AA5EECE-888A-EAEA-092F-F6FA6775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76" y="81946"/>
            <a:ext cx="930259" cy="8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B77C9869-DA89-6EA5-3247-086440BA3096}"/>
              </a:ext>
            </a:extLst>
          </p:cNvPr>
          <p:cNvSpPr/>
          <p:nvPr/>
        </p:nvSpPr>
        <p:spPr>
          <a:xfrm>
            <a:off x="1005079" y="2852934"/>
            <a:ext cx="3640455" cy="117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base"/>
            <a:endParaRPr lang="en-US" i="1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11B6ABCF-DDF0-F9E6-9920-3CF47F83C2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458" y="2271195"/>
            <a:ext cx="247293" cy="247293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600A7E3A-125C-939A-C108-0AC346AD95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88" y="5137862"/>
            <a:ext cx="247293" cy="247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DEF92E-8C42-47D4-E138-105A13A4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16" y="81946"/>
            <a:ext cx="1407706" cy="1407706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656FBECF-C1B9-4E76-7FB5-C4AC9593EEAF}"/>
              </a:ext>
            </a:extLst>
          </p:cNvPr>
          <p:cNvSpPr/>
          <p:nvPr/>
        </p:nvSpPr>
        <p:spPr>
          <a:xfrm>
            <a:off x="4645535" y="377650"/>
            <a:ext cx="6278280" cy="71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Soberania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nacional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868851-5DA4-E8FA-B03A-AA8EE10DC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949" y="4945754"/>
            <a:ext cx="9828027" cy="26403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8BC266-D3F3-1FC9-7598-338D8B066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14" y="1431684"/>
            <a:ext cx="8319353" cy="34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B745-6020-FF6A-7521-7792B4042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2CACB0-B734-9729-7837-F52C050FB5A4}"/>
              </a:ext>
            </a:extLst>
          </p:cNvPr>
          <p:cNvGrpSpPr/>
          <p:nvPr/>
        </p:nvGrpSpPr>
        <p:grpSpPr>
          <a:xfrm>
            <a:off x="0" y="0"/>
            <a:ext cx="608590" cy="8229600"/>
            <a:chOff x="0" y="0"/>
            <a:chExt cx="2003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F1F2A29-042F-A65C-51D9-507B39B954F0}"/>
                </a:ext>
              </a:extLst>
            </p:cNvPr>
            <p:cNvSpPr/>
            <p:nvPr/>
          </p:nvSpPr>
          <p:spPr>
            <a:xfrm>
              <a:off x="0" y="0"/>
              <a:ext cx="200359" cy="2709333"/>
            </a:xfrm>
            <a:custGeom>
              <a:avLst/>
              <a:gdLst/>
              <a:ahLst/>
              <a:cxnLst/>
              <a:rect l="l" t="t" r="r" b="b"/>
              <a:pathLst>
                <a:path w="200359" h="2709333">
                  <a:moveTo>
                    <a:pt x="0" y="0"/>
                  </a:moveTo>
                  <a:lnTo>
                    <a:pt x="200359" y="0"/>
                  </a:lnTo>
                  <a:lnTo>
                    <a:pt x="2003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760C"/>
            </a:solidFill>
          </p:spPr>
          <p:txBody>
            <a:bodyPr/>
            <a:lstStyle/>
            <a:p>
              <a:endParaRPr lang="pt-BR" sz="144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4A4AAC-533B-2865-9A1C-04FE75017BB0}"/>
                </a:ext>
              </a:extLst>
            </p:cNvPr>
            <p:cNvSpPr txBox="1"/>
            <p:nvPr/>
          </p:nvSpPr>
          <p:spPr>
            <a:xfrm>
              <a:off x="0" y="-47625"/>
              <a:ext cx="200359" cy="2756958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 sz="1440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AE19509D-14CA-4295-B198-E0640A0E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23" y="0"/>
            <a:ext cx="5608320" cy="8291019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20188AE5-DB63-3E4D-1CFD-CAE81619E26F}"/>
              </a:ext>
            </a:extLst>
          </p:cNvPr>
          <p:cNvSpPr/>
          <p:nvPr/>
        </p:nvSpPr>
        <p:spPr>
          <a:xfrm>
            <a:off x="906236" y="1341943"/>
            <a:ext cx="6408964" cy="780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Capacidade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Científica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 do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Brasil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777</Words>
  <Application>Microsoft Macintosh PowerPoint</Application>
  <PresentationFormat>Personalizar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 Rounded MT Bold</vt:lpstr>
      <vt:lpstr>Arial</vt:lpstr>
      <vt:lpstr>Prompt Medium</vt:lpstr>
      <vt:lpstr>Abril Fatface</vt:lpstr>
      <vt:lpstr>Abadi</vt:lpstr>
      <vt:lpstr>Helvetica Neue</vt:lpstr>
      <vt:lpstr>Georgia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autor</cp:lastModifiedBy>
  <cp:revision>15</cp:revision>
  <dcterms:created xsi:type="dcterms:W3CDTF">2025-10-23T00:23:27Z</dcterms:created>
  <dcterms:modified xsi:type="dcterms:W3CDTF">2026-06-02T05:15:49Z</dcterms:modified>
</cp:coreProperties>
</file>