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715" r:id="rId3"/>
    <p:sldId id="2733" r:id="rId4"/>
    <p:sldId id="2736" r:id="rId5"/>
    <p:sldId id="2737" r:id="rId6"/>
    <p:sldId id="273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13"/>
    <p:restoredTop sz="96327"/>
  </p:normalViewPr>
  <p:slideViewPr>
    <p:cSldViewPr snapToGrid="0">
      <p:cViewPr varScale="1">
        <p:scale>
          <a:sx n="128" d="100"/>
          <a:sy n="128" d="100"/>
        </p:scale>
        <p:origin x="1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71427-BCF8-AA40-9F8A-0951BFC33DC3}" type="datetimeFigureOut">
              <a:rPr lang="pt-BR" smtClean="0"/>
              <a:t>26/09/2024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40F6C-A349-364B-9671-F3E34BEC559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1564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B567D-3652-A431-7996-7387781E3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7E3B89-E817-AF1F-FB05-FC81311BA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DE7576-7CA1-45FE-6B02-F95B22AFC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CF217-9394-2F4C-8041-721F2C8C293A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3067D1-ABEB-543F-0DCB-1608AACD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453E37-2852-5543-BCE1-BDE6354F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287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B707A-ADDE-F7FB-E884-D92137845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6024C7D-5943-F35B-D3E0-6AB90CB53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6712BB-F2E0-8677-E82B-3F000168F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58A27-2E87-154A-BA9B-C91B67E9241E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AA9717-04D0-5F1F-4371-C2724C5F6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1D056C-88C3-4E42-2D30-59DD0D6C0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770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F27B5DE-5074-E321-96D3-48E4FFF2E3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F99DC7-4001-AF95-5B31-7DFC50791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C66958-F72E-1650-CF27-42151877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90BA3-BDBA-4141-9A27-29BCF131488B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BD6287-D86D-5896-38FB-E79E895C5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8E03D4-7951-A8FE-A404-79C194848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570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A8783-9D4B-CEAA-9806-07C1AB01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32909A-A237-9467-DE1E-02679EB3C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45652B-E6AE-C7AA-B377-8AEBF89D9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35361-242E-8646-BAB4-B76D061255C3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F1C17E-D6D5-DC1A-6884-813FE5457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F8125C-8646-9C3B-87FD-2A8F98737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268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3FDD3-9875-46CA-FCB2-29358FADA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83BA00A-AB94-40B0-4451-107C696B8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BC04C8-C5B7-DCA7-5030-B402AC36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5A05F-A43F-DC42-BEA1-428AB3CF6278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89C5BD-C4D0-3B98-9598-2E99E9A9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0F8E1B-1C7B-CC6D-6B78-DD318354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68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42B6A-9048-416E-C15F-FA1C561F6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A02C90-A792-2468-2E16-1D7E9BC38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90B3283-CA33-27E3-C549-105B450A9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8393E5-2F10-460F-525D-8B14918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99F7-C715-FD42-9D0F-67AAA3511BD0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4142E4-9844-03C2-1098-0F58D450E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F606BF-154A-C11E-39CC-479389A2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340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AAE5C7-5008-CEAF-4AFB-D823A5A10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AAC0DD-0972-35DA-B548-3B43B6D33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27D9DF1-8227-5486-12C7-D7113BD64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C31AB7-3EDD-7659-20ED-31CBC11D8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B861F92-C674-F323-8DFB-7A14B2B4F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D586EA-ED15-5913-CD06-9BBB9A29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D6A1-EE48-FF47-A833-54EC3A39ACEA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A94CA7F-0CD0-5D05-EF96-A626CB8F3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4ACA06-518B-5B6C-87C6-7A7335DE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629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F94A0A-E8F5-4B1C-6D9C-679E93EAD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E7144E2-A06D-BE45-AE56-B8DF2F2FE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F899-3440-1645-8CAA-4FEBF0E69AC5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82E1D3B-67CA-78EB-FECF-EA5DA456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498DE62-6F3D-1B90-3638-751499332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028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5D6C30-2FDB-93CF-483A-2A33B0E3A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8FE1-0B8A-4548-9EFD-70C925FC9578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DE291B6-133C-FEE1-C628-099B69C11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287B05-5714-254F-C840-6D435BF04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828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8E1AD-0607-F511-2DD4-0B0A7B94C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8DCCF5-386B-DA3F-9DDD-D2793AA67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DF5D51-0F96-1732-BF2B-0706547D1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BD96766-65E6-B906-9C38-D3E09350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131D-C81D-864F-87AD-C9E071A1D8CF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D4145A-AABB-D626-055B-7C2914FEC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B72F7A-1935-3BE8-8C19-0285DD8D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725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5F8727-15F2-6B00-3D69-E6E0FF7E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BBC8EF7-876D-87CB-3D51-5EAC39BFA6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4DA123-602D-101E-814F-B3EB68F55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EA1EB2-FF34-DD3A-C599-05B2D5EB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85E-C8CE-8E40-B027-988D8E0BAA09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FC71FE-0476-6677-146F-32B32764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587817-3F8D-C263-7F65-A38E7364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274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1BC5426-B83A-2755-B503-EFD7C2730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912A490-9A11-69F1-A9C1-A8CE1BD27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95779A-27F1-7C43-C602-61E2E875FC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5BF9F-DF1B-AA43-9BEF-BA1DFF6A6A56}" type="datetime1">
              <a:rPr lang="pt-BR" smtClean="0"/>
              <a:t>26/09/2024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1722B1-5B3C-36F9-D857-7E8258066B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EAA6CE-68E6-1455-FEAF-B1A4A0A1F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2527-7D1D-BC48-8001-9EB9D12BC14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464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B6DFAE6C-B773-BED4-8E3C-5CB1B5440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674" y="1520049"/>
            <a:ext cx="9871898" cy="2759006"/>
          </a:xfrm>
          <a:solidFill>
            <a:srgbClr val="375FA8"/>
          </a:solidFill>
          <a:ln>
            <a:solidFill>
              <a:schemeClr val="accent1"/>
            </a:solidFill>
          </a:ln>
        </p:spPr>
        <p:txBody>
          <a:bodyPr anchor="b">
            <a:normAutofit fontScale="90000"/>
          </a:bodyPr>
          <a:lstStyle/>
          <a:p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sz="4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Prejuízos ao</a:t>
            </a:r>
            <a:br>
              <a:rPr lang="pt-BR" sz="4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sz="4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br>
              <a:rPr lang="pt-BR" sz="40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pt-BR" sz="7300" b="1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Simples Nacional</a:t>
            </a:r>
            <a:br>
              <a:rPr lang="pt-BR" sz="3200" b="1" dirty="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endParaRPr lang="pt-BR" sz="3200" b="1" dirty="0">
              <a:solidFill>
                <a:schemeClr val="accent1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F2EEDA51-CFB5-6E91-FEE6-05B9FB350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0515" y="4462747"/>
            <a:ext cx="4070969" cy="573073"/>
          </a:xfrm>
          <a:solidFill>
            <a:schemeClr val="bg2"/>
          </a:solidFill>
        </p:spPr>
        <p:txBody>
          <a:bodyPr anchor="ctr">
            <a:normAutofit lnSpcReduction="10000"/>
          </a:bodyPr>
          <a:lstStyle/>
          <a:p>
            <a:pPr algn="ctr"/>
            <a:r>
              <a:rPr lang="pt-BR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Senado Federal – CAE - 1/10/2024</a:t>
            </a:r>
          </a:p>
          <a:p>
            <a:pPr algn="ctr"/>
            <a:r>
              <a:rPr lang="pt-BR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José Clovis Cabrera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6533B08-7C99-42B5-35C6-6160E9908AF5}"/>
              </a:ext>
            </a:extLst>
          </p:cNvPr>
          <p:cNvSpPr txBox="1"/>
          <p:nvPr/>
        </p:nvSpPr>
        <p:spPr>
          <a:xfrm>
            <a:off x="1155674" y="690026"/>
            <a:ext cx="987189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36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Reforma Tributária</a:t>
            </a:r>
          </a:p>
        </p:txBody>
      </p:sp>
      <p:sp>
        <p:nvSpPr>
          <p:cNvPr id="12" name="Espaço Reservado para Número de Slide 11">
            <a:extLst>
              <a:ext uri="{FF2B5EF4-FFF2-40B4-BE49-F238E27FC236}">
                <a16:creationId xmlns:a16="http://schemas.microsoft.com/office/drawing/2014/main" id="{BD77A047-7273-24DC-78A5-B222B6F2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1</a:t>
            </a:fld>
            <a:endParaRPr lang="pt-BR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827E077-7C37-A0D7-7E35-F15C26A13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535" y="5337951"/>
            <a:ext cx="2921866" cy="109093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7315520-42D0-5A2A-DA4A-BAAC8123B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110" y="5562792"/>
            <a:ext cx="4267419" cy="64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278F4DB-481D-3D91-3A40-ED4EB9385A28}"/>
              </a:ext>
            </a:extLst>
          </p:cNvPr>
          <p:cNvSpPr txBox="1"/>
          <p:nvPr/>
        </p:nvSpPr>
        <p:spPr>
          <a:xfrm>
            <a:off x="1424855" y="1674752"/>
            <a:ext cx="9342290" cy="984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spcAft>
                <a:spcPts val="1200"/>
              </a:spcAft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 dirty="0"/>
              <a:t>Não cumulatividade – PLP 68/2024</a:t>
            </a:r>
          </a:p>
          <a:p>
            <a:r>
              <a:rPr lang="pt-BR" dirty="0"/>
              <a:t>SIMPLES NACIONAL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9A25FCB-D8B7-3B00-5664-AB72987F13E1}"/>
              </a:ext>
            </a:extLst>
          </p:cNvPr>
          <p:cNvSpPr txBox="1"/>
          <p:nvPr/>
        </p:nvSpPr>
        <p:spPr>
          <a:xfrm>
            <a:off x="806811" y="2935914"/>
            <a:ext cx="106017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>
                <a:effectLst/>
                <a:latin typeface="Century Gothic" panose="020B0502020202020204" pitchFamily="34" charset="0"/>
              </a:rPr>
              <a:t>Os optantes pelo Simples Nacional podem exercer a opção de </a:t>
            </a:r>
            <a:r>
              <a:rPr lang="pt-BR" sz="24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apurar e recolher o IBS/CBS pelo regime regular </a:t>
            </a:r>
            <a:r>
              <a:rPr lang="pt-BR" sz="2400" dirty="0">
                <a:effectLst/>
                <a:latin typeface="Century Gothic" panose="020B0502020202020204" pitchFamily="34" charset="0"/>
              </a:rPr>
              <a:t>(com possibilidade de apropriação e transferência de crédito), irretratável para todo o ano calendário</a:t>
            </a:r>
          </a:p>
          <a:p>
            <a:pPr algn="ctr"/>
            <a:endParaRPr lang="pt-BR" sz="2400" dirty="0">
              <a:effectLst/>
              <a:latin typeface="Century Gothic" panose="020B0502020202020204" pitchFamily="34" charset="0"/>
            </a:endParaRPr>
          </a:p>
          <a:p>
            <a:pPr algn="ctr"/>
            <a:r>
              <a:rPr lang="pt-BR" sz="2400" dirty="0">
                <a:effectLst/>
                <a:latin typeface="Century Gothic" panose="020B0502020202020204" pitchFamily="34" charset="0"/>
              </a:rPr>
              <a:t>Em caso de optar por </a:t>
            </a:r>
            <a:r>
              <a:rPr lang="pt-BR" sz="2400" b="1" dirty="0">
                <a:effectLst/>
                <a:latin typeface="Century Gothic" panose="020B0502020202020204" pitchFamily="34" charset="0"/>
              </a:rPr>
              <a:t>recolher o IBS/CBS dentro do Simples Nacional</a:t>
            </a:r>
            <a:r>
              <a:rPr lang="pt-BR" sz="2400" dirty="0">
                <a:effectLst/>
                <a:latin typeface="Century Gothic" panose="020B0502020202020204" pitchFamily="34" charset="0"/>
              </a:rPr>
              <a:t>, é </a:t>
            </a:r>
            <a:r>
              <a:rPr lang="pt-BR" sz="2400" b="1" dirty="0">
                <a:solidFill>
                  <a:schemeClr val="accent1"/>
                </a:solidFill>
                <a:effectLst/>
                <a:latin typeface="Century Gothic" panose="020B0502020202020204" pitchFamily="34" charset="0"/>
              </a:rPr>
              <a:t>vedada a apropriação de créditos </a:t>
            </a:r>
            <a:r>
              <a:rPr lang="pt-BR" sz="2400" dirty="0">
                <a:effectLst/>
                <a:latin typeface="Century Gothic" panose="020B0502020202020204" pitchFamily="34" charset="0"/>
              </a:rPr>
              <a:t>e a </a:t>
            </a:r>
            <a:r>
              <a:rPr lang="pt-BR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transferência para o adquirente será no montante equivalente ao devido por meio desse regime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3395C11-7CA6-7862-26EF-3FCD47B40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2</a:t>
            </a:fld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F68B891-950E-1B9B-B7E4-08465B585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765"/>
            <a:ext cx="1830962" cy="68362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93DF5DC-13B9-C5E7-DA84-6E20EF550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4" y="620536"/>
            <a:ext cx="2995586" cy="45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06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18E6C2C8-2474-2DFB-E92F-8A927963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3</a:t>
            </a:fld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A189C6-19DB-196D-C839-D9E939735DBB}"/>
              </a:ext>
            </a:extLst>
          </p:cNvPr>
          <p:cNvSpPr txBox="1"/>
          <p:nvPr/>
        </p:nvSpPr>
        <p:spPr>
          <a:xfrm>
            <a:off x="0" y="2719402"/>
            <a:ext cx="12192000" cy="3868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269240" algn="ctr">
              <a:lnSpc>
                <a:spcPct val="115000"/>
              </a:lnSpc>
            </a:pPr>
            <a:r>
              <a:rPr lang="pt-BR" sz="2400" b="1" u="sng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Transmissão de créditos para os adquirentes do regime normal</a:t>
            </a:r>
            <a:endParaRPr lang="pt-BR" sz="24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just">
              <a:lnSpc>
                <a:spcPct val="115000"/>
              </a:lnSpc>
            </a:pPr>
            <a:r>
              <a:rPr lang="pt-BR" sz="2000" b="1" u="none" strike="noStrik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ctr">
              <a:lnSpc>
                <a:spcPct val="115000"/>
              </a:lnSpc>
            </a:pPr>
            <a:r>
              <a:rPr lang="pt-BR" sz="2400" b="1" u="sng" kern="1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HOJE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o adquirente do regime não cumulativo (lucro real) </a:t>
            </a:r>
            <a:r>
              <a:rPr lang="pt-BR" sz="24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 admitido apropriar-se 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crédito de 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PIS/COFINS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percentual de </a:t>
            </a:r>
            <a:r>
              <a:rPr lang="pt-BR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9,25%</a:t>
            </a:r>
            <a:endParaRPr lang="pt-BR" sz="24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ctr">
              <a:lnSpc>
                <a:spcPct val="115000"/>
              </a:lnSpc>
            </a:pP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269240" algn="ctr">
              <a:lnSpc>
                <a:spcPct val="115000"/>
              </a:lnSpc>
            </a:pPr>
            <a:r>
              <a:rPr lang="pt-BR" sz="2400" b="1" u="sng" kern="100" dirty="0">
                <a:solidFill>
                  <a:schemeClr val="accent1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NOVO REGIME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os adquirentes somente poderão se apropriar do crédito de 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CBS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pt-BR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substituto do PIS/COFINS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pago pelo vendedor do Simples Nacional </a:t>
            </a:r>
            <a:r>
              <a:rPr lang="pt-BR" sz="24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percentual de </a:t>
            </a:r>
            <a:r>
              <a:rPr lang="pt-BR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0,63%</a:t>
            </a:r>
            <a:r>
              <a:rPr lang="pt-BR" sz="24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*</a:t>
            </a:r>
            <a:r>
              <a:rPr lang="pt-BR" sz="20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11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ctr">
              <a:lnSpc>
                <a:spcPct val="115000"/>
              </a:lnSpc>
              <a:spcAft>
                <a:spcPts val="800"/>
              </a:spcAft>
            </a:pPr>
            <a:endParaRPr lang="pt-BR" sz="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105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(* Exemplo de uma indústria na 1ª faixa de receita bruta, sujeita a uma alíquota de 4,50% do SN e participação da CBS em 14% em 2033).</a:t>
            </a:r>
            <a:endParaRPr lang="pt-BR" sz="18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0C225BD-E070-9A0C-5BB8-CFA9108F3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765"/>
            <a:ext cx="1830962" cy="68362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9DCF440-7339-845D-6FA3-05825FC71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4" y="620536"/>
            <a:ext cx="2995586" cy="45408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068855D-A7A3-C803-E2CE-D8AB0482355D}"/>
              </a:ext>
            </a:extLst>
          </p:cNvPr>
          <p:cNvSpPr txBox="1"/>
          <p:nvPr/>
        </p:nvSpPr>
        <p:spPr>
          <a:xfrm>
            <a:off x="1424855" y="1400397"/>
            <a:ext cx="9342290" cy="984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pt-BR"/>
            </a:defPPr>
            <a:lvl1pPr algn="ctr">
              <a:spcAft>
                <a:spcPts val="1200"/>
              </a:spcAft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 dirty="0"/>
              <a:t>Não cumulatividade – PLP 68/2024</a:t>
            </a:r>
          </a:p>
          <a:p>
            <a:r>
              <a:rPr lang="pt-BR" dirty="0"/>
              <a:t>SIMPLES NACIONAL</a:t>
            </a:r>
          </a:p>
        </p:txBody>
      </p:sp>
    </p:spTree>
    <p:extLst>
      <p:ext uri="{BB962C8B-B14F-4D97-AF65-F5344CB8AC3E}">
        <p14:creationId xmlns:p14="http://schemas.microsoft.com/office/powerpoint/2010/main" val="98874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18E6C2C8-2474-2DFB-E92F-8A927963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4</a:t>
            </a:fld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A189C6-19DB-196D-C839-D9E939735DBB}"/>
              </a:ext>
            </a:extLst>
          </p:cNvPr>
          <p:cNvSpPr txBox="1"/>
          <p:nvPr/>
        </p:nvSpPr>
        <p:spPr>
          <a:xfrm>
            <a:off x="-97736" y="2741635"/>
            <a:ext cx="12183719" cy="3495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HOJE</a:t>
            </a:r>
            <a:r>
              <a:rPr lang="pt-BR" sz="20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pt-BR" sz="20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isenções ou reduções de base de cálculo do ICMS ou do ISS contam com redução proporcional ou ajuste do valor a ser recolhido pelo contribuinte optante do Simples Nacional. Portanto, as desonerações dos dois impostos são aproveitadas pelo contribuinte do Simples Nacional</a:t>
            </a: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12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OBS: esta regra não vale hoje para PIS/COFINS</a:t>
            </a: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Exemplo: faturamento anual pela venda de produtos hortifrutigranjeiros isentos do ICMS: R$ 180.000,00 x 4% = R$ 7.200,00 </a:t>
            </a:r>
            <a:r>
              <a:rPr lang="pt-BR" sz="2400" b="1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(-) R$ </a:t>
            </a:r>
            <a:r>
              <a:rPr lang="pt-BR" sz="2400" b="1" u="sng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2.448,00</a:t>
            </a: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(dedução de 34% relativo ao ICMS) = </a:t>
            </a:r>
            <a:r>
              <a:rPr lang="pt-BR" sz="2400" b="1" u="sng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carga final de R$ 4.752,00</a:t>
            </a: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*</a:t>
            </a:r>
            <a:endParaRPr lang="pt-BR" sz="16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12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(* Exemplo de comércio na 1ª faixa de receita bruta, sujeita a uma alíquota de 4% do SN e participação do ICMS em 34%).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6CF98F0-292F-2B1E-FC97-DA216F0D7A0B}"/>
              </a:ext>
            </a:extLst>
          </p:cNvPr>
          <p:cNvSpPr txBox="1"/>
          <p:nvPr/>
        </p:nvSpPr>
        <p:spPr>
          <a:xfrm>
            <a:off x="644387" y="1607398"/>
            <a:ext cx="10903225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Reduções de carga tributária do IBS/CBS – não aproveitáveis no Simples Nacional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BF3EF35-E2DC-4A4C-683B-C7971472B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765"/>
            <a:ext cx="1830962" cy="68362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45C638F0-1B4B-E81E-32F6-4ABA21399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4" y="620536"/>
            <a:ext cx="2995586" cy="45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15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18E6C2C8-2474-2DFB-E92F-8A927963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5</a:t>
            </a:fld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A189C6-19DB-196D-C839-D9E939735DBB}"/>
              </a:ext>
            </a:extLst>
          </p:cNvPr>
          <p:cNvSpPr txBox="1"/>
          <p:nvPr/>
        </p:nvSpPr>
        <p:spPr>
          <a:xfrm>
            <a:off x="450573" y="2796201"/>
            <a:ext cx="11290852" cy="3441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b="1" u="sng" kern="1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NOVO REGIME</a:t>
            </a:r>
            <a:r>
              <a:rPr lang="pt-BR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pt-BR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reduções de carga do IBS/CBS não serão aproveitadas pelo contribuinte optante do Simples Nacional, que terá de oferecer todo o faturamento à tributação regular desses tributos, conforme a alíquota aplicável da Tabela do Simples Nacional.</a:t>
            </a: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exemplo: um produto hortifrutigranjeiro da cesta básica que tiver alíquota zero do IBS/CBS somente beneficiará o contribuinte que estiver no regime normal do IBS/CBS. </a:t>
            </a: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endParaRPr lang="pt-BR" sz="1200" kern="100" dirty="0">
              <a:solidFill>
                <a:srgbClr val="215E99"/>
              </a:solidFill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mesmo exemplo anterior, o recolhimento e </a:t>
            </a:r>
            <a:r>
              <a:rPr lang="pt-BR" sz="2400" b="1" u="sng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carga final será de R$ 7.200,00</a:t>
            </a: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pt-BR" sz="2400" b="1" kern="100" dirty="0">
                <a:solidFill>
                  <a:srgbClr val="FF0000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sem qualquer redução</a:t>
            </a:r>
            <a:r>
              <a:rPr lang="pt-BR" sz="2400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Se prevista, a redução proporcional da alíquota zero da cesta básica </a:t>
            </a:r>
            <a:r>
              <a:rPr lang="pt-BR" sz="2400" b="1" u="sng" kern="100" dirty="0">
                <a:solidFill>
                  <a:srgbClr val="215E99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haveria d</a:t>
            </a:r>
            <a:r>
              <a:rPr lang="pt-BR" sz="2400" b="1" u="sng" kern="100" dirty="0">
                <a:solidFill>
                  <a:srgbClr val="215E99"/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esconto de R$ 3.564,00</a:t>
            </a:r>
            <a:endParaRPr lang="pt-BR" sz="24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C4D68E4-C997-4797-3B64-D1BFE65C2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765"/>
            <a:ext cx="1830962" cy="68362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02EEAE7-AE7E-AFAD-1ADC-BF263CE53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4" y="620536"/>
            <a:ext cx="2995586" cy="45408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6AF90B9-F37E-EB63-99ED-2B26703F3227}"/>
              </a:ext>
            </a:extLst>
          </p:cNvPr>
          <p:cNvSpPr txBox="1"/>
          <p:nvPr/>
        </p:nvSpPr>
        <p:spPr>
          <a:xfrm>
            <a:off x="644387" y="1458356"/>
            <a:ext cx="10903225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Reduções de carga tributária do IBS/CBS – não aproveitáveis no Simples Nacional</a:t>
            </a:r>
          </a:p>
        </p:txBody>
      </p:sp>
    </p:spTree>
    <p:extLst>
      <p:ext uri="{BB962C8B-B14F-4D97-AF65-F5344CB8AC3E}">
        <p14:creationId xmlns:p14="http://schemas.microsoft.com/office/powerpoint/2010/main" val="202868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18E6C2C8-2474-2DFB-E92F-8A927963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2527-7D1D-BC48-8001-9EB9D12BC14E}" type="slidenum">
              <a:rPr lang="pt-BR" smtClean="0"/>
              <a:t>6</a:t>
            </a:fld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A189C6-19DB-196D-C839-D9E939735DBB}"/>
              </a:ext>
            </a:extLst>
          </p:cNvPr>
          <p:cNvSpPr txBox="1"/>
          <p:nvPr/>
        </p:nvSpPr>
        <p:spPr>
          <a:xfrm>
            <a:off x="172277" y="2681431"/>
            <a:ext cx="11847444" cy="3702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28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O </a:t>
            </a:r>
            <a:r>
              <a:rPr lang="pt-BR" sz="24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contribuinte do Simples Nacional somente aproveitará a desoneração da </a:t>
            </a:r>
            <a:r>
              <a:rPr lang="pt-BR" sz="2400" b="1" kern="100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cesta básica </a:t>
            </a:r>
            <a:r>
              <a:rPr lang="pt-BR" sz="24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ou outras </a:t>
            </a:r>
            <a:r>
              <a:rPr lang="pt-BR" sz="2400" b="1" kern="100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alíquotas reduzidas</a:t>
            </a:r>
            <a:r>
              <a:rPr lang="pt-BR" sz="24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do novo sistema, inclusive a </a:t>
            </a:r>
            <a:r>
              <a:rPr lang="pt-BR" sz="2400" b="1" kern="100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incidência monofásica de combustíveis, se optar por recolher o IBS/CBS pelo regime normal</a:t>
            </a:r>
            <a:r>
              <a:rPr lang="pt-BR" sz="24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endParaRPr lang="pt-BR" sz="1100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450215" marR="269240" algn="ctr">
              <a:lnSpc>
                <a:spcPct val="115000"/>
              </a:lnSpc>
              <a:spcAft>
                <a:spcPts val="800"/>
              </a:spcAft>
            </a:pPr>
            <a:r>
              <a:rPr lang="pt-BR" sz="2800" b="1" kern="100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No entanto, pode ser do varejo e sua operação poderá envolver outros tipos de produtos, tornando desvantajosa a opção, com evidente prejuízo ao Simples Nacional.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0A60D99-72EC-BBD3-3C54-A1EAD4B9F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5765"/>
            <a:ext cx="1830962" cy="68362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C7DF8F78-F0B8-72C6-99AA-8F91AF4E0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4" y="620536"/>
            <a:ext cx="2995586" cy="45408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BE05124-6B3E-CB61-C2F1-8DB717FF8055}"/>
              </a:ext>
            </a:extLst>
          </p:cNvPr>
          <p:cNvSpPr txBox="1"/>
          <p:nvPr/>
        </p:nvSpPr>
        <p:spPr>
          <a:xfrm>
            <a:off x="644387" y="1458356"/>
            <a:ext cx="10903225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Reduções de carga tributária do IBS/CBS – não aproveitáveis no Simples Nacional</a:t>
            </a:r>
          </a:p>
        </p:txBody>
      </p:sp>
    </p:spTree>
    <p:extLst>
      <p:ext uri="{BB962C8B-B14F-4D97-AF65-F5344CB8AC3E}">
        <p14:creationId xmlns:p14="http://schemas.microsoft.com/office/powerpoint/2010/main" val="1256326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2467</TotalTime>
  <Words>571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Century Gothic</vt:lpstr>
      <vt:lpstr>Tema do Office</vt:lpstr>
      <vt:lpstr>       Prejuízos ao   Simples Nacional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IBS e CBS  panorama e pontos polêmicos </dc:title>
  <dc:creator>José Clovis Cabrera</dc:creator>
  <cp:lastModifiedBy>José Clovis Cabrera</cp:lastModifiedBy>
  <cp:revision>30</cp:revision>
  <dcterms:created xsi:type="dcterms:W3CDTF">2024-08-03T13:18:03Z</dcterms:created>
  <dcterms:modified xsi:type="dcterms:W3CDTF">2024-09-26T16:57:04Z</dcterms:modified>
</cp:coreProperties>
</file>