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6" r:id="rId2"/>
    <p:sldId id="736" r:id="rId3"/>
    <p:sldId id="571" r:id="rId4"/>
    <p:sldId id="711" r:id="rId5"/>
    <p:sldId id="716" r:id="rId6"/>
    <p:sldId id="682" r:id="rId7"/>
    <p:sldId id="681" r:id="rId8"/>
    <p:sldId id="725" r:id="rId9"/>
    <p:sldId id="742" r:id="rId10"/>
    <p:sldId id="726" r:id="rId11"/>
    <p:sldId id="664" r:id="rId12"/>
    <p:sldId id="730" r:id="rId13"/>
    <p:sldId id="729" r:id="rId14"/>
    <p:sldId id="731" r:id="rId15"/>
    <p:sldId id="746" r:id="rId16"/>
    <p:sldId id="747" r:id="rId17"/>
    <p:sldId id="749" r:id="rId18"/>
    <p:sldId id="754" r:id="rId19"/>
    <p:sldId id="744" r:id="rId20"/>
    <p:sldId id="751" r:id="rId21"/>
    <p:sldId id="666" r:id="rId22"/>
    <p:sldId id="689" r:id="rId23"/>
    <p:sldId id="740" r:id="rId24"/>
    <p:sldId id="734" r:id="rId25"/>
    <p:sldId id="753" r:id="rId26"/>
    <p:sldId id="752" r:id="rId27"/>
    <p:sldId id="714" r:id="rId28"/>
    <p:sldId id="709" r:id="rId29"/>
    <p:sldId id="719" r:id="rId30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  <a:srgbClr val="CCECFF"/>
    <a:srgbClr val="F0F1D5"/>
    <a:srgbClr val="33CCFF"/>
    <a:srgbClr val="336600"/>
    <a:srgbClr val="CCFFCC"/>
    <a:srgbClr val="000000"/>
    <a:srgbClr val="00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7410" autoAdjust="0"/>
  </p:normalViewPr>
  <p:slideViewPr>
    <p:cSldViewPr>
      <p:cViewPr>
        <p:scale>
          <a:sx n="60" d="100"/>
          <a:sy n="60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8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75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75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BC73B7F-7EC3-4EBF-B6E7-AB767A633E7F}" type="datetimeFigureOut">
              <a:rPr lang="pt-BR" smtClean="0"/>
              <a:t>16/11/2015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780"/>
            <a:ext cx="2945659" cy="49675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9780"/>
            <a:ext cx="2945659" cy="49675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6F35DF3-01BA-4EE3-B8AA-9B999323D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84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6401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8" tIns="44693" rIns="89388" bIns="4469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4" y="3"/>
            <a:ext cx="2946401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8" tIns="44693" rIns="89388" bIns="4469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6" y="4715631"/>
            <a:ext cx="4984750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8" tIns="44693" rIns="89388" bIns="44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848"/>
            <a:ext cx="2946401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8" tIns="44693" rIns="89388" bIns="4469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4" y="9432848"/>
            <a:ext cx="2946401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8" tIns="44693" rIns="89388" bIns="4469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3CEBC03-D1C5-4C27-B64E-C516A55469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859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3BEA9-6DC2-46AE-B17E-F722DBF6434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133478" y="744659"/>
            <a:ext cx="4530726" cy="37232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88" tIns="44693" rIns="89388" bIns="44693" anchor="ctr"/>
          <a:lstStyle/>
          <a:p>
            <a:endParaRPr lang="pt-BR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>
          <a:xfrm>
            <a:off x="906466" y="4715632"/>
            <a:ext cx="4984750" cy="4471114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720E5-A654-4E4F-AD9A-30759CD68684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2953" y="743887"/>
            <a:ext cx="4531783" cy="37243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93" tIns="44695" rIns="89393" bIns="44695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06357" y="4716156"/>
            <a:ext cx="4984962" cy="4469824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999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720E5-A654-4E4F-AD9A-30759CD68684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2953" y="743887"/>
            <a:ext cx="4531783" cy="37243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93" tIns="44695" rIns="89393" bIns="44695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06357" y="4716156"/>
            <a:ext cx="4984962" cy="4469824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999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720E5-A654-4E4F-AD9A-30759CD68684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2953" y="743887"/>
            <a:ext cx="4531783" cy="37243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93" tIns="44695" rIns="89393" bIns="44695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06357" y="4716156"/>
            <a:ext cx="4984962" cy="4469824"/>
          </a:xfrm>
          <a:noFill/>
          <a:ln/>
        </p:spPr>
        <p:txBody>
          <a:bodyPr wrap="none" anchor="ctr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999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720E5-A654-4E4F-AD9A-30759CD68684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2953" y="743887"/>
            <a:ext cx="4531783" cy="37243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93" tIns="44695" rIns="89393" bIns="44695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06357" y="4716156"/>
            <a:ext cx="4984962" cy="4469824"/>
          </a:xfrm>
          <a:noFill/>
          <a:ln/>
        </p:spPr>
        <p:txBody>
          <a:bodyPr wrap="none" anchor="ctr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999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ED247-0275-47F3-AA81-125707D16BE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085853" y="706557"/>
            <a:ext cx="4594224" cy="3774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93" tIns="44695" rIns="89393" bIns="44695" anchor="ctr"/>
          <a:lstStyle/>
          <a:p>
            <a:endParaRPr lang="pt-BR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/>
          </p:nvPr>
        </p:nvSpPr>
        <p:spPr>
          <a:xfrm>
            <a:off x="906465" y="4715633"/>
            <a:ext cx="4984750" cy="4471114"/>
          </a:xfrm>
          <a:noFill/>
          <a:ln/>
        </p:spPr>
        <p:txBody>
          <a:bodyPr wrap="none" lIns="89383" tIns="44691" rIns="89383" bIns="44691" anchor="ctr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4319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EBC03-D1C5-4C27-B64E-C516A5546946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16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720E5-A654-4E4F-AD9A-30759CD68684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2950" y="743888"/>
            <a:ext cx="4531783" cy="37243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388" tIns="44693" rIns="89388" bIns="44693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06357" y="4716155"/>
            <a:ext cx="4984962" cy="4469822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33070"/>
            <a:ext cx="4615408" cy="513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/>
          <a:stretch/>
        </p:blipFill>
        <p:spPr bwMode="auto">
          <a:xfrm>
            <a:off x="6933537" y="6285018"/>
            <a:ext cx="2174518" cy="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85545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/>
          <a:stretch/>
        </p:blipFill>
        <p:spPr bwMode="auto">
          <a:xfrm>
            <a:off x="6933537" y="6285018"/>
            <a:ext cx="2174518" cy="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38045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/>
          <a:stretch/>
        </p:blipFill>
        <p:spPr bwMode="auto">
          <a:xfrm>
            <a:off x="6933537" y="6285018"/>
            <a:ext cx="2174518" cy="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38045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/>
          <a:stretch/>
        </p:blipFill>
        <p:spPr bwMode="auto">
          <a:xfrm>
            <a:off x="6948264" y="6285018"/>
            <a:ext cx="2174518" cy="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38045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0BDDC019-B793-437E-BED1-08112FCE033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38045"/>
            <a:ext cx="4615408" cy="5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09320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/>
          <a:stretch/>
        </p:blipFill>
        <p:spPr bwMode="auto">
          <a:xfrm>
            <a:off x="6933537" y="6285018"/>
            <a:ext cx="2174518" cy="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85545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/>
          <a:stretch/>
        </p:blipFill>
        <p:spPr bwMode="auto">
          <a:xfrm>
            <a:off x="6933537" y="6285018"/>
            <a:ext cx="2174518" cy="5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85545"/>
            <a:ext cx="4615408" cy="51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auto">
          <a:xfrm>
            <a:off x="0" y="6243638"/>
            <a:ext cx="9144000" cy="64135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charset="0"/>
              <a:buNone/>
              <a:defRPr/>
            </a:pPr>
            <a:endParaRPr lang="pt-BR">
              <a:solidFill>
                <a:srgbClr val="008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4819" name="Picture 1"/>
          <p:cNvPicPr>
            <a:picLocks noChangeAspect="1" noChangeArrowheads="1"/>
          </p:cNvPicPr>
          <p:nvPr userDrawn="1"/>
        </p:nvPicPr>
        <p:blipFill>
          <a:blip r:embed="rId16"/>
          <a:srcRect t="7094" r="28778"/>
          <a:stretch>
            <a:fillRect/>
          </a:stretch>
        </p:blipFill>
        <p:spPr bwMode="auto">
          <a:xfrm>
            <a:off x="68263" y="0"/>
            <a:ext cx="9075737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1750" y="227013"/>
            <a:ext cx="2862263" cy="63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1" name="Imagem 2"/>
          <p:cNvPicPr>
            <a:picLocks noChangeAspect="1"/>
          </p:cNvPicPr>
          <p:nvPr userDrawn="1"/>
        </p:nvPicPr>
        <p:blipFill>
          <a:blip r:embed="rId18"/>
          <a:srcRect l="51230"/>
          <a:stretch>
            <a:fillRect/>
          </a:stretch>
        </p:blipFill>
        <p:spPr bwMode="auto">
          <a:xfrm>
            <a:off x="5292725" y="6275388"/>
            <a:ext cx="38163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Imagem 14"/>
          <p:cNvPicPr>
            <a:picLocks noChangeAspect="1"/>
          </p:cNvPicPr>
          <p:nvPr userDrawn="1"/>
        </p:nvPicPr>
        <p:blipFill>
          <a:blip r:embed="rId19"/>
          <a:srcRect r="74559"/>
          <a:stretch>
            <a:fillRect/>
          </a:stretch>
        </p:blipFill>
        <p:spPr bwMode="auto">
          <a:xfrm>
            <a:off x="3248025" y="6276975"/>
            <a:ext cx="204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333070"/>
            <a:ext cx="4615408" cy="513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+mj-lt"/>
          <a:ea typeface="Lucida Sans Unicode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CECFF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lano_Revitalização\FOTO\106 a Ibotirama-BA-Médio-S.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4" y="980728"/>
            <a:ext cx="7865704" cy="52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0441" y="475652"/>
            <a:ext cx="8460031" cy="43306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>
                <a:latin typeface="+mj-lt"/>
                <a:cs typeface="Times New Roman" panose="02020603050405020304" pitchFamily="18" charset="0"/>
              </a:rPr>
              <a:t>“</a:t>
            </a:r>
            <a:r>
              <a:rPr lang="en-GB" sz="2200" b="1" dirty="0" err="1" smtClean="0">
                <a:latin typeface="+mj-lt"/>
                <a:cs typeface="Times New Roman" panose="02020603050405020304" pitchFamily="18" charset="0"/>
              </a:rPr>
              <a:t>Revitalização</a:t>
            </a:r>
            <a:r>
              <a:rPr lang="en-GB" sz="2200" b="1" dirty="0" smtClean="0">
                <a:latin typeface="+mj-lt"/>
                <a:cs typeface="Times New Roman" panose="02020603050405020304" pitchFamily="18" charset="0"/>
              </a:rPr>
              <a:t> da </a:t>
            </a:r>
            <a:r>
              <a:rPr lang="en-GB" sz="2200" b="1" dirty="0" err="1" smtClean="0">
                <a:latin typeface="+mj-lt"/>
                <a:cs typeface="Times New Roman" panose="02020603050405020304" pitchFamily="18" charset="0"/>
              </a:rPr>
              <a:t>Bacia</a:t>
            </a:r>
            <a:r>
              <a:rPr lang="en-GB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latin typeface="+mj-lt"/>
                <a:cs typeface="Times New Roman" panose="02020603050405020304" pitchFamily="18" charset="0"/>
              </a:rPr>
              <a:t>Hidrográfica</a:t>
            </a:r>
            <a:r>
              <a:rPr lang="en-GB" sz="2200" b="1" dirty="0" smtClean="0">
                <a:latin typeface="+mj-lt"/>
                <a:cs typeface="Times New Roman" panose="02020603050405020304" pitchFamily="18" charset="0"/>
              </a:rPr>
              <a:t> do Rio São </a:t>
            </a:r>
            <a:r>
              <a:rPr lang="en-GB" sz="2200" b="1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en-GB" sz="2200" b="1" dirty="0" smtClean="0">
                <a:latin typeface="+mj-lt"/>
                <a:cs typeface="Times New Roman" panose="02020603050405020304" pitchFamily="18" charset="0"/>
              </a:rPr>
              <a:t>rancisco”</a:t>
            </a:r>
            <a:endParaRPr lang="en-GB" sz="2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0901" y="5640657"/>
            <a:ext cx="7509531" cy="5561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Apresentação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do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Presidente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da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Codevasf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Felipe Mendes,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Audiência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Pública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promovida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pela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Comissão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de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Meio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Ambiente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do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Senado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Federal, </a:t>
            </a:r>
            <a:r>
              <a:rPr lang="en-GB" sz="15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GB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17/11/15.</a:t>
            </a:r>
            <a:endParaRPr lang="en-GB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9156" y="755412"/>
            <a:ext cx="6984776" cy="101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PPA e Revitalização: PPA 2004 –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2015</a:t>
            </a:r>
          </a:p>
          <a:p>
            <a:r>
              <a:rPr lang="pt-BR" altLang="pt-BR" sz="2000" b="1" dirty="0" err="1">
                <a:solidFill>
                  <a:schemeClr val="tx1"/>
                </a:solidFill>
              </a:rPr>
              <a:t>Codevasf</a:t>
            </a:r>
            <a:r>
              <a:rPr lang="pt-BR" altLang="pt-BR" sz="2000" b="1" dirty="0">
                <a:solidFill>
                  <a:schemeClr val="tx1"/>
                </a:solidFill>
              </a:rPr>
              <a:t>: Resumo 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Geral</a:t>
            </a:r>
            <a:endParaRPr lang="pt-BR" altLang="pt-BR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22602"/>
              </p:ext>
            </p:extLst>
          </p:nvPr>
        </p:nvGraphicFramePr>
        <p:xfrm>
          <a:off x="1259632" y="2423751"/>
          <a:ext cx="6840760" cy="2517417"/>
        </p:xfrm>
        <a:graphic>
          <a:graphicData uri="http://schemas.openxmlformats.org/drawingml/2006/table">
            <a:tbl>
              <a:tblPr/>
              <a:tblGrid>
                <a:gridCol w="2591915"/>
                <a:gridCol w="4248845"/>
              </a:tblGrid>
              <a:tr h="474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LOA +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CRÉDITOS</a:t>
                      </a: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899.610.958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1.533.172.820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2012-2015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1.214.491.342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dirty="0" smtClean="0"/>
                        <a:t>3.647.275.120</a:t>
                      </a: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388424" y="116632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10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494116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* Média anual de R$ 331,6 milhões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443507"/>
            <a:ext cx="8496944" cy="771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2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Investimentos PAC/</a:t>
            </a:r>
            <a:r>
              <a:rPr lang="pt-BR" sz="1800" dirty="0" err="1" smtClean="0">
                <a:solidFill>
                  <a:schemeClr val="tx1"/>
                </a:solidFill>
              </a:rPr>
              <a:t>Codevasf</a:t>
            </a:r>
            <a:endParaRPr lang="pt-BR" sz="1800" dirty="0" smtClean="0">
              <a:solidFill>
                <a:schemeClr val="tx1"/>
              </a:solidFill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Programa </a:t>
            </a:r>
            <a:r>
              <a:rPr lang="pt-BR" sz="1800" dirty="0">
                <a:solidFill>
                  <a:schemeClr val="tx1"/>
                </a:solidFill>
              </a:rPr>
              <a:t>de </a:t>
            </a:r>
            <a:r>
              <a:rPr lang="pt-BR" sz="1800" dirty="0" smtClean="0">
                <a:solidFill>
                  <a:schemeClr val="tx1"/>
                </a:solidFill>
              </a:rPr>
              <a:t>Revitalização da Bacia </a:t>
            </a:r>
            <a:r>
              <a:rPr lang="pt-BR" sz="1800" dirty="0">
                <a:solidFill>
                  <a:schemeClr val="tx1"/>
                </a:solidFill>
              </a:rPr>
              <a:t>do R</a:t>
            </a:r>
            <a:r>
              <a:rPr lang="pt-BR" sz="1800" dirty="0" smtClean="0">
                <a:solidFill>
                  <a:schemeClr val="tx1"/>
                </a:solidFill>
              </a:rPr>
              <a:t>io </a:t>
            </a:r>
            <a:r>
              <a:rPr lang="pt-BR" sz="1800" dirty="0">
                <a:solidFill>
                  <a:schemeClr val="tx1"/>
                </a:solidFill>
              </a:rPr>
              <a:t>São Francisco </a:t>
            </a:r>
            <a:r>
              <a:rPr lang="pt-BR" sz="1800" dirty="0" smtClean="0">
                <a:solidFill>
                  <a:schemeClr val="tx1"/>
                </a:solidFill>
              </a:rPr>
              <a:t>(2007-2015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524023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Posição em outubro/2015</a:t>
            </a:r>
            <a:endParaRPr lang="pt-BR" sz="1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37184"/>
              </p:ext>
            </p:extLst>
          </p:nvPr>
        </p:nvGraphicFramePr>
        <p:xfrm>
          <a:off x="329909" y="1728192"/>
          <a:ext cx="8496944" cy="3429000"/>
        </p:xfrm>
        <a:graphic>
          <a:graphicData uri="http://schemas.openxmlformats.org/drawingml/2006/table">
            <a:tbl>
              <a:tblPr/>
              <a:tblGrid>
                <a:gridCol w="2153859"/>
                <a:gridCol w="1512168"/>
                <a:gridCol w="504056"/>
                <a:gridCol w="1697781"/>
                <a:gridCol w="484304"/>
                <a:gridCol w="1643175"/>
                <a:gridCol w="501601"/>
              </a:tblGrid>
              <a:tr h="476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Valor Total Aprovado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Valor Empenhado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Valor Total Pago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Saneamento Básico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1.827.306.427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1.499.451.461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1.305.669.407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Processos Erosivos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245.369.503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217.905.961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160.919.790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Abastecimento de Água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412.926.004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353.854.753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317.750.410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(R$)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2.485.601.934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2.071.212.175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1.784.339.606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4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857177"/>
            <a:ext cx="8424936" cy="771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2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Estágio das Ações PAC/</a:t>
            </a:r>
            <a:r>
              <a:rPr lang="pt-BR" sz="2000" dirty="0" err="1" smtClean="0">
                <a:solidFill>
                  <a:schemeClr val="tx1"/>
                </a:solidFill>
              </a:rPr>
              <a:t>Codevasf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Sistemas de Esgotamento Sanitário (SES)</a:t>
            </a:r>
            <a:endParaRPr lang="pt-BR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70287"/>
              </p:ext>
            </p:extLst>
          </p:nvPr>
        </p:nvGraphicFramePr>
        <p:xfrm>
          <a:off x="323528" y="1916832"/>
          <a:ext cx="8424936" cy="3200400"/>
        </p:xfrm>
        <a:graphic>
          <a:graphicData uri="http://schemas.openxmlformats.org/drawingml/2006/table">
            <a:tbl>
              <a:tblPr/>
              <a:tblGrid>
                <a:gridCol w="1152128"/>
                <a:gridCol w="720080"/>
                <a:gridCol w="1152128"/>
                <a:gridCol w="1080120"/>
                <a:gridCol w="1296144"/>
                <a:gridCol w="1152128"/>
                <a:gridCol w="864096"/>
                <a:gridCol w="1008112"/>
              </a:tblGrid>
              <a:tr h="170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 Execução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Ação Preparatória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Paralisados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Alagoas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Bahia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Minas Gerais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Pernambuco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Sergipe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139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12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24023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Posição em outubro/2015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337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20688"/>
            <a:ext cx="8370676" cy="771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2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Estágio </a:t>
            </a:r>
            <a:r>
              <a:rPr lang="pt-BR" sz="2000" dirty="0">
                <a:solidFill>
                  <a:schemeClr val="tx1"/>
                </a:solidFill>
              </a:rPr>
              <a:t>da Ação PAC/</a:t>
            </a:r>
            <a:r>
              <a:rPr lang="pt-BR" sz="2000" dirty="0" err="1">
                <a:solidFill>
                  <a:schemeClr val="tx1"/>
                </a:solidFill>
              </a:rPr>
              <a:t>Codevasf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Processos Erosivos (</a:t>
            </a:r>
            <a:r>
              <a:rPr lang="pt-BR" sz="2000" dirty="0">
                <a:solidFill>
                  <a:schemeClr val="tx1"/>
                </a:solidFill>
              </a:rPr>
              <a:t>Empreendimentos)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57332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Empreendimentos: Centros de Referência em Áreas Degradadas, (</a:t>
            </a:r>
            <a:r>
              <a:rPr lang="pt-BR" sz="1200" dirty="0" err="1" smtClean="0"/>
              <a:t>CRADs</a:t>
            </a:r>
            <a:r>
              <a:rPr lang="pt-BR" sz="1200" dirty="0" smtClean="0"/>
              <a:t>), Recuperação </a:t>
            </a:r>
            <a:r>
              <a:rPr lang="pt-BR" sz="1200" dirty="0" err="1" smtClean="0"/>
              <a:t>Hidroambiental</a:t>
            </a:r>
            <a:r>
              <a:rPr lang="pt-BR" sz="1200" dirty="0" smtClean="0"/>
              <a:t> de </a:t>
            </a:r>
            <a:r>
              <a:rPr lang="pt-BR" sz="1200" dirty="0" err="1" smtClean="0"/>
              <a:t>Microbacias</a:t>
            </a:r>
            <a:r>
              <a:rPr lang="pt-BR" sz="1200" dirty="0" smtClean="0"/>
              <a:t> (Proteção de Nascentes, Barraginhas, Terraços), Contenção de Margens, etc.</a:t>
            </a:r>
          </a:p>
          <a:p>
            <a:endParaRPr lang="pt-BR" sz="1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38743"/>
              </p:ext>
            </p:extLst>
          </p:nvPr>
        </p:nvGraphicFramePr>
        <p:xfrm>
          <a:off x="323528" y="1636217"/>
          <a:ext cx="8424936" cy="3657600"/>
        </p:xfrm>
        <a:graphic>
          <a:graphicData uri="http://schemas.openxmlformats.org/drawingml/2006/table">
            <a:tbl>
              <a:tblPr/>
              <a:tblGrid>
                <a:gridCol w="1391946"/>
                <a:gridCol w="805863"/>
                <a:gridCol w="1318686"/>
                <a:gridCol w="1465206"/>
                <a:gridCol w="1282995"/>
                <a:gridCol w="1239817"/>
                <a:gridCol w="920423"/>
              </a:tblGrid>
              <a:tr h="170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 Execução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Ação Preparatória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Paralisados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Alagoas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Bahia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Bacia do rio São Francisco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Minas Gerais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Pernambuco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Sergipe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31224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Posição em outubro/2015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339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785169"/>
            <a:ext cx="8226660" cy="771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2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Estágio </a:t>
            </a:r>
            <a:r>
              <a:rPr lang="pt-BR" sz="1800" dirty="0">
                <a:solidFill>
                  <a:schemeClr val="tx1"/>
                </a:solidFill>
              </a:rPr>
              <a:t>da Ação PAC/</a:t>
            </a:r>
            <a:r>
              <a:rPr lang="pt-BR" sz="1800" dirty="0" err="1">
                <a:solidFill>
                  <a:schemeClr val="tx1"/>
                </a:solidFill>
              </a:rPr>
              <a:t>Codevasf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endParaRPr lang="pt-BR" sz="1800" dirty="0" smtClean="0">
              <a:solidFill>
                <a:schemeClr val="tx1"/>
              </a:solidFill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</a:rPr>
              <a:t>Sistema </a:t>
            </a:r>
            <a:r>
              <a:rPr lang="pt-BR" sz="1800" dirty="0">
                <a:solidFill>
                  <a:schemeClr val="tx1"/>
                </a:solidFill>
              </a:rPr>
              <a:t>de Abastecimento de Água (Localidades </a:t>
            </a:r>
            <a:r>
              <a:rPr lang="pt-BR" sz="1800" dirty="0" smtClean="0">
                <a:solidFill>
                  <a:schemeClr val="tx1"/>
                </a:solidFill>
              </a:rPr>
              <a:t>Rurais, 15 km da calha)</a:t>
            </a:r>
            <a:endParaRPr lang="pt-BR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14786"/>
              </p:ext>
            </p:extLst>
          </p:nvPr>
        </p:nvGraphicFramePr>
        <p:xfrm>
          <a:off x="467544" y="1916832"/>
          <a:ext cx="8208912" cy="3200400"/>
        </p:xfrm>
        <a:graphic>
          <a:graphicData uri="http://schemas.openxmlformats.org/drawingml/2006/table">
            <a:tbl>
              <a:tblPr/>
              <a:tblGrid>
                <a:gridCol w="1268290"/>
                <a:gridCol w="858634"/>
                <a:gridCol w="1144845"/>
                <a:gridCol w="1431056"/>
                <a:gridCol w="1287951"/>
                <a:gridCol w="1216398"/>
                <a:gridCol w="1001738"/>
              </a:tblGrid>
              <a:tr h="170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 Execução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Ação Preparatória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Paralisados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Excluídos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Alagoas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Bahia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341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209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Minas Gerais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  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Pernambuco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Sergipe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 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 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 528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  295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113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   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524023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Posição em outubro/2015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337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5949860"/>
            <a:ext cx="6048672" cy="1007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4" descr="Barraginha - 03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88032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500000">
              <a:rot lat="205623" lon="20998727" rev="85516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Barraginha - MDA"/>
          <p:cNvPicPr>
            <a:picLocks noChangeAspect="1" noChangeArrowheads="1"/>
          </p:cNvPicPr>
          <p:nvPr/>
        </p:nvPicPr>
        <p:blipFill>
          <a:blip r:embed="rId4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77" y="1700808"/>
            <a:ext cx="3042907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900000">
              <a:rot lat="21589829" lon="20696493" rev="77553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747" y="1412776"/>
            <a:ext cx="2933757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493364" lon="1186407" rev="215298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7" name="Picture 1"/>
          <p:cNvPicPr/>
          <p:nvPr/>
        </p:nvPicPr>
        <p:blipFill>
          <a:blip r:embed="rId6" cstate="print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933757" cy="2314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493364" lon="1186407" rev="215298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9" name="Imagem 28"/>
          <p:cNvPicPr/>
          <p:nvPr/>
        </p:nvPicPr>
        <p:blipFill>
          <a:blip r:embed="rId7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4365104"/>
            <a:ext cx="2880322" cy="2314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Imagem 29" descr="Terraços e bacia de captaç_o de enxurrada - Pedro Leopoldo.jpg"/>
          <p:cNvPicPr/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2987824" y="4293096"/>
            <a:ext cx="3042907" cy="2314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900000">
              <a:rot lat="21563914" lon="296242" rev="6939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CaixaDeTexto 12"/>
          <p:cNvSpPr txBox="1"/>
          <p:nvPr/>
        </p:nvSpPr>
        <p:spPr>
          <a:xfrm>
            <a:off x="179512" y="476672"/>
            <a:ext cx="874846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</a:rPr>
              <a:t>Algumas Ações para o </a:t>
            </a:r>
            <a:r>
              <a:rPr lang="pt-BR" sz="2000" dirty="0">
                <a:solidFill>
                  <a:schemeClr val="tx1"/>
                </a:solidFill>
              </a:rPr>
              <a:t>Controle de Processos </a:t>
            </a:r>
            <a:r>
              <a:rPr lang="pt-BR" sz="2000" dirty="0" smtClean="0">
                <a:solidFill>
                  <a:schemeClr val="tx1"/>
                </a:solidFill>
              </a:rPr>
              <a:t>Erosivos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90336" y="1602622"/>
            <a:ext cx="213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Barraginhas de Captação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267744" y="4305248"/>
            <a:ext cx="25922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Terraços em Curva de Nível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2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60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3131840" y="5949860"/>
            <a:ext cx="6048672" cy="1007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/>
          <p:cNvPicPr/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196916" y="4249671"/>
            <a:ext cx="2840606" cy="2475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493364" lon="1186407" rev="2152980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" name="Picture 5" descr="bacia_tig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15" y="1699627"/>
            <a:ext cx="2840606" cy="2377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493364" lon="1186407" rev="2152980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erca - APP - Mata Ciliar"/>
          <p:cNvPicPr>
            <a:picLocks noChangeAspect="1" noChangeArrowheads="1"/>
          </p:cNvPicPr>
          <p:nvPr/>
        </p:nvPicPr>
        <p:blipFill>
          <a:blip r:embed="rId5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933758" cy="2354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500000">
              <a:rot lat="205623" lon="20998727" rev="85516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Cercamento de Nascente - Unaí - MG.JPG"/>
          <p:cNvPicPr/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3125477" y="1700808"/>
            <a:ext cx="2988310" cy="2354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900000">
              <a:rot lat="21589829" lon="20696493" rev="77553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6" descr="Sabará 1"/>
          <p:cNvPicPr>
            <a:picLocks noChangeAspect="1" noChangeArrowheads="1"/>
          </p:cNvPicPr>
          <p:nvPr/>
        </p:nvPicPr>
        <p:blipFill>
          <a:blip r:embed="rId7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77" y="4249182"/>
            <a:ext cx="2988310" cy="24921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3900000">
              <a:rot lat="21563914" lon="296242" rev="69397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857225" y="1772816"/>
            <a:ext cx="45365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err="1" smtClean="0">
                <a:solidFill>
                  <a:schemeClr val="tx1"/>
                </a:solidFill>
              </a:rPr>
              <a:t>Cercamento</a:t>
            </a:r>
            <a:r>
              <a:rPr lang="pt-BR" sz="1200" b="1" dirty="0" smtClean="0">
                <a:solidFill>
                  <a:schemeClr val="tx1"/>
                </a:solidFill>
              </a:rPr>
              <a:t> de nascentes, matas ciliares, topo de morros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67728" y="1741122"/>
            <a:ext cx="2133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Adequação de estradas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21" name="Imagem 20" descr="F:\Fotos p Plano de Nascentes\Seleção fotos exército\SAM_2333.JPG"/>
          <p:cNvPicPr/>
          <p:nvPr/>
        </p:nvPicPr>
        <p:blipFill>
          <a:blip r:embed="rId8" cstate="print">
            <a:lum bright="-10000"/>
          </a:blip>
          <a:srcRect l="12078" b="4674"/>
          <a:stretch>
            <a:fillRect/>
          </a:stretch>
        </p:blipFill>
        <p:spPr bwMode="auto">
          <a:xfrm>
            <a:off x="107504" y="4249182"/>
            <a:ext cx="2933758" cy="2491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CaixaDeTexto 16"/>
          <p:cNvSpPr txBox="1"/>
          <p:nvPr/>
        </p:nvSpPr>
        <p:spPr>
          <a:xfrm>
            <a:off x="1614710" y="4345359"/>
            <a:ext cx="28531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Contenção de margens/barrancas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516216" y="4288653"/>
            <a:ext cx="22715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Estabilização de voçorocas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7505" y="620688"/>
            <a:ext cx="893001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</a:rPr>
              <a:t>Algumas Ações para o </a:t>
            </a:r>
            <a:r>
              <a:rPr lang="pt-BR" sz="2000" dirty="0">
                <a:solidFill>
                  <a:schemeClr val="tx1"/>
                </a:solidFill>
              </a:rPr>
              <a:t>Controle de Processos </a:t>
            </a:r>
            <a:r>
              <a:rPr lang="pt-BR" sz="2000" dirty="0" smtClean="0">
                <a:solidFill>
                  <a:schemeClr val="tx1"/>
                </a:solidFill>
              </a:rPr>
              <a:t>Erosivos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8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80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79512" y="260648"/>
            <a:ext cx="878497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</a:rPr>
              <a:t>Exemplo de área </a:t>
            </a:r>
            <a:r>
              <a:rPr lang="pt-BR" sz="2000" dirty="0">
                <a:solidFill>
                  <a:schemeClr val="tx1"/>
                </a:solidFill>
              </a:rPr>
              <a:t>r</a:t>
            </a:r>
            <a:r>
              <a:rPr lang="pt-BR" sz="2000" dirty="0" smtClean="0">
                <a:solidFill>
                  <a:schemeClr val="tx1"/>
                </a:solidFill>
              </a:rPr>
              <a:t>ecuperada no município de Felixlândia/MG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\\srv19\AR_Publica\Apresentações\MAPAS PARA APRESENTAÇÃO PR - AUDIENCIA\Barraginha_Felixlandia_mod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2841" r="1943" b="2688"/>
          <a:stretch/>
        </p:blipFill>
        <p:spPr bwMode="auto">
          <a:xfrm>
            <a:off x="1150882" y="1135117"/>
            <a:ext cx="6810703" cy="5171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51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79512" y="260648"/>
            <a:ext cx="878497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</a:rPr>
              <a:t>Exemplo de área recuperada de contenção de margens/barrancas      no município de </a:t>
            </a:r>
            <a:r>
              <a:rPr lang="pt-BR" sz="2000" dirty="0" err="1" smtClean="0">
                <a:solidFill>
                  <a:schemeClr val="tx1"/>
                </a:solidFill>
              </a:rPr>
              <a:t>Muquém</a:t>
            </a:r>
            <a:r>
              <a:rPr lang="pt-BR" sz="2000" dirty="0" smtClean="0">
                <a:solidFill>
                  <a:schemeClr val="tx1"/>
                </a:solidFill>
              </a:rPr>
              <a:t> do São Francisco/BA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Imagem 5" descr="T:\Obra - Barrancas do São Francisco\Fotos\Replantio Talude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0" y="1268760"/>
            <a:ext cx="4245400" cy="2399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:\Obra - Barrancas do São Francisco\Fotos\Zona Urbana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66979" cy="2399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T:\Obra - Barrancas do São Francisco\Fotos\Zona Rural 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0" y="3861048"/>
            <a:ext cx="4266979" cy="2403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T:\Obra - Barrancas do São Francisco\Fotos\Passeio 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266979" cy="2403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08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348880"/>
            <a:ext cx="849694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b="1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69213"/>
              </p:ext>
            </p:extLst>
          </p:nvPr>
        </p:nvGraphicFramePr>
        <p:xfrm>
          <a:off x="395536" y="2453631"/>
          <a:ext cx="8346573" cy="29195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18181"/>
                <a:gridCol w="1806555"/>
                <a:gridCol w="1721837"/>
              </a:tblGrid>
              <a:tr h="421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Ação Realizada</a:t>
                      </a:r>
                      <a:r>
                        <a:rPr lang="pt-BR" sz="1800" b="1" u="none" strike="noStrike" baseline="0" dirty="0" smtClean="0">
                          <a:effectLst/>
                          <a:latin typeface="+mn-lt"/>
                        </a:rPr>
                        <a:t> (2007-2015)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26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Nascentes Preservadas (</a:t>
                      </a:r>
                      <a:r>
                        <a:rPr lang="pt-BR" sz="1800" u="none" strike="noStrike" dirty="0" err="1" smtClean="0">
                          <a:effectLst/>
                          <a:latin typeface="+mn-lt"/>
                        </a:rPr>
                        <a:t>Und</a:t>
                      </a:r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1.177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4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Bacias de Captação (</a:t>
                      </a:r>
                      <a:r>
                        <a:rPr lang="pt-BR" sz="1800" u="none" strike="noStrike" dirty="0" err="1" smtClean="0">
                          <a:effectLst/>
                          <a:latin typeface="+mn-lt"/>
                        </a:rPr>
                        <a:t>Und</a:t>
                      </a:r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34.051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2.000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4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Terraços (km)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1.491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4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Proteção de Matas Ciliares e Topo de Morros (</a:t>
                      </a:r>
                      <a:r>
                        <a:rPr lang="pt-BR" sz="1800" u="none" strike="noStrike" dirty="0" err="1" smtClean="0">
                          <a:effectLst/>
                          <a:latin typeface="+mn-lt"/>
                        </a:rPr>
                        <a:t>Cercamento</a:t>
                      </a:r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) (km)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926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4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Adequação de Estradas Ecológicas (km)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4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Revegetação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(ha)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pt-B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1" y="908720"/>
            <a:ext cx="8568951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200" dirty="0" smtClean="0">
                <a:solidFill>
                  <a:schemeClr val="tx1"/>
                </a:solidFill>
              </a:rPr>
              <a:t>Resultados de Ações de Controle de Processos Erosivos nos Estados de Minas Gerais e Bahia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35996" y="692696"/>
            <a:ext cx="4428492" cy="5616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1400" dirty="0">
              <a:latin typeface="+mj-lt"/>
              <a:cs typeface="Lucida Sans Unicode" pitchFamily="34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  <a:sym typeface="Wingdings" pitchFamily="2" charset="2"/>
              </a:rPr>
              <a:t> 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8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Superintendências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Regionais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: 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1400" dirty="0" smtClean="0">
              <a:latin typeface="+mj-lt"/>
              <a:cs typeface="Lucida Sans Unicode" pitchFamily="34" charset="0"/>
            </a:endParaRP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</a:rPr>
              <a:t>1ª Montes Claros - MG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2ª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Bom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 Jesus da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Lapa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 - 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BA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3ª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Petrolina</a:t>
            </a:r>
            <a:r>
              <a:rPr lang="en-GB" sz="1400" dirty="0">
                <a:latin typeface="+mj-lt"/>
                <a:cs typeface="Lucida Sans Unicode" pitchFamily="34" charset="0"/>
              </a:rPr>
              <a:t> 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- 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PE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</a:rPr>
              <a:t>4ª Aracaju - SE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5ª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Penedo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 - AL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</a:rPr>
              <a:t>6ª Juazeiro - BA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</a:rPr>
              <a:t>7ª Teresina - PI</a:t>
            </a:r>
          </a:p>
          <a:p>
            <a:pPr indent="803275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8ª São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Luís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cs typeface="Lucida Sans Unicode" pitchFamily="34" charset="0"/>
              </a:rPr>
              <a:t> - MA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1400" dirty="0" smtClean="0">
              <a:solidFill>
                <a:schemeClr val="tx1"/>
              </a:solidFill>
              <a:latin typeface="+mj-lt"/>
              <a:cs typeface="Lucida Sans Unicode" pitchFamily="34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  <a:sym typeface="Wingdings" pitchFamily="2" charset="2"/>
              </a:rPr>
              <a:t> 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14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Escritórios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 de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Representação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 e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Apoio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Técnico</a:t>
            </a:r>
            <a:endParaRPr lang="en-GB" sz="1400" dirty="0" smtClean="0">
              <a:latin typeface="+mj-lt"/>
              <a:cs typeface="Lucida Sans Unicode" pitchFamily="34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1400" dirty="0" smtClean="0">
              <a:latin typeface="+mj-lt"/>
              <a:cs typeface="Lucida Sans Unicode" pitchFamily="34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smtClean="0">
                <a:latin typeface="+mj-lt"/>
                <a:cs typeface="Lucida Sans Unicode" pitchFamily="34" charset="0"/>
                <a:sym typeface="Wingdings" pitchFamily="2" charset="2"/>
              </a:rPr>
              <a:t> 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8 </a:t>
            </a:r>
            <a:r>
              <a:rPr lang="pt-BR" sz="1400" dirty="0">
                <a:latin typeface="+mj-lt"/>
                <a:cs typeface="Lucida Sans Unicode" pitchFamily="34" charset="0"/>
              </a:rPr>
              <a:t>Centros de Aquicultura e Recursos </a:t>
            </a:r>
            <a:r>
              <a:rPr lang="pt-BR" sz="1400" dirty="0" smtClean="0">
                <a:latin typeface="+mj-lt"/>
                <a:cs typeface="Lucida Sans Unicode" pitchFamily="34" charset="0"/>
              </a:rPr>
              <a:t>Pesqueiros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:</a:t>
            </a:r>
          </a:p>
          <a:p>
            <a:pPr marL="725488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err="1" smtClean="0">
                <a:latin typeface="+mj-lt"/>
                <a:cs typeface="Lucida Sans Unicode" pitchFamily="34" charset="0"/>
              </a:rPr>
              <a:t>Três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 Marias/MG,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Gorutuba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/MG,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Ceraíma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/BA,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Xique-Xique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/BA,</a:t>
            </a:r>
          </a:p>
          <a:p>
            <a:pPr marL="725488">
              <a:spcBef>
                <a:spcPts val="600"/>
              </a:spcBef>
              <a:buClr>
                <a:srgbClr val="FFFFFF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sz="1400" dirty="0" err="1" smtClean="0">
                <a:latin typeface="+mj-lt"/>
                <a:cs typeface="Lucida Sans Unicode" pitchFamily="34" charset="0"/>
              </a:rPr>
              <a:t>Petrolina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/PE, Porto Real do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Colégio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/AL,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Betume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/SE, </a:t>
            </a:r>
            <a:r>
              <a:rPr lang="en-GB" sz="1400" dirty="0" err="1" smtClean="0">
                <a:latin typeface="+mj-lt"/>
                <a:cs typeface="Lucida Sans Unicode" pitchFamily="34" charset="0"/>
              </a:rPr>
              <a:t>Parnaíba</a:t>
            </a:r>
            <a:r>
              <a:rPr lang="en-GB" sz="1400" dirty="0" smtClean="0">
                <a:latin typeface="+mj-lt"/>
                <a:cs typeface="Lucida Sans Unicode" pitchFamily="34" charset="0"/>
              </a:rPr>
              <a:t>/PI.</a:t>
            </a:r>
            <a:endParaRPr lang="en-GB" sz="1800" b="1" dirty="0" smtClean="0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9520" y="290405"/>
            <a:ext cx="8394684" cy="402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Codevasf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Estrutura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Organizacional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3983" r="5677" b="5801"/>
          <a:stretch/>
        </p:blipFill>
        <p:spPr>
          <a:xfrm>
            <a:off x="299520" y="908720"/>
            <a:ext cx="4056456" cy="5616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2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23453" y="2636913"/>
            <a:ext cx="4192763" cy="1249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2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sz="3000" dirty="0">
                <a:solidFill>
                  <a:schemeClr val="tx1"/>
                </a:solidFill>
              </a:rPr>
              <a:t> </a:t>
            </a:r>
            <a:endParaRPr lang="pt-BR" sz="3000" dirty="0" smtClean="0">
              <a:solidFill>
                <a:schemeClr val="tx1"/>
              </a:solidFill>
            </a:endParaRPr>
          </a:p>
          <a:p>
            <a:r>
              <a:rPr lang="pt-BR" sz="3000" dirty="0" smtClean="0">
                <a:solidFill>
                  <a:schemeClr val="tx1"/>
                </a:solidFill>
              </a:rPr>
              <a:t>Perspectivas</a:t>
            </a:r>
            <a:endParaRPr lang="pt-BR" sz="3000" dirty="0">
              <a:solidFill>
                <a:schemeClr val="tx1"/>
              </a:solidFill>
            </a:endParaRPr>
          </a:p>
          <a:p>
            <a:r>
              <a:rPr lang="pt-BR" sz="3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8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5063" r="4676" b="5286"/>
          <a:stretch/>
        </p:blipFill>
        <p:spPr>
          <a:xfrm>
            <a:off x="2107426" y="576341"/>
            <a:ext cx="4192765" cy="58769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5736" y="64182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INPI 2014</a:t>
            </a:r>
            <a:endParaRPr lang="pt-BR" sz="12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07427" y="116632"/>
            <a:ext cx="419276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800" b="1" i="1" dirty="0" smtClean="0"/>
              <a:t> </a:t>
            </a:r>
            <a:r>
              <a:rPr lang="pt-BR" sz="2200" b="1" dirty="0" smtClean="0">
                <a:latin typeface="+mj-lt"/>
              </a:rPr>
              <a:t>Mapa de Produção de Água</a:t>
            </a:r>
            <a:endParaRPr lang="pt-BR" sz="2200" b="1" dirty="0">
              <a:latin typeface="+mj-lt"/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4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193575"/>
            <a:ext cx="415047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1800" b="1" i="1" dirty="0" smtClean="0"/>
              <a:t> </a:t>
            </a:r>
            <a:r>
              <a:rPr lang="pt-BR" sz="1800" b="1" dirty="0" smtClean="0">
                <a:latin typeface="+mj-lt"/>
              </a:rPr>
              <a:t>Mapa de Produção de Sedimentos</a:t>
            </a:r>
            <a:endParaRPr lang="pt-BR" sz="1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8825"/>
            <a:ext cx="4150470" cy="587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95736" y="6418203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Codevasf/</a:t>
            </a:r>
            <a:r>
              <a:rPr lang="pt-BR" sz="1200" dirty="0" err="1" smtClean="0"/>
              <a:t>Usace</a:t>
            </a:r>
            <a:r>
              <a:rPr lang="pt-BR" sz="1200" dirty="0" smtClean="0"/>
              <a:t> 2013</a:t>
            </a:r>
            <a:endParaRPr lang="pt-BR" sz="1200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5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220578"/>
            <a:ext cx="692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Confluência entre rio Paracatu/MG x rio São Francisco </a:t>
            </a:r>
            <a:endParaRPr lang="pt-BR" sz="2000" b="1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925991" cy="5577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2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226410" y="3212976"/>
            <a:ext cx="2713742" cy="173657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 b="1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sz="1600" dirty="0" smtClean="0">
                <a:solidFill>
                  <a:schemeClr val="tx1"/>
                </a:solidFill>
              </a:rPr>
              <a:t>ESGOTAMENTO SANITÁRIO</a:t>
            </a:r>
          </a:p>
          <a:p>
            <a:endParaRPr lang="pt-BR" sz="1400" b="0" dirty="0" smtClean="0">
              <a:solidFill>
                <a:schemeClr val="tx1"/>
              </a:solidFill>
            </a:endParaRPr>
          </a:p>
          <a:p>
            <a:r>
              <a:rPr lang="pt-BR" sz="1400" b="0" dirty="0" smtClean="0">
                <a:solidFill>
                  <a:schemeClr val="tx1"/>
                </a:solidFill>
              </a:rPr>
              <a:t>Implantação de Sistemas de Esgotamento Sanitário em sede municipais visando </a:t>
            </a:r>
            <a:r>
              <a:rPr lang="pt-BR" sz="1400" dirty="0" smtClean="0">
                <a:solidFill>
                  <a:schemeClr val="tx1"/>
                </a:solidFill>
              </a:rPr>
              <a:t>melhoria da qualidade da água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7596336" y="2010806"/>
            <a:ext cx="0" cy="238445"/>
          </a:xfrm>
          <a:prstGeom prst="straightConnector1">
            <a:avLst/>
          </a:prstGeom>
          <a:ln w="38100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>
            <a:off x="4564311" y="1745196"/>
            <a:ext cx="4636" cy="5760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179512" y="2348880"/>
            <a:ext cx="2808312" cy="720080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1600" b="1" dirty="0" smtClean="0">
                <a:solidFill>
                  <a:schemeClr val="tx1"/>
                </a:solidFill>
              </a:rPr>
              <a:t>QUANTIDADE DE ÁGUA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275856" y="2348880"/>
            <a:ext cx="2592288" cy="7200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1600" b="1" dirty="0" smtClean="0">
                <a:solidFill>
                  <a:schemeClr val="tx1"/>
                </a:solidFill>
              </a:rPr>
              <a:t>QUALIDADE DA ÁGUA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6156176" y="2348880"/>
            <a:ext cx="2915816" cy="7200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1600" b="1" dirty="0" smtClean="0">
                <a:solidFill>
                  <a:schemeClr val="tx1"/>
                </a:solidFill>
              </a:rPr>
              <a:t>ECONOMIA SUSTENTÁVEL</a:t>
            </a:r>
          </a:p>
        </p:txBody>
      </p:sp>
      <p:cxnSp>
        <p:nvCxnSpPr>
          <p:cNvPr id="38" name="Conector reto 37"/>
          <p:cNvCxnSpPr>
            <a:stCxn id="23" idx="2"/>
            <a:endCxn id="24" idx="0"/>
          </p:cNvCxnSpPr>
          <p:nvPr/>
        </p:nvCxnSpPr>
        <p:spPr>
          <a:xfrm>
            <a:off x="1583668" y="3068960"/>
            <a:ext cx="0" cy="2016224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79512" y="3212976"/>
            <a:ext cx="2808312" cy="173657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t-BR" sz="1400" dirty="0"/>
              <a:t>GESTÃO E CONSERVAÇÃO DE </a:t>
            </a:r>
            <a:r>
              <a:rPr lang="pt-BR" sz="1400" dirty="0" smtClean="0"/>
              <a:t>RECURSOS HÍDRICOS</a:t>
            </a:r>
          </a:p>
          <a:p>
            <a:endParaRPr lang="pt-BR" sz="500" dirty="0" smtClean="0"/>
          </a:p>
          <a:p>
            <a:r>
              <a:rPr lang="pt-BR" sz="1300" b="0" dirty="0" smtClean="0"/>
              <a:t>Revitalização hidroambiental de sub-bacias prioritárias visando </a:t>
            </a:r>
            <a:r>
              <a:rPr lang="pt-BR" sz="1300" dirty="0" smtClean="0"/>
              <a:t>aumentar a quantidade de água</a:t>
            </a:r>
            <a:r>
              <a:rPr lang="pt-BR" sz="1300" b="0" dirty="0" smtClean="0"/>
              <a:t>, e </a:t>
            </a:r>
            <a:r>
              <a:rPr lang="pt-BR" sz="1300" dirty="0" smtClean="0"/>
              <a:t>diminuir sedimentos”</a:t>
            </a:r>
            <a:endParaRPr lang="pt-BR" sz="13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79512" y="5085184"/>
            <a:ext cx="2808312" cy="17728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endParaRPr lang="pt-BR" dirty="0" smtClean="0"/>
          </a:p>
          <a:p>
            <a:pPr marL="180975" indent="-180975" algn="l">
              <a:buFont typeface="Wingdings" pitchFamily="2" charset="2"/>
              <a:buChar char="ü"/>
            </a:pPr>
            <a:r>
              <a:rPr lang="pt-BR" sz="1200" b="0" dirty="0" smtClean="0"/>
              <a:t>40 microbacias</a:t>
            </a:r>
          </a:p>
          <a:p>
            <a:pPr marL="180975" indent="-180975" algn="l">
              <a:buFont typeface="Wingdings" pitchFamily="2" charset="2"/>
              <a:buChar char="ü"/>
            </a:pPr>
            <a:r>
              <a:rPr lang="pt-BR" sz="1200" b="0" dirty="0" smtClean="0"/>
              <a:t>10.000 nascentes</a:t>
            </a:r>
          </a:p>
          <a:p>
            <a:pPr marL="180975" indent="-180975" algn="l">
              <a:buFont typeface="Wingdings" pitchFamily="2" charset="2"/>
              <a:buChar char="ü"/>
            </a:pPr>
            <a:r>
              <a:rPr lang="pt-BR" sz="1200" b="0" dirty="0" smtClean="0"/>
              <a:t>20 trechos da calha do São Francisco</a:t>
            </a:r>
          </a:p>
          <a:p>
            <a:pPr marL="180975" indent="-180975" algn="l">
              <a:buFont typeface="Wingdings" pitchFamily="2" charset="2"/>
              <a:buChar char="ü"/>
            </a:pPr>
            <a:r>
              <a:rPr lang="pt-BR" sz="1200" b="0" dirty="0" smtClean="0"/>
              <a:t>Estabilização de </a:t>
            </a:r>
            <a:r>
              <a:rPr lang="pt-BR" sz="1200" b="0" dirty="0" err="1" smtClean="0"/>
              <a:t>voçoroças</a:t>
            </a:r>
            <a:r>
              <a:rPr lang="pt-BR" sz="1200" b="0" dirty="0" smtClean="0"/>
              <a:t> e encostas</a:t>
            </a:r>
          </a:p>
          <a:p>
            <a:pPr marL="180975" indent="-180975" algn="l">
              <a:buFont typeface="Wingdings" pitchFamily="2" charset="2"/>
              <a:buChar char="ü"/>
            </a:pPr>
            <a:r>
              <a:rPr lang="pt-BR" sz="1200" b="0" dirty="0" smtClean="0"/>
              <a:t>Otimização do uso da água em Perímetros de irrigação</a:t>
            </a:r>
          </a:p>
          <a:p>
            <a:pPr algn="l"/>
            <a:endParaRPr lang="pt-BR" dirty="0"/>
          </a:p>
        </p:txBody>
      </p:sp>
      <p:cxnSp>
        <p:nvCxnSpPr>
          <p:cNvPr id="39" name="Conector reto 38"/>
          <p:cNvCxnSpPr>
            <a:stCxn id="25" idx="2"/>
            <a:endCxn id="18" idx="0"/>
          </p:cNvCxnSpPr>
          <p:nvPr/>
        </p:nvCxnSpPr>
        <p:spPr>
          <a:xfrm>
            <a:off x="4572000" y="3068960"/>
            <a:ext cx="11281" cy="144016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7596336" y="2996952"/>
            <a:ext cx="0" cy="1728192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220178" y="3212976"/>
            <a:ext cx="2744310" cy="136815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INCLUSÃO PRODUTIVA</a:t>
            </a:r>
          </a:p>
          <a:p>
            <a:endParaRPr lang="pt-BR" sz="500" dirty="0" smtClean="0"/>
          </a:p>
          <a:p>
            <a:r>
              <a:rPr lang="pt-BR" sz="1400" b="0" dirty="0" smtClean="0"/>
              <a:t>Apoio </a:t>
            </a:r>
            <a:r>
              <a:rPr lang="pt-BR" sz="1400" b="0" dirty="0"/>
              <a:t>e fomento às atividades produtivas visando </a:t>
            </a:r>
            <a:r>
              <a:rPr lang="pt-BR" sz="1400" dirty="0"/>
              <a:t>melhoria </a:t>
            </a:r>
            <a:r>
              <a:rPr lang="pt-BR" sz="1400" dirty="0" smtClean="0"/>
              <a:t>socioeconômica</a:t>
            </a:r>
            <a:r>
              <a:rPr lang="pt-BR" sz="1400" b="0" dirty="0" smtClean="0"/>
              <a:t> </a:t>
            </a:r>
            <a:r>
              <a:rPr lang="pt-BR" sz="1400" b="0" dirty="0"/>
              <a:t>dos </a:t>
            </a:r>
            <a:r>
              <a:rPr lang="pt-BR" sz="1400" b="0" dirty="0" smtClean="0"/>
              <a:t>produtores</a:t>
            </a:r>
            <a:endParaRPr lang="pt-BR" sz="1400" b="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228184" y="4653136"/>
            <a:ext cx="2736304" cy="158417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EDUCAÇÃO AMBIENTAL</a:t>
            </a:r>
          </a:p>
          <a:p>
            <a:endParaRPr lang="pt-BR" sz="500" dirty="0" smtClean="0"/>
          </a:p>
          <a:p>
            <a:r>
              <a:rPr lang="pt-BR" sz="1400" b="0" dirty="0" smtClean="0"/>
              <a:t>Difusão de práticas conservacionistas de </a:t>
            </a:r>
            <a:r>
              <a:rPr lang="pt-BR" sz="1400" dirty="0" smtClean="0"/>
              <a:t>preservação do meio ambiente </a:t>
            </a:r>
            <a:r>
              <a:rPr lang="pt-BR" sz="1400" b="0" dirty="0" smtClean="0"/>
              <a:t>e conservação das atividades de revitalização 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547664" y="2024616"/>
            <a:ext cx="0" cy="252256"/>
          </a:xfrm>
          <a:prstGeom prst="straightConnector1">
            <a:avLst/>
          </a:prstGeom>
          <a:ln w="38100" cmpd="sng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1547664" y="2033228"/>
            <a:ext cx="6068992" cy="27620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36344" y="188640"/>
            <a:ext cx="867645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1" algn="ctr"/>
            <a:r>
              <a:rPr lang="pt-BR" sz="2000" dirty="0">
                <a:solidFill>
                  <a:schemeClr val="tx1"/>
                </a:solidFill>
              </a:rPr>
              <a:t>Plano de Revitalização da Bacia do São Francisco </a:t>
            </a:r>
          </a:p>
          <a:p>
            <a:pPr lvl="1" algn="ctr"/>
            <a:r>
              <a:rPr lang="pt-BR" sz="2000" dirty="0">
                <a:solidFill>
                  <a:schemeClr val="tx1"/>
                </a:solidFill>
              </a:rPr>
              <a:t>2016/2026 - Em </a:t>
            </a:r>
            <a:r>
              <a:rPr lang="pt-BR" sz="2000" dirty="0" smtClean="0">
                <a:solidFill>
                  <a:schemeClr val="tx1"/>
                </a:solidFill>
              </a:rPr>
              <a:t>elaboração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008144" y="1124744"/>
            <a:ext cx="32403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pt-BR" sz="2000" dirty="0">
              <a:solidFill>
                <a:schemeClr val="tx1"/>
              </a:solidFill>
            </a:endParaRPr>
          </a:p>
          <a:p>
            <a:pPr marL="0" lvl="1" algn="ctr"/>
            <a:r>
              <a:rPr lang="pt-BR" sz="2000" dirty="0" smtClean="0">
                <a:solidFill>
                  <a:schemeClr val="tx1"/>
                </a:solidFill>
              </a:rPr>
              <a:t>MI/</a:t>
            </a:r>
            <a:r>
              <a:rPr lang="pt-BR" sz="2000" dirty="0" err="1" smtClean="0">
                <a:solidFill>
                  <a:schemeClr val="tx1"/>
                </a:solidFill>
              </a:rPr>
              <a:t>Codevasf</a:t>
            </a:r>
            <a:endParaRPr lang="pt-BR" sz="2000" dirty="0">
              <a:solidFill>
                <a:schemeClr val="tx1"/>
              </a:solidFill>
            </a:endParaRPr>
          </a:p>
          <a:p>
            <a:pPr lvl="1" algn="ctr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9" name="Espaço Reservado para Número de Slide 1"/>
          <p:cNvSpPr txBox="1">
            <a:spLocks/>
          </p:cNvSpPr>
          <p:nvPr/>
        </p:nvSpPr>
        <p:spPr>
          <a:xfrm>
            <a:off x="8604448" y="-99392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963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576" y="404664"/>
            <a:ext cx="7848872" cy="757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000" b="1">
                <a:latin typeface="+mn-lt"/>
              </a:defRPr>
            </a:lvl1pPr>
            <a:lvl2pPr lvl="1" algn="ctr">
              <a:defRPr sz="2000"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sz="3000" dirty="0">
                <a:solidFill>
                  <a:schemeClr val="tx1"/>
                </a:solidFill>
              </a:rPr>
              <a:t> Articulação Institucional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3608" y="5013176"/>
            <a:ext cx="684076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480"/>
              </a:spcAft>
              <a:tabLst>
                <a:tab pos="628650" algn="l"/>
              </a:tabLst>
              <a:defRPr/>
            </a:pPr>
            <a:r>
              <a:rPr lang="pt-BR" sz="2000" dirty="0"/>
              <a:t>			</a:t>
            </a:r>
            <a:endParaRPr lang="pt-BR" sz="2000" dirty="0" smtClean="0"/>
          </a:p>
          <a:p>
            <a:pPr algn="ctr" fontAlgn="auto">
              <a:spcBef>
                <a:spcPts val="0"/>
              </a:spcBef>
              <a:spcAft>
                <a:spcPts val="480"/>
              </a:spcAft>
              <a:defRPr/>
            </a:pPr>
            <a:r>
              <a:rPr lang="pt-BR" sz="1400" dirty="0"/>
              <a:t>	</a:t>
            </a:r>
            <a:endParaRPr lang="pt-BR" sz="1400" dirty="0" smtClean="0"/>
          </a:p>
          <a:p>
            <a:pPr algn="ctr" fontAlgn="auto">
              <a:spcBef>
                <a:spcPts val="0"/>
              </a:spcBef>
              <a:spcAft>
                <a:spcPts val="480"/>
              </a:spcAft>
              <a:defRPr/>
            </a:pPr>
            <a:r>
              <a:rPr lang="pt-BR" sz="2000" dirty="0"/>
              <a:t>	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83568" y="1268760"/>
            <a:ext cx="7920880" cy="5172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r>
              <a:rPr lang="pt-BR" sz="2200" b="1" dirty="0" smtClean="0">
                <a:latin typeface="+mj-lt"/>
              </a:rPr>
              <a:t>Coordenação: </a:t>
            </a:r>
            <a:r>
              <a:rPr lang="pt-BR" sz="2200" dirty="0" smtClean="0">
                <a:latin typeface="+mj-lt"/>
              </a:rPr>
              <a:t>Ministério do Planejamento</a:t>
            </a:r>
          </a:p>
          <a:p>
            <a:endParaRPr lang="pt-BR" sz="2200" b="1" dirty="0" smtClean="0">
              <a:latin typeface="+mj-lt"/>
            </a:endParaRPr>
          </a:p>
          <a:p>
            <a:r>
              <a:rPr lang="pt-BR" sz="2200" b="1" dirty="0" smtClean="0">
                <a:latin typeface="+mj-lt"/>
              </a:rPr>
              <a:t>Execução: </a:t>
            </a:r>
            <a:r>
              <a:rPr lang="pt-BR" sz="2200" dirty="0" smtClean="0">
                <a:latin typeface="+mj-lt"/>
              </a:rPr>
              <a:t>Ministério da Integração Nacional/</a:t>
            </a:r>
            <a:r>
              <a:rPr lang="pt-BR" sz="2200" dirty="0" err="1" smtClean="0">
                <a:latin typeface="+mj-lt"/>
              </a:rPr>
              <a:t>Codevasf</a:t>
            </a:r>
            <a:r>
              <a:rPr lang="pt-BR" sz="2200" dirty="0" smtClean="0">
                <a:latin typeface="+mj-lt"/>
              </a:rPr>
              <a:t>, Ministério do Meio Ambiente/Ibama/</a:t>
            </a:r>
            <a:r>
              <a:rPr lang="pt-BR" sz="2200" dirty="0" err="1" smtClean="0">
                <a:latin typeface="+mj-lt"/>
              </a:rPr>
              <a:t>ICMBio</a:t>
            </a:r>
            <a:r>
              <a:rPr lang="pt-BR" sz="2200" dirty="0" smtClean="0">
                <a:latin typeface="+mj-lt"/>
              </a:rPr>
              <a:t> e outros</a:t>
            </a:r>
          </a:p>
          <a:p>
            <a:endParaRPr lang="pt-BR" sz="2200" dirty="0" smtClean="0">
              <a:latin typeface="+mj-lt"/>
            </a:endParaRPr>
          </a:p>
          <a:p>
            <a:r>
              <a:rPr lang="pt-BR" sz="2200" b="1" dirty="0" smtClean="0">
                <a:latin typeface="+mj-lt"/>
              </a:rPr>
              <a:t>Parcerias:</a:t>
            </a:r>
          </a:p>
          <a:p>
            <a:r>
              <a:rPr lang="pt-BR" sz="2200" dirty="0" smtClean="0">
                <a:latin typeface="+mj-lt"/>
              </a:rPr>
              <a:t>Governos Estaduais,  e Prefeituras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 smtClean="0">
                <a:latin typeface="+mj-lt"/>
              </a:rPr>
              <a:t>Comitês </a:t>
            </a:r>
            <a:r>
              <a:rPr lang="pt-BR" sz="2200" dirty="0">
                <a:latin typeface="+mj-lt"/>
              </a:rPr>
              <a:t>de </a:t>
            </a:r>
            <a:r>
              <a:rPr lang="pt-BR" sz="2200" dirty="0" smtClean="0">
                <a:latin typeface="+mj-lt"/>
              </a:rPr>
              <a:t>Bacias e </a:t>
            </a:r>
            <a:r>
              <a:rPr lang="pt-BR" sz="2200" dirty="0" err="1" smtClean="0">
                <a:latin typeface="+mj-lt"/>
              </a:rPr>
              <a:t>Sub-Bacias</a:t>
            </a:r>
            <a:r>
              <a:rPr lang="pt-BR" sz="2200" dirty="0" smtClean="0">
                <a:latin typeface="+mj-lt"/>
              </a:rPr>
              <a:t> Hidrográficas (Plano </a:t>
            </a:r>
            <a:r>
              <a:rPr lang="pt-BR" sz="2200" dirty="0">
                <a:latin typeface="+mj-lt"/>
              </a:rPr>
              <a:t>de Recursos Hídricos da Bacia Hidrográfica do rio São </a:t>
            </a:r>
            <a:r>
              <a:rPr lang="pt-BR" sz="2200" dirty="0" smtClean="0">
                <a:latin typeface="+mj-lt"/>
              </a:rPr>
              <a:t>Francisco)</a:t>
            </a:r>
          </a:p>
          <a:p>
            <a:endParaRPr lang="pt-BR" sz="2200" dirty="0" smtClean="0">
              <a:latin typeface="+mj-lt"/>
            </a:endParaRPr>
          </a:p>
          <a:p>
            <a:r>
              <a:rPr lang="pt-BR" sz="2200" dirty="0">
                <a:latin typeface="+mj-lt"/>
              </a:rPr>
              <a:t>Agências Reguladoras</a:t>
            </a:r>
          </a:p>
          <a:p>
            <a:endParaRPr lang="pt-BR" sz="2200" dirty="0">
              <a:latin typeface="+mj-lt"/>
            </a:endParaRPr>
          </a:p>
          <a:p>
            <a:r>
              <a:rPr lang="pt-BR" sz="2200" dirty="0" smtClean="0">
                <a:latin typeface="+mj-lt"/>
              </a:rPr>
              <a:t>Organizações da Sociedade Civil  e Sistema “S”</a:t>
            </a:r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568952" y="-99392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3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206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altLang="pt-BR" sz="1800" b="1" dirty="0" smtClean="0">
              <a:latin typeface="+mj-lt"/>
            </a:endParaRPr>
          </a:p>
          <a:p>
            <a:pPr algn="ctr"/>
            <a:r>
              <a:rPr lang="pt-BR" altLang="pt-BR" sz="1800" dirty="0" smtClean="0">
                <a:latin typeface="+mj-lt"/>
              </a:rPr>
              <a:t>Programa </a:t>
            </a:r>
            <a:r>
              <a:rPr lang="pt-BR" altLang="pt-BR" sz="1800" dirty="0">
                <a:latin typeface="+mj-lt"/>
              </a:rPr>
              <a:t>2068: Saneamento Básico</a:t>
            </a:r>
          </a:p>
          <a:p>
            <a:r>
              <a:rPr lang="pt-BR" altLang="pt-BR" sz="1400" u="sng" dirty="0" smtClean="0">
                <a:latin typeface="+mj-lt"/>
              </a:rPr>
              <a:t>Objetivo</a:t>
            </a:r>
            <a:r>
              <a:rPr lang="pt-BR" altLang="pt-BR" sz="1400" dirty="0" smtClean="0">
                <a:latin typeface="+mj-lt"/>
              </a:rPr>
              <a:t>: “</a:t>
            </a:r>
            <a:r>
              <a:rPr lang="pt-BR" altLang="pt-BR" sz="1400" dirty="0">
                <a:latin typeface="+mj-lt"/>
              </a:rPr>
              <a:t>Implementar medidas estruturais em áreas urbanas, por meio de ações que assegurem a ampliação da oferta e do acesso aos serviços públicos de saneamento básico”.</a:t>
            </a:r>
          </a:p>
          <a:p>
            <a:endParaRPr lang="pt-BR" altLang="pt-BR" sz="1400" dirty="0">
              <a:latin typeface="+mj-lt"/>
            </a:endParaRPr>
          </a:p>
          <a:p>
            <a:pPr algn="ctr"/>
            <a:r>
              <a:rPr lang="pt-BR" altLang="pt-BR" sz="1800" dirty="0" smtClean="0">
                <a:latin typeface="+mj-lt"/>
              </a:rPr>
              <a:t>Programa 2084: </a:t>
            </a:r>
            <a:r>
              <a:rPr lang="pt-BR" altLang="pt-BR" sz="1800" dirty="0">
                <a:latin typeface="+mj-lt"/>
              </a:rPr>
              <a:t>Recursos Hídricos</a:t>
            </a:r>
          </a:p>
          <a:p>
            <a:r>
              <a:rPr lang="pt-BR" altLang="pt-BR" sz="1400" u="sng" dirty="0" smtClean="0">
                <a:latin typeface="+mj-lt"/>
              </a:rPr>
              <a:t>Objetivo</a:t>
            </a:r>
            <a:r>
              <a:rPr lang="pt-BR" altLang="pt-BR" sz="1400" dirty="0" smtClean="0">
                <a:latin typeface="+mj-lt"/>
              </a:rPr>
              <a:t>: “</a:t>
            </a:r>
            <a:r>
              <a:rPr lang="pt-BR" altLang="pt-BR" sz="1400" dirty="0">
                <a:latin typeface="+mj-lt"/>
              </a:rPr>
              <a:t>Promover a conservação, a recuperação e o uso racional dos recursos hídricos, por meio da indução de boas práticas de uso de água e solo e da revitalização de bacias hidrográficas.”</a:t>
            </a:r>
          </a:p>
          <a:p>
            <a:endParaRPr lang="pt-BR" altLang="pt-BR" sz="2000" b="1" dirty="0" smtClean="0"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9752"/>
              </p:ext>
            </p:extLst>
          </p:nvPr>
        </p:nvGraphicFramePr>
        <p:xfrm>
          <a:off x="467544" y="3349446"/>
          <a:ext cx="8064896" cy="2222242"/>
        </p:xfrm>
        <a:graphic>
          <a:graphicData uri="http://schemas.openxmlformats.org/drawingml/2006/table">
            <a:tbl>
              <a:tblPr/>
              <a:tblGrid>
                <a:gridCol w="4362506"/>
                <a:gridCol w="3702390"/>
              </a:tblGrid>
              <a:tr h="6512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(R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66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2068 - Saneamento Básico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227.191.492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6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2084 - Recursos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Hídricos*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114.124.754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341.316.246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67544" y="5656892"/>
            <a:ext cx="374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* Controle de Processos Erosivos</a:t>
            </a:r>
            <a:endParaRPr lang="pt-BR" sz="1300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496944" y="-99392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26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67544" y="260648"/>
            <a:ext cx="8064896" cy="101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PPA e Revitalização: PPA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2016 </a:t>
            </a:r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2019 (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+mn-lt"/>
              </a:rPr>
              <a:t>Codevasf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pt-BR" altLang="pt-BR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5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323528" y="3875931"/>
            <a:ext cx="8370676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pt-BR" sz="2000" dirty="0">
                <a:solidFill>
                  <a:schemeClr val="tx1"/>
                </a:solidFill>
                <a:latin typeface="+mn-lt"/>
              </a:rPr>
              <a:t>“... seria necessário que, antes [da transposição] se fizesse a revitalização do Rio São Francisco. Seria necessário que se fizesse o desassoreamento, a revitalização das nascentes, o plantio das matas ciliares, o tratamento do esgoto.” </a:t>
            </a:r>
            <a:endParaRPr lang="pt-BR" sz="2000" dirty="0" smtClean="0">
              <a:solidFill>
                <a:schemeClr val="tx1"/>
              </a:solidFill>
              <a:latin typeface="+mn-lt"/>
            </a:endParaRPr>
          </a:p>
          <a:p>
            <a:pPr marL="177800" algn="r"/>
            <a:r>
              <a:rPr lang="pt-BR" sz="16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pt-BR" sz="1600" dirty="0">
                <a:solidFill>
                  <a:schemeClr val="tx1"/>
                </a:solidFill>
                <a:latin typeface="+mn-lt"/>
              </a:rPr>
              <a:t>Senador </a:t>
            </a:r>
            <a:r>
              <a:rPr lang="pt-BR" sz="1600" dirty="0" smtClean="0">
                <a:solidFill>
                  <a:schemeClr val="tx1"/>
                </a:solidFill>
                <a:latin typeface="+mn-lt"/>
              </a:rPr>
              <a:t>Otto </a:t>
            </a:r>
            <a:r>
              <a:rPr lang="pt-BR" sz="1600" dirty="0">
                <a:solidFill>
                  <a:schemeClr val="tx1"/>
                </a:solidFill>
                <a:latin typeface="+mn-lt"/>
              </a:rPr>
              <a:t>Alencar, 19 de março de 2015).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1196752"/>
            <a:ext cx="8352928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177800">
              <a:defRPr sz="20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“...quero defender a questão da água, das nascentes, dos rios tributários, dos afluentes, de todo o Brasil, mas, acima de tudo, um dos rios mais importantes para o Brasil e para nossa região, a região Nordeste. Refiro-me aqui ao rio São Francisco...” </a:t>
            </a:r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sz="1600" dirty="0" smtClean="0">
                <a:solidFill>
                  <a:schemeClr val="tx1"/>
                </a:solidFill>
              </a:rPr>
              <a:t>(</a:t>
            </a:r>
            <a:r>
              <a:rPr lang="pt-BR" sz="1600" dirty="0">
                <a:solidFill>
                  <a:schemeClr val="tx1"/>
                </a:solidFill>
              </a:rPr>
              <a:t>Senador </a:t>
            </a:r>
            <a:r>
              <a:rPr lang="pt-BR" sz="1600" dirty="0" smtClean="0">
                <a:solidFill>
                  <a:schemeClr val="tx1"/>
                </a:solidFill>
              </a:rPr>
              <a:t>Otto </a:t>
            </a:r>
            <a:r>
              <a:rPr lang="pt-BR" sz="1600" dirty="0">
                <a:solidFill>
                  <a:schemeClr val="tx1"/>
                </a:solidFill>
              </a:rPr>
              <a:t>Alencar, 4 de fevereiro de 2015).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019-B793-437E-BED1-08112FCE0339}" type="slidenum">
              <a:rPr lang="pt-BR" smtClean="0"/>
              <a:t>27</a:t>
            </a:fld>
            <a:endParaRPr lang="pt-BR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2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908720"/>
            <a:ext cx="828092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pt-BR" sz="2000" dirty="0">
                <a:solidFill>
                  <a:schemeClr val="tx1"/>
                </a:solidFill>
                <a:latin typeface="+mn-lt"/>
              </a:rPr>
              <a:t>“Está secando o velho Chico. </a:t>
            </a:r>
          </a:p>
          <a:p>
            <a:pPr marL="177800"/>
            <a:r>
              <a:rPr lang="pt-BR" sz="2000" dirty="0">
                <a:solidFill>
                  <a:schemeClr val="tx1"/>
                </a:solidFill>
                <a:latin typeface="+mn-lt"/>
              </a:rPr>
              <a:t>Está mirrando, está </a:t>
            </a:r>
            <a:r>
              <a:rPr lang="pt-BR" sz="2000" dirty="0" smtClean="0">
                <a:solidFill>
                  <a:schemeClr val="tx1"/>
                </a:solidFill>
                <a:latin typeface="+mn-lt"/>
              </a:rPr>
              <a:t>morrendo”</a:t>
            </a:r>
          </a:p>
          <a:p>
            <a:pPr marL="177800"/>
            <a:r>
              <a:rPr lang="pt-BR" sz="2000" dirty="0" smtClean="0">
                <a:solidFill>
                  <a:schemeClr val="tx1"/>
                </a:solidFill>
                <a:latin typeface="+mn-lt"/>
              </a:rPr>
              <a:t>(...)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  <a:p>
            <a:pPr marL="177800"/>
            <a:endParaRPr lang="pt-BR" sz="1800" b="1" dirty="0">
              <a:solidFill>
                <a:schemeClr val="tx1"/>
              </a:solidFill>
              <a:latin typeface="+mn-lt"/>
            </a:endParaRPr>
          </a:p>
          <a:p>
            <a:pPr marL="1970088"/>
            <a:r>
              <a:rPr lang="pt-BR" sz="1300" dirty="0">
                <a:solidFill>
                  <a:schemeClr val="tx1"/>
                </a:solidFill>
                <a:latin typeface="+mn-lt"/>
              </a:rPr>
              <a:t>Carlos Drummond de Andrade, Águas e Mágoas do Rio São Francisco (In: Discurso de Primavera e Algumas Sombras. Editora Record: Rio de Janeiro, 1977. Edição Especial para MPM Propaganda. p.13)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3933056"/>
            <a:ext cx="828092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177800">
              <a:defRPr sz="18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t-BR" sz="2000" b="0" dirty="0" smtClean="0">
                <a:solidFill>
                  <a:schemeClr val="tx1"/>
                </a:solidFill>
              </a:rPr>
              <a:t>(...)</a:t>
            </a:r>
          </a:p>
          <a:p>
            <a:r>
              <a:rPr lang="pt-BR" sz="2000" b="0" dirty="0" smtClean="0">
                <a:solidFill>
                  <a:schemeClr val="tx1"/>
                </a:solidFill>
              </a:rPr>
              <a:t>“Meu Rio de São Francisco, nessa maior turvação: vim te dar um gole d’água, mas pedir tua benção... ” </a:t>
            </a:r>
          </a:p>
          <a:p>
            <a:pPr indent="1792288" algn="r"/>
            <a:r>
              <a:rPr lang="pt-BR" b="0" dirty="0">
                <a:solidFill>
                  <a:schemeClr val="tx1"/>
                </a:solidFill>
              </a:rPr>
              <a:t>	</a:t>
            </a:r>
            <a:r>
              <a:rPr lang="pt-BR" sz="1300" b="0" dirty="0" smtClean="0">
                <a:solidFill>
                  <a:schemeClr val="tx1"/>
                </a:solidFill>
              </a:rPr>
              <a:t>Guimarães Rosa, </a:t>
            </a:r>
            <a:r>
              <a:rPr lang="pt-BR" sz="1300" b="0" dirty="0">
                <a:solidFill>
                  <a:schemeClr val="tx1"/>
                </a:solidFill>
              </a:rPr>
              <a:t>Grande Sertão: Veredas (1956)</a:t>
            </a:r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84168" y="350100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sz="1400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29</a:t>
            </a:fld>
            <a:endParaRPr lang="pt-BR" dirty="0"/>
          </a:p>
        </p:txBody>
      </p:sp>
      <p:pic>
        <p:nvPicPr>
          <p:cNvPr id="1027" name="Picture 3" descr="D:\Fotos\Contenção de margens\hidro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31" y="3218856"/>
            <a:ext cx="6309426" cy="3058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s\Contenção de margens\tape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31" y="125310"/>
            <a:ext cx="6309426" cy="2996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91680" y="286544"/>
            <a:ext cx="5864696" cy="6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0">
              <a:lnSpc>
                <a:spcPct val="90000"/>
              </a:lnSpc>
              <a:spcBef>
                <a:spcPct val="25000"/>
              </a:spcBef>
              <a:buSzPct val="45000"/>
              <a:buFont typeface="Wingdings" pitchFamily="2" charset="2"/>
              <a:buNone/>
            </a:pPr>
            <a:r>
              <a:rPr lang="pt-BR" sz="2500" dirty="0" smtClean="0"/>
              <a:t>Obrigado!</a:t>
            </a:r>
          </a:p>
          <a:p>
            <a:pPr algn="ctr" hangingPunct="0">
              <a:lnSpc>
                <a:spcPct val="90000"/>
              </a:lnSpc>
              <a:spcBef>
                <a:spcPct val="25000"/>
              </a:spcBef>
              <a:buSzPct val="45000"/>
              <a:buFont typeface="Wingdings" pitchFamily="2" charset="2"/>
              <a:buNone/>
            </a:pPr>
            <a:endParaRPr lang="pt-BR" sz="25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39652" y="589156"/>
            <a:ext cx="67687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600" dirty="0" smtClean="0"/>
              <a:t>www.codevasf.gov.br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600" dirty="0" smtClean="0"/>
              <a:t>felipe.mendes@codevasf.gov.br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951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600" y="856597"/>
            <a:ext cx="7128792" cy="402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Codevasf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Área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População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das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Bacias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84943"/>
              </p:ext>
            </p:extLst>
          </p:nvPr>
        </p:nvGraphicFramePr>
        <p:xfrm>
          <a:off x="1043608" y="1843223"/>
          <a:ext cx="7056784" cy="3528391"/>
        </p:xfrm>
        <a:graphic>
          <a:graphicData uri="http://schemas.openxmlformats.org/drawingml/2006/table">
            <a:tbl>
              <a:tblPr>
                <a:effectLst>
                  <a:outerShdw blurRad="50800" dist="38100" dir="8100000" sx="101000" sy="101000" algn="tr" rotWithShape="0">
                    <a:prstClr val="black">
                      <a:alpha val="33000"/>
                    </a:prstClr>
                  </a:outerShdw>
                </a:effectLst>
              </a:tblPr>
              <a:tblGrid>
                <a:gridCol w="3195488"/>
                <a:gridCol w="1999421"/>
                <a:gridCol w="1861875"/>
              </a:tblGrid>
              <a:tr h="6892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Bacia Hidrográfica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Área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(km²)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Habitantes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492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Bacia do São Francisco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619.232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18.218.575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Bacia do Parnaíba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325.835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 4.800.934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Bacia do Itapecuru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52.540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dirty="0" smtClean="0">
                          <a:effectLst/>
                        </a:rPr>
                        <a:t>1.622.875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79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Bacia do Mearim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98.289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dirty="0" smtClean="0">
                          <a:effectLst/>
                        </a:rPr>
                        <a:t>2.198.956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20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1.095.896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26.841.340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5443623"/>
            <a:ext cx="1224135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innerShdw blurRad="63500" dist="50800" dir="8100000">
              <a:prstClr val="black">
                <a:alpha val="95000"/>
              </a:prstClr>
            </a:inn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dirty="0" err="1" smtClean="0">
                <a:latin typeface="+mn-lt"/>
                <a:cs typeface="Lucida Sans Unicode" pitchFamily="34" charset="0"/>
              </a:rPr>
              <a:t>Fonte</a:t>
            </a:r>
            <a:r>
              <a:rPr lang="en-GB" sz="800" dirty="0" smtClean="0">
                <a:latin typeface="+mn-lt"/>
                <a:cs typeface="Lucida Sans Unicode" pitchFamily="34" charset="0"/>
              </a:rPr>
              <a:t>: IBGE, 2011</a:t>
            </a:r>
            <a:endParaRPr lang="en-GB" sz="800" dirty="0">
              <a:latin typeface="+mn-lt"/>
              <a:cs typeface="Lucida Sans Unicode" pitchFamily="34" charset="0"/>
            </a:endParaRPr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7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39552" y="1556792"/>
            <a:ext cx="8136904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Lei nº 541, de 15 de dezembro de 1948</a:t>
            </a:r>
          </a:p>
          <a:p>
            <a:pPr algn="just"/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Cria a Comissão do Vale do São Francisco – C.V.S.F  e dá outras providências.</a:t>
            </a:r>
          </a:p>
          <a:p>
            <a:pPr algn="l"/>
            <a:endParaRPr lang="pt-BR" sz="1800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pt-BR" sz="1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Art. 7º - Incumbe à C.V.S.F.: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organizar e submeter ao Presidente da República, para aprovação do Congresso Nacional, o plano geral de aproveitamento do Vale do São Francisco, que vise a </a:t>
            </a:r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regularização do curso de suas águas, </a:t>
            </a:r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utilização de seu potencial hidroelétrico, fomento da indústria e da agricultura, desenvolvimento da irrigação e saúde e exploração de suas riquezas.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C019-B793-437E-BED1-08112FCE0339}" type="slidenum">
              <a:rPr lang="pt-BR" smtClean="0"/>
              <a:t>4</a:t>
            </a:fld>
            <a:endParaRPr lang="pt-BR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 lIns="80147" tIns="40074" rIns="80147" bIns="40074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4</a:t>
            </a:fld>
            <a:endParaRPr lang="pt-B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3568" y="578437"/>
            <a:ext cx="7920880" cy="402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Codevasf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Origens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2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3508" y="1412776"/>
            <a:ext cx="885698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8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67544" y="1628800"/>
            <a:ext cx="828092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Mensagem nº 548, ao Congresso Nacional, do Presidente Eurico Gaspar Dutra, que encaminha o plano geral para aproveitamento econômico da Bacia do São Francisco em 15/12/1950:</a:t>
            </a:r>
          </a:p>
          <a:p>
            <a:pPr algn="just">
              <a:lnSpc>
                <a:spcPct val="110000"/>
              </a:lnSpc>
            </a:pPr>
            <a:endParaRPr lang="pt-BR" sz="18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	“(...) Urgia e urge subjugar as suas águas, </a:t>
            </a:r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regularizando a sua vazão </a:t>
            </a:r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e promovendo a sua utilização racional, a fim de atender à multiplicidade de objetivos do empreendimento: navegação e transporte, irrigação, produção de energia elétrica, </a:t>
            </a:r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reflorestamento</a:t>
            </a:r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1800" b="1" dirty="0" smtClean="0">
                <a:solidFill>
                  <a:schemeClr val="tx1"/>
                </a:solidFill>
                <a:cs typeface="Arial" pitchFamily="34" charset="0"/>
              </a:rPr>
              <a:t>e restauração do solo, </a:t>
            </a:r>
            <a:r>
              <a:rPr lang="pt-BR" sz="1800" dirty="0" smtClean="0">
                <a:solidFill>
                  <a:schemeClr val="tx1"/>
                </a:solidFill>
                <a:cs typeface="Arial" pitchFamily="34" charset="0"/>
              </a:rPr>
              <a:t>colonização e industrialização (...)”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578437"/>
            <a:ext cx="8136904" cy="402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Codevasf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Origens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8424" y="59424"/>
            <a:ext cx="611560" cy="365125"/>
          </a:xfrm>
        </p:spPr>
        <p:txBody>
          <a:bodyPr/>
          <a:lstStyle/>
          <a:p>
            <a:pPr algn="r"/>
            <a:fld id="{0BDDC019-B793-437E-BED1-08112FCE0339}" type="slidenum">
              <a:rPr lang="pt-BR" smtClean="0"/>
              <a:pPr algn="r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3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78401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altLang="pt-BR" sz="1400" b="1" dirty="0" smtClean="0">
              <a:latin typeface="+mj-lt"/>
            </a:endParaRPr>
          </a:p>
          <a:p>
            <a:pPr algn="ctr"/>
            <a:r>
              <a:rPr lang="pt-BR" altLang="pt-BR" sz="1800" dirty="0" smtClean="0">
                <a:latin typeface="+mj-lt"/>
              </a:rPr>
              <a:t>Programa 1305: Revitalização de Bacias Hidrográficas em Situação de Vulnerabilidade e Degradação Ambiental </a:t>
            </a:r>
          </a:p>
          <a:p>
            <a:pPr algn="ctr"/>
            <a:endParaRPr lang="pt-BR" altLang="pt-BR" sz="1800" b="1" dirty="0" smtClean="0">
              <a:latin typeface="+mj-lt"/>
            </a:endParaRPr>
          </a:p>
          <a:p>
            <a:pPr algn="ctr"/>
            <a:endParaRPr lang="pt-BR" altLang="pt-BR" sz="1800" b="1" dirty="0" smtClean="0">
              <a:latin typeface="+mj-lt"/>
            </a:endParaRPr>
          </a:p>
          <a:p>
            <a:pPr algn="just"/>
            <a:r>
              <a:rPr lang="pt-BR" altLang="pt-BR" sz="1400" u="sng" dirty="0" smtClean="0">
                <a:latin typeface="+mj-lt"/>
              </a:rPr>
              <a:t>Objetivo:</a:t>
            </a:r>
            <a:r>
              <a:rPr lang="pt-BR" altLang="pt-BR" sz="1400" dirty="0" smtClean="0">
                <a:latin typeface="+mj-lt"/>
              </a:rPr>
              <a:t> </a:t>
            </a:r>
            <a:r>
              <a:rPr lang="pt-BR" altLang="pt-BR" sz="1400" b="1" dirty="0" smtClean="0">
                <a:latin typeface="+mj-lt"/>
              </a:rPr>
              <a:t>“</a:t>
            </a:r>
            <a:r>
              <a:rPr lang="pt-BR" altLang="pt-BR" sz="1400" dirty="0" smtClean="0">
                <a:latin typeface="+mj-lt"/>
              </a:rPr>
              <a:t>Revitalizar a bacia hidrográfica do São Francisco e outras bacias em situação de vulnerabilidade ambiental e promover a prevenção e a mitigação de potenciais impactos decorrentes da implantação de projetos nacionais prioritários ou da crescente e concentrada ação antrópica com elevado comprometimento ambiental dessas bacias.”</a:t>
            </a:r>
          </a:p>
          <a:p>
            <a:endParaRPr lang="pt-BR" altLang="pt-BR" sz="2000" b="1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85306"/>
              </p:ext>
            </p:extLst>
          </p:nvPr>
        </p:nvGraphicFramePr>
        <p:xfrm>
          <a:off x="323528" y="3284984"/>
          <a:ext cx="8568952" cy="2626995"/>
        </p:xfrm>
        <a:graphic>
          <a:graphicData uri="http://schemas.openxmlformats.org/drawingml/2006/table">
            <a:tbl>
              <a:tblPr/>
              <a:tblGrid>
                <a:gridCol w="3312368"/>
                <a:gridCol w="3312368"/>
                <a:gridCol w="1944216"/>
              </a:tblGrid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ÓRGÃO EXECUTOR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LOA +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CRÉDITOS </a:t>
                      </a:r>
                      <a:b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(R$)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70">
                <a:tc rowSpan="5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1305 - Revitalização de Bacias Hidrográficas em Situação de Vulnerabilidade e Degradação Ambiental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da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50.000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do Meio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75.726.616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Agência Nacional de Águas - 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200.000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da Integração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9.400.000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Codevasf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899.610.958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984.987.574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31032" y="386002"/>
            <a:ext cx="8461448" cy="666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PPA e Revitalização: PPA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2004 </a:t>
            </a:r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2007</a:t>
            </a:r>
            <a:endParaRPr lang="pt-BR" altLang="pt-BR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0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4274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dirty="0" smtClean="0">
                <a:latin typeface="+mj-lt"/>
              </a:rPr>
              <a:t>Programa 1305: </a:t>
            </a:r>
            <a:r>
              <a:rPr lang="pt-BR" altLang="pt-BR" sz="1800" dirty="0">
                <a:latin typeface="+mj-lt"/>
              </a:rPr>
              <a:t>Revitalização de Bacias Hidrográficas em Situação de Vulnerabilidade e Degradação Ambiental </a:t>
            </a:r>
            <a:endParaRPr lang="pt-BR" altLang="pt-BR" sz="1800" dirty="0" smtClean="0">
              <a:latin typeface="+mj-lt"/>
            </a:endParaRPr>
          </a:p>
          <a:p>
            <a:pPr algn="ctr"/>
            <a:endParaRPr lang="pt-BR" altLang="pt-BR" sz="1800" dirty="0" smtClean="0">
              <a:latin typeface="+mj-lt"/>
            </a:endParaRPr>
          </a:p>
          <a:p>
            <a:pPr algn="just"/>
            <a:endParaRPr lang="pt-BR" altLang="pt-BR" sz="1800" dirty="0">
              <a:latin typeface="+mj-lt"/>
            </a:endParaRPr>
          </a:p>
          <a:p>
            <a:pPr algn="just"/>
            <a:r>
              <a:rPr lang="pt-BR" altLang="pt-BR" sz="1400" u="sng" dirty="0" smtClean="0">
                <a:latin typeface="+mj-lt"/>
              </a:rPr>
              <a:t>Objetivo:</a:t>
            </a:r>
            <a:r>
              <a:rPr lang="pt-BR" altLang="pt-BR" sz="1400" dirty="0" smtClean="0">
                <a:latin typeface="+mj-lt"/>
              </a:rPr>
              <a:t> </a:t>
            </a:r>
            <a:r>
              <a:rPr lang="pt-BR" altLang="pt-BR" sz="1400" dirty="0">
                <a:latin typeface="+mj-lt"/>
              </a:rPr>
              <a:t>“Promover a disponibilidade de água com qualidade e a gestão dos recursos hídricos, o controle de poluição, a conservação e a revitalização de bacias</a:t>
            </a:r>
            <a:r>
              <a:rPr lang="pt-BR" altLang="pt-BR" sz="1400" dirty="0" smtClean="0">
                <a:latin typeface="+mj-lt"/>
              </a:rPr>
              <a:t>.”</a:t>
            </a:r>
            <a:endParaRPr lang="pt-BR" altLang="pt-BR" sz="1400" dirty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endParaRPr lang="pt-BR" altLang="pt-BR" sz="2000" b="1" dirty="0" smtClean="0">
              <a:latin typeface="+mj-lt"/>
            </a:endParaRPr>
          </a:p>
          <a:p>
            <a:endParaRPr lang="pt-BR" altLang="pt-BR" sz="2000" b="1" dirty="0">
              <a:latin typeface="+mj-lt"/>
            </a:endParaRPr>
          </a:p>
          <a:p>
            <a:endParaRPr lang="pt-BR" altLang="pt-BR" sz="2000" b="1" dirty="0" smtClean="0"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42160"/>
              </p:ext>
            </p:extLst>
          </p:nvPr>
        </p:nvGraphicFramePr>
        <p:xfrm>
          <a:off x="323529" y="3212976"/>
          <a:ext cx="8496942" cy="2297430"/>
        </p:xfrm>
        <a:graphic>
          <a:graphicData uri="http://schemas.openxmlformats.org/drawingml/2006/table">
            <a:tbl>
              <a:tblPr/>
              <a:tblGrid>
                <a:gridCol w="3284532"/>
                <a:gridCol w="3284532"/>
                <a:gridCol w="1927878"/>
              </a:tblGrid>
              <a:tr h="2552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ÓRGÃO EXECUTOR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LOA +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CRÉDITOS </a:t>
                      </a:r>
                      <a:b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(R$)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70">
                <a:tc rowSpan="4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1305 - Revitalização de Bacias Hidrográficas em Situação de Vulnerabilidade e Degradação Ambiental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da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779.534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do Meio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86.394.285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da Integração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7.378.000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Codevasf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1.533.172.820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4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1.627.724.639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7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1032" y="386002"/>
            <a:ext cx="8461448" cy="666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PPA e Revitalização: PPA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2008 </a:t>
            </a:r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2011</a:t>
            </a:r>
            <a:endParaRPr lang="pt-BR" altLang="pt-BR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73043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altLang="pt-BR" sz="1400" b="1" dirty="0" smtClean="0">
              <a:latin typeface="+mj-lt"/>
            </a:endParaRPr>
          </a:p>
          <a:p>
            <a:pPr algn="ctr"/>
            <a:r>
              <a:rPr lang="pt-BR" altLang="pt-BR" sz="1800" dirty="0" smtClean="0">
                <a:latin typeface="+mj-lt"/>
              </a:rPr>
              <a:t>Programa 2026: Conservação e Gestão de Recursos Hídricos </a:t>
            </a:r>
          </a:p>
          <a:p>
            <a:pPr algn="just"/>
            <a:r>
              <a:rPr lang="pt-BR" altLang="pt-BR" sz="1400" u="sng" dirty="0" smtClean="0">
                <a:latin typeface="+mj-lt"/>
              </a:rPr>
              <a:t>Objetivo</a:t>
            </a:r>
            <a:r>
              <a:rPr lang="pt-BR" altLang="pt-BR" sz="1400" dirty="0" smtClean="0">
                <a:latin typeface="+mj-lt"/>
              </a:rPr>
              <a:t>:</a:t>
            </a:r>
            <a:r>
              <a:rPr lang="pt-BR" altLang="pt-BR" sz="2000" dirty="0" smtClean="0">
                <a:latin typeface="+mj-lt"/>
              </a:rPr>
              <a:t> “</a:t>
            </a:r>
            <a:r>
              <a:rPr lang="pt-BR" altLang="pt-BR" sz="1400" dirty="0" smtClean="0">
                <a:latin typeface="+mj-lt"/>
              </a:rPr>
              <a:t>Promover a revitalização de bacias hidrográficas por meio de ações de recuperação, preservação e conservação que visem o uso sustentável dos recursos naturais, a melhoria das condições socioambientais e à melhoria da disponibilidade de água em quantidade e qualidade.”</a:t>
            </a:r>
          </a:p>
          <a:p>
            <a:endParaRPr lang="pt-BR" altLang="pt-BR" sz="1400" dirty="0" smtClean="0">
              <a:latin typeface="+mj-lt"/>
            </a:endParaRPr>
          </a:p>
          <a:p>
            <a:pPr algn="ctr" defTabSz="1020763"/>
            <a:r>
              <a:rPr lang="pt-BR" altLang="pt-BR" sz="1800" dirty="0" smtClean="0">
                <a:latin typeface="+mj-lt"/>
              </a:rPr>
              <a:t>Programa 2068: Saneamento Básico</a:t>
            </a:r>
          </a:p>
          <a:p>
            <a:pPr defTabSz="938213"/>
            <a:r>
              <a:rPr lang="pt-BR" altLang="pt-BR" sz="1400" u="sng" dirty="0">
                <a:latin typeface="+mj-lt"/>
              </a:rPr>
              <a:t>Objetivo</a:t>
            </a:r>
            <a:r>
              <a:rPr lang="pt-BR" altLang="pt-BR" sz="1400" dirty="0" smtClean="0">
                <a:latin typeface="+mj-lt"/>
              </a:rPr>
              <a:t>:</a:t>
            </a:r>
            <a:r>
              <a:rPr lang="pt-BR" altLang="pt-BR" sz="2000" dirty="0" smtClean="0">
                <a:latin typeface="+mj-lt"/>
              </a:rPr>
              <a:t> “</a:t>
            </a:r>
            <a:r>
              <a:rPr lang="pt-BR" altLang="pt-BR" sz="1400" dirty="0" smtClean="0">
                <a:latin typeface="+mj-lt"/>
              </a:rPr>
              <a:t>Expandir a cobertura e melhorar a qualidade dos serviços de saneamento em áreas urbanas, por meio da implantação, ampliação e melhorias estruturantes nos sistemas de abastecimento de água, esgotamento sanitário, drenagem e manejo de águas”.</a:t>
            </a:r>
            <a:endParaRPr lang="pt-BR" altLang="pt-BR" sz="2000" b="1" dirty="0" smtClean="0"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46108"/>
              </p:ext>
            </p:extLst>
          </p:nvPr>
        </p:nvGraphicFramePr>
        <p:xfrm>
          <a:off x="395537" y="3356992"/>
          <a:ext cx="8298667" cy="2873494"/>
        </p:xfrm>
        <a:graphic>
          <a:graphicData uri="http://schemas.openxmlformats.org/drawingml/2006/table">
            <a:tbl>
              <a:tblPr/>
              <a:tblGrid>
                <a:gridCol w="2461468"/>
                <a:gridCol w="3516384"/>
                <a:gridCol w="2320815"/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ÓRGÃO EXECUTOR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LOA +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CRÉDITOS</a:t>
                      </a: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9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2026 - Conservação e Gestão de Recursos Hídricos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do Meio 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46.699.221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Agência Nacional de Águas - 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1.158.831.681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Codevasf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97.454.724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DNOCS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2.250.000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2068 - Saneamento Básico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Fundação Nacional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6.081.280.089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da Integração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8.748.344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Codevasf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1.117.036.618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Ministério das Cidades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7.345.762.503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15.858.063.180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8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1032" y="241986"/>
            <a:ext cx="8263172" cy="666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PPA e Revitalização: PPA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2012 </a:t>
            </a:r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2015</a:t>
            </a:r>
            <a:endParaRPr lang="pt-BR" altLang="pt-BR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8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25105"/>
            <a:ext cx="808264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PPA e Revitalização: PPA 2004 – </a:t>
            </a:r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2015</a:t>
            </a:r>
            <a:endParaRPr lang="pt-BR" altLang="pt-BR" sz="2000" b="1" dirty="0">
              <a:solidFill>
                <a:schemeClr val="tx1"/>
              </a:solidFill>
              <a:latin typeface="+mn-lt"/>
            </a:endParaRPr>
          </a:p>
          <a:p>
            <a:r>
              <a:rPr lang="pt-BR" altLang="pt-BR" sz="2000" b="1" dirty="0" smtClean="0">
                <a:solidFill>
                  <a:schemeClr val="tx1"/>
                </a:solidFill>
                <a:latin typeface="+mn-lt"/>
              </a:rPr>
              <a:t>Governo Federal: </a:t>
            </a:r>
            <a:r>
              <a:rPr lang="pt-BR" altLang="pt-BR" sz="2000" b="1" dirty="0">
                <a:solidFill>
                  <a:schemeClr val="tx1"/>
                </a:solidFill>
                <a:latin typeface="+mn-lt"/>
              </a:rPr>
              <a:t>Resumo Geral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29108"/>
              </p:ext>
            </p:extLst>
          </p:nvPr>
        </p:nvGraphicFramePr>
        <p:xfrm>
          <a:off x="539552" y="1772816"/>
          <a:ext cx="8136904" cy="2861667"/>
        </p:xfrm>
        <a:graphic>
          <a:graphicData uri="http://schemas.openxmlformats.org/drawingml/2006/table">
            <a:tbl>
              <a:tblPr/>
              <a:tblGrid>
                <a:gridCol w="983962"/>
                <a:gridCol w="4776678"/>
                <a:gridCol w="2376264"/>
              </a:tblGrid>
              <a:tr h="4457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LOA +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CRÉDITOS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(R$)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531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2004-2007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1305 - Revitalização de Bacias Hidrográficas em Situação de Vulnerabilidade e Degradação Ambiental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984.987.574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1305 - Revitalização de Bacias Hidrográficas em Situação de Vulnerabilidade e Degradação Ambiental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1.627.724.639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2012-2015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2026 - Conservação e Gestão de Recursos Hídricos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1.305.235.626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2068 - Saneamento Básico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14.552.827.554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*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18.470.775.393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8388424" y="59424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BDDC019-B793-437E-BED1-08112FCE0339}" type="slidenum">
              <a:rPr lang="pt-BR" smtClean="0"/>
              <a:pPr algn="r"/>
              <a:t>9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4633391"/>
            <a:ext cx="8226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Créditos orçamentários para recuperação das bacias hidrográficas em situação de vulnerabilidade ambiental. Desse total, a </a:t>
            </a:r>
            <a:r>
              <a:rPr lang="pt-BR" sz="1400" dirty="0" err="1"/>
              <a:t>Codevasf</a:t>
            </a:r>
            <a:r>
              <a:rPr lang="pt-BR" sz="1400" dirty="0"/>
              <a:t> </a:t>
            </a:r>
            <a:r>
              <a:rPr lang="pt-BR" sz="1400" dirty="0" smtClean="0"/>
              <a:t> recebeu o </a:t>
            </a:r>
            <a:r>
              <a:rPr lang="pt-BR" sz="1400" dirty="0"/>
              <a:t>montante de </a:t>
            </a:r>
            <a:r>
              <a:rPr lang="pt-BR" sz="1400" dirty="0" smtClean="0"/>
              <a:t>R</a:t>
            </a:r>
            <a:r>
              <a:rPr lang="pt-BR" sz="1400" dirty="0"/>
              <a:t>$  </a:t>
            </a:r>
            <a:r>
              <a:rPr lang="pt-BR" sz="1400" dirty="0" smtClean="0"/>
              <a:t>3.647.275.120 (19,7% </a:t>
            </a:r>
            <a:r>
              <a:rPr lang="pt-BR" sz="1400" dirty="0"/>
              <a:t>do o</a:t>
            </a:r>
            <a:r>
              <a:rPr lang="pt-BR" sz="1400" dirty="0" smtClean="0"/>
              <a:t>rçamento total </a:t>
            </a:r>
            <a:r>
              <a:rPr lang="pt-BR" sz="1400" dirty="0"/>
              <a:t>do </a:t>
            </a:r>
            <a:r>
              <a:rPr lang="pt-BR" sz="1400" dirty="0" smtClean="0"/>
              <a:t>PPA).</a:t>
            </a:r>
            <a:endParaRPr lang="pt-BR" sz="1400" dirty="0"/>
          </a:p>
          <a:p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611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Lucida Sans Unicode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11730</TotalTime>
  <Words>1993</Words>
  <Application>Microsoft Office PowerPoint</Application>
  <PresentationFormat>Apresentação na tela (4:3)</PresentationFormat>
  <Paragraphs>526</Paragraphs>
  <Slides>29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codevasf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Saenandoah.Dutra</dc:creator>
  <cp:lastModifiedBy>jose carvalho</cp:lastModifiedBy>
  <cp:revision>926</cp:revision>
  <cp:lastPrinted>2015-11-16T20:13:36Z</cp:lastPrinted>
  <dcterms:created xsi:type="dcterms:W3CDTF">2010-01-14T12:40:57Z</dcterms:created>
  <dcterms:modified xsi:type="dcterms:W3CDTF">2015-11-16T23:25:20Z</dcterms:modified>
</cp:coreProperties>
</file>