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87" r:id="rId3"/>
    <p:sldId id="301" r:id="rId4"/>
    <p:sldId id="302" r:id="rId5"/>
    <p:sldId id="305" r:id="rId6"/>
    <p:sldId id="309" r:id="rId7"/>
    <p:sldId id="257" r:id="rId8"/>
    <p:sldId id="289" r:id="rId9"/>
    <p:sldId id="290" r:id="rId10"/>
    <p:sldId id="268" r:id="rId11"/>
    <p:sldId id="269" r:id="rId12"/>
    <p:sldId id="291" r:id="rId13"/>
    <p:sldId id="295" r:id="rId14"/>
    <p:sldId id="298" r:id="rId15"/>
    <p:sldId id="299" r:id="rId16"/>
    <p:sldId id="300" r:id="rId17"/>
    <p:sldId id="281" r:id="rId18"/>
    <p:sldId id="306" r:id="rId19"/>
    <p:sldId id="284" r:id="rId20"/>
    <p:sldId id="307" r:id="rId21"/>
    <p:sldId id="308" r:id="rId22"/>
    <p:sldId id="286" r:id="rId23"/>
    <p:sldId id="304" r:id="rId24"/>
    <p:sldId id="28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44C331-4625-47E8-9EF3-3416D5A538E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0455334-8605-4D57-AAE6-ECFE5D7107B3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Nov/97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  Lei 9.514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C1F410-FDDE-45BB-922C-1A9E1B7F82A6}" type="parTrans" cxnId="{B44416C7-C08B-4A9F-B624-5EC073580BF1}">
      <dgm:prSet/>
      <dgm:spPr/>
      <dgm:t>
        <a:bodyPr/>
        <a:lstStyle/>
        <a:p>
          <a:endParaRPr lang="pt-BR"/>
        </a:p>
      </dgm:t>
    </dgm:pt>
    <dgm:pt modelId="{C199A7B3-A337-4EEA-8A54-F9A023EEC008}" type="sibTrans" cxnId="{B44416C7-C08B-4A9F-B624-5EC073580BF1}">
      <dgm:prSet/>
      <dgm:spPr/>
      <dgm:t>
        <a:bodyPr/>
        <a:lstStyle/>
        <a:p>
          <a:endParaRPr lang="pt-BR"/>
        </a:p>
      </dgm:t>
    </dgm:pt>
    <dgm:pt modelId="{6A62D029-5E93-4030-B8E8-0FC451CF832E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Fim/03 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Lei 10.820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1894A9-8A78-4D75-AF51-13D9357412C1}" type="parTrans" cxnId="{29424112-363E-4612-8134-604967A9C679}">
      <dgm:prSet/>
      <dgm:spPr/>
      <dgm:t>
        <a:bodyPr/>
        <a:lstStyle/>
        <a:p>
          <a:endParaRPr lang="pt-BR"/>
        </a:p>
      </dgm:t>
    </dgm:pt>
    <dgm:pt modelId="{6FA1665E-99A0-4A1F-8A4C-C49EC4EB7292}" type="sibTrans" cxnId="{29424112-363E-4612-8134-604967A9C679}">
      <dgm:prSet/>
      <dgm:spPr/>
      <dgm:t>
        <a:bodyPr/>
        <a:lstStyle/>
        <a:p>
          <a:endParaRPr lang="pt-BR"/>
        </a:p>
      </dgm:t>
    </dgm:pt>
    <dgm:pt modelId="{BDD133C1-1DE5-484F-8ADB-5A23948E8BF5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Início/01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 Res. 2.835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F3D07F-9E86-413D-9440-91761F6D608C}" type="parTrans" cxnId="{385EE7C8-A7D3-46E6-AD80-FE8DEC977F22}">
      <dgm:prSet/>
      <dgm:spPr/>
      <dgm:t>
        <a:bodyPr/>
        <a:lstStyle/>
        <a:p>
          <a:endParaRPr lang="pt-BR"/>
        </a:p>
      </dgm:t>
    </dgm:pt>
    <dgm:pt modelId="{2309F6EF-654D-4A92-96FF-F1D5D6A18FF1}" type="sibTrans" cxnId="{385EE7C8-A7D3-46E6-AD80-FE8DEC977F22}">
      <dgm:prSet/>
      <dgm:spPr/>
      <dgm:t>
        <a:bodyPr/>
        <a:lstStyle/>
        <a:p>
          <a:endParaRPr lang="pt-BR"/>
        </a:p>
      </dgm:t>
    </dgm:pt>
    <dgm:pt modelId="{ED65B2B7-5AFD-43E0-84A4-C837F3E55C6C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Fim/01 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MPs. 2.223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116568-9843-4AA6-9DF5-066E4F878337}" type="parTrans" cxnId="{4355A73F-D48E-495C-AC82-73D95431EBB5}">
      <dgm:prSet/>
      <dgm:spPr/>
      <dgm:t>
        <a:bodyPr/>
        <a:lstStyle/>
        <a:p>
          <a:endParaRPr lang="pt-BR"/>
        </a:p>
      </dgm:t>
    </dgm:pt>
    <dgm:pt modelId="{CB66705A-61E8-41BE-9610-604D15195021}" type="sibTrans" cxnId="{4355A73F-D48E-495C-AC82-73D95431EBB5}">
      <dgm:prSet/>
      <dgm:spPr/>
      <dgm:t>
        <a:bodyPr/>
        <a:lstStyle/>
        <a:p>
          <a:endParaRPr lang="pt-BR"/>
        </a:p>
      </dgm:t>
    </dgm:pt>
    <dgm:pt modelId="{2A5468AC-3414-45E8-8A8F-9B7BED97585D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Ago/04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 Lei 10.931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551983-0EB7-4276-AB29-BCE5239AC8B6}" type="parTrans" cxnId="{6B9B0B16-A4AF-494C-915D-282E81BA20BA}">
      <dgm:prSet/>
      <dgm:spPr/>
      <dgm:t>
        <a:bodyPr/>
        <a:lstStyle/>
        <a:p>
          <a:endParaRPr lang="pt-BR"/>
        </a:p>
      </dgm:t>
    </dgm:pt>
    <dgm:pt modelId="{D6FE438A-EA5A-4BF5-8DEC-3901A130166A}" type="sibTrans" cxnId="{6B9B0B16-A4AF-494C-915D-282E81BA20BA}">
      <dgm:prSet/>
      <dgm:spPr/>
      <dgm:t>
        <a:bodyPr/>
        <a:lstStyle/>
        <a:p>
          <a:endParaRPr lang="pt-BR"/>
        </a:p>
      </dgm:t>
    </dgm:pt>
    <dgm:pt modelId="{374DBAB1-1DD3-4EA1-8C5A-C2CA04AB6450}">
      <dgm:prSet phldrT="[Texto]" custT="1"/>
      <dgm:spPr/>
      <dgm:t>
        <a:bodyPr/>
        <a:lstStyle/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Jun/05 </a:t>
          </a:r>
        </a:p>
        <a:p>
          <a:r>
            <a:rPr lang="pt-BR" sz="1400" dirty="0" smtClean="0">
              <a:latin typeface="Arial" panose="020B0604020202020204" pitchFamily="34" charset="0"/>
              <a:cs typeface="Arial" panose="020B0604020202020204" pitchFamily="34" charset="0"/>
            </a:rPr>
            <a:t>Lei 11.101 </a:t>
          </a:r>
          <a:endParaRPr lang="pt-BR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50FC24-DF75-4AB1-915F-2E5A0B798F56}" type="parTrans" cxnId="{A9568BBF-EA63-4769-8F96-BC8B6E588763}">
      <dgm:prSet/>
      <dgm:spPr/>
      <dgm:t>
        <a:bodyPr/>
        <a:lstStyle/>
        <a:p>
          <a:endParaRPr lang="pt-BR"/>
        </a:p>
      </dgm:t>
    </dgm:pt>
    <dgm:pt modelId="{BAC02728-7FD3-4035-B986-3812ACDA20DE}" type="sibTrans" cxnId="{A9568BBF-EA63-4769-8F96-BC8B6E588763}">
      <dgm:prSet/>
      <dgm:spPr/>
      <dgm:t>
        <a:bodyPr/>
        <a:lstStyle/>
        <a:p>
          <a:endParaRPr lang="pt-BR"/>
        </a:p>
      </dgm:t>
    </dgm:pt>
    <dgm:pt modelId="{05FE8496-3A28-4FFC-AC39-64B4840E97EA}">
      <dgm:prSet phldrT="[Texto]" custT="1"/>
      <dgm:spPr/>
      <dgm:t>
        <a:bodyPr/>
        <a:lstStyle/>
        <a:p>
          <a:r>
            <a:rPr lang="pt-BR" sz="1200" dirty="0" smtClean="0">
              <a:latin typeface="Arial" panose="020B0604020202020204" pitchFamily="34" charset="0"/>
              <a:cs typeface="Arial" panose="020B0604020202020204" pitchFamily="34" charset="0"/>
            </a:rPr>
            <a:t>Fim/08 </a:t>
          </a:r>
        </a:p>
        <a:p>
          <a:r>
            <a:rPr lang="pt-BR" sz="1200" dirty="0" smtClean="0">
              <a:latin typeface="Arial" panose="020B0604020202020204" pitchFamily="34" charset="0"/>
              <a:cs typeface="Arial" panose="020B0604020202020204" pitchFamily="34" charset="0"/>
            </a:rPr>
            <a:t>Res. 3.658 (SCR – Sist. de informação de crédito)</a:t>
          </a:r>
          <a:endParaRPr lang="pt-BR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4CDBE8-36F8-43EA-B3DE-DDECE9A60E47}" type="parTrans" cxnId="{32787509-A114-4CF4-9A46-3003E373A57C}">
      <dgm:prSet/>
      <dgm:spPr/>
      <dgm:t>
        <a:bodyPr/>
        <a:lstStyle/>
        <a:p>
          <a:endParaRPr lang="pt-BR"/>
        </a:p>
      </dgm:t>
    </dgm:pt>
    <dgm:pt modelId="{6172ED46-790C-43F2-973F-03A0EC401BCE}" type="sibTrans" cxnId="{32787509-A114-4CF4-9A46-3003E373A57C}">
      <dgm:prSet/>
      <dgm:spPr/>
      <dgm:t>
        <a:bodyPr/>
        <a:lstStyle/>
        <a:p>
          <a:endParaRPr lang="pt-BR"/>
        </a:p>
      </dgm:t>
    </dgm:pt>
    <dgm:pt modelId="{6A7C2C47-38A1-43D3-923C-2F62C18D0D84}" type="pres">
      <dgm:prSet presAssocID="{E244C331-4625-47E8-9EF3-3416D5A538E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3B4887CD-996A-4678-B4EF-4C8CBC14BED5}" type="pres">
      <dgm:prSet presAssocID="{D0455334-8605-4D57-AAE6-ECFE5D7107B3}" presName="horFlow" presStyleCnt="0"/>
      <dgm:spPr/>
    </dgm:pt>
    <dgm:pt modelId="{E5DAD8BC-BDB5-4710-9722-C754A6DB0E45}" type="pres">
      <dgm:prSet presAssocID="{D0455334-8605-4D57-AAE6-ECFE5D7107B3}" presName="bigChev" presStyleLbl="node1" presStyleIdx="0" presStyleCnt="7"/>
      <dgm:spPr/>
      <dgm:t>
        <a:bodyPr/>
        <a:lstStyle/>
        <a:p>
          <a:endParaRPr lang="pt-BR"/>
        </a:p>
      </dgm:t>
    </dgm:pt>
    <dgm:pt modelId="{33D5A0CC-A86F-4565-B006-A466D6BBC794}" type="pres">
      <dgm:prSet presAssocID="{D0455334-8605-4D57-AAE6-ECFE5D7107B3}" presName="vSp" presStyleCnt="0"/>
      <dgm:spPr/>
    </dgm:pt>
    <dgm:pt modelId="{61F9438E-85D0-460C-B0B5-C553205A981D}" type="pres">
      <dgm:prSet presAssocID="{BDD133C1-1DE5-484F-8ADB-5A23948E8BF5}" presName="horFlow" presStyleCnt="0"/>
      <dgm:spPr/>
    </dgm:pt>
    <dgm:pt modelId="{00AE7388-E211-4284-992B-4841CF028E93}" type="pres">
      <dgm:prSet presAssocID="{BDD133C1-1DE5-484F-8ADB-5A23948E8BF5}" presName="bigChev" presStyleLbl="node1" presStyleIdx="1" presStyleCnt="7"/>
      <dgm:spPr/>
      <dgm:t>
        <a:bodyPr/>
        <a:lstStyle/>
        <a:p>
          <a:endParaRPr lang="pt-BR"/>
        </a:p>
      </dgm:t>
    </dgm:pt>
    <dgm:pt modelId="{FC6AE1EE-46AF-40DA-8D6E-E45E21C7AD49}" type="pres">
      <dgm:prSet presAssocID="{BDD133C1-1DE5-484F-8ADB-5A23948E8BF5}" presName="vSp" presStyleCnt="0"/>
      <dgm:spPr/>
    </dgm:pt>
    <dgm:pt modelId="{FB0A9CFD-3DED-451F-8C3B-2358760CF722}" type="pres">
      <dgm:prSet presAssocID="{ED65B2B7-5AFD-43E0-84A4-C837F3E55C6C}" presName="horFlow" presStyleCnt="0"/>
      <dgm:spPr/>
    </dgm:pt>
    <dgm:pt modelId="{FD3E1165-A32A-4892-8634-D6F2F458756F}" type="pres">
      <dgm:prSet presAssocID="{ED65B2B7-5AFD-43E0-84A4-C837F3E55C6C}" presName="bigChev" presStyleLbl="node1" presStyleIdx="2" presStyleCnt="7"/>
      <dgm:spPr/>
      <dgm:t>
        <a:bodyPr/>
        <a:lstStyle/>
        <a:p>
          <a:endParaRPr lang="pt-BR"/>
        </a:p>
      </dgm:t>
    </dgm:pt>
    <dgm:pt modelId="{FEB33E9F-939B-4B6D-A288-A5399E96BD10}" type="pres">
      <dgm:prSet presAssocID="{ED65B2B7-5AFD-43E0-84A4-C837F3E55C6C}" presName="vSp" presStyleCnt="0"/>
      <dgm:spPr/>
    </dgm:pt>
    <dgm:pt modelId="{85353881-0E11-4FF8-8132-B1BCF873B0AF}" type="pres">
      <dgm:prSet presAssocID="{6A62D029-5E93-4030-B8E8-0FC451CF832E}" presName="horFlow" presStyleCnt="0"/>
      <dgm:spPr/>
    </dgm:pt>
    <dgm:pt modelId="{C1AB5A6D-D8A8-431B-84DF-919B7F511C7A}" type="pres">
      <dgm:prSet presAssocID="{6A62D029-5E93-4030-B8E8-0FC451CF832E}" presName="bigChev" presStyleLbl="node1" presStyleIdx="3" presStyleCnt="7"/>
      <dgm:spPr/>
      <dgm:t>
        <a:bodyPr/>
        <a:lstStyle/>
        <a:p>
          <a:endParaRPr lang="pt-BR"/>
        </a:p>
      </dgm:t>
    </dgm:pt>
    <dgm:pt modelId="{A6A99E5A-EF6C-4520-9E2D-493FD0CB5003}" type="pres">
      <dgm:prSet presAssocID="{6A62D029-5E93-4030-B8E8-0FC451CF832E}" presName="vSp" presStyleCnt="0"/>
      <dgm:spPr/>
    </dgm:pt>
    <dgm:pt modelId="{597E44EB-DFB9-487B-B633-EDCE29CEF6B0}" type="pres">
      <dgm:prSet presAssocID="{2A5468AC-3414-45E8-8A8F-9B7BED97585D}" presName="horFlow" presStyleCnt="0"/>
      <dgm:spPr/>
    </dgm:pt>
    <dgm:pt modelId="{1F6A16BA-19B3-4444-B80B-0E5EA43F87D7}" type="pres">
      <dgm:prSet presAssocID="{2A5468AC-3414-45E8-8A8F-9B7BED97585D}" presName="bigChev" presStyleLbl="node1" presStyleIdx="4" presStyleCnt="7"/>
      <dgm:spPr/>
      <dgm:t>
        <a:bodyPr/>
        <a:lstStyle/>
        <a:p>
          <a:endParaRPr lang="pt-BR"/>
        </a:p>
      </dgm:t>
    </dgm:pt>
    <dgm:pt modelId="{3CBD6F90-5C84-453D-95ED-45A310B395A2}" type="pres">
      <dgm:prSet presAssocID="{2A5468AC-3414-45E8-8A8F-9B7BED97585D}" presName="vSp" presStyleCnt="0"/>
      <dgm:spPr/>
    </dgm:pt>
    <dgm:pt modelId="{E863671F-8967-48F7-9A61-C139DE66FA88}" type="pres">
      <dgm:prSet presAssocID="{374DBAB1-1DD3-4EA1-8C5A-C2CA04AB6450}" presName="horFlow" presStyleCnt="0"/>
      <dgm:spPr/>
    </dgm:pt>
    <dgm:pt modelId="{4F6D7B0C-8405-40BD-92A7-6C7822CAA4AF}" type="pres">
      <dgm:prSet presAssocID="{374DBAB1-1DD3-4EA1-8C5A-C2CA04AB6450}" presName="bigChev" presStyleLbl="node1" presStyleIdx="5" presStyleCnt="7"/>
      <dgm:spPr/>
      <dgm:t>
        <a:bodyPr/>
        <a:lstStyle/>
        <a:p>
          <a:endParaRPr lang="pt-BR"/>
        </a:p>
      </dgm:t>
    </dgm:pt>
    <dgm:pt modelId="{BC00C830-A457-414A-B1A4-4FA8A8EE604A}" type="pres">
      <dgm:prSet presAssocID="{374DBAB1-1DD3-4EA1-8C5A-C2CA04AB6450}" presName="vSp" presStyleCnt="0"/>
      <dgm:spPr/>
    </dgm:pt>
    <dgm:pt modelId="{F1CCFA62-52EC-40AE-AF99-AED0449A1DCB}" type="pres">
      <dgm:prSet presAssocID="{05FE8496-3A28-4FFC-AC39-64B4840E97EA}" presName="horFlow" presStyleCnt="0"/>
      <dgm:spPr/>
    </dgm:pt>
    <dgm:pt modelId="{B94546A2-360E-4AD6-A711-572D4C08EADB}" type="pres">
      <dgm:prSet presAssocID="{05FE8496-3A28-4FFC-AC39-64B4840E97EA}" presName="bigChev" presStyleLbl="node1" presStyleIdx="6" presStyleCnt="7" custScaleY="121768"/>
      <dgm:spPr/>
      <dgm:t>
        <a:bodyPr/>
        <a:lstStyle/>
        <a:p>
          <a:endParaRPr lang="pt-BR"/>
        </a:p>
      </dgm:t>
    </dgm:pt>
  </dgm:ptLst>
  <dgm:cxnLst>
    <dgm:cxn modelId="{99BE3FA0-9E51-472C-9627-1770AB76D980}" type="presOf" srcId="{D0455334-8605-4D57-AAE6-ECFE5D7107B3}" destId="{E5DAD8BC-BDB5-4710-9722-C754A6DB0E45}" srcOrd="0" destOrd="0" presId="urn:microsoft.com/office/officeart/2005/8/layout/lProcess3"/>
    <dgm:cxn modelId="{6F2039E7-EB76-49FC-82DD-D7C9CE539081}" type="presOf" srcId="{BDD133C1-1DE5-484F-8ADB-5A23948E8BF5}" destId="{00AE7388-E211-4284-992B-4841CF028E93}" srcOrd="0" destOrd="0" presId="urn:microsoft.com/office/officeart/2005/8/layout/lProcess3"/>
    <dgm:cxn modelId="{B751D1E6-CBC4-4ECE-9ABD-3EF9989325C4}" type="presOf" srcId="{ED65B2B7-5AFD-43E0-84A4-C837F3E55C6C}" destId="{FD3E1165-A32A-4892-8634-D6F2F458756F}" srcOrd="0" destOrd="0" presId="urn:microsoft.com/office/officeart/2005/8/layout/lProcess3"/>
    <dgm:cxn modelId="{4355A73F-D48E-495C-AC82-73D95431EBB5}" srcId="{E244C331-4625-47E8-9EF3-3416D5A538E0}" destId="{ED65B2B7-5AFD-43E0-84A4-C837F3E55C6C}" srcOrd="2" destOrd="0" parTransId="{39116568-9843-4AA6-9DF5-066E4F878337}" sibTransId="{CB66705A-61E8-41BE-9610-604D15195021}"/>
    <dgm:cxn modelId="{4298744A-C83E-43D5-A30D-19663DABE343}" type="presOf" srcId="{6A62D029-5E93-4030-B8E8-0FC451CF832E}" destId="{C1AB5A6D-D8A8-431B-84DF-919B7F511C7A}" srcOrd="0" destOrd="0" presId="urn:microsoft.com/office/officeart/2005/8/layout/lProcess3"/>
    <dgm:cxn modelId="{385EE7C8-A7D3-46E6-AD80-FE8DEC977F22}" srcId="{E244C331-4625-47E8-9EF3-3416D5A538E0}" destId="{BDD133C1-1DE5-484F-8ADB-5A23948E8BF5}" srcOrd="1" destOrd="0" parTransId="{1EF3D07F-9E86-413D-9440-91761F6D608C}" sibTransId="{2309F6EF-654D-4A92-96FF-F1D5D6A18FF1}"/>
    <dgm:cxn modelId="{FEEDF67F-E4A4-407B-B111-8101C54C4D74}" type="presOf" srcId="{E244C331-4625-47E8-9EF3-3416D5A538E0}" destId="{6A7C2C47-38A1-43D3-923C-2F62C18D0D84}" srcOrd="0" destOrd="0" presId="urn:microsoft.com/office/officeart/2005/8/layout/lProcess3"/>
    <dgm:cxn modelId="{B44416C7-C08B-4A9F-B624-5EC073580BF1}" srcId="{E244C331-4625-47E8-9EF3-3416D5A538E0}" destId="{D0455334-8605-4D57-AAE6-ECFE5D7107B3}" srcOrd="0" destOrd="0" parTransId="{0EC1F410-FDDE-45BB-922C-1A9E1B7F82A6}" sibTransId="{C199A7B3-A337-4EEA-8A54-F9A023EEC008}"/>
    <dgm:cxn modelId="{6B9B0B16-A4AF-494C-915D-282E81BA20BA}" srcId="{E244C331-4625-47E8-9EF3-3416D5A538E0}" destId="{2A5468AC-3414-45E8-8A8F-9B7BED97585D}" srcOrd="4" destOrd="0" parTransId="{D7551983-0EB7-4276-AB29-BCE5239AC8B6}" sibTransId="{D6FE438A-EA5A-4BF5-8DEC-3901A130166A}"/>
    <dgm:cxn modelId="{A9568BBF-EA63-4769-8F96-BC8B6E588763}" srcId="{E244C331-4625-47E8-9EF3-3416D5A538E0}" destId="{374DBAB1-1DD3-4EA1-8C5A-C2CA04AB6450}" srcOrd="5" destOrd="0" parTransId="{6850FC24-DF75-4AB1-915F-2E5A0B798F56}" sibTransId="{BAC02728-7FD3-4035-B986-3812ACDA20DE}"/>
    <dgm:cxn modelId="{09B6DA69-9CF9-449E-8520-E6E906F2E3D2}" type="presOf" srcId="{374DBAB1-1DD3-4EA1-8C5A-C2CA04AB6450}" destId="{4F6D7B0C-8405-40BD-92A7-6C7822CAA4AF}" srcOrd="0" destOrd="0" presId="urn:microsoft.com/office/officeart/2005/8/layout/lProcess3"/>
    <dgm:cxn modelId="{32787509-A114-4CF4-9A46-3003E373A57C}" srcId="{E244C331-4625-47E8-9EF3-3416D5A538E0}" destId="{05FE8496-3A28-4FFC-AC39-64B4840E97EA}" srcOrd="6" destOrd="0" parTransId="{4A4CDBE8-36F8-43EA-B3DE-DDECE9A60E47}" sibTransId="{6172ED46-790C-43F2-973F-03A0EC401BCE}"/>
    <dgm:cxn modelId="{676A07B7-4B49-41A3-8768-DDD90D0380AB}" type="presOf" srcId="{2A5468AC-3414-45E8-8A8F-9B7BED97585D}" destId="{1F6A16BA-19B3-4444-B80B-0E5EA43F87D7}" srcOrd="0" destOrd="0" presId="urn:microsoft.com/office/officeart/2005/8/layout/lProcess3"/>
    <dgm:cxn modelId="{29424112-363E-4612-8134-604967A9C679}" srcId="{E244C331-4625-47E8-9EF3-3416D5A538E0}" destId="{6A62D029-5E93-4030-B8E8-0FC451CF832E}" srcOrd="3" destOrd="0" parTransId="{7F1894A9-8A78-4D75-AF51-13D9357412C1}" sibTransId="{6FA1665E-99A0-4A1F-8A4C-C49EC4EB7292}"/>
    <dgm:cxn modelId="{9FE667AA-289D-4864-94CB-9E1E42A06525}" type="presOf" srcId="{05FE8496-3A28-4FFC-AC39-64B4840E97EA}" destId="{B94546A2-360E-4AD6-A711-572D4C08EADB}" srcOrd="0" destOrd="0" presId="urn:microsoft.com/office/officeart/2005/8/layout/lProcess3"/>
    <dgm:cxn modelId="{08EC879E-4EA4-4267-B231-681ECB2422D0}" type="presParOf" srcId="{6A7C2C47-38A1-43D3-923C-2F62C18D0D84}" destId="{3B4887CD-996A-4678-B4EF-4C8CBC14BED5}" srcOrd="0" destOrd="0" presId="urn:microsoft.com/office/officeart/2005/8/layout/lProcess3"/>
    <dgm:cxn modelId="{C6948236-61B0-4B2A-9D3F-8F9605B137B7}" type="presParOf" srcId="{3B4887CD-996A-4678-B4EF-4C8CBC14BED5}" destId="{E5DAD8BC-BDB5-4710-9722-C754A6DB0E45}" srcOrd="0" destOrd="0" presId="urn:microsoft.com/office/officeart/2005/8/layout/lProcess3"/>
    <dgm:cxn modelId="{65EEA6E0-FB30-4C86-9B27-EE8D30F58FCD}" type="presParOf" srcId="{6A7C2C47-38A1-43D3-923C-2F62C18D0D84}" destId="{33D5A0CC-A86F-4565-B006-A466D6BBC794}" srcOrd="1" destOrd="0" presId="urn:microsoft.com/office/officeart/2005/8/layout/lProcess3"/>
    <dgm:cxn modelId="{0BF8FB88-5E60-4319-B104-7FB57C4D9651}" type="presParOf" srcId="{6A7C2C47-38A1-43D3-923C-2F62C18D0D84}" destId="{61F9438E-85D0-460C-B0B5-C553205A981D}" srcOrd="2" destOrd="0" presId="urn:microsoft.com/office/officeart/2005/8/layout/lProcess3"/>
    <dgm:cxn modelId="{A5898EF1-D42C-482E-8A65-B8B32437BEBD}" type="presParOf" srcId="{61F9438E-85D0-460C-B0B5-C553205A981D}" destId="{00AE7388-E211-4284-992B-4841CF028E93}" srcOrd="0" destOrd="0" presId="urn:microsoft.com/office/officeart/2005/8/layout/lProcess3"/>
    <dgm:cxn modelId="{0FDED5E5-E388-43A2-A135-438C7007D291}" type="presParOf" srcId="{6A7C2C47-38A1-43D3-923C-2F62C18D0D84}" destId="{FC6AE1EE-46AF-40DA-8D6E-E45E21C7AD49}" srcOrd="3" destOrd="0" presId="urn:microsoft.com/office/officeart/2005/8/layout/lProcess3"/>
    <dgm:cxn modelId="{8E01D2B5-3830-4D76-A557-D941F3777C3F}" type="presParOf" srcId="{6A7C2C47-38A1-43D3-923C-2F62C18D0D84}" destId="{FB0A9CFD-3DED-451F-8C3B-2358760CF722}" srcOrd="4" destOrd="0" presId="urn:microsoft.com/office/officeart/2005/8/layout/lProcess3"/>
    <dgm:cxn modelId="{2F873E9C-975A-447B-B712-7095FF2F3DD5}" type="presParOf" srcId="{FB0A9CFD-3DED-451F-8C3B-2358760CF722}" destId="{FD3E1165-A32A-4892-8634-D6F2F458756F}" srcOrd="0" destOrd="0" presId="urn:microsoft.com/office/officeart/2005/8/layout/lProcess3"/>
    <dgm:cxn modelId="{74482765-416F-427D-B3D3-50778AC66928}" type="presParOf" srcId="{6A7C2C47-38A1-43D3-923C-2F62C18D0D84}" destId="{FEB33E9F-939B-4B6D-A288-A5399E96BD10}" srcOrd="5" destOrd="0" presId="urn:microsoft.com/office/officeart/2005/8/layout/lProcess3"/>
    <dgm:cxn modelId="{F22BC089-0602-450B-9BEF-A2D906C03A5C}" type="presParOf" srcId="{6A7C2C47-38A1-43D3-923C-2F62C18D0D84}" destId="{85353881-0E11-4FF8-8132-B1BCF873B0AF}" srcOrd="6" destOrd="0" presId="urn:microsoft.com/office/officeart/2005/8/layout/lProcess3"/>
    <dgm:cxn modelId="{C6E1204A-246A-4E81-B002-C20CAC47F916}" type="presParOf" srcId="{85353881-0E11-4FF8-8132-B1BCF873B0AF}" destId="{C1AB5A6D-D8A8-431B-84DF-919B7F511C7A}" srcOrd="0" destOrd="0" presId="urn:microsoft.com/office/officeart/2005/8/layout/lProcess3"/>
    <dgm:cxn modelId="{BB5109F5-4E5B-4422-9C84-B9DBB13EC531}" type="presParOf" srcId="{6A7C2C47-38A1-43D3-923C-2F62C18D0D84}" destId="{A6A99E5A-EF6C-4520-9E2D-493FD0CB5003}" srcOrd="7" destOrd="0" presId="urn:microsoft.com/office/officeart/2005/8/layout/lProcess3"/>
    <dgm:cxn modelId="{9AD731BD-6CF5-41D4-B6F1-F4DD96B8433A}" type="presParOf" srcId="{6A7C2C47-38A1-43D3-923C-2F62C18D0D84}" destId="{597E44EB-DFB9-487B-B633-EDCE29CEF6B0}" srcOrd="8" destOrd="0" presId="urn:microsoft.com/office/officeart/2005/8/layout/lProcess3"/>
    <dgm:cxn modelId="{89080BBB-C3F0-4289-B256-3E81451DD78E}" type="presParOf" srcId="{597E44EB-DFB9-487B-B633-EDCE29CEF6B0}" destId="{1F6A16BA-19B3-4444-B80B-0E5EA43F87D7}" srcOrd="0" destOrd="0" presId="urn:microsoft.com/office/officeart/2005/8/layout/lProcess3"/>
    <dgm:cxn modelId="{AC57D146-0CA7-4BD7-A4E5-2009EA344170}" type="presParOf" srcId="{6A7C2C47-38A1-43D3-923C-2F62C18D0D84}" destId="{3CBD6F90-5C84-453D-95ED-45A310B395A2}" srcOrd="9" destOrd="0" presId="urn:microsoft.com/office/officeart/2005/8/layout/lProcess3"/>
    <dgm:cxn modelId="{4D56B934-AD58-4D34-AC0F-4864735469B2}" type="presParOf" srcId="{6A7C2C47-38A1-43D3-923C-2F62C18D0D84}" destId="{E863671F-8967-48F7-9A61-C139DE66FA88}" srcOrd="10" destOrd="0" presId="urn:microsoft.com/office/officeart/2005/8/layout/lProcess3"/>
    <dgm:cxn modelId="{B0638CFC-2453-4183-9C8F-AAA74E705FC5}" type="presParOf" srcId="{E863671F-8967-48F7-9A61-C139DE66FA88}" destId="{4F6D7B0C-8405-40BD-92A7-6C7822CAA4AF}" srcOrd="0" destOrd="0" presId="urn:microsoft.com/office/officeart/2005/8/layout/lProcess3"/>
    <dgm:cxn modelId="{2D1B1F23-F998-4028-B5EE-26305622087B}" type="presParOf" srcId="{6A7C2C47-38A1-43D3-923C-2F62C18D0D84}" destId="{BC00C830-A457-414A-B1A4-4FA8A8EE604A}" srcOrd="11" destOrd="0" presId="urn:microsoft.com/office/officeart/2005/8/layout/lProcess3"/>
    <dgm:cxn modelId="{7DBC1A3B-78D6-4338-8F9B-67D973E2C3E9}" type="presParOf" srcId="{6A7C2C47-38A1-43D3-923C-2F62C18D0D84}" destId="{F1CCFA62-52EC-40AE-AF99-AED0449A1DCB}" srcOrd="12" destOrd="0" presId="urn:microsoft.com/office/officeart/2005/8/layout/lProcess3"/>
    <dgm:cxn modelId="{FFD2566E-B743-4E16-AA7D-8432CD937BEC}" type="presParOf" srcId="{F1CCFA62-52EC-40AE-AF99-AED0449A1DCB}" destId="{B94546A2-360E-4AD6-A711-572D4C08EAD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7A655-4CEB-49FB-9FEC-3702717CD247}" type="datetimeFigureOut">
              <a:rPr lang="pt-BR" smtClean="0"/>
              <a:t>02/05/2017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FD508-B7C6-4695-9FFD-28B72B9583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794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33587-F1D8-4103-9EBD-465C64873646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B660-48EA-43B5-8F0E-27FD524D75D3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AF41E-E987-43F8-BBB7-EC9654605A15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81B4-9237-4898-933D-34C4FC409388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B70CE-A516-4A9B-B9D7-473F2D8E5797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48945-4C6B-4286-BB5C-02602A32B273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12214-77CD-4885-B1B6-22FF48869D40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400E-EFF0-4157-98CB-52A8F5799785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272E-B96B-47DD-85E7-102992D263BC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3485C5D-4DA0-4468-98D5-F16E9B29E9AD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A1279-EBA0-4709-9601-8D77E6EE68AF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0E9F837-A5AB-4368-A20A-103AE51B83E4}" type="datetime1">
              <a:rPr lang="en-US" smtClean="0"/>
              <a:t>5/2/2017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Christiano A. Coelho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920045" y="304800"/>
            <a:ext cx="10058400" cy="1733373"/>
          </a:xfrm>
        </p:spPr>
        <p:txBody>
          <a:bodyPr>
            <a:normAutofit/>
          </a:bodyPr>
          <a:lstStyle/>
          <a:p>
            <a:pPr algn="ctr"/>
            <a:r>
              <a:rPr lang="pt-BR" sz="6000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Spread Bancário no Brasil</a:t>
            </a:r>
            <a:endParaRPr lang="pt-BR" sz="6000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idx="4294967295"/>
          </p:nvPr>
        </p:nvSpPr>
        <p:spPr>
          <a:xfrm>
            <a:off x="920045" y="2038173"/>
            <a:ext cx="10058400" cy="4022725"/>
          </a:xfrm>
        </p:spPr>
        <p:txBody>
          <a:bodyPr/>
          <a:lstStyle/>
          <a:p>
            <a:pPr algn="ctr"/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 smtClean="0"/>
          </a:p>
          <a:p>
            <a:pPr algn="ctr"/>
            <a:r>
              <a:rPr lang="pt-BR" sz="2400" dirty="0" smtClean="0">
                <a:latin typeface="Arial"/>
                <a:cs typeface="Arial"/>
              </a:rPr>
              <a:t>Christiano A. Coelho</a:t>
            </a:r>
          </a:p>
          <a:p>
            <a:pPr algn="ctr"/>
            <a:r>
              <a:rPr lang="pt-BR" sz="2400" dirty="0" smtClean="0">
                <a:latin typeface="Arial"/>
                <a:cs typeface="Arial"/>
              </a:rPr>
              <a:t>Ibmec/RJ e Uerj</a:t>
            </a:r>
          </a:p>
          <a:p>
            <a:endParaRPr lang="pt-BR" sz="2400" dirty="0">
              <a:latin typeface="Arial"/>
              <a:cs typeface="Arial"/>
            </a:endParaRPr>
          </a:p>
          <a:p>
            <a:pPr algn="ctr"/>
            <a:r>
              <a:rPr lang="pt-BR" sz="2400" dirty="0" smtClean="0">
                <a:latin typeface="Arial"/>
                <a:cs typeface="Arial"/>
              </a:rPr>
              <a:t>Brasília, 3 de Maio de 2017</a:t>
            </a:r>
          </a:p>
        </p:txBody>
      </p:sp>
    </p:spTree>
    <p:extLst>
      <p:ext uri="{BB962C8B-B14F-4D97-AF65-F5344CB8AC3E}">
        <p14:creationId xmlns:p14="http://schemas.microsoft.com/office/powerpoint/2010/main" val="261352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227614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Comparação Internacional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3521" y="685253"/>
            <a:ext cx="4846840" cy="5474836"/>
          </a:xfrm>
          <a:prstGeom prst="rect">
            <a:avLst/>
          </a:prstGeom>
        </p:spPr>
      </p:pic>
      <p:sp>
        <p:nvSpPr>
          <p:cNvPr id="8" name="Elipse 7"/>
          <p:cNvSpPr/>
          <p:nvPr/>
        </p:nvSpPr>
        <p:spPr>
          <a:xfrm>
            <a:off x="5087155" y="4494727"/>
            <a:ext cx="553792" cy="4250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28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94957" y="596892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Decomposição do spread (</a:t>
            </a:r>
            <a:r>
              <a:rPr lang="pt-BR" sz="4400" dirty="0" smtClean="0"/>
              <a:t>livre e direcionado</a:t>
            </a:r>
            <a:r>
              <a:rPr lang="pt-BR" dirty="0" smtClean="0"/>
              <a:t>): </a:t>
            </a:r>
            <a:r>
              <a:rPr lang="pt-BR" sz="4000" dirty="0" smtClean="0"/>
              <a:t>média 2011-2016</a:t>
            </a:r>
            <a:endParaRPr lang="pt-BR" sz="40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8701" y="596892"/>
            <a:ext cx="9134815" cy="5713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7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205037" y="547301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Decomposição do spread bancário prefixado: média 2011-2014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784" y="372291"/>
            <a:ext cx="9530521" cy="595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3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205036" y="547301"/>
            <a:ext cx="11466263" cy="676174"/>
          </a:xfrm>
        </p:spPr>
        <p:txBody>
          <a:bodyPr>
            <a:normAutofit fontScale="90000"/>
          </a:bodyPr>
          <a:lstStyle/>
          <a:p>
            <a:r>
              <a:rPr lang="pt-BR" dirty="0" err="1" smtClean="0"/>
              <a:t>Evolu</a:t>
            </a:r>
            <a:r>
              <a:rPr lang="en-US" dirty="0" err="1" smtClean="0"/>
              <a:t>ção</a:t>
            </a:r>
            <a:r>
              <a:rPr lang="en-US" dirty="0" smtClean="0"/>
              <a:t> da </a:t>
            </a:r>
            <a:r>
              <a:rPr lang="pt-BR" dirty="0"/>
              <a:t>d</a:t>
            </a:r>
            <a:r>
              <a:rPr lang="pt-BR" dirty="0" smtClean="0"/>
              <a:t>ecomposição do spread bancário prefixado: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580" y="670731"/>
            <a:ext cx="9128903" cy="5710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1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5821" y="88900"/>
            <a:ext cx="12177464" cy="676174"/>
          </a:xfrm>
        </p:spPr>
        <p:txBody>
          <a:bodyPr>
            <a:normAutofit fontScale="90000"/>
          </a:bodyPr>
          <a:lstStyle/>
          <a:p>
            <a:r>
              <a:rPr lang="pt-BR" dirty="0" err="1" smtClean="0"/>
              <a:t>Evolu</a:t>
            </a:r>
            <a:r>
              <a:rPr lang="en-US" dirty="0" err="1" smtClean="0"/>
              <a:t>ção</a:t>
            </a:r>
            <a:r>
              <a:rPr lang="en-US" dirty="0" smtClean="0"/>
              <a:t> da </a:t>
            </a:r>
            <a:r>
              <a:rPr lang="en-US" dirty="0" err="1" smtClean="0"/>
              <a:t>Inadimplência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477" y="531788"/>
            <a:ext cx="9370151" cy="585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88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471067"/>
            <a:ext cx="12177464" cy="67617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Evolução</a:t>
            </a:r>
            <a:r>
              <a:rPr lang="en-US" dirty="0" smtClean="0"/>
              <a:t> da </a:t>
            </a:r>
            <a:r>
              <a:rPr lang="en-US" dirty="0" err="1" smtClean="0"/>
              <a:t>Inadimplência</a:t>
            </a:r>
            <a:r>
              <a:rPr lang="en-US" dirty="0" smtClean="0"/>
              <a:t>: Pessoa </a:t>
            </a:r>
            <a:r>
              <a:rPr lang="en-US" dirty="0" err="1" smtClean="0"/>
              <a:t>Física</a:t>
            </a:r>
            <a:r>
              <a:rPr lang="en-US" dirty="0" smtClean="0"/>
              <a:t> x Pessoa </a:t>
            </a:r>
            <a:r>
              <a:rPr lang="en-US" dirty="0" err="1" smtClean="0"/>
              <a:t>Jurídica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372" y="471067"/>
            <a:ext cx="9793111" cy="597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4536" y="549674"/>
            <a:ext cx="12177464" cy="67617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Evolução</a:t>
            </a:r>
            <a:r>
              <a:rPr lang="en-US" dirty="0" smtClean="0"/>
              <a:t> da </a:t>
            </a:r>
            <a:r>
              <a:rPr lang="en-US" dirty="0" err="1" smtClean="0"/>
              <a:t>Inadimplência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r>
              <a:rPr lang="en-US" dirty="0" smtClean="0"/>
              <a:t>: Livres x </a:t>
            </a:r>
            <a:r>
              <a:rPr lang="en-US" dirty="0" err="1" smtClean="0"/>
              <a:t>Direcionados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883" y="549674"/>
            <a:ext cx="9372600" cy="585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10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Fatores </a:t>
            </a:r>
            <a:r>
              <a:rPr lang="pt-BR" dirty="0"/>
              <a:t>M</a:t>
            </a:r>
            <a:r>
              <a:rPr lang="pt-BR" dirty="0" smtClean="0"/>
              <a:t>acro e Spread Bancário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1262130"/>
            <a:ext cx="10779617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Aumentos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da taxa Selic, inflação, volatilidade e risco macroeconômico </a:t>
            </a: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aumentam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o spread. </a:t>
            </a:r>
          </a:p>
          <a:p>
            <a:endParaRPr lang="pt-BR" sz="24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>
                <a:latin typeface="Arial" charset="0"/>
                <a:ea typeface="Arial" charset="0"/>
                <a:cs typeface="Arial" charset="0"/>
              </a:rPr>
              <a:t>Aumentos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do crescimento econômico </a:t>
            </a: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diminuem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o spread.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Referências: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Nakane e Koyama (2001)</a:t>
            </a:r>
            <a:r>
              <a:rPr lang="pt-BR" sz="2400" baseline="30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, Nakane e Koyama (2001)</a:t>
            </a:r>
            <a:r>
              <a:rPr lang="pt-BR" sz="2400" baseline="30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Afanasieff, Lhacer e Nakane (2002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),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Bignotto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e Rodrigues (2005),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Alencar et al. (2005), Silva et al. (2007), De </a:t>
            </a:r>
            <a:r>
              <a:rPr lang="pt-BR" sz="2400" dirty="0" err="1">
                <a:latin typeface="Arial" charset="0"/>
                <a:ea typeface="Arial" charset="0"/>
                <a:cs typeface="Arial" charset="0"/>
              </a:rPr>
              <a:t>la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  Torre et al. (2006)</a:t>
            </a:r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527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83800" y="200695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Fatores Micro e Spread Bancário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1352282"/>
            <a:ext cx="10779617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Melhora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da qualidade institucional </a:t>
            </a: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diminui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o spread.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Diminuição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das assimetrias de informação presentes no mercado de crédito </a:t>
            </a: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diminui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o spread.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Aumento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da concorrência no setor bancário </a:t>
            </a:r>
            <a:r>
              <a:rPr lang="pt-BR" sz="2400" b="1" dirty="0" smtClean="0">
                <a:latin typeface="Arial" charset="0"/>
                <a:ea typeface="Arial" charset="0"/>
                <a:cs typeface="Arial" charset="0"/>
              </a:rPr>
              <a:t>diminui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o spread.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Características individuais dos bancos e regulação afetam o spread.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Referências: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Aith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(2000), Pinheiro e Cabral (2001), Pinheiro (2003),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Laeven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Majnoni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(2003),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Demirgüç-Kunt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e al. (2004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),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Bignotto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e Rodrigues (2005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),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Gelos (2006), Martins et al. (2008), Funchal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et al. (2010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),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Coelho, Funchal e Mello (2012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),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Jorge</a:t>
            </a:r>
            <a:r>
              <a:rPr lang="pt-BR" sz="2400" dirty="0" err="1">
                <a:latin typeface="Arial" charset="0"/>
                <a:ea typeface="Arial" charset="0"/>
                <a:cs typeface="Arial" charset="0"/>
              </a:rPr>
              <a:t>nson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 e Apastolou (2013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).</a:t>
            </a:r>
            <a:r>
              <a:rPr lang="pt-BR" sz="20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634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Fatores </a:t>
            </a:r>
            <a:r>
              <a:rPr lang="pt-BR" dirty="0"/>
              <a:t>M</a:t>
            </a:r>
            <a:r>
              <a:rPr lang="pt-BR" dirty="0" smtClean="0"/>
              <a:t>acro ou Micro?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1262130"/>
            <a:ext cx="107796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Fatores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macro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são mais importantes: Afanasieff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Lhacer e Nakane (2002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) e De la Torre et al. (2006)</a:t>
            </a: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Fatores </a:t>
            </a:r>
            <a:r>
              <a:rPr lang="en-US" sz="2400" b="1" dirty="0" smtClean="0">
                <a:latin typeface="Arial" charset="0"/>
                <a:ea typeface="Arial" charset="0"/>
                <a:cs typeface="Arial" charset="0"/>
              </a:rPr>
              <a:t>micro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são mais importantes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Gelos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(2006) e Jorge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nson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e Apastolou (2013).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228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Spread Bancário: Análise histórica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461" y="691483"/>
            <a:ext cx="9025617" cy="563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7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09679" y="64283"/>
            <a:ext cx="10058400" cy="67617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pt-BR" dirty="0"/>
              <a:t>Propostas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630954"/>
            <a:ext cx="10779617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Melhoria do ambiente institucional: 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 i) Diminuir a margem de discricionariedade do Poder Judiciário em questões de execução de garantias e quebras de contratos no mercado de crédito [Lisboa (2017)]; </a:t>
            </a:r>
          </a:p>
          <a:p>
            <a:endParaRPr lang="pt-BR" sz="22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     ii) Aumentar a celeridade do Poder Judiciário nos processos de recuperação de créditos [Afonso et al. (2009)];</a:t>
            </a:r>
          </a:p>
          <a:p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pt-BR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   iii) Separação entre juros e principal nas discussões processuais de contratos </a:t>
            </a:r>
            <a:r>
              <a:rPr lang="pt-BR" sz="2200" dirty="0">
                <a:latin typeface="Arial" charset="0"/>
                <a:ea typeface="Arial" charset="0"/>
                <a:cs typeface="Arial" charset="0"/>
              </a:rPr>
              <a:t>de crédito [BCB 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(2010)];</a:t>
            </a:r>
          </a:p>
          <a:p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pt-BR" sz="2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pt-BR" sz="2200" dirty="0" err="1" smtClean="0">
                <a:latin typeface="Arial" charset="0"/>
                <a:ea typeface="Arial" charset="0"/>
                <a:cs typeface="Arial" charset="0"/>
              </a:rPr>
              <a:t>iv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) Estender as alterações recentes das regras de empréstimos </a:t>
            </a:r>
            <a:r>
              <a:rPr lang="pt-BR" sz="2200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pt-BR" sz="2200" dirty="0" smtClean="0">
                <a:latin typeface="Arial" charset="0"/>
                <a:ea typeface="Arial" charset="0"/>
                <a:cs typeface="Arial" charset="0"/>
              </a:rPr>
              <a:t>o cartão de crédito (Resolução 4.549) para o cheque especial.</a:t>
            </a:r>
          </a:p>
          <a:p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48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09679" y="64283"/>
            <a:ext cx="10058400" cy="67617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pt-BR" dirty="0"/>
              <a:t>Propostas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630954"/>
            <a:ext cx="107796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Investimento em campanhas de educação financeira [Garber e Koyama (2016), Coelho et al. (2016) e Nakane (2002)].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Redução mais rápida possível do direcionamento de crédito no Brasil até pelo menos no nível anterior a 2009.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905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6800" y="108000"/>
            <a:ext cx="10058400" cy="6761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z="4000" dirty="0" smtClean="0"/>
              <a:t>Bancos públicos podem ajudar a reduzir spreads?</a:t>
            </a:r>
            <a:endParaRPr lang="pt-BR" sz="4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1223493"/>
            <a:ext cx="1077961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A partir de 2012 bancos públicos diminuem agressivamente o spread em relação aos privados.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Essa alteração não parece ter surtido efeito sobre o spread de bancos privados.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Coelho, Mello e Rezende (2013) já haviam mostrado evidências do baixo efeito competitivo de bancos públicos sobre os privados.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662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23</a:t>
            </a:fld>
            <a:endParaRPr lang="en-US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0" y="2167"/>
            <a:ext cx="10565041" cy="6761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700" dirty="0" smtClean="0"/>
              <a:t>Spread Bancário: Bancos Públicos x Privados</a:t>
            </a:r>
            <a:endParaRPr lang="pt-BR" sz="47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263" y="519651"/>
            <a:ext cx="9317515" cy="582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1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24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6800" y="108000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Agenda de pesquisa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97735" y="1262130"/>
            <a:ext cx="643944" cy="528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2866" y="1223493"/>
            <a:ext cx="1077961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Nova rodada de estudos sobre concorrência e spread bancário. Exemplos: Nakane (2002, 2003), Gelos (2006), OECD (2011) e Silva (2013).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Nova rodada de estudos sobre direcionamento de crédito, ineficiência e spread. Exemplos: Ribeiro e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Pazarbasiglu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(2016) e Madeira e </a:t>
            </a:r>
            <a:r>
              <a:rPr lang="pt-BR" sz="2400" dirty="0" err="1" smtClean="0">
                <a:latin typeface="Arial" charset="0"/>
                <a:ea typeface="Arial" charset="0"/>
                <a:cs typeface="Arial" charset="0"/>
              </a:rPr>
              <a:t>Kuwer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 (2016). </a:t>
            </a: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Nova rodada de estudos sobre </a:t>
            </a: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financiamento imobiliário.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Exemplo: Martins et al. (2008)</a:t>
            </a:r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pt-BR" sz="24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Arial" charset="0"/>
                <a:ea typeface="Arial" charset="0"/>
                <a:cs typeface="Arial" charset="0"/>
              </a:rPr>
              <a:t>Investimento em estudos sobre desenhos de política pública de educação financeira. Exemplo: </a:t>
            </a:r>
            <a:r>
              <a:rPr lang="pt-BR" sz="2400" dirty="0">
                <a:latin typeface="Arial" charset="0"/>
                <a:ea typeface="Arial" charset="0"/>
                <a:cs typeface="Arial" charset="0"/>
              </a:rPr>
              <a:t>Garber e Koyama (2016)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7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3436" y="520700"/>
            <a:ext cx="12177464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Saldo da carteira de </a:t>
            </a:r>
            <a:r>
              <a:rPr lang="pt-BR" dirty="0" err="1" smtClean="0"/>
              <a:t>cr</a:t>
            </a:r>
            <a:r>
              <a:rPr lang="en-US" dirty="0" err="1" smtClean="0"/>
              <a:t>édito</a:t>
            </a:r>
            <a:r>
              <a:rPr lang="en-US" dirty="0" smtClean="0"/>
              <a:t>: % PIB (</a:t>
            </a:r>
            <a:r>
              <a:rPr lang="en-US" dirty="0" err="1" smtClean="0"/>
              <a:t>Série</a:t>
            </a:r>
            <a:r>
              <a:rPr lang="en-US" dirty="0" smtClean="0"/>
              <a:t> </a:t>
            </a:r>
            <a:r>
              <a:rPr lang="en-US" dirty="0" err="1" smtClean="0"/>
              <a:t>Descontinuada</a:t>
            </a:r>
            <a:r>
              <a:rPr lang="en-US" dirty="0" smtClean="0"/>
              <a:t>)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526" y="532698"/>
            <a:ext cx="9485283" cy="592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Spread Bancário: Recursos Livres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306" y="590240"/>
            <a:ext cx="9282315" cy="5791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3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66936" y="0"/>
            <a:ext cx="11466263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Saldo da carteira de </a:t>
            </a:r>
            <a:r>
              <a:rPr lang="pt-BR" dirty="0" err="1" smtClean="0"/>
              <a:t>cr</a:t>
            </a:r>
            <a:r>
              <a:rPr lang="en-US" dirty="0" err="1" smtClean="0"/>
              <a:t>édito</a:t>
            </a:r>
            <a:r>
              <a:rPr lang="en-US" dirty="0" smtClean="0"/>
              <a:t>: % PIB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330" y="484991"/>
            <a:ext cx="9435718" cy="590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82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7" name="Diagrama 6"/>
          <p:cNvGraphicFramePr/>
          <p:nvPr>
            <p:extLst/>
          </p:nvPr>
        </p:nvGraphicFramePr>
        <p:xfrm>
          <a:off x="-3379434" y="90311"/>
          <a:ext cx="11112324" cy="6208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3364088" y="247193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Criação do SFI, do instituto da alienação fiduciária de imóveis e do CRI;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Flexibilizar contratos imobiliários e normatizar o mercado secundário deste.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64089" y="1032933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Portabilidade cadastral;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a concorrência bancária ao diminuir custos de troca de bancos.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364088" y="1973735"/>
            <a:ext cx="77328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Criação do patrimônio de afetação, da LCI e da CCI;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Estimular o financiamento de empreendimentos na planta, a captação de recursos e o mercado secundário de empréstimos imobiliários.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364088" y="2860906"/>
            <a:ext cx="7529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Estendeu a consignação em folha a aposentados e trabalhadores do setor privado;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Maior oferta de crédito pessoal com melhores condições.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3364088" y="3723285"/>
            <a:ext cx="82296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Altera o código civil para incluir alienação fiduciária de bem imóvel e cria a CCB;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Maior segurança jurídica a alienação do bem imóvel, incentivo ao mercado secundário e a captação de recurso do sistema.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364089" y="4606428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Nova Lei de Falências;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o valor recuperado de crédito em caso de falência.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364089" y="5543956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Implementação do novo sistema de crédito do BCB;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o número e a qualidade das informações dos devedores.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36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Spread Bancário: total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522" y="609599"/>
            <a:ext cx="9210129" cy="574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27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98070" y="107034"/>
            <a:ext cx="10058400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Spread Bancário: Recursos direcionados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427" y="437383"/>
            <a:ext cx="9536320" cy="594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94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 smtClean="0">
                <a:latin typeface="Times New Roman" panose="02020603050405020304" pitchFamily="18" charset="0"/>
              </a:rPr>
              <a:t>Christiano A. Coelho</a:t>
            </a:r>
            <a:endParaRPr lang="en-US" sz="1050" dirty="0">
              <a:latin typeface="Times New Roman" panose="02020603050405020304" pitchFamily="18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10565041" cy="676174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Spread Bancário: Pessoa Física x Pessoa Jurídica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17" y="482924"/>
            <a:ext cx="9463324" cy="590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59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1599</TotalTime>
  <Words>984</Words>
  <Application>Microsoft Office PowerPoint</Application>
  <PresentationFormat>Widescreen</PresentationFormat>
  <Paragraphs>183</Paragraphs>
  <Slides>24</Slides>
  <Notes>0</Notes>
  <HiddenSlides>9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Retrospectiva</vt:lpstr>
      <vt:lpstr>Spread Bancário no Brasil</vt:lpstr>
      <vt:lpstr>Spread Bancário: Análise histórica</vt:lpstr>
      <vt:lpstr>Saldo da carteira de crédito: % PIB (Série Descontinuada)</vt:lpstr>
      <vt:lpstr>Spread Bancário: Recursos Livres</vt:lpstr>
      <vt:lpstr>Saldo da carteira de crédito: % PIB</vt:lpstr>
      <vt:lpstr>Apresentação do PowerPoint</vt:lpstr>
      <vt:lpstr>Spread Bancário: total</vt:lpstr>
      <vt:lpstr>Spread Bancário: Recursos direcionados</vt:lpstr>
      <vt:lpstr>Spread Bancário: Pessoa Física x Pessoa Jurídica</vt:lpstr>
      <vt:lpstr>Comparação Internacional</vt:lpstr>
      <vt:lpstr> Decomposição do spread (livre e direcionado): média 2011-2016</vt:lpstr>
      <vt:lpstr>Decomposição do spread bancário prefixado: média 2011-2014</vt:lpstr>
      <vt:lpstr>Evolução da decomposição do spread bancário prefixado:</vt:lpstr>
      <vt:lpstr>Evolução da Inadimplência</vt:lpstr>
      <vt:lpstr>Evolução da Inadimplência: Pessoa Física x Pessoa Jurídica</vt:lpstr>
      <vt:lpstr>Evolução da Inadimplência de recursos: Livres x Direcionados</vt:lpstr>
      <vt:lpstr>Fatores Macro e Spread Bancário</vt:lpstr>
      <vt:lpstr>Fatores Micro e Spread Bancário</vt:lpstr>
      <vt:lpstr>Fatores Macro ou Micro?</vt:lpstr>
      <vt:lpstr>Propostas</vt:lpstr>
      <vt:lpstr>Propostas</vt:lpstr>
      <vt:lpstr>Bancos públicos podem ajudar a reduzir spreads?</vt:lpstr>
      <vt:lpstr>Apresentação do PowerPoint</vt:lpstr>
      <vt:lpstr>Agenda de pesquisa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 Bancário no Brasil</dc:title>
  <dc:creator>LETICIA SOARES BIANCHI</dc:creator>
  <cp:lastModifiedBy>Christiano Arrigoni Coelho (Professores RJ)</cp:lastModifiedBy>
  <cp:revision>76</cp:revision>
  <dcterms:created xsi:type="dcterms:W3CDTF">2017-04-26T17:15:35Z</dcterms:created>
  <dcterms:modified xsi:type="dcterms:W3CDTF">2017-05-02T21:56:19Z</dcterms:modified>
</cp:coreProperties>
</file>