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hartEx1.xml" ContentType="application/vnd.ms-office.chartex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handoutMasterIdLst>
    <p:handoutMasterId r:id="rId15"/>
  </p:handoutMasterIdLst>
  <p:sldIdLst>
    <p:sldId id="257" r:id="rId3"/>
    <p:sldId id="347" r:id="rId4"/>
    <p:sldId id="298" r:id="rId5"/>
    <p:sldId id="354" r:id="rId6"/>
    <p:sldId id="331" r:id="rId7"/>
    <p:sldId id="358" r:id="rId8"/>
    <p:sldId id="355" r:id="rId9"/>
    <p:sldId id="348" r:id="rId10"/>
    <p:sldId id="319" r:id="rId11"/>
    <p:sldId id="356" r:id="rId12"/>
    <p:sldId id="275" r:id="rId13"/>
  </p:sldIdLst>
  <p:sldSz cx="12192000" cy="6858000"/>
  <p:notesSz cx="9982200" cy="6794500"/>
  <p:embeddedFontLst>
    <p:embeddedFont>
      <p:font typeface="Calibri Light" panose="020F0302020204030204" pitchFamily="34" charset="0"/>
      <p:regular r:id="rId16"/>
      <p:italic r:id="rId17"/>
    </p:embeddedFont>
    <p:embeddedFont>
      <p:font typeface="Montserrat ExtraBold" panose="020B0604020202020204" charset="0"/>
      <p:bold r:id="rId18"/>
      <p:boldItalic r:id="rId19"/>
    </p:embeddedFont>
    <p:embeddedFont>
      <p:font typeface="Montserrat" panose="020B0604020202020204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Roboto" panose="020B0604020202020204" charset="0"/>
      <p:regular r:id="rId28"/>
      <p:bold r:id="rId29"/>
      <p:italic r:id="rId30"/>
      <p:boldItalic r:id="rId31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081B4752-1292-4318-9FCE-58520116D13C}">
          <p14:sldIdLst>
            <p14:sldId id="257"/>
            <p14:sldId id="347"/>
            <p14:sldId id="298"/>
            <p14:sldId id="354"/>
            <p14:sldId id="331"/>
            <p14:sldId id="358"/>
            <p14:sldId id="355"/>
            <p14:sldId id="348"/>
            <p14:sldId id="319"/>
            <p14:sldId id="356"/>
            <p14:sldId id="275"/>
          </p14:sldIdLst>
        </p14:section>
        <p14:section name="Seção sem Título" id="{92FE0699-881A-48D0-8E8E-44E02F50048A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231F"/>
    <a:srgbClr val="3C3C3C"/>
    <a:srgbClr val="FFD622"/>
    <a:srgbClr val="FFE7E7"/>
    <a:srgbClr val="FFCCCC"/>
    <a:srgbClr val="FF5500"/>
    <a:srgbClr val="03CF00"/>
    <a:srgbClr val="183EFF"/>
    <a:srgbClr val="78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72" autoAdjust="0"/>
    <p:restoredTop sz="94660"/>
  </p:normalViewPr>
  <p:slideViewPr>
    <p:cSldViewPr snapToGrid="0">
      <p:cViewPr varScale="1">
        <p:scale>
          <a:sx n="92" d="100"/>
          <a:sy n="92" d="100"/>
        </p:scale>
        <p:origin x="7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nas\sas\dae\sala%20sangue\GI\QUALIDADE\PROCESSO_1\F.GI.003%20-%20Solicita&#231;&#227;o%20de%20Dados%20e%20ou%20Informa&#231;&#245;es\2023\704_DadosApresentacao\ColetaTransfusao2022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\\srvnas\sas\dae\sala%20sangue\GI\QUALIDADE\PROCESSO_1\F.GI.003%20-%20Solicita&#231;&#227;o%20de%20Dados%20e%20ou%20Informa&#231;&#245;es\2023\704_DadosApresentacao\ColetaTransfusao202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pt-BR" sz="1600" dirty="0" err="1"/>
              <a:t>Frequencia</a:t>
            </a:r>
            <a:r>
              <a:rPr lang="pt-BR" sz="1600" dirty="0"/>
              <a:t> de coleta de </a:t>
            </a:r>
            <a:r>
              <a:rPr lang="pt-BR" sz="1600" dirty="0" smtClean="0"/>
              <a:t>sangue no SUS, </a:t>
            </a:r>
            <a:r>
              <a:rPr lang="pt-BR" sz="1600" dirty="0"/>
              <a:t>por ano, Brasil, 2015-2022</a:t>
            </a:r>
          </a:p>
        </c:rich>
      </c:tx>
      <c:layout>
        <c:manualLayout>
          <c:xMode val="edge"/>
          <c:yMode val="edge"/>
          <c:x val="0.12788430999047171"/>
          <c:y val="5.58743572344991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'Consolidado-Coleta'!$B$10:$I$10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'Consolidado-Coleta'!$B$11:$I$11</c:f>
              <c:numCache>
                <c:formatCode>#,##0</c:formatCode>
                <c:ptCount val="8"/>
                <c:pt idx="0">
                  <c:v>3436375</c:v>
                </c:pt>
                <c:pt idx="1">
                  <c:v>3409472</c:v>
                </c:pt>
                <c:pt idx="2">
                  <c:v>3356714</c:v>
                </c:pt>
                <c:pt idx="3">
                  <c:v>3290867</c:v>
                </c:pt>
                <c:pt idx="4">
                  <c:v>3271824</c:v>
                </c:pt>
                <c:pt idx="5">
                  <c:v>2958665</c:v>
                </c:pt>
                <c:pt idx="6">
                  <c:v>3035533</c:v>
                </c:pt>
                <c:pt idx="7">
                  <c:v>3158479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7EF-48E1-8EF3-05EA480073B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99061584"/>
        <c:axId val="299058448"/>
      </c:barChart>
      <c:catAx>
        <c:axId val="299061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99058448"/>
        <c:crosses val="autoZero"/>
        <c:auto val="1"/>
        <c:lblAlgn val="ctr"/>
        <c:lblOffset val="100"/>
        <c:noMultiLvlLbl val="0"/>
      </c:catAx>
      <c:valAx>
        <c:axId val="29905844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299061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 dir="row">'Transfusão-2022'!$Q$5:$Q$8</cx:f>
        <cx:lvl ptCount="4">
          <cx:pt idx="0">Centro Oeste</cx:pt>
          <cx:pt idx="1">Nordeste</cx:pt>
          <cx:pt idx="2">Norte</cx:pt>
          <cx:pt idx="3">Sudeste</cx:pt>
        </cx:lvl>
      </cx:strDim>
      <cx:numDim type="size">
        <cx:f dir="row">'Transfusão-2022'!$R$5:$R$8</cx:f>
        <cx:lvl ptCount="4" formatCode="General">
          <cx:pt idx="0">269767</cx:pt>
          <cx:pt idx="1">580407</cx:pt>
          <cx:pt idx="2">188954</cx:pt>
          <cx:pt idx="3">1353830</cx:pt>
        </cx:lvl>
      </cx:numDim>
    </cx:data>
  </cx:chartData>
  <cx:chart>
    <cx:title pos="t" align="ctr" overlay="0">
      <cx:tx>
        <cx:rich>
          <a:bodyPr rot="0" spcFirstLastPara="1" vertOverflow="ellipsis" vert="horz" wrap="square" lIns="38100" tIns="19050" rIns="38100" bIns="19050" anchor="ctr" anchorCtr="1" compatLnSpc="0"/>
          <a:lstStyle/>
          <a:p>
            <a:pPr algn="ctr" rtl="0">
              <a:defRPr sz="1600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</a:rPr>
              <a:t>Quantidade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</a:rPr>
              <a:t> de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</a:rPr>
              <a:t>transfusão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</a:rPr>
              <a:t>de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</a:rPr>
              <a:t>sangue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</a:rPr>
              <a:t> no SUS,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</a:rPr>
              <a:t>por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</a:rPr>
              <a:t>região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</a:rPr>
              <a:t>, Brasil,2022</a:t>
            </a:r>
          </a:p>
        </cx:rich>
      </cx:tx>
    </cx:title>
    <cx:plotArea>
      <cx:plotAreaRegion>
        <cx:series layoutId="sunburst" uniqueId="{998E86A6-73BD-4F5C-857B-E3FF5212ECB3}">
          <cx:tx>
            <cx:txData>
              <cx:f>'Transfusão-2022'!$R$4</cx:f>
              <cx:v>Transfusão</cx:v>
            </cx:txData>
          </cx:tx>
          <cx:dataLabels pos="ctr">
            <cx:txPr>
              <a:bodyPr spcFirstLastPara="1" vertOverflow="ellipsis" wrap="square" lIns="0" tIns="0" rIns="0" bIns="0" anchor="ctr" anchorCtr="1">
                <a:spAutoFit/>
              </a:bodyPr>
              <a:lstStyle/>
              <a:p>
                <a:pPr>
                  <a:defRPr sz="1600"/>
                </a:pPr>
                <a:endParaRPr lang="pt-BR" sz="1600"/>
              </a:p>
            </cx:txPr>
            <cx:visibility seriesName="0" categoryName="0" value="1"/>
          </cx:dataLabels>
          <cx:dataId val="0"/>
        </cx:series>
      </cx:plotAreaRegion>
    </cx:plotArea>
    <cx:legend pos="r" align="min" overlay="1"/>
  </cx:chart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85">
  <cs:axisTitle>
    <cs:lnRef idx="0"/>
    <cs:fillRef idx="0"/>
    <cs:effectRef idx="0"/>
    <cs:fontRef idx="minor">
      <a:schemeClr val="tx2"/>
    </cs:fontRef>
    <cs:defRPr sz="1197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31" kern="1200"/>
    <cs:bodyPr lIns="38100" tIns="19050" rIns="38100" bIns="19050">
      <a:spAutoFit/>
    </cs:bodyPr>
  </cs:dataLabel>
  <cs:dataLabelCallout>
    <cs:lnRef idx="0"/>
    <cs:fillRef idx="0"/>
    <cs:effectRef idx="0"/>
    <cs:fontRef idx="minor">
      <a:schemeClr val="tx2"/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2"/>
    </cs:fontRef>
    <cs:spPr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  <a:ln w="9525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2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2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2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2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2"/>
    </cs:fontRef>
  </cs:dropLine>
  <cs:errorBar>
    <cs:lnRef idx="0"/>
    <cs:fillRef idx="0"/>
    <cs:effectRef idx="0"/>
    <cs:fontRef idx="minor">
      <a:schemeClr val="tx2"/>
    </cs:fontRef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</cs:hiLoLine>
  <cs:leaderLine>
    <cs:lnRef idx="0"/>
    <cs:fillRef idx="0"/>
    <cs:effectRef idx="0"/>
    <cs:fontRef idx="minor">
      <a:schemeClr val="tx2"/>
    </cs:fontRef>
  </cs:leaderLine>
  <cs:legend>
    <cs:lnRef idx="0"/>
    <cs:fillRef idx="0"/>
    <cs:effectRef idx="0"/>
    <cs:fontRef idx="minor">
      <a:schemeClr val="tx2"/>
    </cs:fontRef>
    <cs:defRPr sz="1197" kern="1200"/>
    <cs:bodyPr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2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2"/>
    </cs:fontRef>
    <cs:defRPr sz="2128" b="1" kern="1200"/>
    <cs:bodyPr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2"/>
    </cs:fontRef>
    <cs:defRPr sz="1197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0.45176</cdr:x>
      <cdr:y>0.16272</cdr:y>
    </cdr:from>
    <cdr:to>
      <cdr:x>0.60895</cdr:x>
      <cdr:y>0.24286</cdr:y>
    </cdr:to>
    <cdr:sp macro="" textlink="">
      <cdr:nvSpPr>
        <cdr:cNvPr id="2" name="Elipse 1"/>
        <cdr:cNvSpPr/>
      </cdr:nvSpPr>
      <cdr:spPr>
        <a:xfrm xmlns:a="http://schemas.openxmlformats.org/drawingml/2006/main">
          <a:off x="2727090" y="823264"/>
          <a:ext cx="948906" cy="405442"/>
        </a:xfrm>
        <a:prstGeom xmlns:a="http://schemas.openxmlformats.org/drawingml/2006/main" prst="ellipse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t-BR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25620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54270" y="0"/>
            <a:ext cx="4325620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F9845-C187-46D1-BB98-53BDA910FA5D}" type="datetimeFigureOut">
              <a:rPr lang="pt-BR" smtClean="0"/>
              <a:t>18/04/2023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3596"/>
            <a:ext cx="4325620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54270" y="6453596"/>
            <a:ext cx="4325620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B60D1-FEB8-411E-B1C2-9CBDEBA745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51571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25620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54270" y="0"/>
            <a:ext cx="4325620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EFE87-ED4C-4DCF-B076-8DBC51C08213}" type="datetimeFigureOut">
              <a:rPr lang="pt-BR" smtClean="0"/>
              <a:t>18/04/2023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952750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8220" y="3269853"/>
            <a:ext cx="7985760" cy="26753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3596"/>
            <a:ext cx="4325620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54270" y="6453596"/>
            <a:ext cx="4325620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04920B-BB4A-4432-A7FA-14A657F03B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3625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de Abert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38541560-C1DA-B090-79D4-D29BAABC60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5EAA027-B7AC-E312-3D74-EFF272CDB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875" y="2324784"/>
            <a:ext cx="7110249" cy="1543023"/>
          </a:xfrm>
          <a:prstGeom prst="rect">
            <a:avLst/>
          </a:prstGeom>
        </p:spPr>
        <p:txBody>
          <a:bodyPr/>
          <a:lstStyle>
            <a:lvl1pPr algn="ctr">
              <a:defRPr lang="pt-BR" sz="5400" b="1" kern="1200" dirty="0">
                <a:solidFill>
                  <a:srgbClr val="183EFF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637449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exto com gráfico esqu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6933011" y="1085850"/>
            <a:ext cx="3886200" cy="1285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6933011" y="2619375"/>
            <a:ext cx="3886200" cy="3279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="" xmlns:a16="http://schemas.microsoft.com/office/drawing/2014/main" id="{ADCC7624-8FD6-2D50-7C98-A23CCFB6C8D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25975" y="1085850"/>
            <a:ext cx="5359078" cy="481263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0562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6933011" y="1924050"/>
            <a:ext cx="3886200" cy="171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0" y="1924050"/>
            <a:ext cx="6096000" cy="364807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6933011" y="3910474"/>
            <a:ext cx="3886200" cy="16616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3594031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964672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4" y="3767446"/>
            <a:ext cx="3886200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90624" y="4558021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2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6933011" y="3767446"/>
            <a:ext cx="3886200" cy="6667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3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6933011" y="4558020"/>
            <a:ext cx="3886200" cy="8953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792622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964672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4" y="3143556"/>
            <a:ext cx="3886200" cy="4137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90624" y="5215246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4" name="Espaço Reservado para Imagem 3"/>
          <p:cNvSpPr>
            <a:spLocks noGrp="1"/>
          </p:cNvSpPr>
          <p:nvPr>
            <p:ph type="pic" sz="quarter" idx="19"/>
          </p:nvPr>
        </p:nvSpPr>
        <p:spPr>
          <a:xfrm>
            <a:off x="1190624" y="3767138"/>
            <a:ext cx="3886201" cy="123825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6933010" y="3143556"/>
            <a:ext cx="3886200" cy="4146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6933010" y="5215246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6" name="Espaço Reservado para Imagem 3"/>
          <p:cNvSpPr>
            <a:spLocks noGrp="1"/>
          </p:cNvSpPr>
          <p:nvPr>
            <p:ph type="pic" sz="quarter" idx="22"/>
          </p:nvPr>
        </p:nvSpPr>
        <p:spPr>
          <a:xfrm>
            <a:off x="6933010" y="3767138"/>
            <a:ext cx="3886201" cy="123825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9919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exto com gráfico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000124" y="2457451"/>
            <a:ext cx="3886200" cy="1123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000124" y="3857625"/>
            <a:ext cx="3886200" cy="13074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5" name="Espaço Reservado para Gráfico 4"/>
          <p:cNvSpPr>
            <a:spLocks noGrp="1"/>
          </p:cNvSpPr>
          <p:nvPr>
            <p:ph type="chart" sz="quarter" idx="17"/>
          </p:nvPr>
        </p:nvSpPr>
        <p:spPr>
          <a:xfrm>
            <a:off x="5723336" y="1085850"/>
            <a:ext cx="5095875" cy="481263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072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ções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7991475" y="1085850"/>
            <a:ext cx="2827736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7" name="Espaço Reservado para Imagem 2"/>
          <p:cNvSpPr>
            <a:spLocks noGrp="1"/>
          </p:cNvSpPr>
          <p:nvPr>
            <p:ph type="pic" sz="quarter" idx="16"/>
          </p:nvPr>
        </p:nvSpPr>
        <p:spPr>
          <a:xfrm>
            <a:off x="1276350" y="0"/>
            <a:ext cx="2105025" cy="4191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3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1360706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1360706" y="5256771"/>
            <a:ext cx="1857375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3500438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7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3500438" y="5256771"/>
            <a:ext cx="1857375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5638800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9" name="Espaço Reservado para Texto 3"/>
          <p:cNvSpPr>
            <a:spLocks noGrp="1"/>
          </p:cNvSpPr>
          <p:nvPr>
            <p:ph type="body" sz="quarter" idx="24" hasCustomPrompt="1"/>
          </p:nvPr>
        </p:nvSpPr>
        <p:spPr>
          <a:xfrm>
            <a:off x="5638800" y="5256771"/>
            <a:ext cx="1857375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22" name="Espaço Reservado para Imagem 2"/>
          <p:cNvSpPr>
            <a:spLocks noGrp="1"/>
          </p:cNvSpPr>
          <p:nvPr>
            <p:ph type="pic" sz="quarter" idx="25"/>
          </p:nvPr>
        </p:nvSpPr>
        <p:spPr>
          <a:xfrm>
            <a:off x="3381375" y="0"/>
            <a:ext cx="2105025" cy="4191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23" name="Espaço Reservado para Imagem 2"/>
          <p:cNvSpPr>
            <a:spLocks noGrp="1"/>
          </p:cNvSpPr>
          <p:nvPr>
            <p:ph type="pic" sz="quarter" idx="26"/>
          </p:nvPr>
        </p:nvSpPr>
        <p:spPr>
          <a:xfrm>
            <a:off x="5486400" y="0"/>
            <a:ext cx="2105025" cy="4191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8626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ções se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E2E83493-C7F4-C7B2-D2BD-755425FFEB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3C1CA0A4-F05B-5773-BC79-24B6F476CF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957388" y="1085850"/>
            <a:ext cx="3143250" cy="4812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Texto</a:t>
            </a:r>
          </a:p>
        </p:txBody>
      </p:sp>
      <p:sp>
        <p:nvSpPr>
          <p:cNvPr id="7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5723336" y="1085850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5723336" y="1612805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5723336" y="4847655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7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5723336" y="5374609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5723336" y="3593720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9" name="Espaço Reservado para Texto 3"/>
          <p:cNvSpPr>
            <a:spLocks noGrp="1"/>
          </p:cNvSpPr>
          <p:nvPr>
            <p:ph type="body" sz="quarter" idx="24" hasCustomPrompt="1"/>
          </p:nvPr>
        </p:nvSpPr>
        <p:spPr>
          <a:xfrm>
            <a:off x="5723336" y="4120675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20" name="Espaço Reservado para Texto 3"/>
          <p:cNvSpPr>
            <a:spLocks noGrp="1"/>
          </p:cNvSpPr>
          <p:nvPr>
            <p:ph type="body" sz="quarter" idx="25" hasCustomPrompt="1"/>
          </p:nvPr>
        </p:nvSpPr>
        <p:spPr>
          <a:xfrm>
            <a:off x="5723336" y="2339785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21" name="Espaço Reservado para Texto 3"/>
          <p:cNvSpPr>
            <a:spLocks noGrp="1"/>
          </p:cNvSpPr>
          <p:nvPr>
            <p:ph type="body" sz="quarter" idx="26" hasCustomPrompt="1"/>
          </p:nvPr>
        </p:nvSpPr>
        <p:spPr>
          <a:xfrm>
            <a:off x="5723336" y="2866740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823224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 à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5" y="797453"/>
            <a:ext cx="8715376" cy="69797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l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5" y="265302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90625" y="324849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1190625" y="446277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1190625" y="505824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20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6019801" y="265302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21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6019801" y="324849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23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6019801" y="446277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24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6019801" y="505824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463475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0" y="971550"/>
            <a:ext cx="12192000" cy="460057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3567113" y="5667840"/>
            <a:ext cx="5057775" cy="62910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5536240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s com texto de apo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08042F7E-415C-1C9E-840D-52A0033B7EA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11F607B2-00A9-937D-8269-29A3E21E02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843088" y="928688"/>
            <a:ext cx="2100262" cy="49697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8"/>
          </p:nvPr>
        </p:nvSpPr>
        <p:spPr>
          <a:xfrm>
            <a:off x="8143875" y="0"/>
            <a:ext cx="375285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8" name="Espaço Reservado para Imagem 2"/>
          <p:cNvSpPr>
            <a:spLocks noGrp="1"/>
          </p:cNvSpPr>
          <p:nvPr>
            <p:ph type="pic" sz="quarter" idx="19"/>
          </p:nvPr>
        </p:nvSpPr>
        <p:spPr>
          <a:xfrm>
            <a:off x="4391025" y="0"/>
            <a:ext cx="375285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8423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in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2263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64082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l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654660" y="3767446"/>
            <a:ext cx="3238501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654659" y="4291320"/>
            <a:ext cx="3238501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6988660" y="3767446"/>
            <a:ext cx="3238501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6988659" y="4291320"/>
            <a:ext cx="3238501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750057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gráfico de progres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64082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ctr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4" y="2803499"/>
            <a:ext cx="2871786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23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1877460" y="4205902"/>
            <a:ext cx="1498115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30%</a:t>
            </a:r>
          </a:p>
        </p:txBody>
      </p:sp>
      <p:sp>
        <p:nvSpPr>
          <p:cNvPr id="32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7947425" y="2803499"/>
            <a:ext cx="2871786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5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8634261" y="4205902"/>
            <a:ext cx="1498115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90%</a:t>
            </a:r>
          </a:p>
        </p:txBody>
      </p:sp>
      <p:sp>
        <p:nvSpPr>
          <p:cNvPr id="36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4565888" y="2803499"/>
            <a:ext cx="2871786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9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5252724" y="4205902"/>
            <a:ext cx="1498115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60%</a:t>
            </a:r>
          </a:p>
        </p:txBody>
      </p:sp>
      <p:sp>
        <p:nvSpPr>
          <p:cNvPr id="40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2619375" y="5222209"/>
            <a:ext cx="6857999" cy="7127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1834184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B869-06CD-43C1-83A8-BA1B7E6FE376}" type="datetimeFigureOut">
              <a:rPr lang="pt-BR" smtClean="0"/>
              <a:t>18/04/2023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C572-F602-494C-B5CC-AA618289CF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1707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âmina 1/2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1276351" y="1085851"/>
            <a:ext cx="3886200" cy="347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16" b="1">
                <a:solidFill>
                  <a:schemeClr val="bg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1" cy="6858000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/>
          </p:nvPr>
        </p:nvSpPr>
        <p:spPr>
          <a:xfrm>
            <a:off x="1276351" y="4765931"/>
            <a:ext cx="3886200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58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7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D6F4B-6CBF-4F91-A791-3AA2D5BD0B6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63156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1136B438-876F-4751-7E8C-E90A1F6FF92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2D3DD27C-1B6D-E72C-E6D4-588D161670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494993" y="1847419"/>
            <a:ext cx="8344764" cy="2620238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l">
              <a:defRPr sz="6000" b="1" spc="0" baseline="0">
                <a:solidFill>
                  <a:srgbClr val="03CF00"/>
                </a:solidFill>
              </a:defRPr>
            </a:lvl1pPr>
          </a:lstStyle>
          <a:p>
            <a:r>
              <a:rPr lang="pt-BR" dirty="0"/>
              <a:t>Título Principal da Apresentação</a:t>
            </a:r>
          </a:p>
        </p:txBody>
      </p:sp>
    </p:spTree>
    <p:extLst>
      <p:ext uri="{BB962C8B-B14F-4D97-AF65-F5344CB8AC3E}">
        <p14:creationId xmlns:p14="http://schemas.microsoft.com/office/powerpoint/2010/main" val="3103017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spa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Imagem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0" y="1085850"/>
            <a:ext cx="9639301" cy="407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Aspas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781175" y="5286375"/>
            <a:ext cx="9134476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Pessoa</a:t>
            </a:r>
          </a:p>
        </p:txBody>
      </p:sp>
      <p:cxnSp>
        <p:nvCxnSpPr>
          <p:cNvPr id="7" name="Conector reto 6"/>
          <p:cNvCxnSpPr>
            <a:stCxn id="9" idx="1"/>
          </p:cNvCxnSpPr>
          <p:nvPr userDrawn="1"/>
        </p:nvCxnSpPr>
        <p:spPr>
          <a:xfrm flipH="1">
            <a:off x="1276350" y="5486400"/>
            <a:ext cx="50482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 userDrawn="1"/>
        </p:nvCxnSpPr>
        <p:spPr>
          <a:xfrm>
            <a:off x="1276350" y="5991225"/>
            <a:ext cx="9639301" cy="0"/>
          </a:xfrm>
          <a:prstGeom prst="line">
            <a:avLst/>
          </a:prstGeom>
          <a:ln cap="rnd">
            <a:solidFill>
              <a:srgbClr val="03C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 userDrawn="1"/>
        </p:nvSpPr>
        <p:spPr>
          <a:xfrm>
            <a:off x="552450" y="295275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 dirty="0">
                <a:solidFill>
                  <a:srgbClr val="183EFF"/>
                </a:solidFill>
              </a:rPr>
              <a:t>“</a:t>
            </a:r>
          </a:p>
        </p:txBody>
      </p:sp>
      <p:sp>
        <p:nvSpPr>
          <p:cNvPr id="17" name="CaixaDeTexto 16"/>
          <p:cNvSpPr txBox="1"/>
          <p:nvPr userDrawn="1"/>
        </p:nvSpPr>
        <p:spPr>
          <a:xfrm rot="10800000">
            <a:off x="10591801" y="3201472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190760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spa se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0" y="1085850"/>
            <a:ext cx="9639301" cy="4076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Aspas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276350" y="5286375"/>
            <a:ext cx="9639301" cy="400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Pessoa</a:t>
            </a:r>
          </a:p>
        </p:txBody>
      </p:sp>
      <p:sp>
        <p:nvSpPr>
          <p:cNvPr id="12" name="CaixaDeTexto 11"/>
          <p:cNvSpPr txBox="1"/>
          <p:nvPr userDrawn="1"/>
        </p:nvSpPr>
        <p:spPr>
          <a:xfrm>
            <a:off x="552450" y="295275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 dirty="0">
                <a:solidFill>
                  <a:srgbClr val="183EFF"/>
                </a:solidFill>
              </a:rPr>
              <a:t>“</a:t>
            </a:r>
          </a:p>
        </p:txBody>
      </p:sp>
      <p:sp>
        <p:nvSpPr>
          <p:cNvPr id="17" name="CaixaDeTexto 16"/>
          <p:cNvSpPr txBox="1"/>
          <p:nvPr userDrawn="1"/>
        </p:nvSpPr>
        <p:spPr>
          <a:xfrm rot="10800000">
            <a:off x="10591801" y="3201472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946821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1/2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1" y="1085850"/>
            <a:ext cx="3886200" cy="347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6351" y="4765931"/>
            <a:ext cx="3886200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913925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1/4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44271" y="394971"/>
            <a:ext cx="8548369" cy="136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44271" y="5330476"/>
            <a:ext cx="6099809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="" xmlns:a16="http://schemas.microsoft.com/office/drawing/2014/main" id="{B3E2E41F-A220-420D-8F86-395E5FDF23A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44272" y="2078959"/>
            <a:ext cx="8549004" cy="293687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1pPr>
            <a:lvl2pPr marL="6858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2pPr>
            <a:lvl3pPr marL="11430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3pPr>
            <a:lvl4pPr marL="16002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4pPr>
            <a:lvl5pPr marL="20574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590179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02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2" r:id="rId2"/>
    <p:sldLayoutId id="2147483696" r:id="rId3"/>
    <p:sldLayoutId id="214748369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="" xmlns:a16="http://schemas.microsoft.com/office/drawing/2014/main" id="{D042BC1F-CB3C-CC65-4A71-CE0130D46AA5}"/>
              </a:ext>
            </a:extLst>
          </p:cNvPr>
          <p:cNvSpPr/>
          <p:nvPr userDrawn="1"/>
        </p:nvSpPr>
        <p:spPr>
          <a:xfrm>
            <a:off x="1728788" y="0"/>
            <a:ext cx="1046321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7" name="Imagem 16">
            <a:extLst>
              <a:ext uri="{FF2B5EF4-FFF2-40B4-BE49-F238E27FC236}">
                <a16:creationId xmlns="" xmlns:a16="http://schemas.microsoft.com/office/drawing/2014/main" id="{3851CBDE-93DB-CD9F-EE75-A4C07C9679E6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="" xmlns:a16="http://schemas.microsoft.com/office/drawing/2014/main" id="{4AC3555A-6B36-11F3-774F-D6A303961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="" xmlns:a16="http://schemas.microsoft.com/office/drawing/2014/main" id="{8749B18A-0E23-44DA-1802-4304D5D66306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402" y="6016675"/>
            <a:ext cx="3335498" cy="60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231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86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7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83E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330200" y="1404877"/>
            <a:ext cx="11544299" cy="2188194"/>
          </a:xfrm>
        </p:spPr>
        <p:txBody>
          <a:bodyPr/>
          <a:lstStyle/>
          <a:p>
            <a:r>
              <a:rPr lang="pt-BR" sz="4400" dirty="0" smtClean="0"/>
              <a:t>PEC 10/2022</a:t>
            </a:r>
            <a:br>
              <a:rPr lang="pt-BR" sz="4400" dirty="0" smtClean="0"/>
            </a:br>
            <a:r>
              <a:rPr lang="pt-BR" sz="4400" dirty="0" smtClean="0"/>
              <a:t>Audiência Pública, Senado Federal</a:t>
            </a:r>
            <a:br>
              <a:rPr lang="pt-BR" sz="4400" dirty="0" smtClean="0"/>
            </a:br>
            <a:r>
              <a:rPr lang="pt-BR" sz="4400" dirty="0" smtClean="0"/>
              <a:t>18/04/2023</a:t>
            </a:r>
            <a:endParaRPr lang="pt-BR" sz="4400" dirty="0">
              <a:latin typeface="Montserrat ExtraBold" panose="00000900000000000000" pitchFamily="2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0108FD88-2502-D413-4DDC-4318B399D3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165" y="5165557"/>
            <a:ext cx="3867670" cy="700793"/>
          </a:xfrm>
          <a:prstGeom prst="rect">
            <a:avLst/>
          </a:prstGeom>
        </p:spPr>
      </p:pic>
      <p:cxnSp>
        <p:nvCxnSpPr>
          <p:cNvPr id="4" name="Conector reto 3"/>
          <p:cNvCxnSpPr/>
          <p:nvPr/>
        </p:nvCxnSpPr>
        <p:spPr>
          <a:xfrm>
            <a:off x="1138687" y="4830792"/>
            <a:ext cx="9920377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36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09408" y="934689"/>
            <a:ext cx="11390203" cy="5355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Arial" panose="020B0604020202020204" pitchFamily="34" charset="0"/>
              </a:rPr>
              <a:t>Considerações</a:t>
            </a:r>
            <a:r>
              <a:rPr kumimoji="0" lang="pt-BR" sz="18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pt-BR" sz="18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Arial" panose="020B0604020202020204" pitchFamily="34" charset="0"/>
              </a:rPr>
              <a:t>quanto à proposta:</a:t>
            </a:r>
            <a:endParaRPr kumimoji="0" lang="pt-B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177800" lvl="1" indent="-177800">
              <a:buFont typeface="Wingdings" panose="05000000000000000000" pitchFamily="2" charset="2"/>
              <a:buChar char="§"/>
              <a:defRPr/>
            </a:pPr>
            <a:endParaRPr lang="pt-BR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7800" lvl="1" indent="-177800">
              <a:buFont typeface="Wingdings" panose="05000000000000000000" pitchFamily="2" charset="2"/>
              <a:buChar char="§"/>
              <a:defRPr/>
            </a:pPr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Desestruturação </a:t>
            </a: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 Política Nacional de </a:t>
            </a:r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Sangue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quanto ao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objetivo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autossuficiência em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hemoderivados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incluindo a produção nacional de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hemoderivados; e prejuízo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ao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andamento das ações regulamentadas e em execução, a partir da organização do SINASAN e das atribuições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conferidas pela Lei nº 10.205/2001 e pela Lei nº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10.972/2004.</a:t>
            </a:r>
          </a:p>
          <a:p>
            <a:pPr marL="635000" lvl="2" indent="-177800">
              <a:buFont typeface="Wingdings" panose="05000000000000000000" pitchFamily="2" charset="2"/>
              <a:buChar char="§"/>
              <a:defRPr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Desalinhamento das estratégias OPAS e OMS, para a promoção da doação voluntária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altruísta</a:t>
            </a:r>
          </a:p>
          <a:p>
            <a:pPr marL="635000" lvl="2" indent="-177800">
              <a:buFont typeface="Wingdings" panose="05000000000000000000" pitchFamily="2" charset="2"/>
              <a:buChar char="§"/>
              <a:defRPr/>
            </a:pPr>
            <a:endParaRPr lang="pt-BR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7800" lvl="1" indent="-177800">
              <a:buFont typeface="Wingdings" panose="05000000000000000000" pitchFamily="2" charset="2"/>
              <a:buChar char="§"/>
              <a:defRPr/>
            </a:pPr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Alto </a:t>
            </a: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risco à segurança </a:t>
            </a:r>
            <a:r>
              <a:rPr lang="pt-BR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transfusional</a:t>
            </a: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pelo estímulo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remuneração da doação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desencadeando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omissões de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informações acerca de exposições do candidato à doação para doenças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infecto contagiosas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recentes.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35000" lvl="2" indent="-177800">
              <a:buFont typeface="Wingdings" panose="05000000000000000000" pitchFamily="2" charset="2"/>
              <a:buChar char="§"/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remuneração de doadores de sangue foi uma realidade no país até os anos de 1980 -  </a:t>
            </a:r>
            <a:r>
              <a:rPr lang="pt-BR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 pagamento tornava-se fator responsável pelo aumento de pessoas que procuravam os bancos de sangue para fazer sua </a:t>
            </a:r>
            <a:r>
              <a:rPr lang="pt-BR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doação</a:t>
            </a:r>
          </a:p>
          <a:p>
            <a:pPr marL="635000" lvl="2" indent="-177800">
              <a:buFont typeface="Wingdings" panose="05000000000000000000" pitchFamily="2" charset="2"/>
              <a:buChar char="§"/>
              <a:defRPr/>
            </a:pPr>
            <a:endParaRPr lang="pt-BR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7800" lvl="1" indent="-177800">
              <a:buFont typeface="Wingdings" panose="05000000000000000000" pitchFamily="2" charset="2"/>
              <a:buChar char="§"/>
              <a:defRPr/>
            </a:pPr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Risco de desabastecimento </a:t>
            </a: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 rede assistencial para todos os </a:t>
            </a:r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hemocomponentes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em razão do deslocamento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dos doadores, para este tipo de doação, levando pelo período de inaptidão obrigatório, a um impacto no número de doações de sangue total e provável desabastecimento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dos hemocentros.</a:t>
            </a:r>
          </a:p>
          <a:p>
            <a:pPr marL="177800" lvl="1" indent="-177800">
              <a:buFont typeface="Wingdings" panose="05000000000000000000" pitchFamily="2" charset="2"/>
              <a:buChar char="§"/>
              <a:defRPr/>
            </a:pPr>
            <a:endParaRPr lang="pt-BR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7800" lvl="1" indent="-177800">
              <a:buFont typeface="Wingdings" panose="05000000000000000000" pitchFamily="2" charset="2"/>
              <a:buChar char="§"/>
              <a:defRPr/>
            </a:pPr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Risco à segurança nacional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pelo fracionamento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plasma brasileiro pelo setor privado no exterior,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desviando o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doador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para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atendimento de demanda internacional desses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medicamentos, notadamente de Imunoglobulinas, mantendo-se a condição de escassez do produto no SUS.</a:t>
            </a:r>
            <a:endParaRPr kumimoji="0" lang="pt-BR" i="0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5" name="CaixaDeTexto 3"/>
          <p:cNvSpPr txBox="1">
            <a:spLocks noChangeArrowheads="1"/>
          </p:cNvSpPr>
          <p:nvPr/>
        </p:nvSpPr>
        <p:spPr bwMode="auto">
          <a:xfrm>
            <a:off x="309408" y="199431"/>
            <a:ext cx="10329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800">
                <a:solidFill>
                  <a:srgbClr val="1967B0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967B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Quanto à</a:t>
            </a:r>
            <a:r>
              <a:rPr kumimoji="0" lang="pt-BR" altLang="pt-BR" sz="2800" b="0" i="0" u="none" strike="noStrike" kern="1200" cap="none" spc="0" normalizeH="0" noProof="0" dirty="0" smtClean="0">
                <a:ln>
                  <a:noFill/>
                </a:ln>
                <a:solidFill>
                  <a:srgbClr val="1967B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PEC nº 10/2022</a:t>
            </a:r>
            <a:endParaRPr kumimoji="0" lang="pt-BR" altLang="pt-BR" sz="2800" b="0" i="0" u="none" strike="noStrike" kern="1200" cap="none" spc="0" normalizeH="0" baseline="0" noProof="0" dirty="0">
              <a:ln>
                <a:noFill/>
              </a:ln>
              <a:solidFill>
                <a:srgbClr val="1967B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0569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3657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13151" y="158012"/>
            <a:ext cx="9193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1967B0"/>
                </a:solidFill>
                <a:latin typeface="+mj-lt"/>
              </a:rPr>
              <a:t>Política Nacional de Sangue, Componentes e Hemoderivados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13150" y="534579"/>
            <a:ext cx="5147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Legislação</a:t>
            </a:r>
            <a:endParaRPr lang="pt-BR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3" name="Fluxograma: Processo 2"/>
          <p:cNvSpPr/>
          <p:nvPr/>
        </p:nvSpPr>
        <p:spPr>
          <a:xfrm>
            <a:off x="204716" y="934689"/>
            <a:ext cx="6792984" cy="5698123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85725" lvl="1"/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Constituição Federal de 1988, Art. 199 - § 4º - 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 lei disporá sobre as condições e os requisitos que facilitem a remoção de órgãos, tecidos e substâncias humanas para fins de transplante, pesquisa e tratamento, bem como a coleta, processamento e transfusão de sangue e seus derivados, sendo vedado todo tipo de comercialização.</a:t>
            </a:r>
          </a:p>
        </p:txBody>
      </p:sp>
      <p:sp>
        <p:nvSpPr>
          <p:cNvPr id="4" name="Fluxograma: Processo 3"/>
          <p:cNvSpPr/>
          <p:nvPr/>
        </p:nvSpPr>
        <p:spPr>
          <a:xfrm>
            <a:off x="313149" y="2425700"/>
            <a:ext cx="6455951" cy="416560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85725" lvl="1"/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Lei nº 10.205,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de 21/03/2001 (</a:t>
            </a:r>
            <a:r>
              <a:rPr lang="pt-BR" alt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Lei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do </a:t>
            </a:r>
            <a:r>
              <a:rPr lang="pt-BR" alt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Sangue</a:t>
            </a:r>
            <a:r>
              <a:rPr lang="pt-BR" alt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), 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que regulamenta o § 4o do art. 199 da Constituição Federal, relativo à coleta, processamento, estocagem, distribuição e aplicação do sangue, seus componentes e derivados, estabelece o ordenamento institucional indispensável à execução adequada dessas atividades, e dá outras providências.</a:t>
            </a:r>
          </a:p>
        </p:txBody>
      </p:sp>
      <p:sp>
        <p:nvSpPr>
          <p:cNvPr id="10" name="Fluxograma: Processo 9"/>
          <p:cNvSpPr/>
          <p:nvPr/>
        </p:nvSpPr>
        <p:spPr>
          <a:xfrm>
            <a:off x="381867" y="4880490"/>
            <a:ext cx="6152481" cy="1561252"/>
          </a:xfrm>
          <a:prstGeom prst="flowChartProcess">
            <a:avLst/>
          </a:prstGeom>
          <a:solidFill>
            <a:srgbClr val="FFE7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85725" lvl="1"/>
            <a:r>
              <a:rPr lang="pt-BR" altLang="pt-B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Regulamentação Técnica:</a:t>
            </a:r>
          </a:p>
          <a:p>
            <a:pPr marL="85725" lvl="1"/>
            <a:r>
              <a:rPr lang="pt-BR" altLang="pt-B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Decreto nº 3.990 - </a:t>
            </a:r>
            <a:r>
              <a:rPr lang="pt-BR" altLang="pt-B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ordenamento </a:t>
            </a:r>
            <a:r>
              <a:rPr lang="pt-BR" alt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institucional, definição de atribuições e competências</a:t>
            </a:r>
          </a:p>
          <a:p>
            <a:pPr marL="85725" lvl="1"/>
            <a:r>
              <a:rPr lang="pt-BR" altLang="pt-B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Portaria de Consolidação GM/MS nº 5/2017:</a:t>
            </a:r>
          </a:p>
          <a:p>
            <a:pPr marL="371475" lvl="1" indent="-285750">
              <a:buFontTx/>
              <a:buChar char="-"/>
            </a:pPr>
            <a:r>
              <a:rPr lang="pt-BR" alt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Regulamento Técnico de Procedimentos Hemoterápicos (Anexo IV)</a:t>
            </a:r>
          </a:p>
          <a:p>
            <a:pPr marL="371475" lvl="1" indent="-285750">
              <a:buFontTx/>
              <a:buChar char="-"/>
            </a:pPr>
            <a:r>
              <a:rPr lang="pt-BR" altLang="pt-B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Fornecimento de plasma excedente do uso hemoterápico para indústria de hemoderivados (Anexo IV-A)</a:t>
            </a:r>
            <a:endParaRPr lang="pt-BR" altLang="pt-BR" sz="14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1" name="Fluxograma: Processo 10"/>
          <p:cNvSpPr/>
          <p:nvPr/>
        </p:nvSpPr>
        <p:spPr>
          <a:xfrm>
            <a:off x="7213600" y="952175"/>
            <a:ext cx="4574312" cy="3988125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85725" lvl="1"/>
            <a:r>
              <a:rPr lang="pt-BR" alt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CF/1988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Art. 200.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Ao </a:t>
            </a: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sistema único de saúde compete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, além de outras atribuições, nos termos da lei: </a:t>
            </a:r>
            <a:endParaRPr lang="pt-BR" dirty="0" smtClean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85725" lvl="1"/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I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- controlar e fiscalizar procedimentos, produtos e substâncias de interesse para a saúde e </a:t>
            </a: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participar da produção de medicamentos, equipamentos, </a:t>
            </a:r>
            <a:r>
              <a:rPr lang="pt-B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imunobiológicos</a:t>
            </a: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, hemoderivados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e outros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insumos...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Fluxograma: Processo 7"/>
          <p:cNvSpPr/>
          <p:nvPr/>
        </p:nvSpPr>
        <p:spPr>
          <a:xfrm>
            <a:off x="4220165" y="3948851"/>
            <a:ext cx="5783670" cy="817340"/>
          </a:xfrm>
          <a:prstGeom prst="flowChart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85725" lvl="1"/>
            <a:r>
              <a:rPr lang="pt-BR" alt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Lei nº 10.972</a:t>
            </a:r>
            <a:r>
              <a:rPr lang="pt-BR" alt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, de 02/12/2004 – que autoriza o Poder Executivo a criar a empresa pública denominada </a:t>
            </a:r>
            <a:r>
              <a:rPr lang="pt-BR" alt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Empresa Brasileira de Hemoderivados e Biotecnologia – HEMOBRÁS</a:t>
            </a:r>
            <a:r>
              <a:rPr lang="pt-BR" alt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308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83069" y="1031032"/>
            <a:ext cx="11390203" cy="48013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34877" indent="-334877">
              <a:buFont typeface="Wingdings" panose="05000000000000000000" pitchFamily="2" charset="2"/>
              <a:buChar char="§"/>
              <a:defRPr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Conjunto de diretrizes que disciplinam a atividade hemoterápica no país, bem como orientam as ações assistenciais na área de hematologia e hemoterapia</a:t>
            </a:r>
          </a:p>
          <a:p>
            <a:pPr marL="334877" indent="-334877">
              <a:buFont typeface="Wingdings" panose="05000000000000000000" pitchFamily="2" charset="2"/>
              <a:buChar char="§"/>
              <a:defRPr/>
            </a:pPr>
            <a:endParaRPr lang="pt-BR" b="1" dirty="0" smtClean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334877" indent="-334877">
              <a:buFont typeface="Wingdings" panose="05000000000000000000" pitchFamily="2" charset="2"/>
              <a:buChar char="§"/>
              <a:defRPr/>
            </a:pPr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Finalidade</a:t>
            </a: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: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pt-BR" u="sng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garantir autossuficiência do País em sangue e hemoderivados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e harmonização das ações do poder público em nível nacional (Art. 8º), sob as seguintes diretrizes:</a:t>
            </a:r>
          </a:p>
          <a:p>
            <a:pPr marL="792077" lvl="1" indent="-334877">
              <a:buFont typeface="Wingdings" panose="05000000000000000000" pitchFamily="2" charset="2"/>
              <a:buChar char="§"/>
              <a:defRPr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Acesso universal; </a:t>
            </a:r>
          </a:p>
          <a:p>
            <a:pPr marL="792077" lvl="1" indent="-334877">
              <a:buFont typeface="Wingdings" panose="05000000000000000000" pitchFamily="2" charset="2"/>
              <a:buChar char="§"/>
              <a:defRPr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Doação voluntária altruísta </a:t>
            </a:r>
            <a:r>
              <a:rPr lang="pt-BR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(não remunerada)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</a:p>
          <a:p>
            <a:pPr marL="792077" lvl="1" indent="-334877">
              <a:buFont typeface="Wingdings" panose="05000000000000000000" pitchFamily="2" charset="2"/>
              <a:buChar char="§"/>
              <a:defRPr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Segurança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transfusional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para o receptor; </a:t>
            </a:r>
          </a:p>
          <a:p>
            <a:pPr marL="792077" lvl="1" indent="-334877">
              <a:buFont typeface="Wingdings" panose="05000000000000000000" pitchFamily="2" charset="2"/>
              <a:buChar char="§"/>
              <a:defRPr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Segurança do doador; </a:t>
            </a:r>
          </a:p>
          <a:p>
            <a:pPr marL="792077" lvl="1" indent="-334877">
              <a:buFont typeface="Wingdings" panose="05000000000000000000" pitchFamily="2" charset="2"/>
              <a:buChar char="§"/>
              <a:defRPr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Qualidade do sangue, hemocomponentes e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hemoderivados; e</a:t>
            </a: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92077" lvl="1" indent="-334877">
              <a:buFont typeface="Wingdings" panose="05000000000000000000" pitchFamily="2" charset="2"/>
              <a:buChar char="§"/>
              <a:defRPr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Educação em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saúde.</a:t>
            </a: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34877" indent="-334877">
              <a:buFont typeface="Wingdings" panose="05000000000000000000" pitchFamily="2" charset="2"/>
              <a:buChar char="§"/>
              <a:defRPr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334877" indent="-334877">
              <a:buFont typeface="Wingdings" panose="05000000000000000000" pitchFamily="2" charset="2"/>
              <a:buChar char="§"/>
              <a:defRPr/>
            </a:pPr>
            <a:r>
              <a:rPr lang="pt-BR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Sistema </a:t>
            </a:r>
            <a:r>
              <a:rPr lang="pt-BR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Nacional de Sangue, Componentes e Hemoderivados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– SINASAN, dirigido pelo Ministério da Saúde:</a:t>
            </a:r>
          </a:p>
          <a:p>
            <a:pPr marL="781380" lvl="1" indent="-334877">
              <a:buFont typeface="Wingdings" panose="05000000000000000000" pitchFamily="2" charset="2"/>
              <a:buChar char="§"/>
              <a:defRPr/>
            </a:pPr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Serviços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de Hemoterapia </a:t>
            </a:r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(RSH)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-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execução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de atividades hemoterápica e prestação da assistência à saúde nesse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campo; e </a:t>
            </a: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781380" lvl="1" indent="-334877">
              <a:buFont typeface="Wingdings" panose="05000000000000000000" pitchFamily="2" charset="2"/>
              <a:buChar char="§"/>
              <a:defRPr/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Centros de produção de hemoderivados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e de outros produtos sanguíneos industrializados (diagnóstico, prevenção e tratamento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).</a:t>
            </a: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334877" indent="-334877">
              <a:buFont typeface="Wingdings" panose="05000000000000000000" pitchFamily="2" charset="2"/>
              <a:buChar char="§"/>
              <a:defRPr/>
            </a:pPr>
            <a:endParaRPr lang="pt-BR" b="1" dirty="0" smtClean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334877" indent="-334877">
              <a:buFont typeface="Wingdings" panose="05000000000000000000" pitchFamily="2" charset="2"/>
              <a:buChar char="§"/>
              <a:defRPr/>
            </a:pPr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Apoio à </a:t>
            </a: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produção de </a:t>
            </a:r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hemoderivados</a:t>
            </a:r>
            <a:endParaRPr lang="pt-BR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0484" name="CaixaDeTexto 3"/>
          <p:cNvSpPr txBox="1">
            <a:spLocks noChangeArrowheads="1"/>
          </p:cNvSpPr>
          <p:nvPr/>
        </p:nvSpPr>
        <p:spPr bwMode="auto">
          <a:xfrm>
            <a:off x="295822" y="166281"/>
            <a:ext cx="10329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800">
                <a:solidFill>
                  <a:srgbClr val="1967B0"/>
                </a:solidFill>
                <a:latin typeface="+mj-lt"/>
              </a:defRPr>
            </a:lvl1pPr>
          </a:lstStyle>
          <a:p>
            <a:r>
              <a:rPr lang="pt-BR" altLang="pt-BR" dirty="0"/>
              <a:t>Política Nacional de Sangue, Componentes e Hemoderivados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13150" y="534579"/>
            <a:ext cx="5147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Lei nº 10.205/2001</a:t>
            </a:r>
            <a:endParaRPr lang="pt-BR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7744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CaixaDeTexto 9"/>
          <p:cNvSpPr txBox="1">
            <a:spLocks noChangeArrowheads="1"/>
          </p:cNvSpPr>
          <p:nvPr/>
        </p:nvSpPr>
        <p:spPr bwMode="auto">
          <a:xfrm>
            <a:off x="0" y="6585297"/>
            <a:ext cx="3305733" cy="272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1172" dirty="0" smtClean="0"/>
              <a:t>Fonte: Ministério da Saúde – SIA-SUS</a:t>
            </a:r>
            <a:endParaRPr lang="pt-BR" altLang="pt-BR" sz="1172" dirty="0"/>
          </a:p>
        </p:txBody>
      </p:sp>
      <p:sp>
        <p:nvSpPr>
          <p:cNvPr id="9" name="CaixaDeTexto 3"/>
          <p:cNvSpPr txBox="1">
            <a:spLocks noChangeArrowheads="1"/>
          </p:cNvSpPr>
          <p:nvPr/>
        </p:nvSpPr>
        <p:spPr bwMode="auto">
          <a:xfrm>
            <a:off x="309408" y="199431"/>
            <a:ext cx="10329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800">
                <a:solidFill>
                  <a:srgbClr val="1967B0"/>
                </a:solidFill>
                <a:latin typeface="+mj-lt"/>
              </a:defRPr>
            </a:lvl1pPr>
          </a:lstStyle>
          <a:p>
            <a:r>
              <a:rPr lang="pt-BR" altLang="pt-BR" dirty="0"/>
              <a:t>Política Nacional de Sangue, Componentes e Hemoderivados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13150" y="534579"/>
            <a:ext cx="5147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Produção Hemoterápica</a:t>
            </a:r>
            <a:endParaRPr lang="pt-BR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1442237"/>
              </p:ext>
            </p:extLst>
          </p:nvPr>
        </p:nvGraphicFramePr>
        <p:xfrm>
          <a:off x="309408" y="1031415"/>
          <a:ext cx="6036595" cy="5059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6367022" y="5568954"/>
            <a:ext cx="571868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altLang="pt-BR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Total de transfusões </a:t>
            </a:r>
            <a:r>
              <a:rPr lang="pt-BR" alt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aprovadas </a:t>
            </a:r>
            <a:r>
              <a:rPr lang="pt-BR" alt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2.981.437 </a:t>
            </a:r>
          </a:p>
          <a:p>
            <a:pPr algn="r"/>
            <a:r>
              <a:rPr lang="pt-BR" alt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(</a:t>
            </a:r>
            <a:r>
              <a:rPr lang="pt-BR" altLang="pt-BR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ref. 2022)</a:t>
            </a:r>
          </a:p>
          <a:p>
            <a:pPr algn="r"/>
            <a:endParaRPr lang="pt-BR" altLang="pt-BR" sz="2000" b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="" xmlns:cx1="http://schemas.microsoft.com/office/drawing/2015/9/8/chartex" Requires="cx1">
          <p:graphicFrame>
            <p:nvGraphicFramePr>
              <p:cNvPr id="12" name="Gráfico 11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60809298"/>
                  </p:ext>
                </p:extLst>
              </p:nvPr>
            </p:nvGraphicFramePr>
            <p:xfrm>
              <a:off x="6163939" y="1266092"/>
              <a:ext cx="5921764" cy="430286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12" name="Gráfico 11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63939" y="1266092"/>
                <a:ext cx="5921764" cy="430286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762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CaixaDeTexto 9"/>
          <p:cNvSpPr txBox="1">
            <a:spLocks noChangeArrowheads="1"/>
          </p:cNvSpPr>
          <p:nvPr/>
        </p:nvSpPr>
        <p:spPr bwMode="auto">
          <a:xfrm>
            <a:off x="309408" y="5679875"/>
            <a:ext cx="3305733" cy="272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1172" dirty="0" smtClean="0"/>
              <a:t>Fonte: ANVISA / Ministério da Saúde – 2021   </a:t>
            </a:r>
            <a:endParaRPr lang="pt-BR" altLang="pt-BR" sz="1172" dirty="0"/>
          </a:p>
        </p:txBody>
      </p:sp>
      <p:sp>
        <p:nvSpPr>
          <p:cNvPr id="9" name="CaixaDeTexto 3"/>
          <p:cNvSpPr txBox="1">
            <a:spLocks noChangeArrowheads="1"/>
          </p:cNvSpPr>
          <p:nvPr/>
        </p:nvSpPr>
        <p:spPr bwMode="auto">
          <a:xfrm>
            <a:off x="309408" y="199431"/>
            <a:ext cx="10329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800">
                <a:solidFill>
                  <a:srgbClr val="1967B0"/>
                </a:solidFill>
                <a:latin typeface="+mj-lt"/>
              </a:defRPr>
            </a:lvl1pPr>
          </a:lstStyle>
          <a:p>
            <a:r>
              <a:rPr lang="pt-BR" altLang="pt-BR" dirty="0"/>
              <a:t>Política Nacional de Sangue, Componentes e Hemoderivados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13150" y="534579"/>
            <a:ext cx="5147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Produção Hemoterápica</a:t>
            </a:r>
            <a:endParaRPr lang="pt-BR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b="1429"/>
          <a:stretch/>
        </p:blipFill>
        <p:spPr>
          <a:xfrm>
            <a:off x="207495" y="920023"/>
            <a:ext cx="6815292" cy="4698832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7187948" y="909969"/>
            <a:ext cx="4848084" cy="480131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Plasma para produção de Hemoderivados:</a:t>
            </a:r>
          </a:p>
          <a:p>
            <a:pPr>
              <a:defRPr/>
            </a:pPr>
            <a:endParaRPr lang="pt-BR" b="1" dirty="0" smtClean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176213" indent="-176213">
              <a:buFont typeface="Wingdings" panose="05000000000000000000" pitchFamily="2" charset="2"/>
              <a:buChar char="§"/>
              <a:defRPr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Cerca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de 300 serviços de hemoterapia produtores de hemocomponentes (15%)</a:t>
            </a:r>
          </a:p>
          <a:p>
            <a:pPr marL="176213" indent="-176213">
              <a:buFont typeface="Wingdings" panose="05000000000000000000" pitchFamily="2" charset="2"/>
              <a:buChar char="§"/>
              <a:defRPr/>
            </a:pPr>
            <a:endParaRPr lang="pt-BR" dirty="0" smtClean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176213" indent="-176213">
              <a:buFont typeface="Wingdings" panose="05000000000000000000" pitchFamily="2" charset="2"/>
              <a:buChar char="§"/>
              <a:defRPr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3,1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milhões de doações de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sangue no SUS, em 2022 (~600.000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litros de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plasma)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176213" indent="-176213">
              <a:buFont typeface="Wingdings" panose="05000000000000000000" pitchFamily="2" charset="2"/>
              <a:buChar char="§"/>
              <a:defRPr/>
            </a:pPr>
            <a:endParaRPr lang="pt-BR" dirty="0" smtClean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176213" indent="-176213">
              <a:buFont typeface="Wingdings" panose="05000000000000000000" pitchFamily="2" charset="2"/>
              <a:buChar char="§"/>
              <a:defRPr/>
            </a:pP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Potencial de 500.000 </a:t>
            </a: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litros de plasma excedente do uso </a:t>
            </a:r>
            <a:r>
              <a:rPr lang="pt-BR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transfusional</a:t>
            </a: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p/ produção de hemoderivados</a:t>
            </a:r>
          </a:p>
          <a:p>
            <a:pPr marL="176213" indent="-176213">
              <a:buFont typeface="Wingdings" panose="05000000000000000000" pitchFamily="2" charset="2"/>
              <a:buChar char="§"/>
              <a:defRPr/>
            </a:pP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176213" indent="-176213">
              <a:buFont typeface="Wingdings" panose="05000000000000000000" pitchFamily="2" charset="2"/>
              <a:buChar char="§"/>
              <a:defRPr/>
            </a:pPr>
            <a:r>
              <a:rPr lang="pt-BR" dirty="0" smtClean="0">
                <a:solidFill>
                  <a:srgbClr val="3C3C3C"/>
                </a:solidFill>
                <a:cs typeface="Arial" panose="020B0604020202020204" pitchFamily="34" charset="0"/>
              </a:rPr>
              <a:t>+ 30 </a:t>
            </a:r>
            <a:r>
              <a:rPr lang="pt-BR" dirty="0">
                <a:solidFill>
                  <a:srgbClr val="3C3C3C"/>
                </a:solidFill>
                <a:cs typeface="Arial" panose="020B0604020202020204" pitchFamily="34" charset="0"/>
              </a:rPr>
              <a:t>Serviços de Hemoterapia certificados como fornecedores de plasma para </a:t>
            </a:r>
            <a:r>
              <a:rPr lang="pt-BR" dirty="0" smtClean="0">
                <a:solidFill>
                  <a:srgbClr val="3C3C3C"/>
                </a:solidFill>
                <a:cs typeface="Arial" panose="020B0604020202020204" pitchFamily="34" charset="0"/>
              </a:rPr>
              <a:t>Hemobrás</a:t>
            </a:r>
          </a:p>
          <a:p>
            <a:pPr marL="633413" lvl="1" indent="-176213">
              <a:buFont typeface="Wingdings" panose="05000000000000000000" pitchFamily="2" charset="2"/>
              <a:buChar char="§"/>
              <a:defRPr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Estimada a oferta de </a:t>
            </a: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100.727 litros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pt-BR" dirty="0" smtClean="0">
                <a:solidFill>
                  <a:srgbClr val="3C3C3C"/>
                </a:solidFill>
                <a:cs typeface="Arial" panose="020B0604020202020204" pitchFamily="34" charset="0"/>
              </a:rPr>
              <a:t>(530.635 bolsas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) </a:t>
            </a:r>
            <a:r>
              <a:rPr lang="pt-BR" dirty="0" smtClean="0">
                <a:solidFill>
                  <a:srgbClr val="3C3C3C"/>
                </a:solidFill>
                <a:cs typeface="Arial" panose="020B0604020202020204" pitchFamily="34" charset="0"/>
              </a:rPr>
              <a:t>pelos </a:t>
            </a:r>
            <a:r>
              <a:rPr lang="pt-BR" dirty="0">
                <a:solidFill>
                  <a:srgbClr val="3C3C3C"/>
                </a:solidFill>
                <a:cs typeface="Arial" panose="020B0604020202020204" pitchFamily="34" charset="0"/>
              </a:rPr>
              <a:t>serviços </a:t>
            </a:r>
            <a:r>
              <a:rPr lang="pt-BR" dirty="0" smtClean="0">
                <a:solidFill>
                  <a:srgbClr val="3C3C3C"/>
                </a:solidFill>
                <a:cs typeface="Arial" panose="020B0604020202020204" pitchFamily="34" charset="0"/>
              </a:rPr>
              <a:t>fornecedores certificados, em 2022</a:t>
            </a:r>
            <a:endParaRPr lang="pt-BR" dirty="0">
              <a:solidFill>
                <a:srgbClr val="3C3C3C"/>
              </a:solidFill>
              <a:cs typeface="Arial" panose="020B0604020202020204" pitchFamily="34" charset="0"/>
            </a:endParaRPr>
          </a:p>
        </p:txBody>
      </p:sp>
      <p:sp>
        <p:nvSpPr>
          <p:cNvPr id="8" name="CaixaDeTexto 9"/>
          <p:cNvSpPr txBox="1">
            <a:spLocks noChangeArrowheads="1"/>
          </p:cNvSpPr>
          <p:nvPr/>
        </p:nvSpPr>
        <p:spPr bwMode="auto">
          <a:xfrm>
            <a:off x="8641373" y="6546331"/>
            <a:ext cx="3394659" cy="272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pt-BR" altLang="pt-BR" sz="1172" dirty="0" smtClean="0"/>
              <a:t>Fonte: Hemobrás / Ministério da Saúde, 2023</a:t>
            </a:r>
            <a:endParaRPr lang="pt-BR" altLang="pt-BR" sz="1172" dirty="0"/>
          </a:p>
        </p:txBody>
      </p:sp>
      <p:sp>
        <p:nvSpPr>
          <p:cNvPr id="5" name="CaixaDeTexto 4"/>
          <p:cNvSpPr txBox="1"/>
          <p:nvPr/>
        </p:nvSpPr>
        <p:spPr>
          <a:xfrm>
            <a:off x="5389890" y="5988282"/>
            <a:ext cx="3419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C00000"/>
                </a:solidFill>
              </a:rPr>
              <a:t>Melhoria do aproveitamento da matéria prima</a:t>
            </a:r>
            <a:endParaRPr lang="pt-BR" dirty="0">
              <a:solidFill>
                <a:srgbClr val="C00000"/>
              </a:solidFill>
            </a:endParaRPr>
          </a:p>
        </p:txBody>
      </p:sp>
      <p:cxnSp>
        <p:nvCxnSpPr>
          <p:cNvPr id="7" name="Conector de Seta Reta 6"/>
          <p:cNvCxnSpPr>
            <a:stCxn id="5" idx="0"/>
          </p:cNvCxnSpPr>
          <p:nvPr/>
        </p:nvCxnSpPr>
        <p:spPr>
          <a:xfrm flipV="1">
            <a:off x="7099540" y="5339751"/>
            <a:ext cx="560717" cy="64853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25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83069" y="1031032"/>
            <a:ext cx="11390203" cy="55092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marL="334877" indent="-334877"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defRPr>
            </a:lvl1pPr>
            <a:lvl2pPr marL="792077" lvl="1" indent="-334877">
              <a:buFont typeface="Wingdings" panose="05000000000000000000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marL="177800" indent="-177800"/>
            <a:r>
              <a:rPr lang="pt-BR" sz="16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Política Nacional de Sangue, a partir da Lei nº 10.205/2001 e os regulamentos do setor, já tratam do aproveitamento do plasma brasileiro para uso na produção de hemoderivados.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Essa política encontra-se regulamentada e em execução pelo Sistema Nacional de Sangue, Componentes e Hemoderivados –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SINASAN, pela Portaria GM/MS nº 1.710/2020</a:t>
            </a:r>
            <a:endParaRPr lang="pt-BR" sz="16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7800" indent="-177800"/>
            <a:endParaRPr lang="pt-BR" sz="16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7800" indent="-177800"/>
            <a:r>
              <a:rPr lang="pt-BR" sz="16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É determinado que os serviços hemoterapia devem transferir para os Centros de Produção de Hemoterápicos governamentais as quantidades excedentes de plasma (Art. 14-§2º</a:t>
            </a:r>
            <a:r>
              <a:rPr lang="pt-BR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pt-BR" sz="16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35000" lvl="1" indent="-177800"/>
            <a:r>
              <a:rPr lang="pt-BR" sz="16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É vedada a exportação de plasma (Art. 14-1ª), vedada a exportação de sangue e derivados</a:t>
            </a:r>
          </a:p>
          <a:p>
            <a:pPr marL="177800" indent="-177800"/>
            <a:endParaRPr lang="pt-BR" sz="16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7800" indent="-177800"/>
            <a:r>
              <a:rPr lang="pt-BR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Hemobrás é o centro produtor governamental delegado pela Lei nº 10.972/2004, para promove </a:t>
            </a:r>
            <a:r>
              <a:rPr lang="pt-BR" sz="16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fracionamento plasma brasileiro </a:t>
            </a:r>
            <a:r>
              <a:rPr lang="pt-BR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para produção de hemoderivados. </a:t>
            </a:r>
          </a:p>
          <a:p>
            <a:pPr marL="355600" lvl="1" indent="-177800"/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Atingimento da </a:t>
            </a:r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autossuficiência e redução da dependência internacional de hemoderivados</a:t>
            </a:r>
          </a:p>
          <a:p>
            <a:pPr marL="355600" lvl="1" indent="-177800"/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Segurança Nacional</a:t>
            </a:r>
            <a:endParaRPr lang="pt-BR" sz="1600" b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7800" indent="-177800"/>
            <a:endParaRPr lang="pt-BR" sz="1600" b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7800" indent="-177800"/>
            <a:r>
              <a:rPr lang="pt-BR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 </a:t>
            </a:r>
            <a:r>
              <a:rPr lang="pt-BR" sz="16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potencial na Rede de Serviços de Hemoterapia para fornecimento de plasma passou a ser aproveitado pela </a:t>
            </a:r>
            <a:r>
              <a:rPr lang="pt-BR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Hemobrás (2022)</a:t>
            </a:r>
          </a:p>
          <a:p>
            <a:pPr marL="355600" lvl="1" indent="-177800"/>
            <a:r>
              <a:rPr lang="pt-BR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Reestruturação de parcerias para promoção da produção de hemoderivados</a:t>
            </a:r>
          </a:p>
          <a:p>
            <a:pPr marL="355600" lvl="1" indent="-177800"/>
            <a:r>
              <a:rPr lang="pt-BR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Melhoria da qualificação e certificação dos </a:t>
            </a:r>
            <a:r>
              <a:rPr lang="pt-BR" sz="16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serviços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 hemoterapia</a:t>
            </a:r>
            <a:endParaRPr lang="pt-BR" sz="1600" b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55600" lvl="1" indent="-177800"/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Ocorre a ampliação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 fornecimento de matéria prima, a partir do plasma excedente do uso hemoterápico, oriundo de doações </a:t>
            </a:r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não-remuneradas</a:t>
            </a:r>
            <a:r>
              <a:rPr lang="pt-BR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0" indent="-279400"/>
            <a:endParaRPr lang="pt-BR" sz="1600" b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-279400"/>
            <a:r>
              <a:rPr lang="pt-BR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É </a:t>
            </a:r>
            <a:r>
              <a:rPr lang="pt-BR" sz="16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prevista a aférese não terapêutica para fins de obtenção de hemoderivados como atividade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exclusiva do setor público</a:t>
            </a:r>
            <a:r>
              <a:rPr lang="pt-BR" sz="16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regulada por norma específica (Art. 23), com potencial a ser explorado a </a:t>
            </a:r>
            <a:r>
              <a:rPr lang="pt-BR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partir do </a:t>
            </a:r>
            <a:r>
              <a:rPr lang="pt-BR" sz="16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esgotamento das coletas do excedente de plasma </a:t>
            </a:r>
            <a:r>
              <a:rPr lang="pt-BR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excedente.</a:t>
            </a:r>
            <a:endParaRPr lang="pt-BR" sz="16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7800" indent="-177800"/>
            <a:endParaRPr lang="pt-BR" sz="16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484" name="CaixaDeTexto 3"/>
          <p:cNvSpPr txBox="1">
            <a:spLocks noChangeArrowheads="1"/>
          </p:cNvSpPr>
          <p:nvPr/>
        </p:nvSpPr>
        <p:spPr bwMode="auto">
          <a:xfrm>
            <a:off x="295822" y="166281"/>
            <a:ext cx="10329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800">
                <a:solidFill>
                  <a:srgbClr val="1967B0"/>
                </a:solidFill>
                <a:latin typeface="+mj-lt"/>
              </a:defRPr>
            </a:lvl1pPr>
          </a:lstStyle>
          <a:p>
            <a:r>
              <a:rPr lang="pt-BR" altLang="pt-BR" dirty="0"/>
              <a:t>Política Nacional de Sangue, Componentes e Hemoderivados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13150" y="534579"/>
            <a:ext cx="5147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Apoio à produção de hemoderivados</a:t>
            </a:r>
            <a:endParaRPr lang="pt-BR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539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CaixaDeTexto 3"/>
          <p:cNvSpPr txBox="1">
            <a:spLocks noChangeArrowheads="1"/>
          </p:cNvSpPr>
          <p:nvPr/>
        </p:nvSpPr>
        <p:spPr bwMode="auto">
          <a:xfrm>
            <a:off x="295822" y="166281"/>
            <a:ext cx="10329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800">
                <a:solidFill>
                  <a:srgbClr val="1967B0"/>
                </a:solidFill>
                <a:latin typeface="+mj-lt"/>
              </a:defRPr>
            </a:lvl1pPr>
          </a:lstStyle>
          <a:p>
            <a:r>
              <a:rPr lang="pt-BR" altLang="pt-BR" dirty="0" smtClean="0"/>
              <a:t>Política Nacional de Sangue, Componentes e Hemoderivados</a:t>
            </a:r>
            <a:endParaRPr lang="pt-BR" alt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313150" y="534579"/>
            <a:ext cx="5147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Ciclo do Sangue</a:t>
            </a:r>
            <a:endParaRPr lang="pt-BR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4028" y="4328186"/>
            <a:ext cx="3280469" cy="1259628"/>
          </a:xfrm>
          <a:prstGeom prst="rect">
            <a:avLst/>
          </a:prstGeom>
        </p:spPr>
      </p:pic>
      <p:sp>
        <p:nvSpPr>
          <p:cNvPr id="7" name="Fluxograma: Processo 6"/>
          <p:cNvSpPr/>
          <p:nvPr/>
        </p:nvSpPr>
        <p:spPr>
          <a:xfrm>
            <a:off x="464647" y="1165854"/>
            <a:ext cx="6627342" cy="2328671"/>
          </a:xfrm>
          <a:prstGeom prst="flowChartProces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 smtClean="0"/>
              <a:t>SERVIÇO DE HEMOTERAPIA</a:t>
            </a:r>
            <a:endParaRPr lang="pt-BR" sz="1600" b="1" dirty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4028" y="1150324"/>
            <a:ext cx="3280469" cy="2207286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617" y="1539336"/>
            <a:ext cx="6632372" cy="4808710"/>
          </a:xfrm>
          <a:prstGeom prst="rect">
            <a:avLst/>
          </a:prstGeom>
        </p:spPr>
      </p:pic>
      <p:sp>
        <p:nvSpPr>
          <p:cNvPr id="8" name="Seta para a Direita 7"/>
          <p:cNvSpPr/>
          <p:nvPr/>
        </p:nvSpPr>
        <p:spPr>
          <a:xfrm rot="19508068">
            <a:off x="7262446" y="2338754"/>
            <a:ext cx="1226196" cy="668215"/>
          </a:xfrm>
          <a:prstGeom prst="rightArrow">
            <a:avLst/>
          </a:prstGeom>
          <a:solidFill>
            <a:srgbClr val="E5231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2359818" y="3388156"/>
            <a:ext cx="3513444" cy="1569844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 em Curva para a Esquerda 17"/>
          <p:cNvSpPr/>
          <p:nvPr/>
        </p:nvSpPr>
        <p:spPr>
          <a:xfrm>
            <a:off x="6013938" y="4097215"/>
            <a:ext cx="2474704" cy="1733779"/>
          </a:xfrm>
          <a:prstGeom prst="curved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72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luxograma: Processo 15"/>
          <p:cNvSpPr/>
          <p:nvPr/>
        </p:nvSpPr>
        <p:spPr>
          <a:xfrm>
            <a:off x="313150" y="910337"/>
            <a:ext cx="8192820" cy="5631211"/>
          </a:xfrm>
          <a:prstGeom prst="flowChartProcess">
            <a:avLst/>
          </a:prstGeom>
          <a:solidFill>
            <a:srgbClr val="FFE7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2000" b="1" smtClean="0">
                <a:solidFill>
                  <a:sysClr val="windowText" lastClr="000000"/>
                </a:solidFill>
              </a:rPr>
              <a:t>SINASAN</a:t>
            </a:r>
            <a:endParaRPr lang="pt-BR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15" name="Fluxograma: Processo 14"/>
          <p:cNvSpPr/>
          <p:nvPr/>
        </p:nvSpPr>
        <p:spPr>
          <a:xfrm>
            <a:off x="4797803" y="1094445"/>
            <a:ext cx="7381678" cy="2804331"/>
          </a:xfrm>
          <a:prstGeom prst="flowChart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2000" b="1" smtClean="0">
                <a:solidFill>
                  <a:sysClr val="windowText" lastClr="000000"/>
                </a:solidFill>
              </a:rPr>
              <a:t>Redes SUS (Estados e Municípios)</a:t>
            </a:r>
            <a:endParaRPr lang="pt-BR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20484" name="CaixaDeTexto 3"/>
          <p:cNvSpPr txBox="1">
            <a:spLocks noChangeArrowheads="1"/>
          </p:cNvSpPr>
          <p:nvPr/>
        </p:nvSpPr>
        <p:spPr bwMode="auto">
          <a:xfrm>
            <a:off x="295822" y="166281"/>
            <a:ext cx="10329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800">
                <a:solidFill>
                  <a:srgbClr val="1967B0"/>
                </a:solidFill>
                <a:latin typeface="+mj-lt"/>
              </a:defRPr>
            </a:lvl1pPr>
          </a:lstStyle>
          <a:p>
            <a:r>
              <a:rPr lang="pt-BR" altLang="pt-BR" dirty="0" smtClean="0"/>
              <a:t>Política Nacional de Sangue, Componentes e Hemoderivados</a:t>
            </a:r>
            <a:endParaRPr lang="pt-BR" alt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313150" y="534579"/>
            <a:ext cx="5147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Produção de Hemoderivados</a:t>
            </a:r>
            <a:endParaRPr lang="pt-BR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t="15819" b="19316"/>
          <a:stretch/>
        </p:blipFill>
        <p:spPr>
          <a:xfrm>
            <a:off x="476513" y="2855109"/>
            <a:ext cx="3093654" cy="89649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/>
          <a:srcRect t="13626" b="13575"/>
          <a:stretch/>
        </p:blipFill>
        <p:spPr>
          <a:xfrm>
            <a:off x="8488642" y="13288442"/>
            <a:ext cx="573992" cy="160447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2256" y="5329005"/>
            <a:ext cx="2379907" cy="913832"/>
          </a:xfrm>
          <a:prstGeom prst="rect">
            <a:avLst/>
          </a:prstGeom>
        </p:spPr>
      </p:pic>
      <p:sp>
        <p:nvSpPr>
          <p:cNvPr id="7" name="Fluxograma: Processo 6"/>
          <p:cNvSpPr/>
          <p:nvPr/>
        </p:nvSpPr>
        <p:spPr>
          <a:xfrm>
            <a:off x="5117602" y="1523690"/>
            <a:ext cx="1729216" cy="1605950"/>
          </a:xfrm>
          <a:prstGeom prst="flowChart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400" b="1" dirty="0" smtClean="0"/>
              <a:t>REDE DE SERVIÇOS DE HEMOTERAPIA</a:t>
            </a:r>
            <a:endParaRPr lang="pt-BR" sz="1400" b="1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7020" y="2107216"/>
            <a:ext cx="1719798" cy="1022423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6550" y="2033553"/>
            <a:ext cx="2452293" cy="1650042"/>
          </a:xfrm>
          <a:prstGeom prst="rect">
            <a:avLst/>
          </a:prstGeom>
        </p:spPr>
      </p:pic>
      <p:sp>
        <p:nvSpPr>
          <p:cNvPr id="22" name="Retângulo 21"/>
          <p:cNvSpPr/>
          <p:nvPr/>
        </p:nvSpPr>
        <p:spPr>
          <a:xfrm>
            <a:off x="2145229" y="1744764"/>
            <a:ext cx="2322900" cy="58477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3C3C3C"/>
                </a:solidFill>
              </a:rPr>
              <a:t>Distribuição Centralizada de </a:t>
            </a:r>
            <a:r>
              <a:rPr lang="pt-BR" sz="1600" dirty="0" smtClean="0">
                <a:solidFill>
                  <a:srgbClr val="3C3C3C"/>
                </a:solidFill>
              </a:rPr>
              <a:t>Hemoderivados</a:t>
            </a:r>
            <a:endParaRPr lang="pt-BR" sz="1600" dirty="0">
              <a:solidFill>
                <a:srgbClr val="3C3C3C"/>
              </a:solidFill>
            </a:endParaRPr>
          </a:p>
        </p:txBody>
      </p:sp>
      <p:cxnSp>
        <p:nvCxnSpPr>
          <p:cNvPr id="24" name="Conector Angulado 23"/>
          <p:cNvCxnSpPr>
            <a:stCxn id="4" idx="0"/>
          </p:cNvCxnSpPr>
          <p:nvPr/>
        </p:nvCxnSpPr>
        <p:spPr>
          <a:xfrm rot="5400000" flipH="1" flipV="1">
            <a:off x="2962953" y="709878"/>
            <a:ext cx="1205619" cy="3084845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Retângulo 31"/>
          <p:cNvSpPr/>
          <p:nvPr/>
        </p:nvSpPr>
        <p:spPr>
          <a:xfrm>
            <a:off x="6061789" y="3217108"/>
            <a:ext cx="3093654" cy="156966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r>
              <a:rPr lang="pt-BR" sz="1600" dirty="0" smtClean="0">
                <a:solidFill>
                  <a:srgbClr val="3C3C3C"/>
                </a:solidFill>
              </a:rPr>
              <a:t>Fornecimento de plasma excedente do uso hemoterápico</a:t>
            </a:r>
          </a:p>
          <a:p>
            <a:pPr marL="177800" indent="-177800">
              <a:buFontTx/>
              <a:buChar char="-"/>
            </a:pP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+30 serviços certificados</a:t>
            </a:r>
          </a:p>
          <a:p>
            <a:pPr marL="177800" indent="-177800">
              <a:buFontTx/>
              <a:buChar char="-"/>
            </a:pPr>
            <a:r>
              <a:rPr lang="pt-BR" sz="1600" dirty="0" smtClean="0">
                <a:solidFill>
                  <a:srgbClr val="3C3C3C"/>
                </a:solidFill>
              </a:rPr>
              <a:t>Potencial para novas certificações e ampliação da oferta de plasma (500.000 litros)</a:t>
            </a:r>
            <a:endParaRPr lang="pt-BR" sz="1600" dirty="0">
              <a:solidFill>
                <a:srgbClr val="3C3C3C"/>
              </a:solidFill>
            </a:endParaRPr>
          </a:p>
        </p:txBody>
      </p:sp>
      <p:cxnSp>
        <p:nvCxnSpPr>
          <p:cNvPr id="34" name="Conector de Seta Reta 33"/>
          <p:cNvCxnSpPr>
            <a:stCxn id="7" idx="2"/>
            <a:endCxn id="13" idx="0"/>
          </p:cNvCxnSpPr>
          <p:nvPr/>
        </p:nvCxnSpPr>
        <p:spPr>
          <a:xfrm>
            <a:off x="5982210" y="3129640"/>
            <a:ext cx="0" cy="2199365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7" name="Retângulo 36"/>
          <p:cNvSpPr/>
          <p:nvPr/>
        </p:nvSpPr>
        <p:spPr>
          <a:xfrm>
            <a:off x="6856234" y="1950298"/>
            <a:ext cx="27268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/>
              <a:t>Prestação das Assistência Hematológica e Hemoterápica</a:t>
            </a:r>
          </a:p>
        </p:txBody>
      </p:sp>
      <p:cxnSp>
        <p:nvCxnSpPr>
          <p:cNvPr id="39" name="Conector de Seta Reta 38"/>
          <p:cNvCxnSpPr/>
          <p:nvPr/>
        </p:nvCxnSpPr>
        <p:spPr>
          <a:xfrm flipV="1">
            <a:off x="6832239" y="2484024"/>
            <a:ext cx="2814311" cy="856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Conector Angulado 41"/>
          <p:cNvCxnSpPr>
            <a:stCxn id="13" idx="1"/>
            <a:endCxn id="4" idx="2"/>
          </p:cNvCxnSpPr>
          <p:nvPr/>
        </p:nvCxnSpPr>
        <p:spPr>
          <a:xfrm rot="10800000">
            <a:off x="2023340" y="3751607"/>
            <a:ext cx="2768916" cy="2034315"/>
          </a:xfrm>
          <a:prstGeom prst="bentConnector2">
            <a:avLst/>
          </a:prstGeom>
          <a:ln>
            <a:solidFill>
              <a:srgbClr val="FFD622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Retângulo 25"/>
          <p:cNvSpPr/>
          <p:nvPr/>
        </p:nvSpPr>
        <p:spPr>
          <a:xfrm>
            <a:off x="7275215" y="5190326"/>
            <a:ext cx="4823627" cy="156966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r>
              <a:rPr lang="pt-BR" sz="1600" dirty="0" smtClean="0">
                <a:solidFill>
                  <a:srgbClr val="3C3C3C"/>
                </a:solidFill>
              </a:rPr>
              <a:t>Aproveitamento do plasma</a:t>
            </a:r>
          </a:p>
          <a:p>
            <a:pPr marL="177800" indent="-177800">
              <a:buFontTx/>
              <a:buChar char="-"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271.259 bolsas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recolhidas,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no ano de 2022, de 15 serviços de hemoterapia;</a:t>
            </a:r>
          </a:p>
          <a:p>
            <a:pPr marL="177800" indent="-177800">
              <a:buFontTx/>
              <a:buChar char="-"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785.583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bolsas (</a:t>
            </a: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181.753,06 </a:t>
            </a: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litros de plasma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) bolsas de plasma autorizadas para exportação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para produção de hemoderivados,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desde 2022.</a:t>
            </a:r>
          </a:p>
        </p:txBody>
      </p:sp>
      <p:cxnSp>
        <p:nvCxnSpPr>
          <p:cNvPr id="11" name="Conector reto 10"/>
          <p:cNvCxnSpPr>
            <a:endCxn id="32" idx="0"/>
          </p:cNvCxnSpPr>
          <p:nvPr/>
        </p:nvCxnSpPr>
        <p:spPr>
          <a:xfrm>
            <a:off x="6856234" y="3129639"/>
            <a:ext cx="752382" cy="874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ângulo 30"/>
          <p:cNvSpPr/>
          <p:nvPr/>
        </p:nvSpPr>
        <p:spPr>
          <a:xfrm>
            <a:off x="476513" y="4537983"/>
            <a:ext cx="3451136" cy="132343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r>
              <a:rPr lang="pt-BR" sz="1600" dirty="0" smtClean="0">
                <a:solidFill>
                  <a:srgbClr val="3C3C3C"/>
                </a:solidFill>
              </a:rPr>
              <a:t>Fornecimento de Hemoderivados:</a:t>
            </a:r>
          </a:p>
          <a:p>
            <a:pPr marL="177800" indent="-177800">
              <a:buFontTx/>
              <a:buChar char="-"/>
            </a:pP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Contratos, referente a:</a:t>
            </a:r>
          </a:p>
          <a:p>
            <a:pPr marL="635000" lvl="1" indent="-177800">
              <a:buFontTx/>
              <a:buChar char="-"/>
            </a:pP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105.968 litros (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em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execução)</a:t>
            </a:r>
          </a:p>
          <a:p>
            <a:pPr marL="635000" lvl="1" indent="-177800">
              <a:buFontTx/>
              <a:buChar char="-"/>
            </a:pP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50.000 litros (em discussão)</a:t>
            </a:r>
          </a:p>
          <a:p>
            <a:pPr marL="635000" lvl="1" indent="-177800">
              <a:buFontTx/>
              <a:buChar char="-"/>
            </a:pP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150.000 litros (planejamento)</a:t>
            </a:r>
            <a:endParaRPr lang="pt-BR" sz="1600" dirty="0">
              <a:solidFill>
                <a:srgbClr val="3C3C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01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309408" y="942278"/>
            <a:ext cx="1170733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Resultados recentes:</a:t>
            </a:r>
          </a:p>
          <a:p>
            <a:pPr marL="334877" indent="-334877">
              <a:buFont typeface="Wingdings" panose="05000000000000000000" pitchFamily="2" charset="2"/>
              <a:buChar char="§"/>
              <a:defRPr/>
            </a:pP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Ministério da Saúde</a:t>
            </a:r>
          </a:p>
          <a:p>
            <a:pPr marL="792077" lvl="1" indent="-334877">
              <a:buFont typeface="Wingdings" panose="05000000000000000000" pitchFamily="2" charset="2"/>
              <a:buChar char="§"/>
              <a:defRPr/>
            </a:pP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Regulamentação técnica para fornecimento de plasma para produção de Hemoderivados (portarias nº 1.710/2020 e nº 569/2022)</a:t>
            </a:r>
          </a:p>
          <a:p>
            <a:pPr marL="792077" lvl="1" indent="-334877">
              <a:buFont typeface="Wingdings" panose="05000000000000000000" pitchFamily="2" charset="2"/>
              <a:buChar char="§"/>
              <a:defRPr/>
            </a:pP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Obtenção da produção de hemoderivados da Hemobrás (contrato)</a:t>
            </a:r>
          </a:p>
          <a:p>
            <a:pPr marL="1249277" lvl="2" indent="-334877">
              <a:buFont typeface="Wingdings" panose="05000000000000000000" pitchFamily="2" charset="2"/>
              <a:buChar char="§"/>
              <a:defRPr/>
            </a:pP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Composição de estoque para ampliação e cobertura 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1249277" lvl="2" indent="-334877">
              <a:buFont typeface="Wingdings" panose="05000000000000000000" pitchFamily="2" charset="2"/>
              <a:buChar char="§"/>
              <a:defRPr/>
            </a:pP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Busca da autossuficiência por via de produção nacional redução da dependência internacional</a:t>
            </a:r>
          </a:p>
          <a:p>
            <a:pPr marL="334877" indent="-334877">
              <a:buFont typeface="Wingdings" panose="05000000000000000000" pitchFamily="2" charset="2"/>
              <a:buChar char="§"/>
              <a:defRPr/>
            </a:pP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334877" indent="-334877">
              <a:buFont typeface="Wingdings" panose="05000000000000000000" pitchFamily="2" charset="2"/>
              <a:buChar char="§"/>
              <a:defRPr/>
            </a:pP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Rede de serviços de hemoterapia</a:t>
            </a:r>
          </a:p>
          <a:p>
            <a:pPr marL="792077" lvl="1" indent="-334877">
              <a:buFont typeface="Wingdings" panose="05000000000000000000" pitchFamily="2" charset="2"/>
              <a:buChar char="§"/>
              <a:defRPr/>
            </a:pP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Retorno do fornecimento de plasma para uso industrial</a:t>
            </a:r>
          </a:p>
          <a:p>
            <a:pPr marL="792077" lvl="1" indent="-334877">
              <a:buFont typeface="Wingdings" panose="05000000000000000000" pitchFamily="2" charset="2"/>
              <a:buChar char="§"/>
              <a:defRPr/>
            </a:pP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Melhoria da qualificação dos serviços</a:t>
            </a:r>
          </a:p>
          <a:p>
            <a:pPr marL="792077" lvl="1" indent="-334877">
              <a:buFont typeface="Wingdings" panose="05000000000000000000" pitchFamily="2" charset="2"/>
              <a:buChar char="§"/>
              <a:defRPr/>
            </a:pPr>
            <a:endParaRPr lang="pt-BR" sz="1600" dirty="0" smtClean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334877" indent="-334877">
              <a:buFont typeface="Wingdings" panose="05000000000000000000" pitchFamily="2" charset="2"/>
              <a:buChar char="§"/>
              <a:defRPr/>
            </a:pP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Hemobrás</a:t>
            </a:r>
          </a:p>
          <a:p>
            <a:pPr marL="792077" lvl="1" indent="-334877">
              <a:buFont typeface="Wingdings" panose="05000000000000000000" pitchFamily="2" charset="2"/>
              <a:buChar char="§"/>
              <a:defRPr/>
            </a:pP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Retomada da certificação de serviços fornecedores </a:t>
            </a:r>
          </a:p>
          <a:p>
            <a:pPr marL="792077" lvl="1" indent="-334877">
              <a:buFont typeface="Wingdings" panose="05000000000000000000" pitchFamily="2" charset="2"/>
              <a:buChar char="§"/>
              <a:defRPr/>
            </a:pP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Recolhimento de plasma na Rede de Serviços de Hemoterapia – </a:t>
            </a: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eliminação do desperdício de plasma nos serviços</a:t>
            </a:r>
          </a:p>
          <a:p>
            <a:pPr marL="792077" lvl="1" indent="-334877">
              <a:buFont typeface="Wingdings" panose="05000000000000000000" pitchFamily="2" charset="2"/>
              <a:buChar char="§"/>
              <a:defRPr/>
            </a:pP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Fracionamento do plasma e fornecimento de produtos para Ministério da Saúde</a:t>
            </a:r>
          </a:p>
        </p:txBody>
      </p:sp>
      <p:sp>
        <p:nvSpPr>
          <p:cNvPr id="5" name="CaixaDeTexto 3"/>
          <p:cNvSpPr txBox="1">
            <a:spLocks noChangeArrowheads="1"/>
          </p:cNvSpPr>
          <p:nvPr/>
        </p:nvSpPr>
        <p:spPr bwMode="auto">
          <a:xfrm>
            <a:off x="309408" y="199431"/>
            <a:ext cx="10329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800">
                <a:solidFill>
                  <a:srgbClr val="1967B0"/>
                </a:solidFill>
                <a:latin typeface="+mj-lt"/>
              </a:defRPr>
            </a:lvl1pPr>
          </a:lstStyle>
          <a:p>
            <a:r>
              <a:rPr lang="pt-BR" altLang="pt-BR" dirty="0"/>
              <a:t>Política Nacional de Sangue, Componentes e Hemoderivados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09408" y="542168"/>
            <a:ext cx="5757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Produção 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 Hemoderivados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902870"/>
              </p:ext>
            </p:extLst>
          </p:nvPr>
        </p:nvGraphicFramePr>
        <p:xfrm>
          <a:off x="981300" y="4735839"/>
          <a:ext cx="10363546" cy="199644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608338">
                  <a:extLst>
                    <a:ext uri="{9D8B030D-6E8A-4147-A177-3AD203B41FA5}">
                      <a16:colId xmlns="" xmlns:a16="http://schemas.microsoft.com/office/drawing/2014/main" val="1775437635"/>
                    </a:ext>
                  </a:extLst>
                </a:gridCol>
                <a:gridCol w="2453450">
                  <a:extLst>
                    <a:ext uri="{9D8B030D-6E8A-4147-A177-3AD203B41FA5}">
                      <a16:colId xmlns="" xmlns:a16="http://schemas.microsoft.com/office/drawing/2014/main" val="4263201536"/>
                    </a:ext>
                  </a:extLst>
                </a:gridCol>
                <a:gridCol w="2100586">
                  <a:extLst>
                    <a:ext uri="{9D8B030D-6E8A-4147-A177-3AD203B41FA5}">
                      <a16:colId xmlns="" xmlns:a16="http://schemas.microsoft.com/office/drawing/2014/main" val="2907867079"/>
                    </a:ext>
                  </a:extLst>
                </a:gridCol>
                <a:gridCol w="2100586">
                  <a:extLst>
                    <a:ext uri="{9D8B030D-6E8A-4147-A177-3AD203B41FA5}">
                      <a16:colId xmlns="" xmlns:a16="http://schemas.microsoft.com/office/drawing/2014/main" val="1960167591"/>
                    </a:ext>
                  </a:extLst>
                </a:gridCol>
                <a:gridCol w="2100586">
                  <a:extLst>
                    <a:ext uri="{9D8B030D-6E8A-4147-A177-3AD203B41FA5}">
                      <a16:colId xmlns="" xmlns:a16="http://schemas.microsoft.com/office/drawing/2014/main" val="2641253568"/>
                    </a:ext>
                  </a:extLst>
                </a:gridCol>
              </a:tblGrid>
              <a:tr h="173303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Produto </a:t>
                      </a:r>
                    </a:p>
                    <a:p>
                      <a:pPr algn="ctr"/>
                      <a:r>
                        <a:rPr lang="pt-BR" sz="14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origem</a:t>
                      </a:r>
                      <a:r>
                        <a:rPr lang="pt-BR" sz="14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p</a:t>
                      </a:r>
                      <a:r>
                        <a:rPr lang="pt-BR" sz="14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lasmática</a:t>
                      </a:r>
                      <a:endParaRPr lang="pt-BR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Demanda MS</a:t>
                      </a:r>
                      <a:endParaRPr lang="pt-BR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Contrato Atual</a:t>
                      </a:r>
                    </a:p>
                    <a:p>
                      <a:pPr algn="ctr"/>
                      <a:r>
                        <a:rPr lang="pt-BR" sz="14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2022/2023</a:t>
                      </a:r>
                      <a:endParaRPr lang="pt-BR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Negociação / Planejado</a:t>
                      </a:r>
                      <a:r>
                        <a:rPr lang="pt-BR" sz="14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pt-BR" sz="14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2023/2024</a:t>
                      </a:r>
                      <a:endParaRPr lang="pt-BR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Total </a:t>
                      </a:r>
                    </a:p>
                    <a:p>
                      <a:pPr algn="ctr"/>
                      <a:r>
                        <a:rPr lang="pt-BR" sz="14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2022/2024</a:t>
                      </a:r>
                      <a:endParaRPr lang="pt-BR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16181369"/>
                  </a:ext>
                </a:extLst>
              </a:tr>
              <a:tr h="173303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Albumina</a:t>
                      </a:r>
                      <a:endParaRPr lang="pt-BR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---</a:t>
                      </a:r>
                      <a:endParaRPr lang="pt-BR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2.626.750</a:t>
                      </a:r>
                      <a:r>
                        <a:rPr lang="pt-BR" sz="14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gramas</a:t>
                      </a:r>
                      <a:endParaRPr lang="pt-BR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4.320.000 gramas</a:t>
                      </a:r>
                      <a:endParaRPr lang="pt-BR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5.866.750 gramas</a:t>
                      </a:r>
                      <a:endParaRPr lang="pt-BR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70417240"/>
                  </a:ext>
                </a:extLst>
              </a:tr>
              <a:tr h="173303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Imunoglobulina</a:t>
                      </a:r>
                      <a:endParaRPr lang="pt-BR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2.840.220 gramas (2021)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508.650 gramas</a:t>
                      </a:r>
                      <a:endParaRPr lang="pt-BR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864.000 gramas</a:t>
                      </a:r>
                      <a:endParaRPr lang="pt-BR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1.372.650 gramas</a:t>
                      </a:r>
                      <a:endParaRPr lang="pt-BR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76967523"/>
                  </a:ext>
                </a:extLst>
              </a:tr>
              <a:tr h="173303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Fator VIII</a:t>
                      </a:r>
                      <a:endParaRPr lang="pt-BR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207.059.000</a:t>
                      </a:r>
                      <a:r>
                        <a:rPr lang="pt-BR" sz="1400" b="1" u="none" strike="noStrike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 UI (2022)</a:t>
                      </a:r>
                      <a:endParaRPr lang="pt-BR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13.200.000 UI</a:t>
                      </a:r>
                      <a:endParaRPr lang="pt-BR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15.700.000 UI</a:t>
                      </a:r>
                      <a:endParaRPr lang="pt-BR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33.900.000 UI</a:t>
                      </a:r>
                      <a:endParaRPr lang="pt-BR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455919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Fator IX</a:t>
                      </a:r>
                      <a:endParaRPr lang="pt-BR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162.446.700 UI (2022)</a:t>
                      </a:r>
                      <a:endParaRPr lang="pt-BR" sz="1400" b="1" i="0" u="none" strike="noStrike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24.057.000 UI</a:t>
                      </a:r>
                      <a:endParaRPr lang="pt-BR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39.600.000 UI</a:t>
                      </a:r>
                      <a:endParaRPr lang="pt-BR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63.657.000 UI</a:t>
                      </a:r>
                      <a:endParaRPr lang="pt-BR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04403327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algn="r"/>
                      <a:r>
                        <a:rPr lang="pt-BR" sz="1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Fonte: Ministério da Saúde / Hemobrás</a:t>
                      </a:r>
                      <a:endParaRPr lang="pt-BR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pt-BR" sz="14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05283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3413072"/>
      </p:ext>
    </p:extLst>
  </p:cSld>
  <p:clrMapOvr>
    <a:masterClrMapping/>
  </p:clrMapOvr>
</p:sld>
</file>

<file path=ppt/theme/theme1.xml><?xml version="1.0" encoding="utf-8"?>
<a:theme xmlns:a="http://schemas.openxmlformats.org/drawingml/2006/main" name="Lâmina de Aber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âmina de Abertura e final">
  <a:themeElements>
    <a:clrScheme name="Personalizar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13FFE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tes">
      <a:majorFont>
        <a:latin typeface="Montserra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4052</TotalTime>
  <Words>1340</Words>
  <Application>Microsoft Office PowerPoint</Application>
  <PresentationFormat>Widescreen</PresentationFormat>
  <Paragraphs>148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11</vt:i4>
      </vt:variant>
    </vt:vector>
  </HeadingPairs>
  <TitlesOfParts>
    <vt:vector size="21" baseType="lpstr">
      <vt:lpstr>Calibri Light</vt:lpstr>
      <vt:lpstr>Montserrat ExtraBold</vt:lpstr>
      <vt:lpstr>Wingdings</vt:lpstr>
      <vt:lpstr>Arial</vt:lpstr>
      <vt:lpstr>Montserrat</vt:lpstr>
      <vt:lpstr>Courier New</vt:lpstr>
      <vt:lpstr>Calibri</vt:lpstr>
      <vt:lpstr>Roboto</vt:lpstr>
      <vt:lpstr>Lâmina de Abertura</vt:lpstr>
      <vt:lpstr>Lâmina de Abertura e final</vt:lpstr>
      <vt:lpstr>PEC 10/2022 Audiência Pública, Senado Federal 18/04/2023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Josué Custódio Fernandes</dc:creator>
  <cp:lastModifiedBy>Caroline de Araújo Ribeiro</cp:lastModifiedBy>
  <cp:revision>193</cp:revision>
  <cp:lastPrinted>2021-05-27T13:54:16Z</cp:lastPrinted>
  <dcterms:created xsi:type="dcterms:W3CDTF">2021-05-25T14:48:35Z</dcterms:created>
  <dcterms:modified xsi:type="dcterms:W3CDTF">2023-04-18T14:22:03Z</dcterms:modified>
</cp:coreProperties>
</file>