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4" r:id="rId2"/>
    <p:sldId id="256" r:id="rId3"/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E7ED-6111-4B2E-9BB4-AC3302A394CA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0220-E220-4C5D-A112-A797B65865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18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3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3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1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64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5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06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1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5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4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B444-8DF3-4E79-8E21-FDC18CA94A18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FE80-75BC-41CE-B73A-61D87C3FB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6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emel@abemel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7023" r="22019" b="28117"/>
          <a:stretch/>
        </p:blipFill>
        <p:spPr bwMode="auto">
          <a:xfrm>
            <a:off x="7596336" y="26987"/>
            <a:ext cx="1266092" cy="14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acique V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8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67544" y="5949280"/>
            <a:ext cx="8394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Atua </a:t>
            </a:r>
            <a:r>
              <a:rPr lang="pt-BR" sz="2000" dirty="0"/>
              <a:t>como membro ativo na Câmara Setorial da Cadeia Produtiva do Mel e produtos Apícolas, interligando-se com os poderes públicos. </a:t>
            </a:r>
          </a:p>
        </p:txBody>
      </p:sp>
      <p:sp>
        <p:nvSpPr>
          <p:cNvPr id="2" name="AutoShape 2" descr="blob:https://web.whatsapp.com/6a96f880-8933-4862-a9a0-5bb684de2f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01008"/>
            <a:ext cx="2972334" cy="222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49" y="3501008"/>
            <a:ext cx="2972334" cy="222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1405225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</a:rPr>
              <a:t>A ABEMEL - Associação Brasileira dos Exportadores de Mel, fundada em 15 de agosto de 2003, é a entidade com maior representatividade das empresas beneficiadoras e exportadoras de produtos apícolas do Brasil. 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155574" y="2564904"/>
            <a:ext cx="8880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prstClr val="black"/>
                </a:solidFill>
              </a:rPr>
              <a:t>Trabalha para otimizar o desempenho das exportações setoriais, facilitando o acesso aos mercados e negociações com toda cadeia produtiva.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3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7023" r="22019" b="28117"/>
          <a:stretch/>
        </p:blipFill>
        <p:spPr bwMode="auto">
          <a:xfrm>
            <a:off x="7596336" y="26987"/>
            <a:ext cx="1266092" cy="14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1052736"/>
            <a:ext cx="8496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É</a:t>
            </a:r>
            <a:r>
              <a:rPr lang="pt-BR" sz="2400" dirty="0" smtClean="0"/>
              <a:t> uma atividade prioritariamente do </a:t>
            </a:r>
          </a:p>
          <a:p>
            <a:pPr algn="ctr"/>
            <a:r>
              <a:rPr lang="pt-BR" sz="2400" dirty="0" smtClean="0"/>
              <a:t>pequeno produtor, em sua maioria da agricultura familiar.</a:t>
            </a:r>
          </a:p>
          <a:p>
            <a:pPr algn="ctr"/>
            <a:r>
              <a:rPr lang="pt-BR" sz="2400" dirty="0" smtClean="0"/>
              <a:t>Mesmo os maiores exportadores de mel do Brasil, </a:t>
            </a:r>
          </a:p>
          <a:p>
            <a:pPr algn="ctr"/>
            <a:r>
              <a:rPr lang="pt-BR" sz="2400" dirty="0"/>
              <a:t>s</a:t>
            </a:r>
            <a:r>
              <a:rPr lang="pt-BR" sz="2400" dirty="0" smtClean="0"/>
              <a:t>ão responsáveis por absorver a produção do pequeno produtor rural, enviando seu mel para muitos lugares do mundo.</a:t>
            </a:r>
            <a:endParaRPr lang="pt-BR" sz="2400" dirty="0"/>
          </a:p>
        </p:txBody>
      </p:sp>
      <p:pic>
        <p:nvPicPr>
          <p:cNvPr id="12" name="Picture 4" descr="Cacique V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8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32238" r="31992" b="25122"/>
          <a:stretch/>
        </p:blipFill>
        <p:spPr bwMode="auto">
          <a:xfrm>
            <a:off x="0" y="2924944"/>
            <a:ext cx="9144000" cy="37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836528" y="501125"/>
            <a:ext cx="147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Apicultura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80312" y="6581001"/>
            <a:ext cx="1610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Fonte: IBGE/ </a:t>
            </a:r>
            <a:r>
              <a:rPr lang="pt-BR" sz="1200" b="1" dirty="0" err="1" smtClean="0"/>
              <a:t>Aliceweb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7575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30680" r="39037" b="13717"/>
          <a:stretch/>
        </p:blipFill>
        <p:spPr bwMode="auto">
          <a:xfrm>
            <a:off x="1381381" y="404445"/>
            <a:ext cx="7007043" cy="424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304742" y="4714330"/>
            <a:ext cx="6291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Produção atual de </a:t>
            </a:r>
            <a:r>
              <a:rPr lang="pt-BR" sz="2400" b="1" dirty="0" smtClean="0"/>
              <a:t>mel</a:t>
            </a:r>
          </a:p>
          <a:p>
            <a:r>
              <a:rPr lang="pt-BR" sz="2400" b="1" dirty="0" smtClean="0"/>
              <a:t>37 </a:t>
            </a:r>
            <a:r>
              <a:rPr lang="pt-BR" sz="2400" b="1" dirty="0" smtClean="0"/>
              <a:t>mil </a:t>
            </a:r>
            <a:r>
              <a:rPr lang="pt-BR" sz="2400" b="1" dirty="0" err="1" smtClean="0"/>
              <a:t>ton</a:t>
            </a:r>
            <a:r>
              <a:rPr lang="pt-BR" sz="2400" b="1" dirty="0" smtClean="0"/>
              <a:t>/ano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20 mil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ton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pt-BR" sz="2400" b="1" dirty="0" smtClean="0">
                <a:sym typeface="Wingdings" panose="05000000000000000000" pitchFamily="2" charset="2"/>
              </a:rPr>
              <a:t>é exportado </a:t>
            </a:r>
            <a:r>
              <a:rPr lang="pt-BR" sz="2400" b="1" dirty="0">
                <a:sym typeface="Wingdings" panose="05000000000000000000" pitchFamily="2" charset="2"/>
              </a:rPr>
              <a:t> </a:t>
            </a:r>
            <a:r>
              <a:rPr lang="pt-BR" sz="2400" b="1" dirty="0" smtClean="0">
                <a:sym typeface="Wingdings" panose="05000000000000000000" pitchFamily="2" charset="2"/>
              </a:rPr>
              <a:t>  </a:t>
            </a:r>
            <a:r>
              <a:rPr lang="pt-BR" sz="2400" b="1" dirty="0" smtClean="0">
                <a:sym typeface="Wingdings" panose="05000000000000000000" pitchFamily="2" charset="2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55%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568" y="5674022"/>
            <a:ext cx="794005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O comprometimento das exportações de mel brasileiro hoje, </a:t>
            </a:r>
          </a:p>
          <a:p>
            <a:pPr algn="ctr"/>
            <a:r>
              <a:rPr lang="pt-BR" dirty="0" smtClean="0"/>
              <a:t>Comprometeria imediatamente e integralmente a cadeia produtiva</a:t>
            </a:r>
          </a:p>
          <a:p>
            <a:pPr algn="ctr"/>
            <a:r>
              <a:rPr lang="pt-BR" dirty="0" smtClean="0"/>
              <a:t>Tanto os entrepostos exportadores, quanto, obviamente o pequeno produtor rural.</a:t>
            </a:r>
            <a:endParaRPr lang="pt-B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7023" r="22019" b="28117"/>
          <a:stretch/>
        </p:blipFill>
        <p:spPr bwMode="auto">
          <a:xfrm>
            <a:off x="7596336" y="26987"/>
            <a:ext cx="1266092" cy="14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acique Va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8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33366" y="4592161"/>
            <a:ext cx="1610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Fonte: IBGE/ </a:t>
            </a:r>
            <a:r>
              <a:rPr lang="pt-BR" sz="1200" b="1" dirty="0" err="1" smtClean="0"/>
              <a:t>Aliceweb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2392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192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u="none" strike="noStrike" baseline="0" dirty="0" smtClean="0">
                <a:latin typeface="Cambria-Bold"/>
              </a:rPr>
              <a:t>PLC n. 36/2017</a:t>
            </a:r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7023" r="22019" b="28117"/>
          <a:stretch/>
        </p:blipFill>
        <p:spPr bwMode="auto">
          <a:xfrm>
            <a:off x="7596336" y="26987"/>
            <a:ext cx="1266092" cy="14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cique V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8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0797" y="1700808"/>
            <a:ext cx="7657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Alteração da classificação do mel para “Produto de Origem Mista”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Consequente retirada do mel e derivados das atuais normas regulatórias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Orientação a riscos potencias dos diferentes produtos inclusos na mesma lei.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0797" y="2780928"/>
            <a:ext cx="2423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u="none" strike="noStrike" baseline="0" dirty="0" smtClean="0">
                <a:latin typeface="Cambria-Bold"/>
              </a:rPr>
              <a:t>Proposta</a:t>
            </a:r>
            <a:r>
              <a:rPr lang="pt-BR" b="1" i="0" u="none" strike="noStrike" dirty="0" smtClean="0">
                <a:latin typeface="Cambria-Bold"/>
              </a:rPr>
              <a:t> do setor: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9816" y="3212976"/>
            <a:ext cx="868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Manutenção da classificação atual de mel e </a:t>
            </a:r>
            <a:r>
              <a:rPr lang="pt-BR" dirty="0" smtClean="0"/>
              <a:t>derivados.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Atualização da denominação para “Produtos de Abelhas e Derivados”.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Inclusão da importante orientação de que os produtos e processos em questão deverão</a:t>
            </a:r>
          </a:p>
          <a:p>
            <a:r>
              <a:rPr lang="pt-BR" dirty="0"/>
              <a:t>	</a:t>
            </a:r>
            <a:r>
              <a:rPr lang="pt-BR" dirty="0" smtClean="0"/>
              <a:t>- Ser inspecionados e fiscalizados considerando os diferentes riscos potenciais.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8473" y="4581128"/>
            <a:ext cx="808798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Novas normas publicadas recentemente estão em </a:t>
            </a:r>
            <a:r>
              <a:rPr lang="pt-BR" dirty="0" err="1" smtClean="0"/>
              <a:t>congluência</a:t>
            </a:r>
            <a:r>
              <a:rPr lang="pt-BR" dirty="0" smtClean="0"/>
              <a:t> </a:t>
            </a:r>
            <a:r>
              <a:rPr lang="pt-BR" dirty="0" smtClean="0"/>
              <a:t>aos anseios do setor, </a:t>
            </a:r>
          </a:p>
          <a:p>
            <a:pPr algn="ctr"/>
            <a:r>
              <a:rPr lang="pt-BR" dirty="0" smtClean="0"/>
              <a:t>e às justificativas prestadas quando da apresentação deste Projeto de lei.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3" b="16273"/>
          <a:stretch/>
        </p:blipFill>
        <p:spPr bwMode="auto">
          <a:xfrm>
            <a:off x="6372200" y="5649617"/>
            <a:ext cx="2184456" cy="751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3" y="5649617"/>
            <a:ext cx="2255336" cy="751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23975" y="5685443"/>
            <a:ext cx="2944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Instrução Normativa n. 05</a:t>
            </a:r>
          </a:p>
          <a:p>
            <a:pPr algn="ctr"/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14/02/2017</a:t>
            </a:r>
            <a:endParaRPr lang="pt-B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5520" r="15117" b="18222"/>
          <a:stretch/>
        </p:blipFill>
        <p:spPr bwMode="auto">
          <a:xfrm>
            <a:off x="2292824" y="655637"/>
            <a:ext cx="4176215" cy="44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cique V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98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99592" y="5788420"/>
            <a:ext cx="7855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i="0" dirty="0" smtClean="0">
                <a:solidFill>
                  <a:srgbClr val="002060"/>
                </a:solidFill>
                <a:effectLst/>
                <a:latin typeface="Arial"/>
              </a:rPr>
              <a:t>Endereço:</a:t>
            </a:r>
            <a: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  <a:t> </a:t>
            </a:r>
            <a:b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</a:br>
            <a: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  <a:t>Avenida 58-A, Nº600 - Jardim América (Secretaria da Agricultura) </a:t>
            </a:r>
            <a:b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</a:br>
            <a: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  <a:t>CEP: 13506-054 - Rio Claro - SP - Brasil </a:t>
            </a:r>
            <a:b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</a:br>
            <a:r>
              <a:rPr lang="pt-BR" sz="1400" b="0" i="0" dirty="0" smtClean="0">
                <a:solidFill>
                  <a:srgbClr val="002060"/>
                </a:solidFill>
                <a:effectLst/>
                <a:latin typeface="Arial"/>
              </a:rPr>
              <a:t>Fone/Fax: +55 19 3532-4703 - </a:t>
            </a:r>
            <a:r>
              <a:rPr lang="pt-BR" sz="1400" b="0" i="0" u="none" strike="noStrike" dirty="0" smtClean="0">
                <a:solidFill>
                  <a:srgbClr val="002060"/>
                </a:solidFill>
                <a:effectLst/>
                <a:latin typeface="Arial"/>
                <a:hlinkClick r:id="rId4"/>
              </a:rPr>
              <a:t>abemel@abemel.com.br</a:t>
            </a:r>
            <a:endParaRPr lang="pt-BR" sz="1400" b="0" i="0" dirty="0" smtClean="0">
              <a:solidFill>
                <a:srgbClr val="002060"/>
              </a:solidFill>
              <a:effectLst/>
              <a:latin typeface="Arial"/>
            </a:endParaRPr>
          </a:p>
          <a:p>
            <a:pPr algn="r"/>
            <a:r>
              <a:rPr lang="pt-BR" sz="1400" dirty="0" smtClean="0">
                <a:solidFill>
                  <a:srgbClr val="002060"/>
                </a:solidFill>
              </a:rPr>
              <a:t/>
            </a:r>
            <a:br>
              <a:rPr lang="pt-BR" sz="1400" dirty="0" smtClean="0">
                <a:solidFill>
                  <a:srgbClr val="002060"/>
                </a:solidFill>
              </a:rPr>
            </a:b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284</Words>
  <Application>Microsoft Office PowerPoint</Application>
  <PresentationFormat>Apresentação na tela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Micro11-lab</dc:creator>
  <cp:lastModifiedBy>Micro11-lab</cp:lastModifiedBy>
  <cp:revision>9</cp:revision>
  <cp:lastPrinted>2018-05-21T14:54:59Z</cp:lastPrinted>
  <dcterms:created xsi:type="dcterms:W3CDTF">2018-05-21T13:38:13Z</dcterms:created>
  <dcterms:modified xsi:type="dcterms:W3CDTF">2018-05-21T15:37:46Z</dcterms:modified>
</cp:coreProperties>
</file>