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8" r:id="rId3"/>
    <p:sldId id="263" r:id="rId4"/>
    <p:sldId id="260" r:id="rId5"/>
    <p:sldId id="262" r:id="rId6"/>
    <p:sldId id="259" r:id="rId7"/>
    <p:sldId id="264" r:id="rId8"/>
    <p:sldId id="277" r:id="rId9"/>
    <p:sldId id="275" r:id="rId10"/>
    <p:sldId id="265" r:id="rId11"/>
    <p:sldId id="276" r:id="rId12"/>
    <p:sldId id="274" r:id="rId13"/>
  </p:sldIdLst>
  <p:sldSz cx="9144000" cy="6858000" type="screen4x3"/>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05" autoAdjust="0"/>
    <p:restoredTop sz="93824" autoAdjust="0"/>
  </p:normalViewPr>
  <p:slideViewPr>
    <p:cSldViewPr>
      <p:cViewPr>
        <p:scale>
          <a:sx n="75" d="100"/>
          <a:sy n="75" d="100"/>
        </p:scale>
        <p:origin x="-1229" y="-2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fsadmin\STRANS\Area_compartilhada\Secretaria%20de%20Transpar&#234;ncia\DATASENADO\Series%20hist&#243;ricas%20DataSenado\Bar&#244;metro\S&#233;rie%20hist&#243;rica%20Bar&#244;metro%20atualizada%20at&#233;%2020150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pt-BR"/>
  <c:chart>
    <c:title>
      <c:tx>
        <c:rich>
          <a:bodyPr/>
          <a:lstStyle/>
          <a:p>
            <a:pPr>
              <a:defRPr/>
            </a:pPr>
            <a:r>
              <a:rPr lang="pt-BR"/>
              <a:t>Qual sua opinião sobre a atuação do Senado Federal? (%)</a:t>
            </a:r>
          </a:p>
        </c:rich>
      </c:tx>
      <c:layout/>
      <c:overlay val="1"/>
    </c:title>
    <c:plotArea>
      <c:layout>
        <c:manualLayout>
          <c:layoutTarget val="inner"/>
          <c:xMode val="edge"/>
          <c:yMode val="edge"/>
          <c:x val="3.6448211058763863E-2"/>
          <c:y val="0.20417833187518244"/>
          <c:w val="0.65020957296220672"/>
          <c:h val="0.59338373015872958"/>
        </c:manualLayout>
      </c:layout>
      <c:lineChart>
        <c:grouping val="standard"/>
        <c:ser>
          <c:idx val="0"/>
          <c:order val="0"/>
          <c:tx>
            <c:strRef>
              <c:f>Democracia!$A$39</c:f>
              <c:strCache>
                <c:ptCount val="1"/>
                <c:pt idx="0">
                  <c:v>Ótima / boa</c:v>
                </c:pt>
              </c:strCache>
            </c:strRef>
          </c:tx>
          <c:spPr>
            <a:ln>
              <a:solidFill>
                <a:srgbClr val="000080"/>
              </a:solidFill>
            </a:ln>
          </c:spPr>
          <c:marker>
            <c:symbol val="diamond"/>
            <c:size val="5"/>
            <c:spPr>
              <a:solidFill>
                <a:srgbClr val="000080"/>
              </a:solidFill>
              <a:ln>
                <a:solidFill>
                  <a:srgbClr val="000080"/>
                </a:solidFill>
              </a:ln>
            </c:spPr>
          </c:marker>
          <c:dLbls>
            <c:dLbl>
              <c:idx val="0"/>
              <c:layout>
                <c:manualLayout>
                  <c:x val="-4.3177040924977116E-2"/>
                  <c:y val="0.10131031746031745"/>
                </c:manualLayout>
              </c:layout>
              <c:tx>
                <c:rich>
                  <a:bodyPr/>
                  <a:lstStyle/>
                  <a:p>
                    <a:r>
                      <a:rPr lang="en-US"/>
                      <a:t>25</a:t>
                    </a:r>
                  </a:p>
                </c:rich>
              </c:tx>
              <c:dLblPos val="r"/>
              <c:showVal val="1"/>
              <c:extLst>
                <c:ext xmlns:c15="http://schemas.microsoft.com/office/drawing/2012/chart" uri="{CE6537A1-D6FC-4f65-9D91-7224C49458BB}">
                  <c15:layout/>
                </c:ext>
              </c:extLst>
            </c:dLbl>
            <c:dLbl>
              <c:idx val="1"/>
              <c:layout>
                <c:manualLayout>
                  <c:x val="-5.4589434917135513E-2"/>
                  <c:y val="4.5873809523809476E-2"/>
                </c:manualLayout>
              </c:layout>
              <c:tx>
                <c:rich>
                  <a:bodyPr/>
                  <a:lstStyle/>
                  <a:p>
                    <a:r>
                      <a:rPr lang="en-US"/>
                      <a:t>17</a:t>
                    </a:r>
                  </a:p>
                </c:rich>
              </c:tx>
              <c:dLblPos val="r"/>
              <c:showVal val="1"/>
              <c:extLst>
                <c:ext xmlns:c15="http://schemas.microsoft.com/office/drawing/2012/chart" uri="{CE6537A1-D6FC-4f65-9D91-7224C49458BB}">
                  <c15:layout/>
                </c:ext>
              </c:extLst>
            </c:dLbl>
            <c:dLbl>
              <c:idx val="2"/>
              <c:layout/>
              <c:tx>
                <c:rich>
                  <a:bodyPr/>
                  <a:lstStyle/>
                  <a:p>
                    <a:r>
                      <a:rPr lang="en-US"/>
                      <a:t>16</a:t>
                    </a:r>
                  </a:p>
                </c:rich>
              </c:tx>
              <c:dLblPos val="b"/>
              <c:showVal val="1"/>
              <c:extLst>
                <c:ext xmlns:c15="http://schemas.microsoft.com/office/drawing/2012/chart" uri="{CE6537A1-D6FC-4f65-9D91-7224C49458BB}">
                  <c15:layout/>
                </c:ext>
              </c:extLst>
            </c:dLbl>
            <c:dLbl>
              <c:idx val="3"/>
              <c:layout/>
              <c:tx>
                <c:rich>
                  <a:bodyPr/>
                  <a:lstStyle/>
                  <a:p>
                    <a:r>
                      <a:rPr lang="en-US"/>
                      <a:t>18</a:t>
                    </a:r>
                  </a:p>
                </c:rich>
              </c:tx>
              <c:dLblPos val="b"/>
              <c:showVal val="1"/>
              <c:extLst>
                <c:ext xmlns:c15="http://schemas.microsoft.com/office/drawing/2012/chart" uri="{CE6537A1-D6FC-4f65-9D91-7224C49458BB}">
                  <c15:layout/>
                </c:ext>
              </c:extLst>
            </c:dLbl>
            <c:dLbl>
              <c:idx val="4"/>
              <c:layout/>
              <c:tx>
                <c:rich>
                  <a:bodyPr/>
                  <a:lstStyle/>
                  <a:p>
                    <a:r>
                      <a:rPr lang="en-US"/>
                      <a:t>17</a:t>
                    </a:r>
                  </a:p>
                </c:rich>
              </c:tx>
              <c:dLblPos val="b"/>
              <c:showVal val="1"/>
              <c:extLst>
                <c:ext xmlns:c15="http://schemas.microsoft.com/office/drawing/2012/chart" uri="{CE6537A1-D6FC-4f65-9D91-7224C49458BB}">
                  <c15:layout/>
                </c:ext>
              </c:extLst>
            </c:dLbl>
            <c:dLbl>
              <c:idx val="5"/>
              <c:layout/>
              <c:tx>
                <c:rich>
                  <a:bodyPr/>
                  <a:lstStyle/>
                  <a:p>
                    <a:r>
                      <a:rPr lang="en-US"/>
                      <a:t>15</a:t>
                    </a:r>
                  </a:p>
                </c:rich>
              </c:tx>
              <c:dLblPos val="b"/>
              <c:showVal val="1"/>
              <c:extLst>
                <c:ext xmlns:c15="http://schemas.microsoft.com/office/drawing/2012/chart" uri="{CE6537A1-D6FC-4f65-9D91-7224C49458BB}">
                  <c15:layout/>
                </c:ext>
              </c:extLst>
            </c:dLbl>
            <c:spPr>
              <a:noFill/>
              <a:ln>
                <a:noFill/>
              </a:ln>
              <a:effectLst/>
            </c:spPr>
            <c:dLblPos val="b"/>
            <c:showVal val="1"/>
            <c:extLst>
              <c:ext xmlns:c15="http://schemas.microsoft.com/office/drawing/2012/chart" uri="{CE6537A1-D6FC-4f65-9D91-7224C49458BB}">
                <c15:showLeaderLines val="0"/>
              </c:ext>
            </c:extLst>
          </c:dLbls>
          <c:cat>
            <c:strRef>
              <c:f>Democracia!$F$38:$K$38</c:f>
              <c:strCache>
                <c:ptCount val="6"/>
                <c:pt idx="0">
                  <c:v>dez/12</c:v>
                </c:pt>
                <c:pt idx="1">
                  <c:v>jun/13</c:v>
                </c:pt>
                <c:pt idx="2">
                  <c:v>dez/13</c:v>
                </c:pt>
                <c:pt idx="3">
                  <c:v>jul/14</c:v>
                </c:pt>
                <c:pt idx="4">
                  <c:v>dez/14</c:v>
                </c:pt>
                <c:pt idx="5">
                  <c:v>jun/15</c:v>
                </c:pt>
              </c:strCache>
            </c:strRef>
          </c:cat>
          <c:val>
            <c:numRef>
              <c:f>Democracia!$F$39:$K$39</c:f>
              <c:numCache>
                <c:formatCode>0%</c:formatCode>
                <c:ptCount val="6"/>
                <c:pt idx="0">
                  <c:v>0.25407166123778502</c:v>
                </c:pt>
                <c:pt idx="1">
                  <c:v>0.16639477977161504</c:v>
                </c:pt>
                <c:pt idx="2">
                  <c:v>0.16404692558614883</c:v>
                </c:pt>
                <c:pt idx="3">
                  <c:v>0.17572366182425408</c:v>
                </c:pt>
                <c:pt idx="4" formatCode="###0%">
                  <c:v>0.16605247491262887</c:v>
                </c:pt>
                <c:pt idx="5" formatCode="###0%">
                  <c:v>0.1548027515090431</c:v>
                </c:pt>
              </c:numCache>
            </c:numRef>
          </c:val>
        </c:ser>
        <c:ser>
          <c:idx val="1"/>
          <c:order val="1"/>
          <c:tx>
            <c:strRef>
              <c:f>Democracia!$A$40</c:f>
              <c:strCache>
                <c:ptCount val="1"/>
                <c:pt idx="0">
                  <c:v>Regular</c:v>
                </c:pt>
              </c:strCache>
            </c:strRef>
          </c:tx>
          <c:spPr>
            <a:ln>
              <a:solidFill>
                <a:srgbClr val="FFCC00"/>
              </a:solidFill>
            </a:ln>
          </c:spPr>
          <c:marker>
            <c:symbol val="square"/>
            <c:size val="5"/>
            <c:spPr>
              <a:solidFill>
                <a:srgbClr val="FFCC00"/>
              </a:solidFill>
              <a:ln>
                <a:solidFill>
                  <a:srgbClr val="FFCC00"/>
                </a:solidFill>
              </a:ln>
            </c:spPr>
          </c:marker>
          <c:dLbls>
            <c:dLbl>
              <c:idx val="0"/>
              <c:layout/>
              <c:tx>
                <c:rich>
                  <a:bodyPr/>
                  <a:lstStyle/>
                  <a:p>
                    <a:r>
                      <a:rPr lang="en-US"/>
                      <a:t>54</a:t>
                    </a:r>
                  </a:p>
                </c:rich>
              </c:tx>
              <c:dLblPos val="t"/>
              <c:showVal val="1"/>
              <c:extLst>
                <c:ext xmlns:c15="http://schemas.microsoft.com/office/drawing/2012/chart" uri="{CE6537A1-D6FC-4f65-9D91-7224C49458BB}">
                  <c15:layout/>
                </c:ext>
              </c:extLst>
            </c:dLbl>
            <c:dLbl>
              <c:idx val="1"/>
              <c:layout/>
              <c:tx>
                <c:rich>
                  <a:bodyPr/>
                  <a:lstStyle/>
                  <a:p>
                    <a:r>
                      <a:rPr lang="en-US"/>
                      <a:t>47</a:t>
                    </a:r>
                  </a:p>
                </c:rich>
              </c:tx>
              <c:dLblPos val="t"/>
              <c:showVal val="1"/>
              <c:extLst>
                <c:ext xmlns:c15="http://schemas.microsoft.com/office/drawing/2012/chart" uri="{CE6537A1-D6FC-4f65-9D91-7224C49458BB}">
                  <c15:layout/>
                </c:ext>
              </c:extLst>
            </c:dLbl>
            <c:dLbl>
              <c:idx val="2"/>
              <c:layout/>
              <c:tx>
                <c:rich>
                  <a:bodyPr/>
                  <a:lstStyle/>
                  <a:p>
                    <a:r>
                      <a:rPr lang="en-US"/>
                      <a:t>48</a:t>
                    </a:r>
                  </a:p>
                </c:rich>
              </c:tx>
              <c:dLblPos val="t"/>
              <c:showVal val="1"/>
              <c:extLst>
                <c:ext xmlns:c15="http://schemas.microsoft.com/office/drawing/2012/chart" uri="{CE6537A1-D6FC-4f65-9D91-7224C49458BB}">
                  <c15:layout/>
                </c:ext>
              </c:extLst>
            </c:dLbl>
            <c:dLbl>
              <c:idx val="3"/>
              <c:layout/>
              <c:tx>
                <c:rich>
                  <a:bodyPr/>
                  <a:lstStyle/>
                  <a:p>
                    <a:r>
                      <a:rPr lang="en-US"/>
                      <a:t>45</a:t>
                    </a:r>
                  </a:p>
                </c:rich>
              </c:tx>
              <c:dLblPos val="t"/>
              <c:showVal val="1"/>
              <c:extLst>
                <c:ext xmlns:c15="http://schemas.microsoft.com/office/drawing/2012/chart" uri="{CE6537A1-D6FC-4f65-9D91-7224C49458BB}">
                  <c15:layout/>
                </c:ext>
              </c:extLst>
            </c:dLbl>
            <c:dLbl>
              <c:idx val="4"/>
              <c:layout/>
              <c:tx>
                <c:rich>
                  <a:bodyPr/>
                  <a:lstStyle/>
                  <a:p>
                    <a:r>
                      <a:rPr lang="en-US"/>
                      <a:t>52</a:t>
                    </a:r>
                  </a:p>
                </c:rich>
              </c:tx>
              <c:dLblPos val="t"/>
              <c:showVal val="1"/>
              <c:extLst>
                <c:ext xmlns:c15="http://schemas.microsoft.com/office/drawing/2012/chart" uri="{CE6537A1-D6FC-4f65-9D91-7224C49458BB}">
                  <c15:layout/>
                </c:ext>
              </c:extLst>
            </c:dLbl>
            <c:dLbl>
              <c:idx val="5"/>
              <c:layout/>
              <c:tx>
                <c:rich>
                  <a:bodyPr/>
                  <a:lstStyle/>
                  <a:p>
                    <a:r>
                      <a:rPr lang="en-US"/>
                      <a:t>48</a:t>
                    </a:r>
                  </a:p>
                </c:rich>
              </c:tx>
              <c:dLblPos val="t"/>
              <c:showVal val="1"/>
              <c:extLst>
                <c:ext xmlns:c15="http://schemas.microsoft.com/office/drawing/2012/chart" uri="{CE6537A1-D6FC-4f65-9D91-7224C49458BB}">
                  <c15:layout/>
                </c:ext>
              </c:extLst>
            </c:dLbl>
            <c:spPr>
              <a:noFill/>
              <a:ln>
                <a:noFill/>
              </a:ln>
              <a:effectLst/>
            </c:spPr>
            <c:dLblPos val="t"/>
            <c:showVal val="1"/>
            <c:extLst>
              <c:ext xmlns:c15="http://schemas.microsoft.com/office/drawing/2012/chart" uri="{CE6537A1-D6FC-4f65-9D91-7224C49458BB}">
                <c15:showLeaderLines val="0"/>
              </c:ext>
            </c:extLst>
          </c:dLbls>
          <c:cat>
            <c:strRef>
              <c:f>Democracia!$F$38:$K$38</c:f>
              <c:strCache>
                <c:ptCount val="6"/>
                <c:pt idx="0">
                  <c:v>dez/12</c:v>
                </c:pt>
                <c:pt idx="1">
                  <c:v>jun/13</c:v>
                </c:pt>
                <c:pt idx="2">
                  <c:v>dez/13</c:v>
                </c:pt>
                <c:pt idx="3">
                  <c:v>jul/14</c:v>
                </c:pt>
                <c:pt idx="4">
                  <c:v>dez/14</c:v>
                </c:pt>
                <c:pt idx="5">
                  <c:v>jun/15</c:v>
                </c:pt>
              </c:strCache>
            </c:strRef>
          </c:cat>
          <c:val>
            <c:numRef>
              <c:f>Democracia!$F$40:$K$40</c:f>
              <c:numCache>
                <c:formatCode>0%</c:formatCode>
                <c:ptCount val="6"/>
                <c:pt idx="0">
                  <c:v>0.54153094462540718</c:v>
                </c:pt>
                <c:pt idx="1">
                  <c:v>0.46900489396411094</c:v>
                </c:pt>
                <c:pt idx="2">
                  <c:v>0.48426678633008541</c:v>
                </c:pt>
                <c:pt idx="3">
                  <c:v>0.45073151083058183</c:v>
                </c:pt>
                <c:pt idx="4" formatCode="###0%">
                  <c:v>0.51813946167309988</c:v>
                </c:pt>
                <c:pt idx="5" formatCode="###0%">
                  <c:v>0.48361314473679384</c:v>
                </c:pt>
              </c:numCache>
            </c:numRef>
          </c:val>
        </c:ser>
        <c:ser>
          <c:idx val="2"/>
          <c:order val="2"/>
          <c:tx>
            <c:strRef>
              <c:f>Democracia!$A$41</c:f>
              <c:strCache>
                <c:ptCount val="1"/>
                <c:pt idx="0">
                  <c:v>Ruim / péssima</c:v>
                </c:pt>
              </c:strCache>
            </c:strRef>
          </c:tx>
          <c:spPr>
            <a:ln>
              <a:solidFill>
                <a:srgbClr val="99CCFF"/>
              </a:solidFill>
            </a:ln>
          </c:spPr>
          <c:marker>
            <c:symbol val="triangle"/>
            <c:size val="5"/>
            <c:spPr>
              <a:solidFill>
                <a:srgbClr val="99CCFF"/>
              </a:solidFill>
              <a:ln>
                <a:solidFill>
                  <a:srgbClr val="99CCFF"/>
                </a:solidFill>
              </a:ln>
            </c:spPr>
          </c:marker>
          <c:dLbls>
            <c:dLbl>
              <c:idx val="0"/>
              <c:layout>
                <c:manualLayout>
                  <c:x val="-4.3177040924977116E-2"/>
                  <c:y val="-8.6191269841269846E-2"/>
                </c:manualLayout>
              </c:layout>
              <c:tx>
                <c:rich>
                  <a:bodyPr/>
                  <a:lstStyle/>
                  <a:p>
                    <a:r>
                      <a:rPr lang="en-US"/>
                      <a:t>20</a:t>
                    </a:r>
                  </a:p>
                </c:rich>
              </c:tx>
              <c:dLblPos val="r"/>
              <c:showVal val="1"/>
              <c:extLst>
                <c:ext xmlns:c15="http://schemas.microsoft.com/office/drawing/2012/chart" uri="{CE6537A1-D6FC-4f65-9D91-7224C49458BB}">
                  <c15:layout/>
                </c:ext>
              </c:extLst>
            </c:dLbl>
            <c:dLbl>
              <c:idx val="1"/>
              <c:layout>
                <c:manualLayout>
                  <c:x val="-5.1405360305340451E-2"/>
                  <c:y val="4.9880158730158726E-2"/>
                </c:manualLayout>
              </c:layout>
              <c:tx>
                <c:rich>
                  <a:bodyPr/>
                  <a:lstStyle/>
                  <a:p>
                    <a:r>
                      <a:rPr lang="en-US"/>
                      <a:t>36</a:t>
                    </a:r>
                  </a:p>
                </c:rich>
              </c:tx>
              <c:dLblPos val="r"/>
              <c:showVal val="1"/>
              <c:extLst>
                <c:ext xmlns:c15="http://schemas.microsoft.com/office/drawing/2012/chart" uri="{CE6537A1-D6FC-4f65-9D91-7224C49458BB}">
                  <c15:layout/>
                </c:ext>
              </c:extLst>
            </c:dLbl>
            <c:dLbl>
              <c:idx val="2"/>
              <c:layout>
                <c:manualLayout>
                  <c:x val="-4.5037415436700826E-2"/>
                  <c:y val="5.4919841269841334E-2"/>
                </c:manualLayout>
              </c:layout>
              <c:tx>
                <c:rich>
                  <a:bodyPr/>
                  <a:lstStyle/>
                  <a:p>
                    <a:r>
                      <a:rPr lang="en-US"/>
                      <a:t>35</a:t>
                    </a:r>
                  </a:p>
                </c:rich>
              </c:tx>
              <c:dLblPos val="r"/>
              <c:showVal val="1"/>
              <c:extLst>
                <c:ext xmlns:c15="http://schemas.microsoft.com/office/drawing/2012/chart" uri="{CE6537A1-D6FC-4f65-9D91-7224C49458BB}">
                  <c15:layout/>
                </c:ext>
              </c:extLst>
            </c:dLbl>
            <c:dLbl>
              <c:idx val="3"/>
              <c:layout>
                <c:manualLayout>
                  <c:x val="-4.5037415436700826E-2"/>
                  <c:y val="3.9800793650793656E-2"/>
                </c:manualLayout>
              </c:layout>
              <c:tx>
                <c:rich>
                  <a:bodyPr/>
                  <a:lstStyle/>
                  <a:p>
                    <a:r>
                      <a:rPr lang="en-US"/>
                      <a:t>37</a:t>
                    </a:r>
                  </a:p>
                </c:rich>
              </c:tx>
              <c:dLblPos val="r"/>
              <c:showVal val="1"/>
              <c:extLst>
                <c:ext xmlns:c15="http://schemas.microsoft.com/office/drawing/2012/chart" uri="{CE6537A1-D6FC-4f65-9D91-7224C49458BB}">
                  <c15:layout/>
                </c:ext>
              </c:extLst>
            </c:dLbl>
            <c:dLbl>
              <c:idx val="4"/>
              <c:layout>
                <c:manualLayout>
                  <c:x val="-4.8221387871020517E-2"/>
                  <c:y val="4.9880158730158775E-2"/>
                </c:manualLayout>
              </c:layout>
              <c:tx>
                <c:rich>
                  <a:bodyPr/>
                  <a:lstStyle/>
                  <a:p>
                    <a:r>
                      <a:rPr lang="en-US"/>
                      <a:t>31</a:t>
                    </a:r>
                  </a:p>
                </c:rich>
              </c:tx>
              <c:dLblPos val="r"/>
              <c:showVal val="1"/>
              <c:extLst>
                <c:ext xmlns:c15="http://schemas.microsoft.com/office/drawing/2012/chart" uri="{CE6537A1-D6FC-4f65-9D91-7224C49458BB}">
                  <c15:layout/>
                </c:ext>
              </c:extLst>
            </c:dLbl>
            <c:dLbl>
              <c:idx val="5"/>
              <c:layout/>
              <c:tx>
                <c:rich>
                  <a:bodyPr/>
                  <a:lstStyle/>
                  <a:p>
                    <a:r>
                      <a:rPr lang="en-US"/>
                      <a:t>35</a:t>
                    </a:r>
                  </a:p>
                </c:rich>
              </c:tx>
              <c:dLblPos val="t"/>
              <c:showVal val="1"/>
              <c:extLst>
                <c:ext xmlns:c15="http://schemas.microsoft.com/office/drawing/2012/chart" uri="{CE6537A1-D6FC-4f65-9D91-7224C49458BB}">
                  <c15:layout/>
                </c:ext>
              </c:extLst>
            </c:dLbl>
            <c:spPr>
              <a:noFill/>
              <a:ln>
                <a:noFill/>
              </a:ln>
              <a:effectLst/>
            </c:spPr>
            <c:dLblPos val="t"/>
            <c:showVal val="1"/>
            <c:extLst>
              <c:ext xmlns:c15="http://schemas.microsoft.com/office/drawing/2012/chart" uri="{CE6537A1-D6FC-4f65-9D91-7224C49458BB}">
                <c15:showLeaderLines val="0"/>
              </c:ext>
            </c:extLst>
          </c:dLbls>
          <c:cat>
            <c:strRef>
              <c:f>Democracia!$F$38:$K$38</c:f>
              <c:strCache>
                <c:ptCount val="6"/>
                <c:pt idx="0">
                  <c:v>dez/12</c:v>
                </c:pt>
                <c:pt idx="1">
                  <c:v>jun/13</c:v>
                </c:pt>
                <c:pt idx="2">
                  <c:v>dez/13</c:v>
                </c:pt>
                <c:pt idx="3">
                  <c:v>jul/14</c:v>
                </c:pt>
                <c:pt idx="4">
                  <c:v>dez/14</c:v>
                </c:pt>
                <c:pt idx="5">
                  <c:v>jun/15</c:v>
                </c:pt>
              </c:strCache>
            </c:strRef>
          </c:cat>
          <c:val>
            <c:numRef>
              <c:f>Democracia!$F$41:$K$41</c:f>
              <c:numCache>
                <c:formatCode>0%</c:formatCode>
                <c:ptCount val="6"/>
                <c:pt idx="0">
                  <c:v>0.19869706840390877</c:v>
                </c:pt>
                <c:pt idx="1">
                  <c:v>0.36215334420880918</c:v>
                </c:pt>
                <c:pt idx="2">
                  <c:v>0.34856286694026128</c:v>
                </c:pt>
                <c:pt idx="3">
                  <c:v>0.37012521468552961</c:v>
                </c:pt>
                <c:pt idx="4" formatCode="###0%">
                  <c:v>0.30520027171178676</c:v>
                </c:pt>
                <c:pt idx="5" formatCode="###0%">
                  <c:v>0.34722507249052437</c:v>
                </c:pt>
              </c:numCache>
            </c:numRef>
          </c:val>
        </c:ser>
        <c:dLbls>
          <c:showVal val="1"/>
        </c:dLbls>
        <c:marker val="1"/>
        <c:axId val="104552320"/>
        <c:axId val="104558976"/>
      </c:lineChart>
      <c:catAx>
        <c:axId val="104552320"/>
        <c:scaling>
          <c:orientation val="minMax"/>
        </c:scaling>
        <c:axPos val="b"/>
        <c:numFmt formatCode="General" sourceLinked="1"/>
        <c:tickLblPos val="nextTo"/>
        <c:txPr>
          <a:bodyPr rot="-3960000"/>
          <a:lstStyle/>
          <a:p>
            <a:pPr>
              <a:defRPr/>
            </a:pPr>
            <a:endParaRPr lang="pt-BR"/>
          </a:p>
        </c:txPr>
        <c:crossAx val="104558976"/>
        <c:crosses val="autoZero"/>
        <c:auto val="1"/>
        <c:lblAlgn val="ctr"/>
        <c:lblOffset val="100"/>
      </c:catAx>
      <c:valAx>
        <c:axId val="104558976"/>
        <c:scaling>
          <c:orientation val="minMax"/>
        </c:scaling>
        <c:axPos val="l"/>
        <c:numFmt formatCode="0%" sourceLinked="0"/>
        <c:tickLblPos val="nextTo"/>
        <c:crossAx val="104552320"/>
        <c:crosses val="autoZero"/>
        <c:crossBetween val="between"/>
        <c:majorUnit val="0.2"/>
      </c:valAx>
    </c:plotArea>
    <c:legend>
      <c:legendPos val="r"/>
      <c:layout>
        <c:manualLayout>
          <c:xMode val="edge"/>
          <c:yMode val="edge"/>
          <c:x val="0.71530822132307903"/>
          <c:y val="0.30282539682539722"/>
          <c:w val="0.28150997757707147"/>
          <c:h val="0.41954722222222235"/>
        </c:manualLayout>
      </c:layout>
    </c:legend>
    <c:plotVisOnly val="1"/>
    <c:dispBlanksAs val="gap"/>
  </c:chart>
  <c:txPr>
    <a:bodyPr/>
    <a:lstStyle/>
    <a:p>
      <a:pPr>
        <a:defRPr sz="1800"/>
      </a:pPr>
      <a:endParaRPr lang="pt-BR"/>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1"/>
            <a:ext cx="2945659" cy="496332"/>
          </a:xfrm>
          <a:prstGeom prst="rect">
            <a:avLst/>
          </a:prstGeom>
        </p:spPr>
        <p:txBody>
          <a:bodyPr vert="horz" lIns="91413" tIns="45706" rIns="91413" bIns="45706" rtlCol="0"/>
          <a:lstStyle>
            <a:lvl1pPr algn="l">
              <a:defRPr sz="1200"/>
            </a:lvl1pPr>
          </a:lstStyle>
          <a:p>
            <a:endParaRPr lang="pt-BR"/>
          </a:p>
        </p:txBody>
      </p:sp>
      <p:sp>
        <p:nvSpPr>
          <p:cNvPr id="3" name="Espaço Reservado para Data 2"/>
          <p:cNvSpPr>
            <a:spLocks noGrp="1"/>
          </p:cNvSpPr>
          <p:nvPr>
            <p:ph type="dt" sz="quarter" idx="1"/>
          </p:nvPr>
        </p:nvSpPr>
        <p:spPr>
          <a:xfrm>
            <a:off x="3850443" y="1"/>
            <a:ext cx="2945659" cy="496332"/>
          </a:xfrm>
          <a:prstGeom prst="rect">
            <a:avLst/>
          </a:prstGeom>
        </p:spPr>
        <p:txBody>
          <a:bodyPr vert="horz" lIns="91413" tIns="45706" rIns="91413" bIns="45706" rtlCol="0"/>
          <a:lstStyle>
            <a:lvl1pPr algn="r">
              <a:defRPr sz="1200"/>
            </a:lvl1pPr>
          </a:lstStyle>
          <a:p>
            <a:fld id="{3AA5BD33-8D85-4131-8366-90034EED701E}" type="datetimeFigureOut">
              <a:rPr lang="pt-BR" smtClean="0"/>
              <a:pPr/>
              <a:t>07/12/2015</a:t>
            </a:fld>
            <a:endParaRPr lang="pt-BR"/>
          </a:p>
        </p:txBody>
      </p:sp>
      <p:sp>
        <p:nvSpPr>
          <p:cNvPr id="4" name="Espaço Reservado para Rodapé 3"/>
          <p:cNvSpPr>
            <a:spLocks noGrp="1"/>
          </p:cNvSpPr>
          <p:nvPr>
            <p:ph type="ftr" sz="quarter" idx="2"/>
          </p:nvPr>
        </p:nvSpPr>
        <p:spPr>
          <a:xfrm>
            <a:off x="0" y="9428584"/>
            <a:ext cx="2945659" cy="496332"/>
          </a:xfrm>
          <a:prstGeom prst="rect">
            <a:avLst/>
          </a:prstGeom>
        </p:spPr>
        <p:txBody>
          <a:bodyPr vert="horz" lIns="91413" tIns="45706" rIns="91413" bIns="45706"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0443" y="9428584"/>
            <a:ext cx="2945659" cy="496332"/>
          </a:xfrm>
          <a:prstGeom prst="rect">
            <a:avLst/>
          </a:prstGeom>
        </p:spPr>
        <p:txBody>
          <a:bodyPr vert="horz" lIns="91413" tIns="45706" rIns="91413" bIns="45706" rtlCol="0" anchor="b"/>
          <a:lstStyle>
            <a:lvl1pPr algn="r">
              <a:defRPr sz="1200"/>
            </a:lvl1pPr>
          </a:lstStyle>
          <a:p>
            <a:fld id="{8B43950F-60E1-43B5-BB75-50A209933E12}" type="slidenum">
              <a:rPr lang="pt-BR" smtClean="0"/>
              <a:pPr/>
              <a:t>‹nº›</a:t>
            </a:fld>
            <a:endParaRPr lang="pt-B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1"/>
            <a:ext cx="2945659" cy="496332"/>
          </a:xfrm>
          <a:prstGeom prst="rect">
            <a:avLst/>
          </a:prstGeom>
        </p:spPr>
        <p:txBody>
          <a:bodyPr vert="horz" lIns="91413" tIns="45706" rIns="91413" bIns="45706" rtlCol="0"/>
          <a:lstStyle>
            <a:lvl1pPr algn="l">
              <a:defRPr sz="1200"/>
            </a:lvl1pPr>
          </a:lstStyle>
          <a:p>
            <a:endParaRPr lang="pt-BR"/>
          </a:p>
        </p:txBody>
      </p:sp>
      <p:sp>
        <p:nvSpPr>
          <p:cNvPr id="3" name="Espaço Reservado para Data 2"/>
          <p:cNvSpPr>
            <a:spLocks noGrp="1"/>
          </p:cNvSpPr>
          <p:nvPr>
            <p:ph type="dt" idx="1"/>
          </p:nvPr>
        </p:nvSpPr>
        <p:spPr>
          <a:xfrm>
            <a:off x="3850443" y="1"/>
            <a:ext cx="2945659" cy="496332"/>
          </a:xfrm>
          <a:prstGeom prst="rect">
            <a:avLst/>
          </a:prstGeom>
        </p:spPr>
        <p:txBody>
          <a:bodyPr vert="horz" lIns="91413" tIns="45706" rIns="91413" bIns="45706" rtlCol="0"/>
          <a:lstStyle>
            <a:lvl1pPr algn="r">
              <a:defRPr sz="1200"/>
            </a:lvl1pPr>
          </a:lstStyle>
          <a:p>
            <a:fld id="{87ABAA87-C477-40F4-B0E7-A55FA411F21F}" type="datetimeFigureOut">
              <a:rPr lang="pt-BR" smtClean="0"/>
              <a:pPr/>
              <a:t>07/12/2015</a:t>
            </a:fld>
            <a:endParaRPr lang="pt-BR"/>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13" tIns="45706" rIns="91413" bIns="45706" rtlCol="0" anchor="ctr"/>
          <a:lstStyle/>
          <a:p>
            <a:endParaRPr lang="pt-BR"/>
          </a:p>
        </p:txBody>
      </p:sp>
      <p:sp>
        <p:nvSpPr>
          <p:cNvPr id="5" name="Espaço Reservado para Anotações 4"/>
          <p:cNvSpPr>
            <a:spLocks noGrp="1"/>
          </p:cNvSpPr>
          <p:nvPr>
            <p:ph type="body" sz="quarter" idx="3"/>
          </p:nvPr>
        </p:nvSpPr>
        <p:spPr>
          <a:xfrm>
            <a:off x="679768" y="4715153"/>
            <a:ext cx="5438140" cy="4466987"/>
          </a:xfrm>
          <a:prstGeom prst="rect">
            <a:avLst/>
          </a:prstGeom>
        </p:spPr>
        <p:txBody>
          <a:bodyPr vert="horz" lIns="91413" tIns="45706" rIns="91413" bIns="45706"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9428584"/>
            <a:ext cx="2945659" cy="496332"/>
          </a:xfrm>
          <a:prstGeom prst="rect">
            <a:avLst/>
          </a:prstGeom>
        </p:spPr>
        <p:txBody>
          <a:bodyPr vert="horz" lIns="91413" tIns="45706" rIns="91413" bIns="45706"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50443" y="9428584"/>
            <a:ext cx="2945659" cy="496332"/>
          </a:xfrm>
          <a:prstGeom prst="rect">
            <a:avLst/>
          </a:prstGeom>
        </p:spPr>
        <p:txBody>
          <a:bodyPr vert="horz" lIns="91413" tIns="45706" rIns="91413" bIns="45706" rtlCol="0" anchor="b"/>
          <a:lstStyle>
            <a:lvl1pPr algn="r">
              <a:defRPr sz="1200"/>
            </a:lvl1pPr>
          </a:lstStyle>
          <a:p>
            <a:fld id="{D4497B3E-365A-4F5A-9AEE-80471C5B03AC}"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2</a:t>
            </a:fld>
            <a:endParaRPr lang="pt-B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12</a:t>
            </a:fld>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4</a:t>
            </a:fld>
            <a:endParaRPr lang="pt-B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5</a:t>
            </a:fld>
            <a:endParaRPr lang="pt-B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Pesquisas internas </a:t>
            </a:r>
            <a:r>
              <a:rPr lang="pt-BR" dirty="0" err="1" smtClean="0"/>
              <a:t>Interlegis</a:t>
            </a:r>
            <a:r>
              <a:rPr lang="pt-BR" dirty="0" smtClean="0"/>
              <a:t> - Câmaras Municipais  Em andamento </a:t>
            </a:r>
          </a:p>
          <a:p>
            <a:r>
              <a:rPr lang="pt-BR" dirty="0" smtClean="0"/>
              <a:t>Pesquisas internas - Acessibilidade no Senado -  Em andamento </a:t>
            </a:r>
          </a:p>
          <a:p>
            <a:r>
              <a:rPr lang="pt-BR" dirty="0" smtClean="0"/>
              <a:t>Pesquisa de opinião -  Energia -  Prevista </a:t>
            </a:r>
          </a:p>
          <a:p>
            <a:r>
              <a:rPr lang="pt-BR" dirty="0" smtClean="0"/>
              <a:t>Pesquisa de opinião - O cidadão e o Senado Federal -  Prevista </a:t>
            </a:r>
          </a:p>
          <a:p>
            <a:r>
              <a:rPr lang="pt-BR" dirty="0" smtClean="0"/>
              <a:t>Pesquisa de opinião - Idosos no Brasil - Prevista </a:t>
            </a:r>
          </a:p>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6</a:t>
            </a:fld>
            <a:endParaRPr lang="pt-B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7</a:t>
            </a:fld>
            <a:endParaRPr lang="pt-B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8</a:t>
            </a:fld>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Pesquisas internas </a:t>
            </a:r>
            <a:r>
              <a:rPr lang="pt-BR" dirty="0" err="1" smtClean="0"/>
              <a:t>Interlegis</a:t>
            </a:r>
            <a:r>
              <a:rPr lang="pt-BR" dirty="0" smtClean="0"/>
              <a:t> - Câmaras Municipais  Em andamento </a:t>
            </a:r>
          </a:p>
          <a:p>
            <a:r>
              <a:rPr lang="pt-BR" dirty="0" smtClean="0"/>
              <a:t>Pesquisas internas - Acessibilidade no Senado -  Em andamento </a:t>
            </a:r>
          </a:p>
          <a:p>
            <a:r>
              <a:rPr lang="pt-BR" dirty="0" smtClean="0"/>
              <a:t>Pesquisa de opinião -  Energia -  Prevista </a:t>
            </a:r>
          </a:p>
          <a:p>
            <a:r>
              <a:rPr lang="pt-BR" dirty="0" smtClean="0"/>
              <a:t>Pesquisa de opinião - O cidadão e o Senado Federal -  Prevista </a:t>
            </a:r>
          </a:p>
          <a:p>
            <a:r>
              <a:rPr lang="pt-BR" dirty="0" smtClean="0"/>
              <a:t>Pesquisa de opinião - Idosos no Brasil - Prevista </a:t>
            </a:r>
          </a:p>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9</a:t>
            </a:fld>
            <a:endParaRPr lang="pt-B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10</a:t>
            </a:fld>
            <a:endParaRPr lang="pt-B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D4497B3E-365A-4F5A-9AEE-80471C5B03AC}" type="slidenum">
              <a:rPr lang="pt-BR" smtClean="0"/>
              <a:pPr/>
              <a:t>11</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E368B734-B211-4276-8F5F-C46A9C13759B}" type="datetimeFigureOut">
              <a:rPr lang="pt-BR" smtClean="0"/>
              <a:pPr/>
              <a:t>07/12/2015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EA34438-6DC2-4258-BA48-4CA8C617EBBF}"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68B734-B211-4276-8F5F-C46A9C13759B}" type="datetimeFigureOut">
              <a:rPr lang="pt-BR" smtClean="0"/>
              <a:pPr/>
              <a:t>07/12/2015</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A34438-6DC2-4258-BA48-4CA8C617EBBF}"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mailto:datasenado@senado.leg.br"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www.senado.leg.br/datasenado" TargetMode="External"/><Relationship Id="rId5" Type="http://schemas.openxmlformats.org/officeDocument/2006/relationships/hyperlink" Target="mailto:carlosev@senado.gov.br"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srcRect/>
          <a:stretch>
            <a:fillRect/>
          </a:stretch>
        </p:blipFill>
        <p:spPr bwMode="auto">
          <a:xfrm>
            <a:off x="4004204" y="6158923"/>
            <a:ext cx="1355726" cy="439090"/>
          </a:xfrm>
          <a:prstGeom prst="rect">
            <a:avLst/>
          </a:prstGeom>
          <a:noFill/>
          <a:ln w="9525">
            <a:noFill/>
            <a:miter lim="800000"/>
            <a:headEnd/>
            <a:tailEnd/>
          </a:ln>
        </p:spPr>
      </p:pic>
      <p:pic>
        <p:nvPicPr>
          <p:cNvPr id="6" name="Picture 8"/>
          <p:cNvPicPr>
            <a:picLocks noChangeAspect="1" noChangeArrowheads="1"/>
          </p:cNvPicPr>
          <p:nvPr/>
        </p:nvPicPr>
        <p:blipFill>
          <a:blip r:embed="rId3" cstate="print"/>
          <a:srcRect t="87279"/>
          <a:stretch>
            <a:fillRect/>
          </a:stretch>
        </p:blipFill>
        <p:spPr bwMode="auto">
          <a:xfrm>
            <a:off x="-1" y="5444774"/>
            <a:ext cx="9144001" cy="99971"/>
          </a:xfrm>
          <a:prstGeom prst="rect">
            <a:avLst/>
          </a:prstGeom>
          <a:noFill/>
          <a:ln w="9525">
            <a:noFill/>
            <a:miter lim="800000"/>
            <a:headEnd/>
            <a:tailEnd/>
          </a:ln>
        </p:spPr>
      </p:pic>
      <p:sp>
        <p:nvSpPr>
          <p:cNvPr id="7" name="Retângulo 6"/>
          <p:cNvSpPr/>
          <p:nvPr/>
        </p:nvSpPr>
        <p:spPr>
          <a:xfrm>
            <a:off x="0" y="0"/>
            <a:ext cx="9144000" cy="5445224"/>
          </a:xfrm>
          <a:prstGeom prst="rect">
            <a:avLst/>
          </a:prstGeom>
          <a:solidFill>
            <a:srgbClr val="0030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pt-BR"/>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endParaRPr lang="pt-BR"/>
          </a:p>
        </p:txBody>
      </p:sp>
      <p:sp>
        <p:nvSpPr>
          <p:cNvPr id="1027" name="Rectangle 3"/>
          <p:cNvSpPr>
            <a:spLocks noChangeArrowheads="1"/>
          </p:cNvSpPr>
          <p:nvPr/>
        </p:nvSpPr>
        <p:spPr bwMode="auto">
          <a:xfrm>
            <a:off x="2998496" y="2113732"/>
            <a:ext cx="3147015" cy="30162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pt-BR" sz="2200" b="1" baseline="0" dirty="0" smtClean="0">
              <a:solidFill>
                <a:srgbClr val="FFFFFF"/>
              </a:solidFill>
              <a:latin typeface="Arial" pitchFamily="34" charset="0"/>
              <a:ea typeface="Arial Unicode MS" pitchFamily="34" charset="-128"/>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pt-BR" sz="2200" b="1" baseline="0" dirty="0" smtClean="0">
              <a:solidFill>
                <a:srgbClr val="FFFFFF"/>
              </a:solidFill>
              <a:latin typeface="Arial" pitchFamily="34" charset="0"/>
              <a:ea typeface="Arial Unicode MS" pitchFamily="34" charset="-128"/>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pt-BR" sz="4000" b="1" dirty="0" err="1" smtClean="0">
                <a:solidFill>
                  <a:srgbClr val="FFFFFF"/>
                </a:solidFill>
                <a:latin typeface="Arial" pitchFamily="34" charset="0"/>
                <a:ea typeface="Arial Unicode MS" pitchFamily="34" charset="-128"/>
                <a:cs typeface="Arial" pitchFamily="34" charset="0"/>
              </a:rPr>
              <a:t>DataSenado</a:t>
            </a:r>
            <a:endParaRPr kumimoji="0" lang="pt-BR"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pt-BR" sz="1400" b="1" i="0" u="none" strike="noStrike" cap="none" normalizeH="0" baseline="0" dirty="0" smtClean="0">
              <a:ln>
                <a:noFill/>
              </a:ln>
              <a:solidFill>
                <a:srgbClr val="D9D9D9"/>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pt-BR" sz="1400" b="1" i="0" u="none" strike="noStrike" cap="none" normalizeH="0" baseline="0" dirty="0" smtClean="0">
              <a:ln>
                <a:noFill/>
              </a:ln>
              <a:solidFill>
                <a:srgbClr val="D9D9D9"/>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pt-BR" sz="1400" b="1" dirty="0" smtClean="0">
              <a:solidFill>
                <a:srgbClr val="D9D9D9"/>
              </a:solidFill>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pt-BR" sz="1400" b="1" dirty="0" smtClean="0">
                <a:solidFill>
                  <a:srgbClr val="D9D9D9"/>
                </a:solidFill>
                <a:latin typeface="Arial" pitchFamily="34" charset="0"/>
                <a:ea typeface="Times New Roman" pitchFamily="18" charset="0"/>
                <a:cs typeface="Arial" pitchFamily="34" charset="0"/>
              </a:rPr>
              <a:t>Secretaria </a:t>
            </a:r>
            <a:r>
              <a:rPr kumimoji="0" lang="pt-BR" sz="1400" b="1" i="0" u="none" strike="noStrike" cap="none" normalizeH="0" baseline="0" dirty="0" smtClean="0">
                <a:ln>
                  <a:noFill/>
                </a:ln>
                <a:solidFill>
                  <a:srgbClr val="D9D9D9"/>
                </a:solidFill>
                <a:effectLst/>
                <a:latin typeface="Arial" pitchFamily="34" charset="0"/>
                <a:ea typeface="Times New Roman" pitchFamily="18" charset="0"/>
                <a:cs typeface="Arial" pitchFamily="34" charset="0"/>
              </a:rPr>
              <a:t>de Transparência</a:t>
            </a:r>
            <a:endParaRPr kumimoji="0" lang="pt-B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pt-BR" sz="1400" b="1" i="0" u="none" strike="noStrike" cap="none" normalizeH="0" baseline="0" dirty="0" smtClean="0">
              <a:ln>
                <a:noFill/>
              </a:ln>
              <a:solidFill>
                <a:srgbClr val="D9D9D9"/>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pt-BR" sz="1400" b="1" dirty="0" smtClean="0">
              <a:solidFill>
                <a:srgbClr val="D9D9D9"/>
              </a:solidFill>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pt-B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pt-BR" sz="1400" b="0" i="0" u="none" strike="noStrike" cap="none" normalizeH="0" baseline="0" dirty="0" smtClean="0">
                <a:ln>
                  <a:noFill/>
                </a:ln>
                <a:solidFill>
                  <a:srgbClr val="FFFFFF"/>
                </a:solidFill>
                <a:effectLst/>
                <a:latin typeface="Arial" pitchFamily="34" charset="0"/>
                <a:ea typeface="Times New Roman" pitchFamily="18" charset="0"/>
                <a:cs typeface="Arial" pitchFamily="34" charset="0"/>
              </a:rPr>
              <a:t>Dezembro</a:t>
            </a:r>
            <a:r>
              <a:rPr kumimoji="0" lang="pt-BR" sz="1400" b="0" i="0" u="none" strike="noStrike" cap="none" normalizeH="0" dirty="0" smtClean="0">
                <a:ln>
                  <a:noFill/>
                </a:ln>
                <a:solidFill>
                  <a:srgbClr val="FFFFFF"/>
                </a:solidFill>
                <a:effectLst/>
                <a:latin typeface="Arial" pitchFamily="34" charset="0"/>
                <a:ea typeface="Times New Roman" pitchFamily="18" charset="0"/>
                <a:cs typeface="Arial" pitchFamily="34" charset="0"/>
              </a:rPr>
              <a:t> </a:t>
            </a:r>
            <a:r>
              <a:rPr kumimoji="0" lang="pt-BR" sz="1400" b="0" i="0" u="none" strike="noStrike" cap="none" normalizeH="0" baseline="0" dirty="0" smtClean="0">
                <a:ln>
                  <a:noFill/>
                </a:ln>
                <a:solidFill>
                  <a:srgbClr val="FFFFFF"/>
                </a:solidFill>
                <a:effectLst/>
                <a:latin typeface="Arial" pitchFamily="34" charset="0"/>
                <a:ea typeface="Times New Roman" pitchFamily="18" charset="0"/>
                <a:cs typeface="Arial" pitchFamily="34" charset="0"/>
              </a:rPr>
              <a:t>de </a:t>
            </a:r>
            <a:r>
              <a:rPr kumimoji="0" lang="pt-BR" sz="1400" b="0" i="0" u="none" strike="noStrike" cap="none" normalizeH="0" baseline="0" dirty="0" smtClean="0">
                <a:ln>
                  <a:noFill/>
                </a:ln>
                <a:solidFill>
                  <a:srgbClr val="FFFFFF"/>
                </a:solidFill>
                <a:effectLst/>
                <a:latin typeface="Arial" pitchFamily="34" charset="0"/>
                <a:ea typeface="Times New Roman" pitchFamily="18" charset="0"/>
                <a:cs typeface="Arial" pitchFamily="34" charset="0"/>
              </a:rPr>
              <a:t>2015</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8" name="Título 7"/>
          <p:cNvSpPr>
            <a:spLocks noGrp="1"/>
          </p:cNvSpPr>
          <p:nvPr>
            <p:ph type="title"/>
          </p:nvPr>
        </p:nvSpPr>
        <p:spPr>
          <a:xfrm>
            <a:off x="457200" y="404664"/>
            <a:ext cx="8229600" cy="1143000"/>
          </a:xfrm>
        </p:spPr>
        <p:txBody>
          <a:bodyPr>
            <a:normAutofit/>
          </a:bodyPr>
          <a:lstStyle/>
          <a:p>
            <a:r>
              <a:rPr lang="pt-BR" sz="4000" b="1" dirty="0" smtClean="0"/>
              <a:t>Conselho de Transparência</a:t>
            </a:r>
            <a:endParaRPr lang="pt-BR" sz="4000" b="1" dirty="0"/>
          </a:p>
        </p:txBody>
      </p:sp>
      <p:sp>
        <p:nvSpPr>
          <p:cNvPr id="9" name="Espaço Reservado para Conteúdo 8"/>
          <p:cNvSpPr>
            <a:spLocks noGrp="1"/>
          </p:cNvSpPr>
          <p:nvPr>
            <p:ph idx="1"/>
          </p:nvPr>
        </p:nvSpPr>
        <p:spPr/>
        <p:txBody>
          <a:bodyPr>
            <a:normAutofit/>
          </a:bodyPr>
          <a:lstStyle/>
          <a:p>
            <a:r>
              <a:rPr lang="pt-BR" dirty="0" smtClean="0"/>
              <a:t>Criado em 2013 sem custos adicionais para o Senado.</a:t>
            </a:r>
          </a:p>
          <a:p>
            <a:r>
              <a:rPr lang="pt-BR" dirty="0" smtClean="0"/>
              <a:t>Participação da sociedade civil organizada</a:t>
            </a:r>
          </a:p>
          <a:p>
            <a:pPr lvl="1"/>
            <a:r>
              <a:rPr lang="pt-BR" dirty="0" smtClean="0"/>
              <a:t>Instituto </a:t>
            </a:r>
            <a:r>
              <a:rPr lang="pt-BR" dirty="0" err="1" smtClean="0"/>
              <a:t>Ethos</a:t>
            </a:r>
            <a:endParaRPr lang="pt-BR" dirty="0" smtClean="0"/>
          </a:p>
          <a:p>
            <a:pPr lvl="1"/>
            <a:r>
              <a:rPr lang="pt-BR" dirty="0" smtClean="0"/>
              <a:t>Transparência Brasil</a:t>
            </a:r>
          </a:p>
          <a:p>
            <a:pPr lvl="1"/>
            <a:r>
              <a:rPr lang="pt-BR" dirty="0" smtClean="0"/>
              <a:t>Associação Brasileira de Imprensa</a:t>
            </a:r>
          </a:p>
          <a:p>
            <a:r>
              <a:rPr lang="pt-BR" dirty="0" smtClean="0"/>
              <a:t>Índice de Transparência do Poder Legislativo</a:t>
            </a:r>
          </a:p>
          <a:p>
            <a:pPr lvl="1"/>
            <a:r>
              <a:rPr lang="pt-BR" dirty="0" smtClean="0"/>
              <a:t>Consulta Pública em outubro de 2015</a:t>
            </a:r>
            <a:endParaRPr lang="pt-B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8" name="Título 7"/>
          <p:cNvSpPr>
            <a:spLocks noGrp="1"/>
          </p:cNvSpPr>
          <p:nvPr>
            <p:ph type="title"/>
          </p:nvPr>
        </p:nvSpPr>
        <p:spPr>
          <a:xfrm>
            <a:off x="457200" y="404664"/>
            <a:ext cx="8229600" cy="1143000"/>
          </a:xfrm>
        </p:spPr>
        <p:txBody>
          <a:bodyPr>
            <a:normAutofit/>
          </a:bodyPr>
          <a:lstStyle/>
          <a:p>
            <a:r>
              <a:rPr lang="pt-BR" sz="4000" b="1" dirty="0" smtClean="0"/>
              <a:t>Portal da Transparência</a:t>
            </a:r>
            <a:endParaRPr lang="pt-BR" sz="4000" b="1" dirty="0"/>
          </a:p>
        </p:txBody>
      </p:sp>
      <p:sp>
        <p:nvSpPr>
          <p:cNvPr id="9" name="Espaço Reservado para Conteúdo 8"/>
          <p:cNvSpPr>
            <a:spLocks noGrp="1"/>
          </p:cNvSpPr>
          <p:nvPr>
            <p:ph idx="1"/>
          </p:nvPr>
        </p:nvSpPr>
        <p:spPr/>
        <p:txBody>
          <a:bodyPr>
            <a:normAutofit/>
          </a:bodyPr>
          <a:lstStyle/>
          <a:p>
            <a:r>
              <a:rPr lang="pt-BR" dirty="0" smtClean="0"/>
              <a:t>Principal </a:t>
            </a:r>
            <a:r>
              <a:rPr lang="pt-BR" dirty="0" smtClean="0"/>
              <a:t>instrumento de visibilidade da Transparência do Senado </a:t>
            </a:r>
            <a:r>
              <a:rPr lang="pt-BR" dirty="0" smtClean="0"/>
              <a:t>Federal</a:t>
            </a:r>
          </a:p>
          <a:p>
            <a:r>
              <a:rPr lang="pt-BR" dirty="0" smtClean="0"/>
              <a:t>Inteiramente </a:t>
            </a:r>
            <a:r>
              <a:rPr lang="pt-BR" dirty="0" smtClean="0"/>
              <a:t>reformulado </a:t>
            </a:r>
            <a:r>
              <a:rPr lang="pt-BR" dirty="0" smtClean="0"/>
              <a:t>em 2015</a:t>
            </a:r>
          </a:p>
          <a:p>
            <a:r>
              <a:rPr lang="pt-BR" dirty="0" smtClean="0"/>
              <a:t>De </a:t>
            </a:r>
            <a:r>
              <a:rPr lang="pt-BR" dirty="0" smtClean="0"/>
              <a:t>janeiro a novembro deste ano, o Portal da Transparência registrou 1.464.871 acessos. </a:t>
            </a:r>
            <a:endParaRPr lang="pt-B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10" name="Título 6"/>
          <p:cNvSpPr txBox="1">
            <a:spLocks/>
          </p:cNvSpPr>
          <p:nvPr/>
        </p:nvSpPr>
        <p:spPr>
          <a:xfrm>
            <a:off x="457200" y="413792"/>
            <a:ext cx="8229600" cy="11430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000" b="0" i="0" u="none" strike="noStrike" kern="1200" cap="none" spc="0" normalizeH="0" baseline="0" noProof="0" dirty="0" smtClean="0">
                <a:ln>
                  <a:noFill/>
                </a:ln>
                <a:solidFill>
                  <a:schemeClr val="tx1"/>
                </a:solidFill>
                <a:effectLst/>
                <a:uLnTx/>
                <a:uFillTx/>
                <a:latin typeface="+mj-lt"/>
                <a:ea typeface="+mj-ea"/>
                <a:cs typeface="+mj-cs"/>
              </a:rPr>
              <a:t/>
            </a:r>
            <a:br>
              <a:rPr kumimoji="0" lang="pt-BR" sz="4000" b="0" i="0" u="none" strike="noStrike" kern="1200" cap="none" spc="0" normalizeH="0" baseline="0" noProof="0" dirty="0" smtClean="0">
                <a:ln>
                  <a:noFill/>
                </a:ln>
                <a:solidFill>
                  <a:schemeClr val="tx1"/>
                </a:solidFill>
                <a:effectLst/>
                <a:uLnTx/>
                <a:uFillTx/>
                <a:latin typeface="+mj-lt"/>
                <a:ea typeface="+mj-ea"/>
                <a:cs typeface="+mj-cs"/>
              </a:rPr>
            </a:br>
            <a:r>
              <a:rPr kumimoji="0" lang="pt-BR" sz="4000" b="1" i="0" u="none" strike="noStrike" kern="1200" cap="none" spc="0" normalizeH="0" baseline="0" noProof="0" dirty="0" smtClean="0">
                <a:ln>
                  <a:noFill/>
                </a:ln>
                <a:solidFill>
                  <a:schemeClr val="tx1"/>
                </a:solidFill>
                <a:effectLst/>
                <a:uLnTx/>
                <a:uFillTx/>
                <a:latin typeface="+mj-lt"/>
                <a:ea typeface="+mj-ea"/>
                <a:cs typeface="+mj-cs"/>
              </a:rPr>
              <a:t>Muito obrigada!!!!!!!</a:t>
            </a:r>
            <a:endParaRPr kumimoji="0" lang="pt-BR" sz="4000" b="1" i="0" u="none" strike="noStrike" kern="1200" cap="none" spc="0" normalizeH="0" baseline="0" noProof="0" dirty="0">
              <a:ln>
                <a:noFill/>
              </a:ln>
              <a:solidFill>
                <a:schemeClr val="tx1"/>
              </a:solidFill>
              <a:effectLst/>
              <a:uLnTx/>
              <a:uFillTx/>
              <a:latin typeface="+mj-lt"/>
              <a:ea typeface="+mj-ea"/>
              <a:cs typeface="+mj-cs"/>
            </a:endParaRPr>
          </a:p>
        </p:txBody>
      </p:sp>
      <p:sp>
        <p:nvSpPr>
          <p:cNvPr id="11" name="Espaço Reservado para Conteúdo 8"/>
          <p:cNvSpPr>
            <a:spLocks noGrp="1"/>
          </p:cNvSpPr>
          <p:nvPr>
            <p:ph idx="1"/>
          </p:nvPr>
        </p:nvSpPr>
        <p:spPr>
          <a:xfrm>
            <a:off x="518864" y="1600200"/>
            <a:ext cx="8229600" cy="4525963"/>
          </a:xfrm>
        </p:spPr>
        <p:txBody>
          <a:bodyPr>
            <a:normAutofit/>
          </a:bodyPr>
          <a:lstStyle/>
          <a:p>
            <a:pPr lvl="0">
              <a:buNone/>
            </a:pPr>
            <a:endParaRPr lang="pt-BR" sz="2800" b="1" dirty="0" smtClean="0"/>
          </a:p>
          <a:p>
            <a:pPr lvl="0">
              <a:buNone/>
            </a:pPr>
            <a:endParaRPr lang="pt-BR" sz="2800" b="1" dirty="0" smtClean="0"/>
          </a:p>
          <a:p>
            <a:pPr lvl="0" algn="ctr">
              <a:buNone/>
            </a:pPr>
            <a:r>
              <a:rPr lang="pt-BR" sz="2800" b="1" dirty="0" smtClean="0"/>
              <a:t>Elga Lopes: </a:t>
            </a:r>
            <a:r>
              <a:rPr lang="pt-BR" sz="2800" b="1" dirty="0" smtClean="0">
                <a:hlinkClick r:id="rId5"/>
              </a:rPr>
              <a:t>elgam@senado.leg.br</a:t>
            </a:r>
            <a:endParaRPr lang="pt-BR" sz="2800" b="1" dirty="0" smtClean="0"/>
          </a:p>
          <a:p>
            <a:pPr lvl="0" algn="ctr">
              <a:buNone/>
            </a:pPr>
            <a:endParaRPr lang="pt-BR" b="1" dirty="0" smtClean="0"/>
          </a:p>
          <a:p>
            <a:pPr lvl="1" algn="ctr">
              <a:buNone/>
              <a:defRPr/>
            </a:pPr>
            <a:r>
              <a:rPr lang="pt-BR" sz="2400" dirty="0" smtClean="0">
                <a:hlinkClick r:id="rId6"/>
              </a:rPr>
              <a:t>www.senado.leg.br/datasenado</a:t>
            </a:r>
            <a:endParaRPr lang="pt-BR" sz="2400" dirty="0" smtClean="0"/>
          </a:p>
          <a:p>
            <a:pPr lvl="1" algn="ctr">
              <a:buNone/>
              <a:defRPr/>
            </a:pPr>
            <a:r>
              <a:rPr lang="pt-BR" sz="2400" dirty="0" smtClean="0">
                <a:hlinkClick r:id="rId7"/>
              </a:rPr>
              <a:t>datasenado@senado.leg.br</a:t>
            </a:r>
            <a:endParaRPr lang="pt-BR" sz="2400" dirty="0" smtClean="0"/>
          </a:p>
          <a:p>
            <a:pPr lvl="1" algn="ctr">
              <a:buNone/>
              <a:defRPr/>
            </a:pPr>
            <a:r>
              <a:rPr lang="pt-BR" sz="2400" dirty="0" smtClean="0"/>
              <a:t>Telefone: 3303-2929</a:t>
            </a:r>
          </a:p>
          <a:p>
            <a:pPr lvl="0">
              <a:buNone/>
            </a:pPr>
            <a:endParaRPr lang="pt-BR" dirty="0" smtClean="0"/>
          </a:p>
          <a:p>
            <a:pPr lvl="0">
              <a:buNone/>
            </a:pPr>
            <a:endParaRPr lang="pt-B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8" name="Título 7"/>
          <p:cNvSpPr>
            <a:spLocks noGrp="1"/>
          </p:cNvSpPr>
          <p:nvPr>
            <p:ph type="title"/>
          </p:nvPr>
        </p:nvSpPr>
        <p:spPr>
          <a:xfrm>
            <a:off x="457200" y="404664"/>
            <a:ext cx="8229600" cy="1143000"/>
          </a:xfrm>
        </p:spPr>
        <p:txBody>
          <a:bodyPr>
            <a:normAutofit/>
          </a:bodyPr>
          <a:lstStyle/>
          <a:p>
            <a:r>
              <a:rPr lang="pt-BR" sz="4000" b="1" dirty="0" smtClean="0"/>
              <a:t>Missão do </a:t>
            </a:r>
            <a:r>
              <a:rPr lang="pt-BR" sz="4000" b="1" dirty="0" err="1" smtClean="0"/>
              <a:t>DataSenado</a:t>
            </a:r>
            <a:endParaRPr lang="pt-BR" sz="4000" b="1" dirty="0"/>
          </a:p>
        </p:txBody>
      </p:sp>
      <p:sp>
        <p:nvSpPr>
          <p:cNvPr id="9" name="Espaço Reservado para Conteúdo 8"/>
          <p:cNvSpPr>
            <a:spLocks noGrp="1"/>
          </p:cNvSpPr>
          <p:nvPr>
            <p:ph idx="1"/>
          </p:nvPr>
        </p:nvSpPr>
        <p:spPr/>
        <p:txBody>
          <a:bodyPr>
            <a:normAutofit/>
          </a:bodyPr>
          <a:lstStyle/>
          <a:p>
            <a:pPr algn="just">
              <a:buFont typeface="Wingdings" pitchFamily="2" charset="2"/>
              <a:buChar char="Ø"/>
            </a:pPr>
            <a:r>
              <a:rPr lang="pt-BR" dirty="0" smtClean="0"/>
              <a:t>Desenvolver pesquisas de opinião sobre temas legislativos para subsidiar a atuação parlamentar.</a:t>
            </a:r>
          </a:p>
          <a:p>
            <a:pPr algn="just">
              <a:buFont typeface="Wingdings" pitchFamily="2" charset="2"/>
              <a:buChar char="Ø"/>
            </a:pPr>
            <a:r>
              <a:rPr lang="pt-BR" dirty="0" smtClean="0"/>
              <a:t>Aproximar a opinião dos cidadãos à atividade parlamentar.</a:t>
            </a:r>
          </a:p>
          <a:p>
            <a:pPr algn="just">
              <a:buFont typeface="Wingdings" pitchFamily="2" charset="2"/>
              <a:buChar char="Ø"/>
            </a:pPr>
            <a:r>
              <a:rPr lang="pt-BR" dirty="0" smtClean="0"/>
              <a:t>Apresentar panorama do desempenho da instituição, da atuação dos senadores e sobre projetos de lei em tramitação.</a:t>
            </a:r>
            <a:endParaRPr lang="pt-B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2"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3" cstate="print"/>
            <a:srcRect/>
            <a:stretch>
              <a:fillRect/>
            </a:stretch>
          </p:blipFill>
          <p:spPr bwMode="auto">
            <a:xfrm>
              <a:off x="-1" y="6249069"/>
              <a:ext cx="9144001" cy="617517"/>
            </a:xfrm>
            <a:prstGeom prst="rect">
              <a:avLst/>
            </a:prstGeom>
            <a:noFill/>
            <a:ln w="9525">
              <a:noFill/>
              <a:miter lim="800000"/>
              <a:headEnd/>
              <a:tailEnd/>
            </a:ln>
          </p:spPr>
        </p:pic>
      </p:grpSp>
      <p:sp>
        <p:nvSpPr>
          <p:cNvPr id="7" name="Título 6"/>
          <p:cNvSpPr>
            <a:spLocks noGrp="1"/>
          </p:cNvSpPr>
          <p:nvPr>
            <p:ph type="title"/>
          </p:nvPr>
        </p:nvSpPr>
        <p:spPr>
          <a:xfrm>
            <a:off x="457200" y="413792"/>
            <a:ext cx="8229600" cy="1143000"/>
          </a:xfrm>
        </p:spPr>
        <p:txBody>
          <a:bodyPr>
            <a:normAutofit/>
          </a:bodyPr>
          <a:lstStyle/>
          <a:p>
            <a:r>
              <a:rPr lang="pt-BR" sz="4000" dirty="0" smtClean="0"/>
              <a:t> </a:t>
            </a:r>
            <a:r>
              <a:rPr lang="pt-BR" sz="4000" b="1" dirty="0" smtClean="0"/>
              <a:t>Principais atribuições do DataSenado</a:t>
            </a:r>
            <a:endParaRPr lang="pt-BR" sz="4000" b="1" dirty="0"/>
          </a:p>
        </p:txBody>
      </p:sp>
      <p:sp>
        <p:nvSpPr>
          <p:cNvPr id="9" name="Espaço Reservado para Conteúdo 8"/>
          <p:cNvSpPr>
            <a:spLocks noGrp="1"/>
          </p:cNvSpPr>
          <p:nvPr>
            <p:ph idx="1"/>
          </p:nvPr>
        </p:nvSpPr>
        <p:spPr>
          <a:xfrm>
            <a:off x="518864" y="1600200"/>
            <a:ext cx="8229600" cy="4525963"/>
          </a:xfrm>
        </p:spPr>
        <p:txBody>
          <a:bodyPr>
            <a:normAutofit/>
          </a:bodyPr>
          <a:lstStyle/>
          <a:p>
            <a:pPr algn="just">
              <a:buFont typeface="Wingdings" pitchFamily="2" charset="2"/>
              <a:buChar char="Ø"/>
            </a:pPr>
            <a:r>
              <a:rPr lang="pt-BR" sz="3000" b="1" dirty="0" smtClean="0"/>
              <a:t>Pesquisas Nacionais</a:t>
            </a:r>
            <a:r>
              <a:rPr lang="pt-BR" sz="3000" dirty="0" smtClean="0"/>
              <a:t> sobre temas legislativos e políticas públicas, em parceria com o Alô Senado.</a:t>
            </a:r>
          </a:p>
          <a:p>
            <a:pPr algn="just">
              <a:buFont typeface="Wingdings" pitchFamily="2" charset="2"/>
              <a:buChar char="Ø"/>
            </a:pPr>
            <a:endParaRPr lang="pt-BR" sz="3000" b="1" dirty="0" smtClean="0"/>
          </a:p>
          <a:p>
            <a:pPr algn="just">
              <a:buFont typeface="Wingdings" pitchFamily="2" charset="2"/>
              <a:buChar char="Ø"/>
            </a:pPr>
            <a:r>
              <a:rPr lang="pt-BR" sz="3000" b="1" dirty="0" smtClean="0"/>
              <a:t>Enquetes na Internet </a:t>
            </a:r>
            <a:r>
              <a:rPr lang="pt-BR" sz="3000" dirty="0" smtClean="0"/>
              <a:t>sobre projetos de lei e temas atuais em debate na sociedade.</a:t>
            </a:r>
          </a:p>
          <a:p>
            <a:pPr lvl="0"/>
            <a:endParaRPr lang="pt-B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8" name="Título 7"/>
          <p:cNvSpPr>
            <a:spLocks noGrp="1"/>
          </p:cNvSpPr>
          <p:nvPr>
            <p:ph type="title"/>
          </p:nvPr>
        </p:nvSpPr>
        <p:spPr>
          <a:xfrm>
            <a:off x="457200" y="404664"/>
            <a:ext cx="8229600" cy="1143000"/>
          </a:xfrm>
        </p:spPr>
        <p:txBody>
          <a:bodyPr>
            <a:normAutofit/>
          </a:bodyPr>
          <a:lstStyle/>
          <a:p>
            <a:r>
              <a:rPr lang="pt-BR" sz="4000" b="1" dirty="0" smtClean="0"/>
              <a:t>Metodologia</a:t>
            </a:r>
            <a:endParaRPr lang="pt-BR" sz="4000" b="1" dirty="0"/>
          </a:p>
        </p:txBody>
      </p:sp>
      <p:sp>
        <p:nvSpPr>
          <p:cNvPr id="9" name="Espaço Reservado para Conteúdo 8"/>
          <p:cNvSpPr>
            <a:spLocks noGrp="1"/>
          </p:cNvSpPr>
          <p:nvPr>
            <p:ph idx="1"/>
          </p:nvPr>
        </p:nvSpPr>
        <p:spPr/>
        <p:txBody>
          <a:bodyPr>
            <a:normAutofit/>
          </a:bodyPr>
          <a:lstStyle/>
          <a:p>
            <a:pPr lvl="0" algn="just">
              <a:buFont typeface="Wingdings" pitchFamily="2" charset="2"/>
              <a:buChar char="Ø"/>
            </a:pPr>
            <a:r>
              <a:rPr lang="pt-BR" dirty="0" smtClean="0"/>
              <a:t>Pesquisas nacionais por meio de amostragem probabilística com entrevistas telefônicas, em parceria com o Alô Senado.</a:t>
            </a:r>
          </a:p>
          <a:p>
            <a:pPr lvl="0" algn="just">
              <a:buFont typeface="Wingdings" pitchFamily="2" charset="2"/>
              <a:buChar char="Ø"/>
            </a:pPr>
            <a:r>
              <a:rPr lang="pt-BR" dirty="0" smtClean="0"/>
              <a:t>Cadastro: Base da Anatel de números habilitáveis (qualquer número pode ser selecionado). </a:t>
            </a:r>
          </a:p>
          <a:p>
            <a:pPr lvl="0" algn="just">
              <a:buFont typeface="Wingdings" pitchFamily="2" charset="2"/>
              <a:buChar char="Ø"/>
            </a:pPr>
            <a:r>
              <a:rPr lang="pt-BR" dirty="0" smtClean="0"/>
              <a:t>Margem de erro: 3 pontos percentuais.</a:t>
            </a:r>
          </a:p>
          <a:p>
            <a:pPr lvl="0" algn="just">
              <a:buFont typeface="Wingdings" pitchFamily="2" charset="2"/>
              <a:buChar char="Ø"/>
            </a:pPr>
            <a:r>
              <a:rPr lang="pt-BR" dirty="0" smtClean="0"/>
              <a:t>Nível de confiança: 95%.</a:t>
            </a:r>
          </a:p>
          <a:p>
            <a:endParaRPr lang="pt-B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8" name="Título 7"/>
          <p:cNvSpPr>
            <a:spLocks noGrp="1"/>
          </p:cNvSpPr>
          <p:nvPr>
            <p:ph type="title"/>
          </p:nvPr>
        </p:nvSpPr>
        <p:spPr>
          <a:xfrm>
            <a:off x="457200" y="404664"/>
            <a:ext cx="8229600" cy="1143000"/>
          </a:xfrm>
        </p:spPr>
        <p:txBody>
          <a:bodyPr>
            <a:normAutofit/>
          </a:bodyPr>
          <a:lstStyle/>
          <a:p>
            <a:r>
              <a:rPr lang="pt-BR" sz="4000" b="1" dirty="0" smtClean="0"/>
              <a:t>Alguns temas pesquisados</a:t>
            </a:r>
            <a:endParaRPr lang="pt-BR" sz="4000" b="1" dirty="0"/>
          </a:p>
        </p:txBody>
      </p:sp>
      <p:sp>
        <p:nvSpPr>
          <p:cNvPr id="9" name="Espaço Reservado para Conteúdo 8"/>
          <p:cNvSpPr>
            <a:spLocks noGrp="1"/>
          </p:cNvSpPr>
          <p:nvPr>
            <p:ph idx="1"/>
          </p:nvPr>
        </p:nvSpPr>
        <p:spPr/>
        <p:txBody>
          <a:bodyPr>
            <a:normAutofit lnSpcReduction="10000"/>
          </a:bodyPr>
          <a:lstStyle/>
          <a:p>
            <a:pPr lvl="1">
              <a:buFont typeface="Wingdings" pitchFamily="2" charset="2"/>
              <a:buChar char="Ø"/>
            </a:pPr>
            <a:r>
              <a:rPr lang="pt-BR" dirty="0" smtClean="0"/>
              <a:t>Reforma do código penal (2012)</a:t>
            </a:r>
          </a:p>
          <a:p>
            <a:pPr lvl="1">
              <a:buFont typeface="Wingdings" pitchFamily="2" charset="2"/>
              <a:buChar char="Ø"/>
            </a:pPr>
            <a:r>
              <a:rPr lang="pt-BR" dirty="0" smtClean="0"/>
              <a:t>Transparência e LAI (2013)</a:t>
            </a:r>
          </a:p>
          <a:p>
            <a:pPr lvl="1">
              <a:buFont typeface="Wingdings" pitchFamily="2" charset="2"/>
              <a:buChar char="Ø"/>
            </a:pPr>
            <a:r>
              <a:rPr lang="pt-BR" dirty="0" smtClean="0"/>
              <a:t>Mulheres na política (2014)</a:t>
            </a:r>
          </a:p>
          <a:p>
            <a:pPr lvl="1">
              <a:buFont typeface="Wingdings" pitchFamily="2" charset="2"/>
              <a:buChar char="Ø"/>
            </a:pPr>
            <a:r>
              <a:rPr lang="pt-BR" dirty="0" smtClean="0"/>
              <a:t>PEC das domésticas (2014)</a:t>
            </a:r>
          </a:p>
          <a:p>
            <a:pPr lvl="1">
              <a:buFont typeface="Wingdings" pitchFamily="2" charset="2"/>
              <a:buChar char="Ø"/>
            </a:pPr>
            <a:r>
              <a:rPr lang="pt-BR" dirty="0" smtClean="0"/>
              <a:t>Legalização da maconha (2014)</a:t>
            </a:r>
          </a:p>
          <a:p>
            <a:pPr lvl="1">
              <a:buFont typeface="Wingdings" pitchFamily="2" charset="2"/>
              <a:buChar char="Ø"/>
            </a:pPr>
            <a:r>
              <a:rPr lang="pt-BR" dirty="0" smtClean="0"/>
              <a:t>Energia no Brasil (2015)</a:t>
            </a:r>
          </a:p>
          <a:p>
            <a:pPr lvl="1">
              <a:buFont typeface="Wingdings" pitchFamily="2" charset="2"/>
              <a:buChar char="Ø"/>
            </a:pPr>
            <a:r>
              <a:rPr lang="pt-BR" dirty="0" smtClean="0"/>
              <a:t>Reforma política (2013 e 2015)</a:t>
            </a:r>
          </a:p>
          <a:p>
            <a:pPr lvl="1">
              <a:buFont typeface="Wingdings" pitchFamily="2" charset="2"/>
              <a:buChar char="Ø"/>
            </a:pPr>
            <a:r>
              <a:rPr lang="pt-BR" dirty="0" smtClean="0"/>
              <a:t>Violência contra mulher (2005 a 2015)</a:t>
            </a:r>
          </a:p>
          <a:p>
            <a:pPr lvl="1">
              <a:buFont typeface="Wingdings" pitchFamily="2" charset="2"/>
              <a:buChar char="Ø"/>
            </a:pPr>
            <a:r>
              <a:rPr lang="pt-BR" dirty="0" smtClean="0"/>
              <a:t>Violência contra a juventude negra (2012 e 2015)</a:t>
            </a:r>
          </a:p>
          <a:p>
            <a:pPr lvl="1">
              <a:buFont typeface="Wingdings" pitchFamily="2" charset="2"/>
              <a:buChar char="Ø"/>
            </a:pPr>
            <a:endParaRPr lang="pt-BR" dirty="0" smtClean="0"/>
          </a:p>
          <a:p>
            <a:pPr lvl="1">
              <a:buFont typeface="Wingdings" pitchFamily="2" charset="2"/>
              <a:buChar char="Ø"/>
            </a:pPr>
            <a:endParaRPr lang="pt-BR" dirty="0" smtClean="0"/>
          </a:p>
          <a:p>
            <a:pPr lvl="1"/>
            <a:endParaRPr lang="pt-BR" dirty="0" smtClean="0"/>
          </a:p>
          <a:p>
            <a:pPr lvl="1"/>
            <a:endParaRPr lang="pt-BR" dirty="0" smtClean="0"/>
          </a:p>
          <a:p>
            <a:pPr lvl="1"/>
            <a:endParaRPr lang="pt-B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13" name="Título 7"/>
          <p:cNvSpPr>
            <a:spLocks noGrp="1"/>
          </p:cNvSpPr>
          <p:nvPr>
            <p:ph type="title"/>
          </p:nvPr>
        </p:nvSpPr>
        <p:spPr>
          <a:xfrm>
            <a:off x="457200" y="404664"/>
            <a:ext cx="8229600" cy="1143000"/>
          </a:xfrm>
        </p:spPr>
        <p:txBody>
          <a:bodyPr>
            <a:normAutofit/>
          </a:bodyPr>
          <a:lstStyle/>
          <a:p>
            <a:r>
              <a:rPr lang="pt-BR" sz="4000" b="1" dirty="0" smtClean="0"/>
              <a:t>Pesquisas realizadas</a:t>
            </a:r>
            <a:endParaRPr lang="pt-BR" sz="4000" b="1" dirty="0"/>
          </a:p>
        </p:txBody>
      </p:sp>
      <p:graphicFrame>
        <p:nvGraphicFramePr>
          <p:cNvPr id="8" name="Tabela 7"/>
          <p:cNvGraphicFramePr>
            <a:graphicFrameLocks noGrp="1"/>
          </p:cNvGraphicFramePr>
          <p:nvPr/>
        </p:nvGraphicFramePr>
        <p:xfrm>
          <a:off x="612000" y="1556792"/>
          <a:ext cx="7920000" cy="4210508"/>
        </p:xfrm>
        <a:graphic>
          <a:graphicData uri="http://schemas.openxmlformats.org/drawingml/2006/table">
            <a:tbl>
              <a:tblPr/>
              <a:tblGrid>
                <a:gridCol w="880000"/>
                <a:gridCol w="880000"/>
                <a:gridCol w="880000"/>
                <a:gridCol w="880000"/>
                <a:gridCol w="880000"/>
                <a:gridCol w="880000"/>
                <a:gridCol w="880000"/>
                <a:gridCol w="880000"/>
                <a:gridCol w="880000"/>
              </a:tblGrid>
              <a:tr h="349688">
                <a:tc rowSpan="2">
                  <a:txBody>
                    <a:bodyPr/>
                    <a:lstStyle/>
                    <a:p>
                      <a:pPr algn="ctr" rtl="0" fontAlgn="ctr"/>
                      <a:r>
                        <a:rPr lang="pt-BR" sz="1600" b="1" i="0" u="none" strike="noStrike">
                          <a:solidFill>
                            <a:srgbClr val="000000"/>
                          </a:solidFill>
                          <a:latin typeface="Calibri"/>
                        </a:rPr>
                        <a:t>Ano</a:t>
                      </a:r>
                    </a:p>
                  </a:txBody>
                  <a:tcPr marL="4781" marR="4781" marT="4781"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rtl="0" fontAlgn="ctr"/>
                      <a:r>
                        <a:rPr lang="pt-BR" sz="1600" b="1" i="0" u="none" strike="noStrike">
                          <a:solidFill>
                            <a:srgbClr val="000000"/>
                          </a:solidFill>
                          <a:latin typeface="Calibri"/>
                        </a:rPr>
                        <a:t>Pesquisas nacionais</a:t>
                      </a:r>
                    </a:p>
                  </a:txBody>
                  <a:tcPr marL="4781" marR="4781" marT="4781"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BR"/>
                    </a:p>
                  </a:txBody>
                  <a:tcPr/>
                </a:tc>
                <a:tc gridSpan="2">
                  <a:txBody>
                    <a:bodyPr/>
                    <a:lstStyle/>
                    <a:p>
                      <a:pPr algn="ctr" rtl="0" fontAlgn="ctr"/>
                      <a:r>
                        <a:rPr lang="pt-BR" sz="1600" b="1" i="0" u="none" strike="noStrike">
                          <a:solidFill>
                            <a:srgbClr val="000000"/>
                          </a:solidFill>
                          <a:latin typeface="Calibri"/>
                        </a:rPr>
                        <a:t>Pesquisas internas</a:t>
                      </a:r>
                    </a:p>
                  </a:txBody>
                  <a:tcPr marL="4781" marR="4781" marT="4781"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BR"/>
                    </a:p>
                  </a:txBody>
                  <a:tcPr/>
                </a:tc>
                <a:tc gridSpan="2">
                  <a:txBody>
                    <a:bodyPr/>
                    <a:lstStyle/>
                    <a:p>
                      <a:pPr algn="ctr" rtl="0" fontAlgn="ctr"/>
                      <a:r>
                        <a:rPr lang="pt-BR" sz="1600" b="1" i="0" u="none" strike="noStrike">
                          <a:solidFill>
                            <a:srgbClr val="000000"/>
                          </a:solidFill>
                          <a:latin typeface="Calibri"/>
                        </a:rPr>
                        <a:t>Enquetes</a:t>
                      </a:r>
                    </a:p>
                  </a:txBody>
                  <a:tcPr marL="4781" marR="4781" marT="4781"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BR"/>
                    </a:p>
                  </a:txBody>
                  <a:tcPr/>
                </a:tc>
                <a:tc gridSpan="2">
                  <a:txBody>
                    <a:bodyPr/>
                    <a:lstStyle/>
                    <a:p>
                      <a:pPr algn="ctr" rtl="0" fontAlgn="ctr"/>
                      <a:r>
                        <a:rPr lang="pt-BR" sz="1600" b="1" i="0" u="none" strike="noStrike">
                          <a:solidFill>
                            <a:srgbClr val="000000"/>
                          </a:solidFill>
                          <a:latin typeface="Calibri"/>
                        </a:rPr>
                        <a:t>Total</a:t>
                      </a:r>
                    </a:p>
                  </a:txBody>
                  <a:tcPr marL="4781" marR="4781" marT="4781"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BR"/>
                    </a:p>
                  </a:txBody>
                  <a:tcPr/>
                </a:tc>
              </a:tr>
              <a:tr h="461107">
                <a:tc vMerge="1">
                  <a:txBody>
                    <a:bodyPr/>
                    <a:lstStyle/>
                    <a:p>
                      <a:endParaRPr lang="pt-BR"/>
                    </a:p>
                  </a:txBody>
                  <a:tcPr/>
                </a:tc>
                <a:tc>
                  <a:txBody>
                    <a:bodyPr/>
                    <a:lstStyle/>
                    <a:p>
                      <a:pPr algn="ctr" rtl="0" fontAlgn="ctr"/>
                      <a:r>
                        <a:rPr lang="pt-BR" sz="1600" b="1" i="0" u="none" strike="noStrike">
                          <a:solidFill>
                            <a:srgbClr val="000000"/>
                          </a:solidFill>
                          <a:latin typeface="Calibri"/>
                        </a:rPr>
                        <a:t>Pesquisas</a:t>
                      </a:r>
                    </a:p>
                  </a:txBody>
                  <a:tcPr marL="4781" marR="4781" marT="47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1600" b="1" i="0" u="none" strike="noStrike">
                          <a:solidFill>
                            <a:srgbClr val="000000"/>
                          </a:solidFill>
                          <a:latin typeface="Calibri"/>
                        </a:rPr>
                        <a:t>Respostas</a:t>
                      </a:r>
                    </a:p>
                  </a:txBody>
                  <a:tcPr marL="4781" marR="4781" marT="47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1600" b="1" i="0" u="none" strike="noStrike">
                          <a:solidFill>
                            <a:srgbClr val="000000"/>
                          </a:solidFill>
                          <a:latin typeface="Calibri"/>
                        </a:rPr>
                        <a:t>Pesquisas</a:t>
                      </a:r>
                    </a:p>
                  </a:txBody>
                  <a:tcPr marL="4781" marR="4781" marT="47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1600" b="1" i="0" u="none" strike="noStrike">
                          <a:solidFill>
                            <a:srgbClr val="000000"/>
                          </a:solidFill>
                          <a:latin typeface="Calibri"/>
                        </a:rPr>
                        <a:t>Respostas</a:t>
                      </a:r>
                    </a:p>
                  </a:txBody>
                  <a:tcPr marL="4781" marR="4781" marT="47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1600" b="1" i="0" u="none" strike="noStrike">
                          <a:solidFill>
                            <a:srgbClr val="000000"/>
                          </a:solidFill>
                          <a:latin typeface="Calibri"/>
                        </a:rPr>
                        <a:t>Pesquisas</a:t>
                      </a:r>
                    </a:p>
                  </a:txBody>
                  <a:tcPr marL="4781" marR="4781" marT="47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1600" b="1" i="0" u="none" strike="noStrike">
                          <a:solidFill>
                            <a:srgbClr val="000000"/>
                          </a:solidFill>
                          <a:latin typeface="Calibri"/>
                        </a:rPr>
                        <a:t>Respostas</a:t>
                      </a:r>
                    </a:p>
                  </a:txBody>
                  <a:tcPr marL="4781" marR="4781" marT="47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1600" b="1" i="0" u="none" strike="noStrike">
                          <a:solidFill>
                            <a:srgbClr val="000000"/>
                          </a:solidFill>
                          <a:latin typeface="Calibri"/>
                        </a:rPr>
                        <a:t>Pesquisas</a:t>
                      </a:r>
                    </a:p>
                  </a:txBody>
                  <a:tcPr marL="4781" marR="4781" marT="47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pt-BR" sz="1600" b="1" i="0" u="none" strike="noStrike">
                          <a:solidFill>
                            <a:srgbClr val="000000"/>
                          </a:solidFill>
                          <a:latin typeface="Calibri"/>
                        </a:rPr>
                        <a:t>Respostas</a:t>
                      </a:r>
                    </a:p>
                  </a:txBody>
                  <a:tcPr marL="4781" marR="4781" marT="47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548">
                <a:tc>
                  <a:txBody>
                    <a:bodyPr/>
                    <a:lstStyle/>
                    <a:p>
                      <a:pPr algn="ctr" rtl="0" fontAlgn="b"/>
                      <a:r>
                        <a:rPr lang="pt-BR" sz="1600" b="1" i="0" u="none" strike="noStrike">
                          <a:solidFill>
                            <a:srgbClr val="000000"/>
                          </a:solidFill>
                          <a:latin typeface="Calibri"/>
                        </a:rPr>
                        <a:t>2005</a:t>
                      </a:r>
                    </a:p>
                  </a:txBody>
                  <a:tcPr marL="4781" marR="4781" marT="47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pt-BR" sz="1600" b="0" i="0" u="none" strike="noStrike">
                          <a:solidFill>
                            <a:srgbClr val="000000"/>
                          </a:solidFill>
                          <a:latin typeface="Calibri"/>
                        </a:rPr>
                        <a:t>1</a:t>
                      </a:r>
                    </a:p>
                  </a:txBody>
                  <a:tcPr marL="4781" marR="4781" marT="478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pt-BR" sz="1600" b="0" i="0" u="none" strike="noStrike">
                          <a:solidFill>
                            <a:srgbClr val="000000"/>
                          </a:solidFill>
                          <a:latin typeface="Calibri"/>
                        </a:rPr>
                        <a:t>815</a:t>
                      </a:r>
                    </a:p>
                  </a:txBody>
                  <a:tcPr marL="4781" marR="4781" marT="478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pt-BR" sz="1600" b="0" i="0" u="none" strike="noStrike">
                          <a:solidFill>
                            <a:srgbClr val="000000"/>
                          </a:solidFill>
                          <a:latin typeface="Calibri"/>
                        </a:rPr>
                        <a:t>7</a:t>
                      </a:r>
                    </a:p>
                  </a:txBody>
                  <a:tcPr marL="4781" marR="4781" marT="478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pt-BR" sz="1600" b="0" i="0" u="none" strike="noStrike">
                          <a:solidFill>
                            <a:srgbClr val="000000"/>
                          </a:solidFill>
                          <a:latin typeface="Calibri"/>
                        </a:rPr>
                        <a:t>2.646</a:t>
                      </a:r>
                    </a:p>
                  </a:txBody>
                  <a:tcPr marL="4781" marR="4781" marT="478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pt-BR" sz="1600" b="0" i="0" u="none" strike="noStrike">
                          <a:solidFill>
                            <a:srgbClr val="000000"/>
                          </a:solidFill>
                          <a:latin typeface="Calibri"/>
                        </a:rPr>
                        <a:t> </a:t>
                      </a:r>
                    </a:p>
                  </a:txBody>
                  <a:tcPr marL="4781" marR="4781" marT="478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pt-BR" sz="1600" b="0" i="0" u="none" strike="noStrike">
                          <a:solidFill>
                            <a:srgbClr val="000000"/>
                          </a:solidFill>
                          <a:latin typeface="Calibri"/>
                        </a:rPr>
                        <a:t> </a:t>
                      </a:r>
                    </a:p>
                  </a:txBody>
                  <a:tcPr marL="4781" marR="4781" marT="478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pt-BR" sz="1600" b="0" i="0" u="none" strike="noStrike">
                          <a:solidFill>
                            <a:srgbClr val="000000"/>
                          </a:solidFill>
                          <a:latin typeface="Calibri"/>
                        </a:rPr>
                        <a:t>8</a:t>
                      </a:r>
                    </a:p>
                  </a:txBody>
                  <a:tcPr marL="4781" marR="4781" marT="478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ctr"/>
                      <a:r>
                        <a:rPr lang="pt-BR" sz="1600" b="0" i="0" u="none" strike="noStrike" dirty="0">
                          <a:solidFill>
                            <a:srgbClr val="000000"/>
                          </a:solidFill>
                          <a:latin typeface="Calibri"/>
                        </a:rPr>
                        <a:t>3.461</a:t>
                      </a:r>
                    </a:p>
                  </a:txBody>
                  <a:tcPr marL="4781" marR="4781" marT="4781" marB="0" anchor="ctr">
                    <a:lnL>
                      <a:noFill/>
                    </a:lnL>
                    <a:lnR>
                      <a:noFill/>
                    </a:lnR>
                    <a:lnT w="6350" cap="flat" cmpd="sng" algn="ctr">
                      <a:solidFill>
                        <a:srgbClr val="000000"/>
                      </a:solidFill>
                      <a:prstDash val="solid"/>
                      <a:round/>
                      <a:headEnd type="none" w="med" len="med"/>
                      <a:tailEnd type="none" w="med" len="med"/>
                    </a:lnT>
                    <a:lnB>
                      <a:noFill/>
                    </a:lnB>
                  </a:tcPr>
                </a:tc>
              </a:tr>
              <a:tr h="223548">
                <a:tc>
                  <a:txBody>
                    <a:bodyPr/>
                    <a:lstStyle/>
                    <a:p>
                      <a:pPr algn="ctr" rtl="0" fontAlgn="b"/>
                      <a:r>
                        <a:rPr lang="pt-BR" sz="1600" b="1" i="0" u="none" strike="noStrike">
                          <a:solidFill>
                            <a:srgbClr val="000000"/>
                          </a:solidFill>
                          <a:latin typeface="Calibri"/>
                        </a:rPr>
                        <a:t>2006</a:t>
                      </a:r>
                    </a:p>
                  </a:txBody>
                  <a:tcPr marL="4781" marR="4781" marT="4781" marB="0" anchor="b">
                    <a:lnL>
                      <a:noFill/>
                    </a:lnL>
                    <a:lnR>
                      <a:noFill/>
                    </a:lnR>
                    <a:lnT>
                      <a:noFill/>
                    </a:lnT>
                    <a:lnB>
                      <a:noFill/>
                    </a:lnB>
                  </a:tcPr>
                </a:tc>
                <a:tc>
                  <a:txBody>
                    <a:bodyPr/>
                    <a:lstStyle/>
                    <a:p>
                      <a:pPr algn="ctr" rtl="0" fontAlgn="ctr"/>
                      <a:r>
                        <a:rPr lang="pt-BR" sz="1600" b="0" i="0" u="none" strike="noStrike">
                          <a:solidFill>
                            <a:srgbClr val="000000"/>
                          </a:solidFill>
                          <a:latin typeface="Calibri"/>
                        </a:rPr>
                        <a:t>3</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3.063</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4</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1.900</a:t>
                      </a:r>
                    </a:p>
                  </a:txBody>
                  <a:tcPr marL="4781" marR="4781" marT="4781" marB="0" anchor="ctr">
                    <a:lnL>
                      <a:noFill/>
                    </a:lnL>
                    <a:lnR>
                      <a:noFill/>
                    </a:lnR>
                    <a:lnT>
                      <a:noFill/>
                    </a:lnT>
                    <a:lnB>
                      <a:noFill/>
                    </a:lnB>
                  </a:tcPr>
                </a:tc>
                <a:tc>
                  <a:txBody>
                    <a:bodyPr/>
                    <a:lstStyle/>
                    <a:p>
                      <a:pPr algn="ctr" rtl="0" fontAlgn="ctr"/>
                      <a:endParaRPr lang="pt-BR" sz="1600" b="0" i="0" u="none" strike="noStrike">
                        <a:solidFill>
                          <a:srgbClr val="000000"/>
                        </a:solidFill>
                        <a:latin typeface="Calibri"/>
                      </a:endParaRPr>
                    </a:p>
                  </a:txBody>
                  <a:tcPr marL="4781" marR="4781" marT="4781" marB="0" anchor="ctr">
                    <a:lnL>
                      <a:noFill/>
                    </a:lnL>
                    <a:lnR>
                      <a:noFill/>
                    </a:lnR>
                    <a:lnT>
                      <a:noFill/>
                    </a:lnT>
                    <a:lnB>
                      <a:noFill/>
                    </a:lnB>
                  </a:tcPr>
                </a:tc>
                <a:tc>
                  <a:txBody>
                    <a:bodyPr/>
                    <a:lstStyle/>
                    <a:p>
                      <a:pPr algn="ctr" rtl="0" fontAlgn="ctr"/>
                      <a:endParaRPr lang="pt-BR" sz="1600" b="0" i="0" u="none" strike="noStrike">
                        <a:solidFill>
                          <a:srgbClr val="000000"/>
                        </a:solidFill>
                        <a:latin typeface="Calibri"/>
                      </a:endParaRP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7</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4.963</a:t>
                      </a:r>
                    </a:p>
                  </a:txBody>
                  <a:tcPr marL="4781" marR="4781" marT="4781" marB="0" anchor="ctr">
                    <a:lnL>
                      <a:noFill/>
                    </a:lnL>
                    <a:lnR>
                      <a:noFill/>
                    </a:lnR>
                    <a:lnT>
                      <a:noFill/>
                    </a:lnT>
                    <a:lnB>
                      <a:noFill/>
                    </a:lnB>
                  </a:tcPr>
                </a:tc>
              </a:tr>
              <a:tr h="223548">
                <a:tc>
                  <a:txBody>
                    <a:bodyPr/>
                    <a:lstStyle/>
                    <a:p>
                      <a:pPr algn="ctr" rtl="0" fontAlgn="b"/>
                      <a:r>
                        <a:rPr lang="pt-BR" sz="1600" b="1" i="0" u="none" strike="noStrike">
                          <a:solidFill>
                            <a:srgbClr val="000000"/>
                          </a:solidFill>
                          <a:latin typeface="Calibri"/>
                        </a:rPr>
                        <a:t>2007</a:t>
                      </a:r>
                    </a:p>
                  </a:txBody>
                  <a:tcPr marL="4781" marR="4781" marT="4781" marB="0" anchor="b">
                    <a:lnL>
                      <a:noFill/>
                    </a:lnL>
                    <a:lnR>
                      <a:noFill/>
                    </a:lnR>
                    <a:lnT>
                      <a:noFill/>
                    </a:lnT>
                    <a:lnB>
                      <a:noFill/>
                    </a:lnB>
                  </a:tcPr>
                </a:tc>
                <a:tc>
                  <a:txBody>
                    <a:bodyPr/>
                    <a:lstStyle/>
                    <a:p>
                      <a:pPr algn="ctr" rtl="0" fontAlgn="ctr"/>
                      <a:r>
                        <a:rPr lang="pt-BR" sz="1600" b="0" i="0" u="none" strike="noStrike">
                          <a:solidFill>
                            <a:srgbClr val="000000"/>
                          </a:solidFill>
                          <a:latin typeface="Calibri"/>
                        </a:rPr>
                        <a:t>7</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5.639</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4</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10.857</a:t>
                      </a:r>
                    </a:p>
                  </a:txBody>
                  <a:tcPr marL="4781" marR="4781" marT="4781" marB="0" anchor="ctr">
                    <a:lnL>
                      <a:noFill/>
                    </a:lnL>
                    <a:lnR>
                      <a:noFill/>
                    </a:lnR>
                    <a:lnT>
                      <a:noFill/>
                    </a:lnT>
                    <a:lnB>
                      <a:noFill/>
                    </a:lnB>
                  </a:tcPr>
                </a:tc>
                <a:tc>
                  <a:txBody>
                    <a:bodyPr/>
                    <a:lstStyle/>
                    <a:p>
                      <a:pPr algn="ctr" rtl="0" fontAlgn="ctr"/>
                      <a:endParaRPr lang="pt-BR" sz="1600" b="0" i="0" u="none" strike="noStrike">
                        <a:solidFill>
                          <a:srgbClr val="000000"/>
                        </a:solidFill>
                        <a:latin typeface="Calibri"/>
                      </a:endParaRPr>
                    </a:p>
                  </a:txBody>
                  <a:tcPr marL="4781" marR="4781" marT="4781" marB="0" anchor="ctr">
                    <a:lnL>
                      <a:noFill/>
                    </a:lnL>
                    <a:lnR>
                      <a:noFill/>
                    </a:lnR>
                    <a:lnT>
                      <a:noFill/>
                    </a:lnT>
                    <a:lnB>
                      <a:noFill/>
                    </a:lnB>
                  </a:tcPr>
                </a:tc>
                <a:tc>
                  <a:txBody>
                    <a:bodyPr/>
                    <a:lstStyle/>
                    <a:p>
                      <a:pPr algn="ctr" rtl="0" fontAlgn="ctr"/>
                      <a:endParaRPr lang="pt-BR" sz="1600" b="0" i="0" u="none" strike="noStrike">
                        <a:solidFill>
                          <a:srgbClr val="000000"/>
                        </a:solidFill>
                        <a:latin typeface="Calibri"/>
                      </a:endParaRP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11</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16.496</a:t>
                      </a:r>
                    </a:p>
                  </a:txBody>
                  <a:tcPr marL="4781" marR="4781" marT="4781" marB="0" anchor="ctr">
                    <a:lnL>
                      <a:noFill/>
                    </a:lnL>
                    <a:lnR>
                      <a:noFill/>
                    </a:lnR>
                    <a:lnT>
                      <a:noFill/>
                    </a:lnT>
                    <a:lnB>
                      <a:noFill/>
                    </a:lnB>
                  </a:tcPr>
                </a:tc>
              </a:tr>
              <a:tr h="223548">
                <a:tc>
                  <a:txBody>
                    <a:bodyPr/>
                    <a:lstStyle/>
                    <a:p>
                      <a:pPr algn="ctr" rtl="0" fontAlgn="b"/>
                      <a:r>
                        <a:rPr lang="pt-BR" sz="1600" b="1" i="0" u="none" strike="noStrike">
                          <a:solidFill>
                            <a:srgbClr val="000000"/>
                          </a:solidFill>
                          <a:latin typeface="Calibri"/>
                        </a:rPr>
                        <a:t>2008</a:t>
                      </a:r>
                    </a:p>
                  </a:txBody>
                  <a:tcPr marL="4781" marR="4781" marT="4781" marB="0" anchor="b">
                    <a:lnL>
                      <a:noFill/>
                    </a:lnL>
                    <a:lnR>
                      <a:noFill/>
                    </a:lnR>
                    <a:lnT>
                      <a:noFill/>
                    </a:lnT>
                    <a:lnB>
                      <a:noFill/>
                    </a:lnB>
                  </a:tcPr>
                </a:tc>
                <a:tc>
                  <a:txBody>
                    <a:bodyPr/>
                    <a:lstStyle/>
                    <a:p>
                      <a:pPr algn="ctr" rtl="0" fontAlgn="ctr"/>
                      <a:r>
                        <a:rPr lang="pt-BR" sz="1600" b="0" i="0" u="none" strike="noStrike">
                          <a:solidFill>
                            <a:srgbClr val="000000"/>
                          </a:solidFill>
                          <a:latin typeface="Calibri"/>
                        </a:rPr>
                        <a:t>5</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5.573</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11</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2.385</a:t>
                      </a:r>
                    </a:p>
                  </a:txBody>
                  <a:tcPr marL="4781" marR="4781" marT="4781" marB="0" anchor="ctr">
                    <a:lnL>
                      <a:noFill/>
                    </a:lnL>
                    <a:lnR>
                      <a:noFill/>
                    </a:lnR>
                    <a:lnT>
                      <a:noFill/>
                    </a:lnT>
                    <a:lnB>
                      <a:noFill/>
                    </a:lnB>
                  </a:tcPr>
                </a:tc>
                <a:tc>
                  <a:txBody>
                    <a:bodyPr/>
                    <a:lstStyle/>
                    <a:p>
                      <a:pPr algn="ctr" rtl="0" fontAlgn="ctr"/>
                      <a:endParaRPr lang="pt-BR" sz="1600" b="0" i="0" u="none" strike="noStrike">
                        <a:solidFill>
                          <a:srgbClr val="000000"/>
                        </a:solidFill>
                        <a:latin typeface="Calibri"/>
                      </a:endParaRPr>
                    </a:p>
                  </a:txBody>
                  <a:tcPr marL="4781" marR="4781" marT="4781" marB="0" anchor="ctr">
                    <a:lnL>
                      <a:noFill/>
                    </a:lnL>
                    <a:lnR>
                      <a:noFill/>
                    </a:lnR>
                    <a:lnT>
                      <a:noFill/>
                    </a:lnT>
                    <a:lnB>
                      <a:noFill/>
                    </a:lnB>
                  </a:tcPr>
                </a:tc>
                <a:tc>
                  <a:txBody>
                    <a:bodyPr/>
                    <a:lstStyle/>
                    <a:p>
                      <a:pPr algn="ctr" rtl="0" fontAlgn="ctr"/>
                      <a:endParaRPr lang="pt-BR" sz="1600" b="0" i="0" u="none" strike="noStrike">
                        <a:solidFill>
                          <a:srgbClr val="000000"/>
                        </a:solidFill>
                        <a:latin typeface="Calibri"/>
                      </a:endParaRP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16</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7.958</a:t>
                      </a:r>
                    </a:p>
                  </a:txBody>
                  <a:tcPr marL="4781" marR="4781" marT="4781" marB="0" anchor="ctr">
                    <a:lnL>
                      <a:noFill/>
                    </a:lnL>
                    <a:lnR>
                      <a:noFill/>
                    </a:lnR>
                    <a:lnT>
                      <a:noFill/>
                    </a:lnT>
                    <a:lnB>
                      <a:noFill/>
                    </a:lnB>
                  </a:tcPr>
                </a:tc>
              </a:tr>
              <a:tr h="223548">
                <a:tc>
                  <a:txBody>
                    <a:bodyPr/>
                    <a:lstStyle/>
                    <a:p>
                      <a:pPr algn="ctr" rtl="0" fontAlgn="b"/>
                      <a:r>
                        <a:rPr lang="pt-BR" sz="1600" b="1" i="0" u="none" strike="noStrike">
                          <a:solidFill>
                            <a:srgbClr val="000000"/>
                          </a:solidFill>
                          <a:latin typeface="Calibri"/>
                        </a:rPr>
                        <a:t>2009</a:t>
                      </a:r>
                    </a:p>
                  </a:txBody>
                  <a:tcPr marL="4781" marR="4781" marT="4781" marB="0" anchor="b">
                    <a:lnL>
                      <a:noFill/>
                    </a:lnL>
                    <a:lnR>
                      <a:noFill/>
                    </a:lnR>
                    <a:lnT>
                      <a:noFill/>
                    </a:lnT>
                    <a:lnB>
                      <a:noFill/>
                    </a:lnB>
                  </a:tcPr>
                </a:tc>
                <a:tc>
                  <a:txBody>
                    <a:bodyPr/>
                    <a:lstStyle/>
                    <a:p>
                      <a:pPr algn="ctr" rtl="0" fontAlgn="ctr"/>
                      <a:r>
                        <a:rPr lang="pt-BR" sz="1600" b="0" i="0" u="none" strike="noStrike">
                          <a:solidFill>
                            <a:srgbClr val="000000"/>
                          </a:solidFill>
                          <a:latin typeface="Calibri"/>
                        </a:rPr>
                        <a:t>4</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4.743</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7</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2.668</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8</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1.579.064</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19</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1.586.475</a:t>
                      </a:r>
                    </a:p>
                  </a:txBody>
                  <a:tcPr marL="4781" marR="4781" marT="4781" marB="0" anchor="ctr">
                    <a:lnL>
                      <a:noFill/>
                    </a:lnL>
                    <a:lnR>
                      <a:noFill/>
                    </a:lnR>
                    <a:lnT>
                      <a:noFill/>
                    </a:lnT>
                    <a:lnB>
                      <a:noFill/>
                    </a:lnB>
                  </a:tcPr>
                </a:tc>
              </a:tr>
              <a:tr h="223548">
                <a:tc>
                  <a:txBody>
                    <a:bodyPr/>
                    <a:lstStyle/>
                    <a:p>
                      <a:pPr algn="ctr" rtl="0" fontAlgn="b"/>
                      <a:r>
                        <a:rPr lang="pt-BR" sz="1600" b="1" i="0" u="none" strike="noStrike">
                          <a:solidFill>
                            <a:srgbClr val="000000"/>
                          </a:solidFill>
                          <a:latin typeface="Calibri"/>
                        </a:rPr>
                        <a:t>2010</a:t>
                      </a:r>
                    </a:p>
                  </a:txBody>
                  <a:tcPr marL="4781" marR="4781" marT="4781" marB="0" anchor="b">
                    <a:lnL>
                      <a:noFill/>
                    </a:lnL>
                    <a:lnR>
                      <a:noFill/>
                    </a:lnR>
                    <a:lnT>
                      <a:noFill/>
                    </a:lnT>
                    <a:lnB>
                      <a:noFill/>
                    </a:lnB>
                  </a:tcPr>
                </a:tc>
                <a:tc>
                  <a:txBody>
                    <a:bodyPr/>
                    <a:lstStyle/>
                    <a:p>
                      <a:pPr algn="ctr" rtl="0" fontAlgn="ctr"/>
                      <a:r>
                        <a:rPr lang="pt-BR" sz="1600" b="0" i="0" u="none" strike="noStrike">
                          <a:solidFill>
                            <a:srgbClr val="000000"/>
                          </a:solidFill>
                          <a:latin typeface="Calibri"/>
                        </a:rPr>
                        <a:t>11</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13.738</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8</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4.610</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13</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242.203</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32</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260.551</a:t>
                      </a:r>
                    </a:p>
                  </a:txBody>
                  <a:tcPr marL="4781" marR="4781" marT="4781" marB="0" anchor="ctr">
                    <a:lnL>
                      <a:noFill/>
                    </a:lnL>
                    <a:lnR>
                      <a:noFill/>
                    </a:lnR>
                    <a:lnT>
                      <a:noFill/>
                    </a:lnT>
                    <a:lnB>
                      <a:noFill/>
                    </a:lnB>
                  </a:tcPr>
                </a:tc>
              </a:tr>
              <a:tr h="223548">
                <a:tc>
                  <a:txBody>
                    <a:bodyPr/>
                    <a:lstStyle/>
                    <a:p>
                      <a:pPr algn="ctr" rtl="0" fontAlgn="b"/>
                      <a:r>
                        <a:rPr lang="pt-BR" sz="1600" b="1" i="0" u="none" strike="noStrike">
                          <a:solidFill>
                            <a:srgbClr val="000000"/>
                          </a:solidFill>
                          <a:latin typeface="Calibri"/>
                        </a:rPr>
                        <a:t>2011</a:t>
                      </a:r>
                    </a:p>
                  </a:txBody>
                  <a:tcPr marL="4781" marR="4781" marT="4781" marB="0" anchor="b">
                    <a:lnL>
                      <a:noFill/>
                    </a:lnL>
                    <a:lnR>
                      <a:noFill/>
                    </a:lnR>
                    <a:lnT>
                      <a:noFill/>
                    </a:lnT>
                    <a:lnB>
                      <a:noFill/>
                    </a:lnB>
                  </a:tcPr>
                </a:tc>
                <a:tc>
                  <a:txBody>
                    <a:bodyPr/>
                    <a:lstStyle/>
                    <a:p>
                      <a:pPr algn="ctr" rtl="0" fontAlgn="ctr"/>
                      <a:r>
                        <a:rPr lang="pt-BR" sz="1600" b="0" i="0" u="none" strike="noStrike">
                          <a:solidFill>
                            <a:srgbClr val="000000"/>
                          </a:solidFill>
                          <a:latin typeface="Calibri"/>
                        </a:rPr>
                        <a:t>7</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8.775</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7</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2.238</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23</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735.121</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37</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746.134</a:t>
                      </a:r>
                    </a:p>
                  </a:txBody>
                  <a:tcPr marL="4781" marR="4781" marT="4781" marB="0" anchor="ctr">
                    <a:lnL>
                      <a:noFill/>
                    </a:lnL>
                    <a:lnR>
                      <a:noFill/>
                    </a:lnR>
                    <a:lnT>
                      <a:noFill/>
                    </a:lnT>
                    <a:lnB>
                      <a:noFill/>
                    </a:lnB>
                  </a:tcPr>
                </a:tc>
              </a:tr>
              <a:tr h="223548">
                <a:tc>
                  <a:txBody>
                    <a:bodyPr/>
                    <a:lstStyle/>
                    <a:p>
                      <a:pPr algn="ctr" rtl="0" fontAlgn="b"/>
                      <a:r>
                        <a:rPr lang="pt-BR" sz="1600" b="1" i="0" u="none" strike="noStrike">
                          <a:solidFill>
                            <a:srgbClr val="000000"/>
                          </a:solidFill>
                          <a:latin typeface="Calibri"/>
                        </a:rPr>
                        <a:t>2012</a:t>
                      </a:r>
                    </a:p>
                  </a:txBody>
                  <a:tcPr marL="4781" marR="4781" marT="4781" marB="0" anchor="b">
                    <a:lnL>
                      <a:noFill/>
                    </a:lnL>
                    <a:lnR>
                      <a:noFill/>
                    </a:lnR>
                    <a:lnT>
                      <a:noFill/>
                    </a:lnT>
                    <a:lnB>
                      <a:noFill/>
                    </a:lnB>
                  </a:tcPr>
                </a:tc>
                <a:tc>
                  <a:txBody>
                    <a:bodyPr/>
                    <a:lstStyle/>
                    <a:p>
                      <a:pPr algn="ctr" rtl="0" fontAlgn="ctr"/>
                      <a:r>
                        <a:rPr lang="pt-BR" sz="1600" b="0" i="0" u="none" strike="noStrike">
                          <a:solidFill>
                            <a:srgbClr val="000000"/>
                          </a:solidFill>
                          <a:latin typeface="Calibri"/>
                        </a:rPr>
                        <a:t>7</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8.607</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8</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4.184</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22</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416.647</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37</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429.438</a:t>
                      </a:r>
                    </a:p>
                  </a:txBody>
                  <a:tcPr marL="4781" marR="4781" marT="4781" marB="0" anchor="ctr">
                    <a:lnL>
                      <a:noFill/>
                    </a:lnL>
                    <a:lnR>
                      <a:noFill/>
                    </a:lnR>
                    <a:lnT>
                      <a:noFill/>
                    </a:lnT>
                    <a:lnB>
                      <a:noFill/>
                    </a:lnB>
                  </a:tcPr>
                </a:tc>
              </a:tr>
              <a:tr h="223548">
                <a:tc>
                  <a:txBody>
                    <a:bodyPr/>
                    <a:lstStyle/>
                    <a:p>
                      <a:pPr algn="ctr" rtl="0" fontAlgn="b"/>
                      <a:r>
                        <a:rPr lang="pt-BR" sz="1600" b="1" i="0" u="none" strike="noStrike">
                          <a:solidFill>
                            <a:srgbClr val="000000"/>
                          </a:solidFill>
                          <a:latin typeface="Calibri"/>
                        </a:rPr>
                        <a:t>2013</a:t>
                      </a:r>
                    </a:p>
                  </a:txBody>
                  <a:tcPr marL="4781" marR="4781" marT="4781" marB="0" anchor="b">
                    <a:lnL>
                      <a:noFill/>
                    </a:lnL>
                    <a:lnR>
                      <a:noFill/>
                    </a:lnR>
                    <a:lnT>
                      <a:noFill/>
                    </a:lnT>
                    <a:lnB>
                      <a:noFill/>
                    </a:lnB>
                  </a:tcPr>
                </a:tc>
                <a:tc>
                  <a:txBody>
                    <a:bodyPr/>
                    <a:lstStyle/>
                    <a:p>
                      <a:pPr algn="ctr" rtl="0" fontAlgn="ctr"/>
                      <a:r>
                        <a:rPr lang="pt-BR" sz="1600" b="0" i="0" u="none" strike="noStrike">
                          <a:solidFill>
                            <a:srgbClr val="000000"/>
                          </a:solidFill>
                          <a:latin typeface="Calibri"/>
                        </a:rPr>
                        <a:t>9</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17.705</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8</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2.405</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23</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150.129</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40</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170.239</a:t>
                      </a:r>
                    </a:p>
                  </a:txBody>
                  <a:tcPr marL="4781" marR="4781" marT="4781" marB="0" anchor="ctr">
                    <a:lnL>
                      <a:noFill/>
                    </a:lnL>
                    <a:lnR>
                      <a:noFill/>
                    </a:lnR>
                    <a:lnT>
                      <a:noFill/>
                    </a:lnT>
                    <a:lnB>
                      <a:noFill/>
                    </a:lnB>
                  </a:tcPr>
                </a:tc>
              </a:tr>
              <a:tr h="223548">
                <a:tc>
                  <a:txBody>
                    <a:bodyPr/>
                    <a:lstStyle/>
                    <a:p>
                      <a:pPr algn="ctr" rtl="0" fontAlgn="b"/>
                      <a:r>
                        <a:rPr lang="pt-BR" sz="1600" b="1" i="0" u="none" strike="noStrike">
                          <a:solidFill>
                            <a:srgbClr val="000000"/>
                          </a:solidFill>
                          <a:latin typeface="Calibri"/>
                        </a:rPr>
                        <a:t>2014</a:t>
                      </a:r>
                    </a:p>
                  </a:txBody>
                  <a:tcPr marL="4781" marR="4781" marT="4781" marB="0" anchor="b">
                    <a:lnL>
                      <a:noFill/>
                    </a:lnL>
                    <a:lnR>
                      <a:noFill/>
                    </a:lnR>
                    <a:lnT>
                      <a:noFill/>
                    </a:lnT>
                    <a:lnB>
                      <a:noFill/>
                    </a:lnB>
                  </a:tcPr>
                </a:tc>
                <a:tc>
                  <a:txBody>
                    <a:bodyPr/>
                    <a:lstStyle/>
                    <a:p>
                      <a:pPr algn="ctr" rtl="0" fontAlgn="ctr"/>
                      <a:r>
                        <a:rPr lang="pt-BR" sz="1600" b="0" i="0" u="none" strike="noStrike">
                          <a:solidFill>
                            <a:srgbClr val="000000"/>
                          </a:solidFill>
                          <a:latin typeface="Calibri"/>
                        </a:rPr>
                        <a:t>7</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5.202</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9</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2.284</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20</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147.411</a:t>
                      </a:r>
                    </a:p>
                  </a:txBody>
                  <a:tcPr marL="4781" marR="4781" marT="4781" marB="0" anchor="ctr">
                    <a:lnL>
                      <a:noFill/>
                    </a:lnL>
                    <a:lnR>
                      <a:noFill/>
                    </a:lnR>
                    <a:lnT>
                      <a:noFill/>
                    </a:lnT>
                    <a:lnB>
                      <a:noFill/>
                    </a:lnB>
                  </a:tcPr>
                </a:tc>
                <a:tc>
                  <a:txBody>
                    <a:bodyPr/>
                    <a:lstStyle/>
                    <a:p>
                      <a:pPr algn="ctr" rtl="0" fontAlgn="ctr"/>
                      <a:r>
                        <a:rPr lang="pt-BR" sz="1600" b="0" i="0" u="none" strike="noStrike">
                          <a:solidFill>
                            <a:srgbClr val="000000"/>
                          </a:solidFill>
                          <a:latin typeface="Calibri"/>
                        </a:rPr>
                        <a:t>36</a:t>
                      </a:r>
                    </a:p>
                  </a:txBody>
                  <a:tcPr marL="4781" marR="4781" marT="4781" marB="0" anchor="ctr">
                    <a:lnL>
                      <a:noFill/>
                    </a:lnL>
                    <a:lnR>
                      <a:noFill/>
                    </a:lnR>
                    <a:lnT>
                      <a:noFill/>
                    </a:lnT>
                    <a:lnB>
                      <a:noFill/>
                    </a:lnB>
                  </a:tcPr>
                </a:tc>
                <a:tc>
                  <a:txBody>
                    <a:bodyPr/>
                    <a:lstStyle/>
                    <a:p>
                      <a:pPr algn="ctr" rtl="0" fontAlgn="ctr"/>
                      <a:r>
                        <a:rPr lang="pt-BR" sz="1600" b="0" i="0" u="none" strike="noStrike" dirty="0">
                          <a:solidFill>
                            <a:srgbClr val="000000"/>
                          </a:solidFill>
                          <a:latin typeface="Calibri"/>
                        </a:rPr>
                        <a:t>154.897</a:t>
                      </a:r>
                    </a:p>
                  </a:txBody>
                  <a:tcPr marL="4781" marR="4781" marT="4781" marB="0" anchor="ctr">
                    <a:lnL>
                      <a:noFill/>
                    </a:lnL>
                    <a:lnR>
                      <a:noFill/>
                    </a:lnR>
                    <a:lnT>
                      <a:noFill/>
                    </a:lnT>
                    <a:lnB>
                      <a:noFill/>
                    </a:lnB>
                  </a:tcPr>
                </a:tc>
              </a:tr>
              <a:tr h="223548">
                <a:tc>
                  <a:txBody>
                    <a:bodyPr/>
                    <a:lstStyle/>
                    <a:p>
                      <a:pPr algn="ctr" rtl="0" fontAlgn="b"/>
                      <a:r>
                        <a:rPr lang="pt-BR" sz="1600" b="1" i="0" u="none" strike="noStrike">
                          <a:solidFill>
                            <a:srgbClr val="000000"/>
                          </a:solidFill>
                          <a:latin typeface="Calibri"/>
                        </a:rPr>
                        <a:t>2015</a:t>
                      </a:r>
                    </a:p>
                  </a:txBody>
                  <a:tcPr marL="4781" marR="4781" marT="478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8</a:t>
                      </a:r>
                    </a:p>
                  </a:txBody>
                  <a:tcPr marL="4781" marR="4781" marT="47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21.184</a:t>
                      </a:r>
                    </a:p>
                  </a:txBody>
                  <a:tcPr marL="4781" marR="4781" marT="47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 </a:t>
                      </a:r>
                    </a:p>
                  </a:txBody>
                  <a:tcPr marL="4781" marR="4781" marT="47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 </a:t>
                      </a:r>
                    </a:p>
                  </a:txBody>
                  <a:tcPr marL="4781" marR="4781" marT="47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15</a:t>
                      </a:r>
                    </a:p>
                  </a:txBody>
                  <a:tcPr marL="4781" marR="4781" marT="47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dirty="0">
                          <a:solidFill>
                            <a:srgbClr val="000000"/>
                          </a:solidFill>
                          <a:latin typeface="Calibri"/>
                        </a:rPr>
                        <a:t>54.275</a:t>
                      </a:r>
                    </a:p>
                  </a:txBody>
                  <a:tcPr marL="4781" marR="4781" marT="47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23</a:t>
                      </a:r>
                    </a:p>
                  </a:txBody>
                  <a:tcPr marL="4781" marR="4781" marT="47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dirty="0">
                          <a:solidFill>
                            <a:srgbClr val="000000"/>
                          </a:solidFill>
                          <a:latin typeface="Calibri"/>
                        </a:rPr>
                        <a:t>75.459</a:t>
                      </a:r>
                    </a:p>
                  </a:txBody>
                  <a:tcPr marL="4781" marR="4781" marT="4781" marB="0" anchor="ctr">
                    <a:lnL>
                      <a:noFill/>
                    </a:lnL>
                    <a:lnR>
                      <a:noFill/>
                    </a:lnR>
                    <a:lnT>
                      <a:noFill/>
                    </a:lnT>
                    <a:lnB w="6350" cap="flat" cmpd="sng" algn="ctr">
                      <a:solidFill>
                        <a:srgbClr val="000000"/>
                      </a:solidFill>
                      <a:prstDash val="solid"/>
                      <a:round/>
                      <a:headEnd type="none" w="med" len="med"/>
                      <a:tailEnd type="none" w="med" len="med"/>
                    </a:lnB>
                  </a:tcPr>
                </a:tc>
              </a:tr>
              <a:tr h="229935">
                <a:tc>
                  <a:txBody>
                    <a:bodyPr/>
                    <a:lstStyle/>
                    <a:p>
                      <a:pPr algn="ctr" rtl="0" fontAlgn="b"/>
                      <a:r>
                        <a:rPr lang="pt-BR" sz="1600" b="1" i="0" u="none" strike="noStrike">
                          <a:solidFill>
                            <a:srgbClr val="000000"/>
                          </a:solidFill>
                          <a:latin typeface="Calibri"/>
                        </a:rPr>
                        <a:t>Total Geral</a:t>
                      </a:r>
                    </a:p>
                  </a:txBody>
                  <a:tcPr marL="4781" marR="4781" marT="4781"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69</a:t>
                      </a:r>
                    </a:p>
                  </a:txBody>
                  <a:tcPr marL="4781" marR="4781" marT="478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95.044</a:t>
                      </a:r>
                    </a:p>
                  </a:txBody>
                  <a:tcPr marL="4781" marR="4781" marT="478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73</a:t>
                      </a:r>
                    </a:p>
                  </a:txBody>
                  <a:tcPr marL="4781" marR="4781" marT="478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36.177</a:t>
                      </a:r>
                    </a:p>
                  </a:txBody>
                  <a:tcPr marL="4781" marR="4781" marT="478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124</a:t>
                      </a:r>
                    </a:p>
                  </a:txBody>
                  <a:tcPr marL="4781" marR="4781" marT="478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3.324.850</a:t>
                      </a:r>
                    </a:p>
                  </a:txBody>
                  <a:tcPr marL="4781" marR="4781" marT="478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a:solidFill>
                            <a:srgbClr val="000000"/>
                          </a:solidFill>
                          <a:latin typeface="Calibri"/>
                        </a:rPr>
                        <a:t>266</a:t>
                      </a:r>
                    </a:p>
                  </a:txBody>
                  <a:tcPr marL="4781" marR="4781" marT="478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1600" b="0" i="0" u="none" strike="noStrike" dirty="0">
                          <a:solidFill>
                            <a:srgbClr val="000000"/>
                          </a:solidFill>
                          <a:latin typeface="Calibri"/>
                        </a:rPr>
                        <a:t>3.456.071</a:t>
                      </a:r>
                    </a:p>
                  </a:txBody>
                  <a:tcPr marL="4781" marR="4781" marT="478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3290">
                <a:tc gridSpan="9">
                  <a:txBody>
                    <a:bodyPr/>
                    <a:lstStyle/>
                    <a:p>
                      <a:pPr algn="l" rtl="0" fontAlgn="b"/>
                      <a:r>
                        <a:rPr lang="pt-BR" sz="1100" b="0" i="0" u="none" strike="noStrike" dirty="0">
                          <a:solidFill>
                            <a:srgbClr val="000000"/>
                          </a:solidFill>
                          <a:latin typeface="Calibri"/>
                        </a:rPr>
                        <a:t>*Dados atualizados até 7/12/2015. </a:t>
                      </a:r>
                    </a:p>
                  </a:txBody>
                  <a:tcPr marL="4781" marR="4781" marT="4781"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8" name="Título 7"/>
          <p:cNvSpPr>
            <a:spLocks noGrp="1"/>
          </p:cNvSpPr>
          <p:nvPr>
            <p:ph type="title"/>
          </p:nvPr>
        </p:nvSpPr>
        <p:spPr>
          <a:xfrm>
            <a:off x="457200" y="404664"/>
            <a:ext cx="8229600" cy="1143000"/>
          </a:xfrm>
        </p:spPr>
        <p:txBody>
          <a:bodyPr>
            <a:normAutofit/>
          </a:bodyPr>
          <a:lstStyle/>
          <a:p>
            <a:r>
              <a:rPr lang="pt-BR" sz="4000" b="1" dirty="0" smtClean="0"/>
              <a:t>Impactos das pesquisas</a:t>
            </a:r>
            <a:endParaRPr lang="pt-BR" sz="4000" b="1" dirty="0"/>
          </a:p>
        </p:txBody>
      </p:sp>
      <p:sp>
        <p:nvSpPr>
          <p:cNvPr id="9" name="Espaço Reservado para Conteúdo 8"/>
          <p:cNvSpPr>
            <a:spLocks noGrp="1"/>
          </p:cNvSpPr>
          <p:nvPr>
            <p:ph idx="1"/>
          </p:nvPr>
        </p:nvSpPr>
        <p:spPr/>
        <p:txBody>
          <a:bodyPr>
            <a:normAutofit/>
          </a:bodyPr>
          <a:lstStyle/>
          <a:p>
            <a:pPr>
              <a:buFont typeface="Wingdings" pitchFamily="2" charset="2"/>
              <a:buChar char="Ø"/>
            </a:pPr>
            <a:r>
              <a:rPr lang="pt-BR" dirty="0" smtClean="0"/>
              <a:t>Apresentação dos resultados em audiências públicas (ex. ECA, Violência contra a mulher, Violência contra jovens negros, dentre outras).</a:t>
            </a:r>
          </a:p>
          <a:p>
            <a:pPr>
              <a:buFont typeface="Wingdings" pitchFamily="2" charset="2"/>
              <a:buChar char="Ø"/>
            </a:pPr>
            <a:endParaRPr lang="pt-BR" dirty="0" smtClean="0"/>
          </a:p>
          <a:p>
            <a:pPr>
              <a:buFont typeface="Wingdings" pitchFamily="2" charset="2"/>
              <a:buChar char="Ø"/>
            </a:pPr>
            <a:r>
              <a:rPr lang="pt-BR" dirty="0" smtClean="0"/>
              <a:t>Apoio às avaliações de políticas públicas das Comissões do Senado Federal</a:t>
            </a:r>
            <a:r>
              <a:rPr lang="pt-BR" dirty="0" smtClean="0"/>
              <a:t>.</a:t>
            </a:r>
            <a:endParaRPr lang="pt-B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8" name="Título 7"/>
          <p:cNvSpPr>
            <a:spLocks noGrp="1"/>
          </p:cNvSpPr>
          <p:nvPr>
            <p:ph type="title"/>
          </p:nvPr>
        </p:nvSpPr>
        <p:spPr>
          <a:xfrm>
            <a:off x="457200" y="404664"/>
            <a:ext cx="8229600" cy="1143000"/>
          </a:xfrm>
        </p:spPr>
        <p:txBody>
          <a:bodyPr>
            <a:normAutofit/>
          </a:bodyPr>
          <a:lstStyle/>
          <a:p>
            <a:r>
              <a:rPr lang="pt-BR" sz="4000" b="1" dirty="0" smtClean="0"/>
              <a:t>Imagem do Parlamento no Mundo</a:t>
            </a:r>
            <a:endParaRPr lang="pt-BR" sz="4000" b="1" dirty="0"/>
          </a:p>
        </p:txBody>
      </p:sp>
      <p:pic>
        <p:nvPicPr>
          <p:cNvPr id="46082" name="Picture 2"/>
          <p:cNvPicPr>
            <a:picLocks noChangeAspect="1" noChangeArrowheads="1"/>
          </p:cNvPicPr>
          <p:nvPr/>
        </p:nvPicPr>
        <p:blipFill>
          <a:blip r:embed="rId5" cstate="print"/>
          <a:srcRect/>
          <a:stretch>
            <a:fillRect/>
          </a:stretch>
        </p:blipFill>
        <p:spPr bwMode="auto">
          <a:xfrm>
            <a:off x="874787" y="1340768"/>
            <a:ext cx="2905125" cy="1924050"/>
          </a:xfrm>
          <a:prstGeom prst="rect">
            <a:avLst/>
          </a:prstGeom>
          <a:noFill/>
          <a:ln w="9525">
            <a:noFill/>
            <a:miter lim="800000"/>
            <a:headEnd/>
            <a:tailEnd/>
          </a:ln>
        </p:spPr>
      </p:pic>
      <p:graphicFrame>
        <p:nvGraphicFramePr>
          <p:cNvPr id="13" name="Tabela 12"/>
          <p:cNvGraphicFramePr>
            <a:graphicFrameLocks noGrp="1"/>
          </p:cNvGraphicFramePr>
          <p:nvPr/>
        </p:nvGraphicFramePr>
        <p:xfrm>
          <a:off x="4139952" y="1196752"/>
          <a:ext cx="4104456" cy="5040760"/>
        </p:xfrm>
        <a:graphic>
          <a:graphicData uri="http://schemas.openxmlformats.org/drawingml/2006/table">
            <a:tbl>
              <a:tblPr/>
              <a:tblGrid>
                <a:gridCol w="708683"/>
                <a:gridCol w="900618"/>
                <a:gridCol w="2495155"/>
              </a:tblGrid>
              <a:tr h="303225">
                <a:tc>
                  <a:txBody>
                    <a:bodyPr/>
                    <a:lstStyle/>
                    <a:p>
                      <a:pPr algn="ctr" fontAlgn="b"/>
                      <a:r>
                        <a:rPr lang="pt-BR" sz="1100" b="0" i="0" u="none" strike="noStrike" dirty="0">
                          <a:latin typeface="Arial"/>
                        </a:rPr>
                        <a:t>Ranking</a:t>
                      </a:r>
                    </a:p>
                  </a:txBody>
                  <a:tcPr marL="6400" marR="6400" marT="6400" marB="0" anchor="b">
                    <a:lnL>
                      <a:noFill/>
                    </a:lnL>
                    <a:lnR>
                      <a:noFill/>
                    </a:lnR>
                    <a:lnT>
                      <a:noFill/>
                    </a:lnT>
                    <a:lnB>
                      <a:noFill/>
                    </a:lnB>
                  </a:tcPr>
                </a:tc>
                <a:tc>
                  <a:txBody>
                    <a:bodyPr/>
                    <a:lstStyle/>
                    <a:p>
                      <a:pPr algn="l" fontAlgn="b"/>
                      <a:r>
                        <a:rPr lang="pt-BR" sz="1100" b="0" i="0" u="none" strike="noStrike">
                          <a:latin typeface="Arial"/>
                        </a:rPr>
                        <a:t>País</a:t>
                      </a:r>
                    </a:p>
                  </a:txBody>
                  <a:tcPr marL="6400" marR="6400" marT="6400" marB="0" anchor="b">
                    <a:lnL>
                      <a:noFill/>
                    </a:lnL>
                    <a:lnR>
                      <a:noFill/>
                    </a:lnR>
                    <a:lnT>
                      <a:noFill/>
                    </a:lnT>
                    <a:lnB>
                      <a:noFill/>
                    </a:lnB>
                  </a:tcPr>
                </a:tc>
                <a:tc>
                  <a:txBody>
                    <a:bodyPr/>
                    <a:lstStyle/>
                    <a:p>
                      <a:pPr algn="l" fontAlgn="b"/>
                      <a:r>
                        <a:rPr lang="pt-BR" sz="1100" b="0" i="0" u="none" strike="noStrike">
                          <a:latin typeface="Arial"/>
                        </a:rPr>
                        <a:t>Imagem (0 = nenhuma confiança, 4 = muita confiança)</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1</a:t>
                      </a:r>
                    </a:p>
                  </a:txBody>
                  <a:tcPr marL="6400" marR="6400" marT="6400" marB="0" anchor="b">
                    <a:lnL>
                      <a:noFill/>
                    </a:lnL>
                    <a:lnR>
                      <a:noFill/>
                    </a:lnR>
                    <a:lnT>
                      <a:noFill/>
                    </a:lnT>
                    <a:lnB>
                      <a:noFill/>
                    </a:lnB>
                  </a:tcPr>
                </a:tc>
                <a:tc>
                  <a:txBody>
                    <a:bodyPr/>
                    <a:lstStyle/>
                    <a:p>
                      <a:pPr algn="l" fontAlgn="b"/>
                      <a:r>
                        <a:rPr lang="pt-BR" sz="1100" b="0" i="0" u="none" strike="noStrike">
                          <a:latin typeface="Arial"/>
                        </a:rPr>
                        <a:t>Qatar</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3,354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2</a:t>
                      </a:r>
                    </a:p>
                  </a:txBody>
                  <a:tcPr marL="6400" marR="6400" marT="6400" marB="0" anchor="b">
                    <a:lnL>
                      <a:noFill/>
                    </a:lnL>
                    <a:lnR>
                      <a:noFill/>
                    </a:lnR>
                    <a:lnT>
                      <a:noFill/>
                    </a:lnT>
                    <a:lnB>
                      <a:noFill/>
                    </a:lnB>
                  </a:tcPr>
                </a:tc>
                <a:tc>
                  <a:txBody>
                    <a:bodyPr/>
                    <a:lstStyle/>
                    <a:p>
                      <a:pPr algn="l" fontAlgn="b"/>
                      <a:r>
                        <a:rPr lang="pt-BR" sz="1100" b="0" i="0" u="none" strike="noStrike">
                          <a:latin typeface="Arial"/>
                        </a:rPr>
                        <a:t>Uzbekistan</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3,228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3</a:t>
                      </a:r>
                    </a:p>
                  </a:txBody>
                  <a:tcPr marL="6400" marR="6400" marT="6400" marB="0" anchor="b">
                    <a:lnL>
                      <a:noFill/>
                    </a:lnL>
                    <a:lnR>
                      <a:noFill/>
                    </a:lnR>
                    <a:lnT>
                      <a:noFill/>
                    </a:lnT>
                    <a:lnB>
                      <a:noFill/>
                    </a:lnB>
                  </a:tcPr>
                </a:tc>
                <a:tc>
                  <a:txBody>
                    <a:bodyPr/>
                    <a:lstStyle/>
                    <a:p>
                      <a:pPr algn="l" fontAlgn="b"/>
                      <a:r>
                        <a:rPr lang="pt-BR" sz="1100" b="0" i="0" u="none" strike="noStrike">
                          <a:latin typeface="Arial"/>
                        </a:rPr>
                        <a:t>Singapore</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2,932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4</a:t>
                      </a:r>
                    </a:p>
                  </a:txBody>
                  <a:tcPr marL="6400" marR="6400" marT="6400" marB="0" anchor="b">
                    <a:lnL>
                      <a:noFill/>
                    </a:lnL>
                    <a:lnR>
                      <a:noFill/>
                    </a:lnR>
                    <a:lnT>
                      <a:noFill/>
                    </a:lnT>
                    <a:lnB>
                      <a:noFill/>
                    </a:lnB>
                  </a:tcPr>
                </a:tc>
                <a:tc>
                  <a:txBody>
                    <a:bodyPr/>
                    <a:lstStyle/>
                    <a:p>
                      <a:pPr algn="l" fontAlgn="b"/>
                      <a:r>
                        <a:rPr lang="pt-BR" sz="1100" b="0" i="0" u="none" strike="noStrike">
                          <a:latin typeface="Arial"/>
                        </a:rPr>
                        <a:t>Bahrain</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2,914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5</a:t>
                      </a:r>
                    </a:p>
                  </a:txBody>
                  <a:tcPr marL="6400" marR="6400" marT="6400" marB="0" anchor="b">
                    <a:lnL>
                      <a:noFill/>
                    </a:lnL>
                    <a:lnR>
                      <a:noFill/>
                    </a:lnR>
                    <a:lnT>
                      <a:noFill/>
                    </a:lnT>
                    <a:lnB>
                      <a:noFill/>
                    </a:lnB>
                  </a:tcPr>
                </a:tc>
                <a:tc>
                  <a:txBody>
                    <a:bodyPr/>
                    <a:lstStyle/>
                    <a:p>
                      <a:pPr algn="l" fontAlgn="b"/>
                      <a:r>
                        <a:rPr lang="pt-BR" sz="1100" b="0" i="0" u="none" strike="noStrike">
                          <a:latin typeface="Arial"/>
                        </a:rPr>
                        <a:t>China</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2,830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6</a:t>
                      </a:r>
                    </a:p>
                  </a:txBody>
                  <a:tcPr marL="6400" marR="6400" marT="6400" marB="0" anchor="b">
                    <a:lnL>
                      <a:noFill/>
                    </a:lnL>
                    <a:lnR>
                      <a:noFill/>
                    </a:lnR>
                    <a:lnT>
                      <a:noFill/>
                    </a:lnT>
                    <a:lnB>
                      <a:noFill/>
                    </a:lnB>
                  </a:tcPr>
                </a:tc>
                <a:tc>
                  <a:txBody>
                    <a:bodyPr/>
                    <a:lstStyle/>
                    <a:p>
                      <a:pPr algn="l" fontAlgn="b"/>
                      <a:r>
                        <a:rPr lang="pt-BR" sz="1100" b="0" i="0" u="none" strike="noStrike">
                          <a:latin typeface="Arial"/>
                        </a:rPr>
                        <a:t>Azerbaijan</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2,787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7</a:t>
                      </a:r>
                    </a:p>
                  </a:txBody>
                  <a:tcPr marL="6400" marR="6400" marT="6400" marB="0" anchor="b">
                    <a:lnL>
                      <a:noFill/>
                    </a:lnL>
                    <a:lnR>
                      <a:noFill/>
                    </a:lnR>
                    <a:lnT>
                      <a:noFill/>
                    </a:lnT>
                    <a:lnB>
                      <a:noFill/>
                    </a:lnB>
                  </a:tcPr>
                </a:tc>
                <a:tc>
                  <a:txBody>
                    <a:bodyPr/>
                    <a:lstStyle/>
                    <a:p>
                      <a:pPr algn="l" fontAlgn="b"/>
                      <a:r>
                        <a:rPr lang="pt-BR" sz="1100" b="0" i="0" u="none" strike="noStrike">
                          <a:latin typeface="Arial"/>
                        </a:rPr>
                        <a:t>Kazakhstan</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2,762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8</a:t>
                      </a:r>
                    </a:p>
                  </a:txBody>
                  <a:tcPr marL="6400" marR="6400" marT="6400" marB="0" anchor="b">
                    <a:lnL>
                      <a:noFill/>
                    </a:lnL>
                    <a:lnR>
                      <a:noFill/>
                    </a:lnR>
                    <a:lnT>
                      <a:noFill/>
                    </a:lnT>
                    <a:lnB>
                      <a:noFill/>
                    </a:lnB>
                  </a:tcPr>
                </a:tc>
                <a:tc>
                  <a:txBody>
                    <a:bodyPr/>
                    <a:lstStyle/>
                    <a:p>
                      <a:pPr algn="l" fontAlgn="b"/>
                      <a:r>
                        <a:rPr lang="pt-BR" sz="1100" b="0" i="0" u="none" strike="noStrike">
                          <a:latin typeface="Arial"/>
                        </a:rPr>
                        <a:t>Malaysia</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2,759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9</a:t>
                      </a:r>
                    </a:p>
                  </a:txBody>
                  <a:tcPr marL="6400" marR="6400" marT="6400" marB="0" anchor="b">
                    <a:lnL>
                      <a:noFill/>
                    </a:lnL>
                    <a:lnR>
                      <a:noFill/>
                    </a:lnR>
                    <a:lnT>
                      <a:noFill/>
                    </a:lnT>
                    <a:lnB>
                      <a:noFill/>
                    </a:lnB>
                  </a:tcPr>
                </a:tc>
                <a:tc>
                  <a:txBody>
                    <a:bodyPr/>
                    <a:lstStyle/>
                    <a:p>
                      <a:pPr algn="l" fontAlgn="b"/>
                      <a:r>
                        <a:rPr lang="pt-BR" sz="1100" b="0" i="0" u="none" strike="noStrike">
                          <a:latin typeface="Arial"/>
                        </a:rPr>
                        <a:t>Rwanda</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2,746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10</a:t>
                      </a:r>
                    </a:p>
                  </a:txBody>
                  <a:tcPr marL="6400" marR="6400" marT="6400" marB="0" anchor="b">
                    <a:lnL>
                      <a:noFill/>
                    </a:lnL>
                    <a:lnR>
                      <a:noFill/>
                    </a:lnR>
                    <a:lnT>
                      <a:noFill/>
                    </a:lnT>
                    <a:lnB>
                      <a:noFill/>
                    </a:lnB>
                  </a:tcPr>
                </a:tc>
                <a:tc>
                  <a:txBody>
                    <a:bodyPr/>
                    <a:lstStyle/>
                    <a:p>
                      <a:pPr algn="l" fontAlgn="b"/>
                      <a:r>
                        <a:rPr lang="pt-BR" sz="1100" b="0" i="0" u="none" strike="noStrike">
                          <a:latin typeface="Arial"/>
                        </a:rPr>
                        <a:t>India</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2,667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11</a:t>
                      </a:r>
                    </a:p>
                  </a:txBody>
                  <a:tcPr marL="6400" marR="6400" marT="6400" marB="0" anchor="b">
                    <a:lnL>
                      <a:noFill/>
                    </a:lnL>
                    <a:lnR>
                      <a:noFill/>
                    </a:lnR>
                    <a:lnT>
                      <a:noFill/>
                    </a:lnT>
                    <a:lnB>
                      <a:noFill/>
                    </a:lnB>
                  </a:tcPr>
                </a:tc>
                <a:tc>
                  <a:txBody>
                    <a:bodyPr/>
                    <a:lstStyle/>
                    <a:p>
                      <a:pPr algn="l" fontAlgn="b"/>
                      <a:r>
                        <a:rPr lang="pt-BR" sz="1100" b="0" i="0" u="none" strike="noStrike">
                          <a:latin typeface="Arial"/>
                        </a:rPr>
                        <a:t>Philippines</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2,660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12</a:t>
                      </a:r>
                    </a:p>
                  </a:txBody>
                  <a:tcPr marL="6400" marR="6400" marT="6400" marB="0" anchor="b">
                    <a:lnL>
                      <a:noFill/>
                    </a:lnL>
                    <a:lnR>
                      <a:noFill/>
                    </a:lnR>
                    <a:lnT>
                      <a:noFill/>
                    </a:lnT>
                    <a:lnB>
                      <a:noFill/>
                    </a:lnB>
                  </a:tcPr>
                </a:tc>
                <a:tc>
                  <a:txBody>
                    <a:bodyPr/>
                    <a:lstStyle/>
                    <a:p>
                      <a:pPr algn="l" fontAlgn="b"/>
                      <a:r>
                        <a:rPr lang="pt-BR" sz="1100" b="0" i="0" u="none" strike="noStrike">
                          <a:latin typeface="Arial"/>
                        </a:rPr>
                        <a:t>Ghana</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2,603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13</a:t>
                      </a:r>
                    </a:p>
                  </a:txBody>
                  <a:tcPr marL="6400" marR="6400" marT="6400" marB="0" anchor="b">
                    <a:lnL>
                      <a:noFill/>
                    </a:lnL>
                    <a:lnR>
                      <a:noFill/>
                    </a:lnR>
                    <a:lnT>
                      <a:noFill/>
                    </a:lnT>
                    <a:lnB>
                      <a:noFill/>
                    </a:lnB>
                  </a:tcPr>
                </a:tc>
                <a:tc>
                  <a:txBody>
                    <a:bodyPr/>
                    <a:lstStyle/>
                    <a:p>
                      <a:pPr algn="l" fontAlgn="b"/>
                      <a:r>
                        <a:rPr lang="pt-BR" sz="1100" b="0" i="0" u="none" strike="noStrike">
                          <a:latin typeface="Arial"/>
                        </a:rPr>
                        <a:t>Sweden</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2,543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a:t>
                      </a:r>
                    </a:p>
                  </a:txBody>
                  <a:tcPr marL="6400" marR="6400" marT="6400" marB="0" anchor="b">
                    <a:lnL>
                      <a:noFill/>
                    </a:lnL>
                    <a:lnR>
                      <a:noFill/>
                    </a:lnR>
                    <a:lnT>
                      <a:noFill/>
                    </a:lnT>
                    <a:lnB>
                      <a:noFill/>
                    </a:lnB>
                  </a:tcPr>
                </a:tc>
                <a:tc>
                  <a:txBody>
                    <a:bodyPr/>
                    <a:lstStyle/>
                    <a:p>
                      <a:pPr algn="ctr" fontAlgn="b"/>
                      <a:r>
                        <a:rPr lang="pt-BR" sz="1100" b="0" i="0" u="none" strike="noStrike">
                          <a:latin typeface="Arial"/>
                        </a:rPr>
                        <a:t>...</a:t>
                      </a:r>
                    </a:p>
                  </a:txBody>
                  <a:tcPr marL="6400" marR="6400" marT="6400" marB="0" anchor="b">
                    <a:lnL>
                      <a:noFill/>
                    </a:lnL>
                    <a:lnR>
                      <a:noFill/>
                    </a:lnR>
                    <a:lnT>
                      <a:noFill/>
                    </a:lnT>
                    <a:lnB>
                      <a:noFill/>
                    </a:lnB>
                  </a:tcPr>
                </a:tc>
                <a:tc>
                  <a:txBody>
                    <a:bodyPr/>
                    <a:lstStyle/>
                    <a:p>
                      <a:pPr algn="ctr" fontAlgn="b"/>
                      <a:r>
                        <a:rPr lang="pt-BR" sz="1100" b="0" i="0" u="none" strike="noStrike">
                          <a:latin typeface="Arial"/>
                        </a:rPr>
                        <a:t>...</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25</a:t>
                      </a:r>
                    </a:p>
                  </a:txBody>
                  <a:tcPr marL="6400" marR="6400" marT="6400" marB="0" anchor="b">
                    <a:lnL>
                      <a:noFill/>
                    </a:lnL>
                    <a:lnR>
                      <a:noFill/>
                    </a:lnR>
                    <a:lnT>
                      <a:noFill/>
                    </a:lnT>
                    <a:lnB>
                      <a:noFill/>
                    </a:lnB>
                  </a:tcPr>
                </a:tc>
                <a:tc>
                  <a:txBody>
                    <a:bodyPr/>
                    <a:lstStyle/>
                    <a:p>
                      <a:pPr algn="l" fontAlgn="b"/>
                      <a:r>
                        <a:rPr lang="pt-BR" sz="1100" b="0" i="0" u="none" strike="noStrike">
                          <a:latin typeface="Arial"/>
                        </a:rPr>
                        <a:t>Estonia</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2,202   </a:t>
                      </a:r>
                    </a:p>
                  </a:txBody>
                  <a:tcPr marL="6400" marR="6400" marT="6400" marB="0" anchor="b">
                    <a:lnL>
                      <a:noFill/>
                    </a:lnL>
                    <a:lnR>
                      <a:noFill/>
                    </a:lnR>
                    <a:lnT>
                      <a:noFill/>
                    </a:lnT>
                    <a:lnB>
                      <a:noFill/>
                    </a:lnB>
                  </a:tcPr>
                </a:tc>
              </a:tr>
              <a:tr h="162706">
                <a:tc>
                  <a:txBody>
                    <a:bodyPr/>
                    <a:lstStyle/>
                    <a:p>
                      <a:pPr algn="ctr" fontAlgn="b"/>
                      <a:endParaRPr lang="pt-BR" sz="1100" b="0" i="0" u="none" strike="noStrike">
                        <a:latin typeface="Arial"/>
                      </a:endParaRPr>
                    </a:p>
                  </a:txBody>
                  <a:tcPr marL="6400" marR="6400" marT="6400" marB="0" anchor="b">
                    <a:lnL>
                      <a:noFill/>
                    </a:lnL>
                    <a:lnR>
                      <a:noFill/>
                    </a:lnR>
                    <a:lnT>
                      <a:noFill/>
                    </a:lnT>
                    <a:lnB>
                      <a:noFill/>
                    </a:lnB>
                  </a:tcPr>
                </a:tc>
                <a:tc>
                  <a:txBody>
                    <a:bodyPr/>
                    <a:lstStyle/>
                    <a:p>
                      <a:pPr algn="l" fontAlgn="b"/>
                      <a:r>
                        <a:rPr lang="pt-BR" sz="1100" b="0" i="0" u="none" strike="noStrike">
                          <a:latin typeface="Arial"/>
                        </a:rPr>
                        <a:t>TOTAL</a:t>
                      </a:r>
                    </a:p>
                  </a:txBody>
                  <a:tcPr marL="6400" marR="6400" marT="6400" marB="0" anchor="b">
                    <a:lnL>
                      <a:noFill/>
                    </a:lnL>
                    <a:lnR>
                      <a:noFill/>
                    </a:lnR>
                    <a:lnT>
                      <a:noFill/>
                    </a:lnT>
                    <a:lnB>
                      <a:noFill/>
                    </a:lnB>
                    <a:solidFill>
                      <a:srgbClr val="C00000"/>
                    </a:solidFill>
                  </a:tcPr>
                </a:tc>
                <a:tc>
                  <a:txBody>
                    <a:bodyPr/>
                    <a:lstStyle/>
                    <a:p>
                      <a:pPr algn="l" fontAlgn="b"/>
                      <a:r>
                        <a:rPr lang="pt-BR" sz="1100" b="0" i="0" u="none" strike="noStrike">
                          <a:latin typeface="Arial"/>
                        </a:rPr>
                        <a:t>                                           2,169   </a:t>
                      </a:r>
                    </a:p>
                  </a:txBody>
                  <a:tcPr marL="6400" marR="6400" marT="6400" marB="0" anchor="b">
                    <a:lnL>
                      <a:noFill/>
                    </a:lnL>
                    <a:lnR>
                      <a:noFill/>
                    </a:lnR>
                    <a:lnT>
                      <a:noFill/>
                    </a:lnT>
                    <a:lnB>
                      <a:noFill/>
                    </a:lnB>
                    <a:solidFill>
                      <a:srgbClr val="C00000"/>
                    </a:solidFill>
                  </a:tcPr>
                </a:tc>
              </a:tr>
              <a:tr h="162706">
                <a:tc>
                  <a:txBody>
                    <a:bodyPr/>
                    <a:lstStyle/>
                    <a:p>
                      <a:pPr algn="ctr" fontAlgn="b"/>
                      <a:r>
                        <a:rPr lang="pt-BR" sz="1100" b="0" i="0" u="none" strike="noStrike">
                          <a:latin typeface="Arial"/>
                        </a:rPr>
                        <a:t>26</a:t>
                      </a:r>
                    </a:p>
                  </a:txBody>
                  <a:tcPr marL="6400" marR="6400" marT="6400" marB="0" anchor="b">
                    <a:lnL>
                      <a:noFill/>
                    </a:lnL>
                    <a:lnR>
                      <a:noFill/>
                    </a:lnR>
                    <a:lnT>
                      <a:noFill/>
                    </a:lnT>
                    <a:lnB>
                      <a:noFill/>
                    </a:lnB>
                  </a:tcPr>
                </a:tc>
                <a:tc>
                  <a:txBody>
                    <a:bodyPr/>
                    <a:lstStyle/>
                    <a:p>
                      <a:pPr algn="l" fontAlgn="b"/>
                      <a:r>
                        <a:rPr lang="pt-BR" sz="1100" b="0" i="0" u="none" strike="noStrike">
                          <a:latin typeface="Arial"/>
                        </a:rPr>
                        <a:t>New Zealand</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2,122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a:t>
                      </a:r>
                    </a:p>
                  </a:txBody>
                  <a:tcPr marL="6400" marR="6400" marT="6400" marB="0" anchor="b">
                    <a:lnL>
                      <a:noFill/>
                    </a:lnL>
                    <a:lnR>
                      <a:noFill/>
                    </a:lnR>
                    <a:lnT>
                      <a:noFill/>
                    </a:lnT>
                    <a:lnB>
                      <a:noFill/>
                    </a:lnB>
                  </a:tcPr>
                </a:tc>
                <a:tc>
                  <a:txBody>
                    <a:bodyPr/>
                    <a:lstStyle/>
                    <a:p>
                      <a:pPr algn="ctr" fontAlgn="b"/>
                      <a:r>
                        <a:rPr lang="pt-BR" sz="1100" b="0" i="0" u="none" strike="noStrike">
                          <a:latin typeface="Arial"/>
                        </a:rPr>
                        <a:t>...</a:t>
                      </a:r>
                    </a:p>
                  </a:txBody>
                  <a:tcPr marL="6400" marR="6400" marT="6400" marB="0" anchor="b">
                    <a:lnL>
                      <a:noFill/>
                    </a:lnL>
                    <a:lnR>
                      <a:noFill/>
                    </a:lnR>
                    <a:lnT>
                      <a:noFill/>
                    </a:lnT>
                    <a:lnB>
                      <a:noFill/>
                    </a:lnB>
                  </a:tcPr>
                </a:tc>
                <a:tc>
                  <a:txBody>
                    <a:bodyPr/>
                    <a:lstStyle/>
                    <a:p>
                      <a:pPr algn="ctr" fontAlgn="b"/>
                      <a:r>
                        <a:rPr lang="pt-BR" sz="1100" b="0" i="0" u="none" strike="noStrike">
                          <a:latin typeface="Arial"/>
                        </a:rPr>
                        <a:t>...</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52</a:t>
                      </a:r>
                    </a:p>
                  </a:txBody>
                  <a:tcPr marL="6400" marR="6400" marT="6400" marB="0" anchor="b">
                    <a:lnL>
                      <a:noFill/>
                    </a:lnL>
                    <a:lnR>
                      <a:noFill/>
                    </a:lnR>
                    <a:lnT>
                      <a:noFill/>
                    </a:lnT>
                    <a:lnB>
                      <a:noFill/>
                    </a:lnB>
                  </a:tcPr>
                </a:tc>
                <a:tc>
                  <a:txBody>
                    <a:bodyPr/>
                    <a:lstStyle/>
                    <a:p>
                      <a:pPr algn="l" fontAlgn="b"/>
                      <a:r>
                        <a:rPr lang="pt-BR" sz="1100" b="0" i="0" u="none" strike="noStrike">
                          <a:latin typeface="Arial"/>
                        </a:rPr>
                        <a:t>Poland</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1,720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53</a:t>
                      </a:r>
                    </a:p>
                  </a:txBody>
                  <a:tcPr marL="6400" marR="6400" marT="6400" marB="0" anchor="b">
                    <a:lnL>
                      <a:noFill/>
                    </a:lnL>
                    <a:lnR>
                      <a:noFill/>
                    </a:lnR>
                    <a:lnT>
                      <a:noFill/>
                    </a:lnT>
                    <a:lnB>
                      <a:noFill/>
                    </a:lnB>
                  </a:tcPr>
                </a:tc>
                <a:tc>
                  <a:txBody>
                    <a:bodyPr/>
                    <a:lstStyle/>
                    <a:p>
                      <a:pPr algn="l" fontAlgn="b"/>
                      <a:r>
                        <a:rPr lang="pt-BR" sz="1100" b="0" i="0" u="none" strike="noStrike">
                          <a:latin typeface="Arial"/>
                        </a:rPr>
                        <a:t>Brazil</a:t>
                      </a:r>
                    </a:p>
                  </a:txBody>
                  <a:tcPr marL="6400" marR="6400" marT="6400" marB="0" anchor="b">
                    <a:lnL>
                      <a:noFill/>
                    </a:lnL>
                    <a:lnR>
                      <a:noFill/>
                    </a:lnR>
                    <a:lnT>
                      <a:noFill/>
                    </a:lnT>
                    <a:lnB>
                      <a:noFill/>
                    </a:lnB>
                    <a:solidFill>
                      <a:srgbClr val="FFFF00"/>
                    </a:solidFill>
                  </a:tcPr>
                </a:tc>
                <a:tc>
                  <a:txBody>
                    <a:bodyPr/>
                    <a:lstStyle/>
                    <a:p>
                      <a:pPr algn="l" fontAlgn="b"/>
                      <a:r>
                        <a:rPr lang="pt-BR" sz="1100" b="0" i="0" u="none" strike="noStrike">
                          <a:latin typeface="Arial"/>
                        </a:rPr>
                        <a:t>                                           1,667   </a:t>
                      </a:r>
                    </a:p>
                  </a:txBody>
                  <a:tcPr marL="6400" marR="6400" marT="6400" marB="0" anchor="b">
                    <a:lnL>
                      <a:noFill/>
                    </a:lnL>
                    <a:lnR>
                      <a:noFill/>
                    </a:lnR>
                    <a:lnT>
                      <a:noFill/>
                    </a:lnT>
                    <a:lnB>
                      <a:noFill/>
                    </a:lnB>
                    <a:solidFill>
                      <a:srgbClr val="FFFF00"/>
                    </a:solidFill>
                  </a:tcPr>
                </a:tc>
              </a:tr>
              <a:tr h="162706">
                <a:tc>
                  <a:txBody>
                    <a:bodyPr/>
                    <a:lstStyle/>
                    <a:p>
                      <a:pPr algn="ctr" fontAlgn="b"/>
                      <a:r>
                        <a:rPr lang="pt-BR" sz="1100" b="0" i="0" u="none" strike="noStrike">
                          <a:latin typeface="Arial"/>
                        </a:rPr>
                        <a:t>54</a:t>
                      </a:r>
                    </a:p>
                  </a:txBody>
                  <a:tcPr marL="6400" marR="6400" marT="6400" marB="0" anchor="b">
                    <a:lnL>
                      <a:noFill/>
                    </a:lnL>
                    <a:lnR>
                      <a:noFill/>
                    </a:lnR>
                    <a:lnT>
                      <a:noFill/>
                    </a:lnT>
                    <a:lnB>
                      <a:noFill/>
                    </a:lnB>
                  </a:tcPr>
                </a:tc>
                <a:tc>
                  <a:txBody>
                    <a:bodyPr/>
                    <a:lstStyle/>
                    <a:p>
                      <a:pPr algn="l" fontAlgn="b"/>
                      <a:r>
                        <a:rPr lang="pt-BR" sz="1100" b="0" i="0" u="none" strike="noStrike">
                          <a:latin typeface="Arial"/>
                        </a:rPr>
                        <a:t>Romania</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1,652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55</a:t>
                      </a:r>
                    </a:p>
                  </a:txBody>
                  <a:tcPr marL="6400" marR="6400" marT="6400" marB="0" anchor="b">
                    <a:lnL>
                      <a:noFill/>
                    </a:lnL>
                    <a:lnR>
                      <a:noFill/>
                    </a:lnR>
                    <a:lnT>
                      <a:noFill/>
                    </a:lnT>
                    <a:lnB>
                      <a:noFill/>
                    </a:lnB>
                  </a:tcPr>
                </a:tc>
                <a:tc>
                  <a:txBody>
                    <a:bodyPr/>
                    <a:lstStyle/>
                    <a:p>
                      <a:pPr algn="l" fontAlgn="b"/>
                      <a:r>
                        <a:rPr lang="pt-BR" sz="1100" b="0" i="0" u="none" strike="noStrike">
                          <a:latin typeface="Arial"/>
                        </a:rPr>
                        <a:t>Slovenia</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1,620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56</a:t>
                      </a:r>
                    </a:p>
                  </a:txBody>
                  <a:tcPr marL="6400" marR="6400" marT="6400" marB="0" anchor="b">
                    <a:lnL>
                      <a:noFill/>
                    </a:lnL>
                    <a:lnR>
                      <a:noFill/>
                    </a:lnR>
                    <a:lnT>
                      <a:noFill/>
                    </a:lnT>
                    <a:lnB>
                      <a:noFill/>
                    </a:lnB>
                  </a:tcPr>
                </a:tc>
                <a:tc>
                  <a:txBody>
                    <a:bodyPr/>
                    <a:lstStyle/>
                    <a:p>
                      <a:pPr algn="l" fontAlgn="b"/>
                      <a:r>
                        <a:rPr lang="pt-BR" sz="1100" b="0" i="0" u="none" strike="noStrike">
                          <a:latin typeface="Arial"/>
                        </a:rPr>
                        <a:t>Peru</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1,610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57</a:t>
                      </a:r>
                    </a:p>
                  </a:txBody>
                  <a:tcPr marL="6400" marR="6400" marT="6400" marB="0" anchor="b">
                    <a:lnL>
                      <a:noFill/>
                    </a:lnL>
                    <a:lnR>
                      <a:noFill/>
                    </a:lnR>
                    <a:lnT>
                      <a:noFill/>
                    </a:lnT>
                    <a:lnB>
                      <a:noFill/>
                    </a:lnB>
                  </a:tcPr>
                </a:tc>
                <a:tc>
                  <a:txBody>
                    <a:bodyPr/>
                    <a:lstStyle/>
                    <a:p>
                      <a:pPr algn="l" fontAlgn="b"/>
                      <a:r>
                        <a:rPr lang="pt-BR" sz="1100" b="0" i="0" u="none" strike="noStrike">
                          <a:latin typeface="Arial"/>
                        </a:rPr>
                        <a:t>Algeria</a:t>
                      </a:r>
                    </a:p>
                  </a:txBody>
                  <a:tcPr marL="6400" marR="6400" marT="6400" marB="0" anchor="b">
                    <a:lnL>
                      <a:noFill/>
                    </a:lnL>
                    <a:lnR>
                      <a:noFill/>
                    </a:lnR>
                    <a:lnT>
                      <a:noFill/>
                    </a:lnT>
                    <a:lnB>
                      <a:noFill/>
                    </a:lnB>
                  </a:tcPr>
                </a:tc>
                <a:tc>
                  <a:txBody>
                    <a:bodyPr/>
                    <a:lstStyle/>
                    <a:p>
                      <a:pPr algn="l" fontAlgn="b"/>
                      <a:r>
                        <a:rPr lang="pt-BR" sz="1100" b="0" i="0" u="none" strike="noStrike" dirty="0">
                          <a:latin typeface="Arial"/>
                        </a:rPr>
                        <a:t>                                           1,579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58</a:t>
                      </a:r>
                    </a:p>
                  </a:txBody>
                  <a:tcPr marL="6400" marR="6400" marT="6400" marB="0" anchor="b">
                    <a:lnL>
                      <a:noFill/>
                    </a:lnL>
                    <a:lnR>
                      <a:noFill/>
                    </a:lnR>
                    <a:lnT>
                      <a:noFill/>
                    </a:lnT>
                    <a:lnB>
                      <a:noFill/>
                    </a:lnB>
                  </a:tcPr>
                </a:tc>
                <a:tc>
                  <a:txBody>
                    <a:bodyPr/>
                    <a:lstStyle/>
                    <a:p>
                      <a:pPr algn="l" fontAlgn="b"/>
                      <a:r>
                        <a:rPr lang="pt-BR" sz="1100" b="0" i="0" u="none" strike="noStrike">
                          <a:latin typeface="Arial"/>
                        </a:rPr>
                        <a:t>Libya</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1,482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59</a:t>
                      </a:r>
                    </a:p>
                  </a:txBody>
                  <a:tcPr marL="6400" marR="6400" marT="6400" marB="0" anchor="b">
                    <a:lnL>
                      <a:noFill/>
                    </a:lnL>
                    <a:lnR>
                      <a:noFill/>
                    </a:lnR>
                    <a:lnT>
                      <a:noFill/>
                    </a:lnT>
                    <a:lnB>
                      <a:noFill/>
                    </a:lnB>
                  </a:tcPr>
                </a:tc>
                <a:tc>
                  <a:txBody>
                    <a:bodyPr/>
                    <a:lstStyle/>
                    <a:p>
                      <a:pPr algn="l" fontAlgn="b"/>
                      <a:r>
                        <a:rPr lang="pt-BR" sz="1100" b="0" i="0" u="none" strike="noStrike">
                          <a:latin typeface="Arial"/>
                        </a:rPr>
                        <a:t>Yemen</a:t>
                      </a:r>
                    </a:p>
                  </a:txBody>
                  <a:tcPr marL="6400" marR="6400" marT="6400" marB="0" anchor="b">
                    <a:lnL>
                      <a:noFill/>
                    </a:lnL>
                    <a:lnR>
                      <a:noFill/>
                    </a:lnR>
                    <a:lnT>
                      <a:noFill/>
                    </a:lnT>
                    <a:lnB>
                      <a:noFill/>
                    </a:lnB>
                  </a:tcPr>
                </a:tc>
                <a:tc>
                  <a:txBody>
                    <a:bodyPr/>
                    <a:lstStyle/>
                    <a:p>
                      <a:pPr algn="l" fontAlgn="b"/>
                      <a:r>
                        <a:rPr lang="pt-BR" sz="1100" b="0" i="0" u="none" strike="noStrike">
                          <a:latin typeface="Arial"/>
                        </a:rPr>
                        <a:t>                                           1,369   </a:t>
                      </a:r>
                    </a:p>
                  </a:txBody>
                  <a:tcPr marL="6400" marR="6400" marT="6400" marB="0" anchor="b">
                    <a:lnL>
                      <a:noFill/>
                    </a:lnL>
                    <a:lnR>
                      <a:noFill/>
                    </a:lnR>
                    <a:lnT>
                      <a:noFill/>
                    </a:lnT>
                    <a:lnB>
                      <a:noFill/>
                    </a:lnB>
                  </a:tcPr>
                </a:tc>
              </a:tr>
              <a:tr h="162706">
                <a:tc>
                  <a:txBody>
                    <a:bodyPr/>
                    <a:lstStyle/>
                    <a:p>
                      <a:pPr algn="ctr" fontAlgn="b"/>
                      <a:r>
                        <a:rPr lang="pt-BR" sz="1100" b="0" i="0" u="none" strike="noStrike">
                          <a:latin typeface="Arial"/>
                        </a:rPr>
                        <a:t>60</a:t>
                      </a:r>
                    </a:p>
                  </a:txBody>
                  <a:tcPr marL="6400" marR="6400" marT="6400" marB="0" anchor="b">
                    <a:lnL>
                      <a:noFill/>
                    </a:lnL>
                    <a:lnR>
                      <a:noFill/>
                    </a:lnR>
                    <a:lnT>
                      <a:noFill/>
                    </a:lnT>
                    <a:lnB>
                      <a:noFill/>
                    </a:lnB>
                  </a:tcPr>
                </a:tc>
                <a:tc>
                  <a:txBody>
                    <a:bodyPr/>
                    <a:lstStyle/>
                    <a:p>
                      <a:pPr algn="l" fontAlgn="b"/>
                      <a:r>
                        <a:rPr lang="pt-BR" sz="1100" b="0" i="0" u="none" strike="noStrike">
                          <a:latin typeface="Arial"/>
                        </a:rPr>
                        <a:t>Tunisia</a:t>
                      </a:r>
                    </a:p>
                  </a:txBody>
                  <a:tcPr marL="6400" marR="6400" marT="6400" marB="0" anchor="b">
                    <a:lnL>
                      <a:noFill/>
                    </a:lnL>
                    <a:lnR>
                      <a:noFill/>
                    </a:lnR>
                    <a:lnT>
                      <a:noFill/>
                    </a:lnT>
                    <a:lnB>
                      <a:noFill/>
                    </a:lnB>
                  </a:tcPr>
                </a:tc>
                <a:tc>
                  <a:txBody>
                    <a:bodyPr/>
                    <a:lstStyle/>
                    <a:p>
                      <a:pPr algn="l" fontAlgn="b"/>
                      <a:r>
                        <a:rPr lang="pt-BR" sz="1100" b="0" i="0" u="none" strike="noStrike" dirty="0">
                          <a:latin typeface="Arial"/>
                        </a:rPr>
                        <a:t>                                           1,270   </a:t>
                      </a:r>
                    </a:p>
                  </a:txBody>
                  <a:tcPr marL="6400" marR="6400" marT="6400" marB="0" anchor="b">
                    <a:lnL>
                      <a:noFill/>
                    </a:lnL>
                    <a:lnR>
                      <a:noFill/>
                    </a:lnR>
                    <a:lnT>
                      <a:noFill/>
                    </a:lnT>
                    <a:lnB>
                      <a:noFill/>
                    </a:lnB>
                  </a:tcPr>
                </a:tc>
              </a:tr>
            </a:tbl>
          </a:graphicData>
        </a:graphic>
      </p:graphicFrame>
      <p:sp>
        <p:nvSpPr>
          <p:cNvPr id="14" name="Retângulo 13"/>
          <p:cNvSpPr/>
          <p:nvPr/>
        </p:nvSpPr>
        <p:spPr>
          <a:xfrm>
            <a:off x="683568" y="3496940"/>
            <a:ext cx="3384376" cy="2308324"/>
          </a:xfrm>
          <a:prstGeom prst="rect">
            <a:avLst/>
          </a:prstGeom>
        </p:spPr>
        <p:txBody>
          <a:bodyPr wrap="square">
            <a:spAutoFit/>
          </a:bodyPr>
          <a:lstStyle/>
          <a:p>
            <a:r>
              <a:rPr lang="en-US" sz="1600" dirty="0" smtClean="0"/>
              <a:t>The World Values Survey (www.worldvaluessurvey.org) is a global network of social scientists studying changing values and their impact on social and political life, led by an international team of scholars, with the WVS association and secretariat headquartered in Stockholm, Sweden</a:t>
            </a:r>
            <a:endParaRPr lang="pt-BR"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7"/>
          <p:cNvGrpSpPr/>
          <p:nvPr/>
        </p:nvGrpSpPr>
        <p:grpSpPr>
          <a:xfrm>
            <a:off x="-1" y="0"/>
            <a:ext cx="9144002" cy="6866586"/>
            <a:chOff x="-1" y="0"/>
            <a:chExt cx="9144002" cy="6866586"/>
          </a:xfrm>
        </p:grpSpPr>
        <p:pic>
          <p:nvPicPr>
            <p:cNvPr id="4" name="Imagem 3"/>
            <p:cNvPicPr/>
            <p:nvPr/>
          </p:nvPicPr>
          <p:blipFill>
            <a:blip r:embed="rId3" cstate="print"/>
            <a:srcRect/>
            <a:stretch>
              <a:fillRect/>
            </a:stretch>
          </p:blipFill>
          <p:spPr bwMode="auto">
            <a:xfrm>
              <a:off x="1" y="0"/>
              <a:ext cx="9144000" cy="676894"/>
            </a:xfrm>
            <a:prstGeom prst="rect">
              <a:avLst/>
            </a:prstGeom>
            <a:noFill/>
            <a:ln w="9525">
              <a:noFill/>
              <a:miter lim="800000"/>
              <a:headEnd/>
              <a:tailEnd/>
            </a:ln>
          </p:spPr>
        </p:pic>
        <p:sp>
          <p:nvSpPr>
            <p:cNvPr id="4098" name="Text Box 2"/>
            <p:cNvSpPr txBox="1">
              <a:spLocks noChangeArrowheads="1"/>
            </p:cNvSpPr>
            <p:nvPr/>
          </p:nvSpPr>
          <p:spPr bwMode="auto">
            <a:xfrm>
              <a:off x="580504" y="74613"/>
              <a:ext cx="2085975" cy="506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2200" b="0" i="0" u="none" strike="noStrike" cap="none" normalizeH="0" baseline="0" dirty="0" smtClean="0">
                  <a:ln>
                    <a:noFill/>
                  </a:ln>
                  <a:solidFill>
                    <a:srgbClr val="FFFFFF"/>
                  </a:solidFill>
                  <a:effectLst/>
                  <a:latin typeface="Arial" pitchFamily="34" charset="0"/>
                  <a:cs typeface="Arial" pitchFamily="34" charset="0"/>
                </a:rPr>
                <a:t>Data</a:t>
              </a:r>
              <a:r>
                <a:rPr kumimoji="0" lang="pt-BR" sz="2200" b="1" i="0" u="none" strike="noStrike" cap="none" normalizeH="0" baseline="0" dirty="0" smtClean="0">
                  <a:ln>
                    <a:noFill/>
                  </a:ln>
                  <a:solidFill>
                    <a:srgbClr val="FFFFFF"/>
                  </a:solidFill>
                  <a:effectLst/>
                  <a:latin typeface="Arial" pitchFamily="34" charset="0"/>
                  <a:cs typeface="Arial" pitchFamily="34" charset="0"/>
                </a:rPr>
                <a:t>Senado</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m 5" descr="base.png"/>
            <p:cNvPicPr/>
            <p:nvPr/>
          </p:nvPicPr>
          <p:blipFill>
            <a:blip r:embed="rId4" cstate="print"/>
            <a:srcRect/>
            <a:stretch>
              <a:fillRect/>
            </a:stretch>
          </p:blipFill>
          <p:spPr bwMode="auto">
            <a:xfrm>
              <a:off x="-1" y="6249069"/>
              <a:ext cx="9144001" cy="617517"/>
            </a:xfrm>
            <a:prstGeom prst="rect">
              <a:avLst/>
            </a:prstGeom>
            <a:noFill/>
            <a:ln w="9525">
              <a:noFill/>
              <a:miter lim="800000"/>
              <a:headEnd/>
              <a:tailEnd/>
            </a:ln>
          </p:spPr>
        </p:pic>
      </p:grpSp>
      <p:sp>
        <p:nvSpPr>
          <p:cNvPr id="13" name="Título 7"/>
          <p:cNvSpPr>
            <a:spLocks noGrp="1"/>
          </p:cNvSpPr>
          <p:nvPr>
            <p:ph type="title"/>
          </p:nvPr>
        </p:nvSpPr>
        <p:spPr>
          <a:xfrm>
            <a:off x="457200" y="404664"/>
            <a:ext cx="8229600" cy="1143000"/>
          </a:xfrm>
        </p:spPr>
        <p:txBody>
          <a:bodyPr>
            <a:normAutofit fontScale="90000"/>
          </a:bodyPr>
          <a:lstStyle/>
          <a:p>
            <a:r>
              <a:rPr lang="pt-BR" sz="4000" b="1" dirty="0" smtClean="0"/>
              <a:t>Acompanhamento da Imagem do Senado</a:t>
            </a:r>
            <a:endParaRPr lang="pt-BR" sz="4000" b="1" dirty="0"/>
          </a:p>
        </p:txBody>
      </p:sp>
      <p:graphicFrame>
        <p:nvGraphicFramePr>
          <p:cNvPr id="9" name="Gráfico 8"/>
          <p:cNvGraphicFramePr/>
          <p:nvPr/>
        </p:nvGraphicFramePr>
        <p:xfrm>
          <a:off x="972000" y="1269000"/>
          <a:ext cx="7200000" cy="4320000"/>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3296</TotalTime>
  <Words>754</Words>
  <Application>Microsoft Office PowerPoint</Application>
  <PresentationFormat>Apresentação na tela (4:3)</PresentationFormat>
  <Paragraphs>314</Paragraphs>
  <Slides>12</Slides>
  <Notes>10</Notes>
  <HiddenSlides>0</HiddenSlides>
  <MMClips>0</MMClips>
  <ScaleCrop>false</ScaleCrop>
  <HeadingPairs>
    <vt:vector size="4" baseType="variant">
      <vt:variant>
        <vt:lpstr>Tema</vt:lpstr>
      </vt:variant>
      <vt:variant>
        <vt:i4>1</vt:i4>
      </vt:variant>
      <vt:variant>
        <vt:lpstr>Títulos de slides</vt:lpstr>
      </vt:variant>
      <vt:variant>
        <vt:i4>12</vt:i4>
      </vt:variant>
    </vt:vector>
  </HeadingPairs>
  <TitlesOfParts>
    <vt:vector size="13" baseType="lpstr">
      <vt:lpstr>Tema do Office</vt:lpstr>
      <vt:lpstr>Slide 1</vt:lpstr>
      <vt:lpstr>Missão do DataSenado</vt:lpstr>
      <vt:lpstr> Principais atribuições do DataSenado</vt:lpstr>
      <vt:lpstr>Metodologia</vt:lpstr>
      <vt:lpstr>Alguns temas pesquisados</vt:lpstr>
      <vt:lpstr>Pesquisas realizadas</vt:lpstr>
      <vt:lpstr>Impactos das pesquisas</vt:lpstr>
      <vt:lpstr>Imagem do Parlamento no Mundo</vt:lpstr>
      <vt:lpstr>Acompanhamento da Imagem do Senado</vt:lpstr>
      <vt:lpstr>Conselho de Transparência</vt:lpstr>
      <vt:lpstr>Portal da Transparência</vt:lpstr>
      <vt:lpstr>Slide 12</vt:lpstr>
    </vt:vector>
  </TitlesOfParts>
  <Company>Senado Federal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prufino</dc:creator>
  <cp:lastModifiedBy>mruben</cp:lastModifiedBy>
  <cp:revision>180</cp:revision>
  <dcterms:created xsi:type="dcterms:W3CDTF">2014-03-25T18:09:51Z</dcterms:created>
  <dcterms:modified xsi:type="dcterms:W3CDTF">2015-12-07T17:23:31Z</dcterms:modified>
</cp:coreProperties>
</file>