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7" r:id="rId4"/>
    <p:sldId id="269" r:id="rId5"/>
    <p:sldId id="259" r:id="rId6"/>
    <p:sldId id="271" r:id="rId7"/>
    <p:sldId id="266" r:id="rId8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/>
      <a:tcStyle>
        <a:tcBdr/>
        <a:fill>
          <a:solidFill>
            <a:srgbClr val="E8EDF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6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9769923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>
            <a:spLocks noGrp="1"/>
          </p:cNvSpPr>
          <p:nvPr>
            <p:ph type="title"/>
          </p:nvPr>
        </p:nvSpPr>
        <p:spPr>
          <a:xfrm>
            <a:off x="311708" y="744574"/>
            <a:ext cx="8520601" cy="2052601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r>
              <a:t>Texto do Título</a:t>
            </a:r>
          </a:p>
        </p:txBody>
      </p:sp>
      <p:sp>
        <p:nvSpPr>
          <p:cNvPr id="12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311699" y="2834125"/>
            <a:ext cx="8520602" cy="7926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xx%"/>
          <p:cNvSpPr txBox="1">
            <a:spLocks noGrp="1"/>
          </p:cNvSpPr>
          <p:nvPr>
            <p:ph type="title" hasCustomPrompt="1"/>
          </p:nvPr>
        </p:nvSpPr>
        <p:spPr>
          <a:xfrm>
            <a:off x="311699" y="1106125"/>
            <a:ext cx="8520602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r>
              <a:t>xx%</a:t>
            </a:r>
          </a:p>
        </p:txBody>
      </p:sp>
      <p:sp>
        <p:nvSpPr>
          <p:cNvPr id="92" name="Nível de Corpo Um…"/>
          <p:cNvSpPr txBox="1">
            <a:spLocks noGrp="1"/>
          </p:cNvSpPr>
          <p:nvPr>
            <p:ph type="body" sz="half" idx="1"/>
          </p:nvPr>
        </p:nvSpPr>
        <p:spPr>
          <a:xfrm>
            <a:off x="311699" y="3152225"/>
            <a:ext cx="8520602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9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o Título"/>
          <p:cNvSpPr txBox="1">
            <a:spLocks noGrp="1"/>
          </p:cNvSpPr>
          <p:nvPr>
            <p:ph type="title"/>
          </p:nvPr>
        </p:nvSpPr>
        <p:spPr>
          <a:xfrm>
            <a:off x="311699" y="2150849"/>
            <a:ext cx="8520602" cy="841801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r>
              <a:t>Texto do Título</a:t>
            </a:r>
          </a:p>
        </p:txBody>
      </p:sp>
      <p:sp>
        <p:nvSpPr>
          <p:cNvPr id="21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29" name="Nível de Corpo Um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30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38" name="Nível de Corpo Um…"/>
          <p:cNvSpPr txBox="1">
            <a:spLocks noGrp="1"/>
          </p:cNvSpPr>
          <p:nvPr>
            <p:ph type="body" sz="half" idx="1"/>
          </p:nvPr>
        </p:nvSpPr>
        <p:spPr>
          <a:xfrm>
            <a:off x="311699" y="1152475"/>
            <a:ext cx="3999902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39" name="Google Shape;23;p5"/>
          <p:cNvSpPr txBox="1">
            <a:spLocks noGrp="1"/>
          </p:cNvSpPr>
          <p:nvPr>
            <p:ph type="body" sz="half" idx="21"/>
          </p:nvPr>
        </p:nvSpPr>
        <p:spPr>
          <a:xfrm>
            <a:off x="4832399" y="1152475"/>
            <a:ext cx="3999902" cy="3416400"/>
          </a:xfrm>
          <a:prstGeom prst="rect">
            <a:avLst/>
          </a:prstGeom>
        </p:spPr>
        <p:txBody>
          <a:bodyPr/>
          <a:lstStyle/>
          <a:p>
            <a:pPr indent="-317500">
              <a:buSzPts val="1400"/>
              <a:defRPr sz="1400"/>
            </a:pPr>
            <a:endParaRPr/>
          </a:p>
        </p:txBody>
      </p:sp>
      <p:sp>
        <p:nvSpPr>
          <p:cNvPr id="40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48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o do Título"/>
          <p:cNvSpPr txBox="1">
            <a:spLocks noGrp="1"/>
          </p:cNvSpPr>
          <p:nvPr>
            <p:ph type="title"/>
          </p:nvPr>
        </p:nvSpPr>
        <p:spPr>
          <a:xfrm>
            <a:off x="311699" y="555600"/>
            <a:ext cx="2808001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Texto do Título</a:t>
            </a:r>
          </a:p>
        </p:txBody>
      </p:sp>
      <p:sp>
        <p:nvSpPr>
          <p:cNvPr id="56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311699" y="1389599"/>
            <a:ext cx="2808001" cy="3179401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57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o do Título"/>
          <p:cNvSpPr txBox="1">
            <a:spLocks noGrp="1"/>
          </p:cNvSpPr>
          <p:nvPr>
            <p:ph type="title"/>
          </p:nvPr>
        </p:nvSpPr>
        <p:spPr>
          <a:xfrm>
            <a:off x="490250" y="450149"/>
            <a:ext cx="6367801" cy="4090801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r>
              <a:t>Texto do Título</a:t>
            </a:r>
          </a:p>
        </p:txBody>
      </p:sp>
      <p:sp>
        <p:nvSpPr>
          <p:cNvPr id="65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36;p9"/>
          <p:cNvSpPr/>
          <p:nvPr/>
        </p:nvSpPr>
        <p:spPr>
          <a:xfrm>
            <a:off x="4572000" y="-125"/>
            <a:ext cx="4572000" cy="5143501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3" name="Texto do Título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1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r>
              <a:t>Texto do Título</a:t>
            </a:r>
          </a:p>
        </p:txBody>
      </p:sp>
      <p:sp>
        <p:nvSpPr>
          <p:cNvPr id="74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75" name="Google Shape;39;p9"/>
          <p:cNvSpPr txBox="1">
            <a:spLocks noGrp="1"/>
          </p:cNvSpPr>
          <p:nvPr>
            <p:ph type="body" sz="half" idx="21"/>
          </p:nvPr>
        </p:nvSpPr>
        <p:spPr>
          <a:xfrm>
            <a:off x="4939500" y="724074"/>
            <a:ext cx="3837000" cy="3695102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76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311699" y="4230575"/>
            <a:ext cx="5998802" cy="605101"/>
          </a:xfrm>
          <a:prstGeom prst="rect">
            <a:avLst/>
          </a:prstGeom>
        </p:spPr>
        <p:txBody>
          <a:bodyPr anchor="ctr"/>
          <a:lstStyle>
            <a:lvl1pPr marL="228600" indent="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84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>
            <a:spLocks noGrp="1"/>
          </p:cNvSpPr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rmAutofit/>
          </a:bodyPr>
          <a:lstStyle/>
          <a:p>
            <a:r>
              <a:t>Texto do Título</a:t>
            </a:r>
          </a:p>
        </p:txBody>
      </p:sp>
      <p:sp>
        <p:nvSpPr>
          <p:cNvPr id="3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rmAutofit/>
          </a:bodyPr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8684345" y="4700819"/>
            <a:ext cx="336813" cy="318396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normAutofit/>
          </a:bodyPr>
          <a:lstStyle>
            <a:lvl1pPr algn="r">
              <a:defRPr sz="10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leis/2002/L10406.htm#art50.0" TargetMode="External"/><Relationship Id="rId7" Type="http://schemas.openxmlformats.org/officeDocument/2006/relationships/hyperlink" Target="https://www.planalto.gov.br/ccivil_03/leis/L5172.htm#art135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planalto.gov.br/ccivil_03/leis/L5172.htm#art134" TargetMode="External"/><Relationship Id="rId5" Type="http://schemas.openxmlformats.org/officeDocument/2006/relationships/hyperlink" Target="https://www.planalto.gov.br/ccivil_03/leis/L5172.htm#art124" TargetMode="External"/><Relationship Id="rId4" Type="http://schemas.openxmlformats.org/officeDocument/2006/relationships/hyperlink" Target="https://www.planalto.gov.br/ccivil_03/Decreto-Lei/Del5452.htm#art855a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_Ato2004-2006/2004/Lei/L10.973.htm#art5.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planalto.gov.br/ccivil_03/_Ato2004-2006/2004/Lei/L10.973.htm#art19%C2%A72.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_Ato2004-2006/2004/Lei/L10.973.htm#art19%C2%A72.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54;p13" descr="Google Shape;54;p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ln w="12700">
            <a:miter lim="400000"/>
          </a:ln>
        </p:spPr>
      </p:pic>
      <p:sp>
        <p:nvSpPr>
          <p:cNvPr id="110" name="Google Shape;55;p13"/>
          <p:cNvSpPr txBox="1"/>
          <p:nvPr/>
        </p:nvSpPr>
        <p:spPr>
          <a:xfrm>
            <a:off x="369190" y="65219"/>
            <a:ext cx="3593210" cy="677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24" tIns="91424" rIns="91424" bIns="91424" anchor="ctr">
            <a:spAutoFit/>
          </a:bodyPr>
          <a:lstStyle/>
          <a:p>
            <a:pPr algn="ctr">
              <a:defRPr sz="3700" b="1">
                <a:solidFill>
                  <a:srgbClr val="0056D6"/>
                </a:solidFill>
              </a:defRPr>
            </a:pPr>
            <a:r>
              <a:rPr lang="pt-BR" sz="1600" dirty="0"/>
              <a:t>REDE BRASILEIRA DE CIDADES INTELIGENTES E HUMANAS</a:t>
            </a:r>
            <a:endParaRPr sz="16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0670258-5655-07C9-4A80-288414DAD37D}"/>
              </a:ext>
            </a:extLst>
          </p:cNvPr>
          <p:cNvSpPr txBox="1"/>
          <p:nvPr/>
        </p:nvSpPr>
        <p:spPr>
          <a:xfrm>
            <a:off x="173182" y="642578"/>
            <a:ext cx="3789217" cy="44012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 fontAlgn="base"/>
            <a:r>
              <a:rPr lang="pt-BR" b="1" i="0" dirty="0">
                <a:solidFill>
                  <a:srgbClr val="000000"/>
                </a:solidFill>
                <a:effectLst/>
                <a:latin typeface="poppins-semibold"/>
              </a:rPr>
              <a:t>Rede de Conexão: Pessoas + Setor Público + Setor Privado + Universidades</a:t>
            </a:r>
          </a:p>
          <a:p>
            <a:pPr algn="l" fontAlgn="base"/>
            <a:endParaRPr lang="pt-BR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 fontAlgn="base">
              <a:buFontTx/>
              <a:buChar char="-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Criada no ano de 2013, no âmbito da Frente Nacional de Prefeitos</a:t>
            </a:r>
          </a:p>
          <a:p>
            <a:pPr marL="285750" indent="-285750" algn="l" fontAlgn="base">
              <a:buFontTx/>
              <a:buChar char="-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 ano de 2016, constituímos a Frente Parlamentar Mista em Apoio às Cidades Humanas, Inteligentes, Criativas e Sustentáveis (CHICS), no Congresso Nacional</a:t>
            </a:r>
            <a:r>
              <a:rPr lang="pt-BR" dirty="0">
                <a:latin typeface="Arial" panose="020B0604020202020204" pitchFamily="34" charset="0"/>
              </a:rPr>
              <a:t>.</a:t>
            </a:r>
          </a:p>
          <a:p>
            <a:pPr marL="285750" indent="-285750" algn="l" fontAlgn="base">
              <a:buFontTx/>
              <a:buChar char="-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 2017 foi criado o IBRACHICS instituição que abriga a REDE.</a:t>
            </a:r>
          </a:p>
          <a:p>
            <a:pPr marL="285750" indent="-285750" algn="l" fontAlgn="base">
              <a:buFontTx/>
              <a:buChar char="-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Fazemos parte do Conselho Nacional de Ciência e Tecnologia da Presidência da República (CCT) e da ICTP.br.  </a:t>
            </a:r>
          </a:p>
          <a:p>
            <a:pPr marL="285750" indent="-285750" algn="l" fontAlgn="base">
              <a:buFontTx/>
              <a:buChar char="-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Hoje já somos mais de 400 filiados em todo o Brasil.</a:t>
            </a:r>
          </a:p>
          <a:p>
            <a:pPr marL="285750" indent="-285750" algn="l" fontAlgn="base">
              <a:buFontTx/>
              <a:buChar char="-"/>
            </a:pPr>
            <a:r>
              <a:rPr lang="pt-BR" dirty="0">
                <a:latin typeface="Arial" panose="020B0604020202020204" pitchFamily="34" charset="0"/>
              </a:rPr>
              <a:t>Ajudamos municípios no planejamento,  seleção e implantação de tecnologias e inovações.</a:t>
            </a:r>
            <a:endParaRPr lang="pt-BR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60;p14" descr="Google Shape;60;p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"/>
            <a:ext cx="9144000" cy="1097282"/>
          </a:xfrm>
          <a:prstGeom prst="rect">
            <a:avLst/>
          </a:prstGeom>
          <a:ln w="12700">
            <a:miter lim="400000"/>
          </a:ln>
        </p:spPr>
      </p:pic>
      <p:sp>
        <p:nvSpPr>
          <p:cNvPr id="113" name="Google Shape;61;p14"/>
          <p:cNvSpPr txBox="1">
            <a:spLocks noGrp="1"/>
          </p:cNvSpPr>
          <p:nvPr>
            <p:ph type="title"/>
          </p:nvPr>
        </p:nvSpPr>
        <p:spPr>
          <a:xfrm>
            <a:off x="1029842" y="8889"/>
            <a:ext cx="6001339" cy="1088402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b="1">
                <a:solidFill>
                  <a:srgbClr val="FFFFFF"/>
                </a:solidFill>
              </a:defRPr>
            </a:lvl1pPr>
          </a:lstStyle>
          <a:p>
            <a:r>
              <a:rPr lang="pt-BR" sz="2400" dirty="0"/>
              <a:t>PRINCIPAIS GARGALOS PARA INOVAR</a:t>
            </a:r>
            <a:endParaRPr sz="2400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6CC9E6DD-1CFF-D284-A48D-EEC2867D74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2255" y="1275016"/>
            <a:ext cx="6324599" cy="3494357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ABD78823-F8F3-7706-C98B-661533EF7DC1}"/>
              </a:ext>
            </a:extLst>
          </p:cNvPr>
          <p:cNvSpPr txBox="1"/>
          <p:nvPr/>
        </p:nvSpPr>
        <p:spPr>
          <a:xfrm>
            <a:off x="180109" y="2396160"/>
            <a:ext cx="2403764" cy="1384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 fontAlgn="base"/>
            <a:r>
              <a:rPr lang="pt-BR" b="1" i="0" dirty="0">
                <a:solidFill>
                  <a:srgbClr val="000000"/>
                </a:solidFill>
                <a:effectLst/>
                <a:latin typeface="poppins-semibold"/>
              </a:rPr>
              <a:t>“Ser o primeiro, ser vanguarda, inovar no Brasil, é um risco que não compensa” (BID; TCU; TELLUS, 2021, p. 28)</a:t>
            </a:r>
          </a:p>
          <a:p>
            <a:pPr algn="l" fontAlgn="base"/>
            <a:endParaRPr lang="pt-BR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60;p14" descr="Google Shape;60;p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"/>
            <a:ext cx="9144000" cy="1097282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Google Shape;61;p14"/>
          <p:cNvSpPr txBox="1">
            <a:spLocks noGrp="1"/>
          </p:cNvSpPr>
          <p:nvPr>
            <p:ph type="title"/>
          </p:nvPr>
        </p:nvSpPr>
        <p:spPr>
          <a:xfrm>
            <a:off x="1149927" y="4449"/>
            <a:ext cx="5624946" cy="1088402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b="1">
                <a:solidFill>
                  <a:srgbClr val="FFFFFF"/>
                </a:solidFill>
              </a:defRPr>
            </a:lvl1pPr>
          </a:lstStyle>
          <a:p>
            <a:r>
              <a:rPr lang="pt-BR" sz="2400" dirty="0"/>
              <a:t>DOS INSTRUMENTOS DE INVESTIMENTO EM INOVAÇÃO</a:t>
            </a:r>
            <a:endParaRPr sz="24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D8040F57-69E6-62B1-4753-A1B551DA72B4}"/>
              </a:ext>
            </a:extLst>
          </p:cNvPr>
          <p:cNvSpPr txBox="1"/>
          <p:nvPr/>
        </p:nvSpPr>
        <p:spPr>
          <a:xfrm>
            <a:off x="218643" y="1101731"/>
            <a:ext cx="8568170" cy="37856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CAPÍTULO III</a:t>
            </a:r>
            <a:endParaRPr lang="pt-BR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DOS INSTRUMENTOS DE INVESTIMENTO EM INOVAÇÃO </a:t>
            </a:r>
            <a:endParaRPr lang="pt-BR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pt-BR" sz="1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5º As startups poderão admitir aporte de capital por pessoa física ou jurídica, que poderá resultar ou não em participação no capital social da startup, a depender da modalidade de investimento escolhida pelas partes.</a:t>
            </a:r>
            <a:endParaRPr lang="pt-BR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pt-BR" sz="1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1000" dirty="0">
                <a:solidFill>
                  <a:schemeClr val="tx1"/>
                </a:solidFill>
                <a:latin typeface="Arial" panose="020B0604020202020204" pitchFamily="34" charset="0"/>
              </a:rPr>
              <a:t>Art. 6º A Comissão de Valores Mobiliários (CVM) estabelecerá em regulamento as regras para aporte de capital na forma do art. 5º desta Lei Complementar por parte de fundos de investimento.</a:t>
            </a:r>
            <a:endParaRPr lang="pt-BR" sz="10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just"/>
            <a:endParaRPr lang="pt-BR" sz="1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7º (VETADO). (É preciso no mínimo retomar o texto aprovado pelo Congresso Nacional). </a:t>
            </a:r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</a:rPr>
              <a:t> Permitia a compensação dos investimentos que geraram prejuízos na apuração do lucro dos investimentos exitosos. Motivo do veto: não fora calculado o impacto tributário, lei de responsabilidade fiscal.</a:t>
            </a:r>
          </a:p>
          <a:p>
            <a:pPr algn="ctr"/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</a:rPr>
              <a:t> “Estamos tributando o investimento produtivo como se fosse renda especulativa?”</a:t>
            </a:r>
          </a:p>
          <a:p>
            <a:pPr algn="ctr"/>
            <a:endParaRPr lang="pt-BR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8º O investidor que realizar o aporte de capital a que se refere o art. 5º desta Lei Complementar:</a:t>
            </a:r>
            <a:endParaRPr lang="pt-BR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- não será considerado sócio ou acionista nem possuirá direito a gerência ou a voto na administração da empresa, conforme pactuação contratual;</a:t>
            </a:r>
            <a:endParaRPr lang="pt-BR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II - não responderá por qualquer dívida da empresa, inclusive em recuperação judicial, e a ele não se estenderá o disposto no </a:t>
            </a:r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3"/>
              </a:rPr>
              <a:t>art. 50 da Lei nº 10.406, de 10 de janeiro de 2002</a:t>
            </a:r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(Código Civil), no </a:t>
            </a:r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4"/>
              </a:rPr>
              <a:t>art. 855-A da Consolidação das Leis do Trabalho (CLT), aprovada pelo Decreto-Lei nº 5.452, de 1º de maio de 1943</a:t>
            </a:r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nos </a:t>
            </a:r>
            <a:r>
              <a:rPr lang="pt-BR" sz="1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5"/>
              </a:rPr>
              <a:t>arts</a:t>
            </a:r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5"/>
              </a:rPr>
              <a:t>. 124</a:t>
            </a:r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6"/>
              </a:rPr>
              <a:t>134</a:t>
            </a:r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e </a:t>
            </a:r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7"/>
              </a:rPr>
              <a:t>135 da Lei nº 5.172, de 25 de outubro de 1966</a:t>
            </a:r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(Código Tributário Nacional), e em outras disposições atinentes à desconsideração da personalidade jurídica existentes na legislação vigente.</a:t>
            </a:r>
          </a:p>
          <a:p>
            <a:pPr algn="just"/>
            <a:r>
              <a:rPr lang="pt-BR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Parágrafo único. As disposições do inciso II do caput deste artigo não se aplicam às hipóteses de dolo, de fraude ou de simulação com o envolvimento do investidor. </a:t>
            </a:r>
            <a:endParaRPr lang="pt-BR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44990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60;p14" descr="Google Shape;60;p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"/>
            <a:ext cx="9144000" cy="1097282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Google Shape;61;p14"/>
          <p:cNvSpPr txBox="1">
            <a:spLocks noGrp="1"/>
          </p:cNvSpPr>
          <p:nvPr>
            <p:ph type="title"/>
          </p:nvPr>
        </p:nvSpPr>
        <p:spPr>
          <a:xfrm>
            <a:off x="1149927" y="4449"/>
            <a:ext cx="5624946" cy="1088402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b="1">
                <a:solidFill>
                  <a:srgbClr val="FFFFFF"/>
                </a:solidFill>
              </a:defRPr>
            </a:lvl1pPr>
          </a:lstStyle>
          <a:p>
            <a:r>
              <a:rPr lang="pt-BR" sz="2400" dirty="0"/>
              <a:t>DOS INSTRUMENTOS DE INVESTIMENTO EM INOVAÇÃO</a:t>
            </a:r>
            <a:endParaRPr sz="24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CC381141-F066-1401-1422-0FC6ED49D9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9520" y="1186588"/>
            <a:ext cx="4962334" cy="3620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2073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60;p14" descr="Google Shape;60;p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"/>
            <a:ext cx="9144000" cy="1097282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Google Shape;61;p14"/>
          <p:cNvSpPr txBox="1">
            <a:spLocks noGrp="1"/>
          </p:cNvSpPr>
          <p:nvPr>
            <p:ph type="title"/>
          </p:nvPr>
        </p:nvSpPr>
        <p:spPr>
          <a:xfrm>
            <a:off x="1149927" y="4449"/>
            <a:ext cx="5624946" cy="1088402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b="1">
                <a:solidFill>
                  <a:srgbClr val="FFFFFF"/>
                </a:solidFill>
              </a:defRPr>
            </a:lvl1pPr>
          </a:lstStyle>
          <a:p>
            <a:r>
              <a:rPr lang="pt-BR" sz="2400" dirty="0"/>
              <a:t>DOS INSTRUMENTOS DE INVESTIMENTO EM INOVAÇÃO</a:t>
            </a:r>
            <a:endParaRPr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CFD7D741-394F-2228-7B2A-2074630BE22F}"/>
              </a:ext>
            </a:extLst>
          </p:cNvPr>
          <p:cNvSpPr txBox="1"/>
          <p:nvPr/>
        </p:nvSpPr>
        <p:spPr>
          <a:xfrm>
            <a:off x="540327" y="1056557"/>
            <a:ext cx="8063346" cy="40318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 </a:t>
            </a:r>
            <a:r>
              <a:rPr lang="pt-BR" dirty="0">
                <a:latin typeface="Arial" panose="020B0604020202020204" pitchFamily="34" charset="0"/>
              </a:rPr>
              <a:t>QUE FALTOU NO </a:t>
            </a: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CAPÍTULO III</a:t>
            </a:r>
          </a:p>
          <a:p>
            <a:pPr algn="ctr"/>
            <a:endParaRPr lang="pt-BR" dirty="0">
              <a:latin typeface="Arial" panose="020B0604020202020204" pitchFamily="34" charset="0"/>
            </a:endParaRPr>
          </a:p>
          <a:p>
            <a:pPr algn="ctr"/>
            <a:r>
              <a:rPr lang="pt-BR" dirty="0">
                <a:latin typeface="Arial" panose="020B0604020202020204" pitchFamily="34" charset="0"/>
              </a:rPr>
              <a:t>Avançar na regulamentação da utilização dos instrumentos estabelecidos no “Novo Marco Legal da Inovação”</a:t>
            </a:r>
          </a:p>
          <a:p>
            <a:pPr algn="ctr"/>
            <a:endParaRPr lang="pt-BR" sz="1100" dirty="0">
              <a:latin typeface="Arial" panose="020B0604020202020204" pitchFamily="34" charset="0"/>
            </a:endParaRPr>
          </a:p>
          <a:p>
            <a:pPr algn="just"/>
            <a:r>
              <a:rPr lang="pt-BR" sz="1100" dirty="0">
                <a:latin typeface="Arial" panose="020B0604020202020204" pitchFamily="34" charset="0"/>
              </a:rPr>
              <a:t>“ </a:t>
            </a:r>
            <a:r>
              <a:rPr lang="pt-BR" sz="1100" dirty="0">
                <a:latin typeface="Arial" panose="020B0604020202020204" pitchFamily="34" charset="0"/>
                <a:hlinkClick r:id="rId3"/>
              </a:rPr>
              <a:t>Art. 5º </a:t>
            </a:r>
            <a:r>
              <a:rPr lang="pt-BR" sz="1100" dirty="0">
                <a:latin typeface="Arial" panose="020B0604020202020204" pitchFamily="34" charset="0"/>
              </a:rPr>
              <a:t>São a União e os demais entes federativos e suas entidades autorizados, </a:t>
            </a:r>
            <a:r>
              <a:rPr lang="pt-BR" sz="1100" b="1" u="sng" dirty="0">
                <a:solidFill>
                  <a:schemeClr val="tx1"/>
                </a:solidFill>
                <a:latin typeface="Arial" panose="020B0604020202020204" pitchFamily="34" charset="0"/>
              </a:rPr>
              <a:t>nos termos de regulamento</a:t>
            </a:r>
            <a:r>
              <a:rPr lang="pt-BR" sz="1100" dirty="0">
                <a:latin typeface="Arial" panose="020B0604020202020204" pitchFamily="34" charset="0"/>
              </a:rPr>
              <a:t>, a participar minoritariamente do capital social de empresas, com o propósito de desenvolver produtos ou processos inovadores que estejam de acordo com as diretrizes e prioridades definidas nas políticas de ciência, tecnologia, inovação e de desenvolvimento industrial de cada esfera de governo.</a:t>
            </a:r>
          </a:p>
          <a:p>
            <a:pPr algn="ctr"/>
            <a:r>
              <a:rPr lang="pt-BR" dirty="0"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pt-BR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4"/>
              </a:rPr>
              <a:t>Art</a:t>
            </a:r>
            <a:r>
              <a:rPr lang="pt-BR" sz="1100" dirty="0">
                <a:latin typeface="Arial" panose="020B0604020202020204" pitchFamily="34" charset="0"/>
                <a:hlinkClick r:id="rId4"/>
              </a:rPr>
              <a:t>. 19 </a:t>
            </a:r>
            <a:r>
              <a:rPr lang="pt-BR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4"/>
              </a:rPr>
              <a:t>§ 2º - </a:t>
            </a:r>
            <a:r>
              <a:rPr lang="pt-BR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A. São instrumentos de estímulo à inovação nas empresas, quando aplicáveis, entre outros:</a:t>
            </a:r>
          </a:p>
          <a:p>
            <a:pPr algn="just"/>
            <a:endParaRPr lang="pt-BR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pt-BR" sz="1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III - participação societária; </a:t>
            </a:r>
          </a:p>
          <a:p>
            <a:pPr algn="just"/>
            <a:r>
              <a:rPr lang="pt-BR" sz="1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IX - fundos de investimentos;</a:t>
            </a:r>
          </a:p>
          <a:p>
            <a:pPr algn="just"/>
            <a:r>
              <a:rPr lang="pt-BR" sz="1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 - fundos de participação;</a:t>
            </a:r>
          </a:p>
          <a:p>
            <a:pPr algn="just"/>
            <a:endParaRPr lang="pt-BR" b="1" dirty="0">
              <a:latin typeface="Arial" panose="020B0604020202020204" pitchFamily="34" charset="0"/>
            </a:endParaRPr>
          </a:p>
          <a:p>
            <a:pPr algn="just"/>
            <a:r>
              <a:rPr lang="pt-BR" b="1" dirty="0">
                <a:latin typeface="Arial" panose="020B0604020202020204" pitchFamily="34" charset="0"/>
              </a:rPr>
              <a:t>Sugestão: Incluir na Lei 13.303 a obrigatoriedade e prazos para a elaboração e aprovação do regulamento de participação minoritária no capital social de startups, tratando do investimento direto, a constituição de fundo de investimento em participação (FIP) próprios e/ou aporte em FIP de terceiros.</a:t>
            </a:r>
            <a:endParaRPr lang="pt-BR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60;p14" descr="Google Shape;60;p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"/>
            <a:ext cx="9144000" cy="1097282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Google Shape;61;p14"/>
          <p:cNvSpPr txBox="1">
            <a:spLocks noGrp="1"/>
          </p:cNvSpPr>
          <p:nvPr>
            <p:ph type="title"/>
          </p:nvPr>
        </p:nvSpPr>
        <p:spPr>
          <a:xfrm>
            <a:off x="1149927" y="4449"/>
            <a:ext cx="5624946" cy="1088402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b="1">
                <a:solidFill>
                  <a:srgbClr val="FFFFFF"/>
                </a:solidFill>
              </a:defRPr>
            </a:lvl1pPr>
          </a:lstStyle>
          <a:p>
            <a:r>
              <a:rPr lang="pt-BR" sz="2400" dirty="0"/>
              <a:t>DOS INSTRUMENTOS DE INVESTIMENTO EM INOVAÇÃO</a:t>
            </a:r>
            <a:endParaRPr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CFD7D741-394F-2228-7B2A-2074630BE22F}"/>
              </a:ext>
            </a:extLst>
          </p:cNvPr>
          <p:cNvSpPr txBox="1"/>
          <p:nvPr/>
        </p:nvSpPr>
        <p:spPr>
          <a:xfrm>
            <a:off x="1544781" y="1212272"/>
            <a:ext cx="6102927" cy="35394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 </a:t>
            </a:r>
            <a:r>
              <a:rPr lang="pt-BR" dirty="0">
                <a:latin typeface="Arial" panose="020B0604020202020204" pitchFamily="34" charset="0"/>
              </a:rPr>
              <a:t>QUE FALTOU NO </a:t>
            </a: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CAPÍTULO III</a:t>
            </a:r>
          </a:p>
          <a:p>
            <a:pPr algn="ctr"/>
            <a:endParaRPr lang="pt-BR" dirty="0">
              <a:latin typeface="Arial" panose="020B0604020202020204" pitchFamily="34" charset="0"/>
            </a:endParaRPr>
          </a:p>
          <a:p>
            <a:pPr algn="ctr"/>
            <a:r>
              <a:rPr lang="pt-BR" dirty="0">
                <a:latin typeface="Arial" panose="020B0604020202020204" pitchFamily="34" charset="0"/>
              </a:rPr>
              <a:t>Avançar na regulamentação da utilização dos instrumentos estabelecidos no “Novo Marco Legal da Inovação”</a:t>
            </a:r>
          </a:p>
          <a:p>
            <a:pPr algn="ctr"/>
            <a:r>
              <a:rPr lang="pt-BR" dirty="0"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3"/>
              </a:rPr>
              <a:t>Art</a:t>
            </a:r>
            <a:r>
              <a:rPr lang="pt-BR" dirty="0">
                <a:latin typeface="Arial" panose="020B0604020202020204" pitchFamily="34" charset="0"/>
                <a:hlinkClick r:id="rId3"/>
              </a:rPr>
              <a:t>. 19 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3"/>
              </a:rPr>
              <a:t>§ 2º - 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A. São instrumentos de estímulo à inovação nas empresas, quando aplicáveis, entre outros:</a:t>
            </a:r>
          </a:p>
          <a:p>
            <a:pPr algn="just"/>
            <a:endParaRPr lang="pt-BR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pt-BR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VIII - uso do poder de compra do Estado;</a:t>
            </a:r>
          </a:p>
          <a:p>
            <a:pPr algn="ctr"/>
            <a:endParaRPr lang="pt-BR" dirty="0">
              <a:latin typeface="Arial" panose="020B0604020202020204" pitchFamily="34" charset="0"/>
            </a:endParaRPr>
          </a:p>
          <a:p>
            <a:pPr algn="ctr"/>
            <a:endParaRPr lang="pt-BR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pt-BR" b="1" dirty="0">
                <a:latin typeface="Arial" panose="020B0604020202020204" pitchFamily="34" charset="0"/>
              </a:rPr>
              <a:t>Sugestão: Incluir na Lei 13.303 a obrigatoriedade do RILC – Regulamento interno de Licitação e contratação das empresas estatais conter dispositivo de uso do CPSI – Contrato Público de Solução Inovadora.</a:t>
            </a:r>
          </a:p>
          <a:p>
            <a:pPr algn="ctr"/>
            <a:endParaRPr lang="pt-BR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42528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Google Shape;81;p17" descr="Google Shape;81;p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7561" y="1379737"/>
            <a:ext cx="6103128" cy="2229076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Google Shape;55;p13"/>
          <p:cNvSpPr txBox="1"/>
          <p:nvPr/>
        </p:nvSpPr>
        <p:spPr>
          <a:xfrm>
            <a:off x="1217007" y="236597"/>
            <a:ext cx="4558844" cy="1107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24" tIns="91424" rIns="91424" bIns="91424" anchor="ctr">
            <a:spAutoFit/>
          </a:bodyPr>
          <a:lstStyle/>
          <a:p>
            <a:pPr>
              <a:defRPr sz="3700" b="1">
                <a:solidFill>
                  <a:srgbClr val="0056D6"/>
                </a:solidFill>
              </a:defRPr>
            </a:pPr>
            <a:r>
              <a:rPr lang="pt-BR" sz="2000" dirty="0"/>
              <a:t>@</a:t>
            </a:r>
            <a:r>
              <a:rPr lang="pt-BR" sz="2000" dirty="0" err="1"/>
              <a:t>hideraldoluiz</a:t>
            </a:r>
            <a:endParaRPr lang="pt-BR" sz="2000" dirty="0"/>
          </a:p>
          <a:p>
            <a:pPr>
              <a:defRPr sz="3700" b="1">
                <a:solidFill>
                  <a:srgbClr val="0056D6"/>
                </a:solidFill>
              </a:defRPr>
            </a:pPr>
            <a:r>
              <a:rPr lang="pt-BR" sz="2000" dirty="0"/>
              <a:t>@</a:t>
            </a:r>
            <a:r>
              <a:rPr lang="pt-BR" sz="2000" dirty="0" err="1"/>
              <a:t>redechics</a:t>
            </a:r>
            <a:endParaRPr lang="pt-BR" sz="2000" dirty="0"/>
          </a:p>
          <a:p>
            <a:pPr>
              <a:defRPr sz="3700" b="1">
                <a:solidFill>
                  <a:srgbClr val="0056D6"/>
                </a:solidFill>
              </a:defRPr>
            </a:pPr>
            <a:r>
              <a:rPr lang="pt-BR" sz="2000" dirty="0"/>
              <a:t>www.ibrachics.org.br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5E110297-32DB-218F-5C5B-868B3D18B1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9807" y="248935"/>
            <a:ext cx="2248557" cy="1130802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243</Words>
  <Application>Microsoft Office PowerPoint</Application>
  <PresentationFormat>Apresentação na tela (16:9)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poppins-semibold</vt:lpstr>
      <vt:lpstr>Times New Roman</vt:lpstr>
      <vt:lpstr>Simple Light</vt:lpstr>
      <vt:lpstr>Apresentação do PowerPoint</vt:lpstr>
      <vt:lpstr>PRINCIPAIS GARGALOS PARA INOVAR</vt:lpstr>
      <vt:lpstr>DOS INSTRUMENTOS DE INVESTIMENTO EM INOVAÇÃO</vt:lpstr>
      <vt:lpstr>DOS INSTRUMENTOS DE INVESTIMENTO EM INOVAÇÃO</vt:lpstr>
      <vt:lpstr>DOS INSTRUMENTOS DE INVESTIMENTO EM INOVAÇÃO</vt:lpstr>
      <vt:lpstr>DOS INSTRUMENTOS DE INVESTIMENTO EM INOVAÇÃO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HIDERALDO LUIZ DE ALMEIDA</dc:creator>
  <cp:lastModifiedBy>Felipe Luiz da Silva</cp:lastModifiedBy>
  <cp:revision>3</cp:revision>
  <dcterms:modified xsi:type="dcterms:W3CDTF">2023-07-05T12:48:31Z</dcterms:modified>
</cp:coreProperties>
</file>