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7" r:id="rId3"/>
    <p:sldId id="258" r:id="rId4"/>
    <p:sldId id="261" r:id="rId5"/>
    <p:sldId id="263" r:id="rId6"/>
    <p:sldId id="268" r:id="rId7"/>
    <p:sldId id="264" r:id="rId8"/>
    <p:sldId id="274" r:id="rId9"/>
    <p:sldId id="270" r:id="rId10"/>
    <p:sldId id="271" r:id="rId11"/>
    <p:sldId id="277" r:id="rId12"/>
    <p:sldId id="275" r:id="rId13"/>
    <p:sldId id="276" r:id="rId14"/>
    <p:sldId id="281" r:id="rId15"/>
    <p:sldId id="272" r:id="rId16"/>
    <p:sldId id="280" r:id="rId1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CF6881-00BC-4DF8-9CA3-945271920746}" v="85" dt="2024-12-03T23:00:44.9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55" autoAdjust="0"/>
    <p:restoredTop sz="94660"/>
  </p:normalViewPr>
  <p:slideViewPr>
    <p:cSldViewPr snapToGrid="0">
      <p:cViewPr varScale="1">
        <p:scale>
          <a:sx n="85" d="100"/>
          <a:sy n="85" d="100"/>
        </p:scale>
        <p:origin x="78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5EF642-305F-4169-9507-C11402CD8D8C}" type="datetimeFigureOut">
              <a:rPr lang="pt-BR" smtClean="0"/>
              <a:t>04/12/2024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B525A3-07C7-45DA-9585-27B467B3DA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75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B525A3-07C7-45DA-9585-27B467B3DA23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7576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8CC6DE-55E1-049A-3244-8E68773137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005A3A5-8B62-331D-91AB-E5466A8528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025CBFC-A924-D1DF-BAC0-764DB3B59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03A34-CE40-46B3-97BD-3CD277300C92}" type="datetimeFigureOut">
              <a:rPr lang="pt-BR" smtClean="0"/>
              <a:t>04/12/2024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5425617-0EE5-0E62-946F-58BA81906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CB71E78-B1F1-73C4-C7CC-CE6AF11FA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615A7-18F3-44ED-A94A-9E3AEE73E0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4422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9A8E51-9AA2-33F6-DA8B-66F0A4C1E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0E62BCE-9DA6-540C-A09E-90718748DC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3E2F82A-70F2-DF9D-31E0-B3C66E89E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03A34-CE40-46B3-97BD-3CD277300C92}" type="datetimeFigureOut">
              <a:rPr lang="pt-BR" smtClean="0"/>
              <a:t>04/12/2024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F2222CF-EACC-9D23-578E-8833C713E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D70CFAE-850F-8B4B-D3CB-365D24A0F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615A7-18F3-44ED-A94A-9E3AEE73E0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6344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0EB1B0F-93BC-0BDB-7808-3502B0C8C5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AA25570-2BDE-C0D8-8850-172B24C548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75797B3-113B-3700-4871-D62BF1608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03A34-CE40-46B3-97BD-3CD277300C92}" type="datetimeFigureOut">
              <a:rPr lang="pt-BR" smtClean="0"/>
              <a:t>04/12/2024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FD89E54-D735-8F49-B130-79BED7649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5482887-287C-BAAA-668E-93AA493FA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615A7-18F3-44ED-A94A-9E3AEE73E0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1158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6C9903-49AB-EC1D-77C6-156A3271A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B354D59-085C-0C02-D43F-DA70FEFED1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840C553-7544-1D8E-9EE5-4A1CBA98B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03A34-CE40-46B3-97BD-3CD277300C92}" type="datetimeFigureOut">
              <a:rPr lang="pt-BR" smtClean="0"/>
              <a:t>04/12/2024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894AA9E-5C61-3156-68A7-6A1E6F81C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A06A780-FAC7-94FF-FE3F-012F7BEF2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615A7-18F3-44ED-A94A-9E3AEE73E0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4783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915AE6-505C-EE8B-1F39-AF51D5485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F862924-C1E5-0FD3-1D4F-F241FD776E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011BC66-E0F8-4D61-EDFE-C2C9DAFEA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03A34-CE40-46B3-97BD-3CD277300C92}" type="datetimeFigureOut">
              <a:rPr lang="pt-BR" smtClean="0"/>
              <a:t>04/12/2024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6381636-2EE0-2FD8-35E6-385272F32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03BAC14-1C86-7A18-E374-8B567CCBD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615A7-18F3-44ED-A94A-9E3AEE73E0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1011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A232E2-62B2-4504-1028-837FFBD69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E39AA5B-D104-81DD-6936-FD87888DAD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0C49EC8-F7AF-B4C3-E272-805E07DAF7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0547924-579D-7042-17FF-DE9B9F258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03A34-CE40-46B3-97BD-3CD277300C92}" type="datetimeFigureOut">
              <a:rPr lang="pt-BR" smtClean="0"/>
              <a:t>04/12/2024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827F2BD-6C72-90C8-E40F-FED7B9723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11B17FC-6243-FDC0-10C4-FAC21B77B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615A7-18F3-44ED-A94A-9E3AEE73E0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0196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E5C75A-AB65-B118-4544-DE9675091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0CAA9F7-583A-C5F9-04BC-D1692B1AC7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65B2E89-727B-DF2A-C1E6-74DD52E880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2128459-42E6-A95B-EE19-C780D4163B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FAAF4DA2-2ED5-266D-6896-89563D90D3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11505D1D-53CD-1990-1B9E-FCC80A3F8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03A34-CE40-46B3-97BD-3CD277300C92}" type="datetimeFigureOut">
              <a:rPr lang="pt-BR" smtClean="0"/>
              <a:t>04/12/2024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EB755DDD-43E3-12AC-EBA9-87EFA1975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9EB5F3B3-9BD8-2B87-55C1-C56FBD5F1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615A7-18F3-44ED-A94A-9E3AEE73E0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1515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87AF45-1F1B-A7C0-4ACE-D6EA0D84E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96C96E3B-2D31-03CC-3CA1-888F692CE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03A34-CE40-46B3-97BD-3CD277300C92}" type="datetimeFigureOut">
              <a:rPr lang="pt-BR" smtClean="0"/>
              <a:t>04/12/2024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49A0C10-EF47-26A9-D03D-7FE43446A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B0414C7-BF11-4871-1979-E7F059E86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615A7-18F3-44ED-A94A-9E3AEE73E0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7844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B6B2461E-46D8-7886-3779-F910E29D6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03A34-CE40-46B3-97BD-3CD277300C92}" type="datetimeFigureOut">
              <a:rPr lang="pt-BR" smtClean="0"/>
              <a:t>04/12/2024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CC6C9BFA-B21F-6366-6289-1BB79B6D1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A9516B2-820F-C1A7-B76C-F22906286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615A7-18F3-44ED-A94A-9E3AEE73E0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4419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640001-2E53-316F-41BA-E39B86DEF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E18122B-8BF3-7506-E00D-79843EE69A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24F4527-C0F3-8097-986B-75D55B1E61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F85E18E-1CA4-2216-077A-253124135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03A34-CE40-46B3-97BD-3CD277300C92}" type="datetimeFigureOut">
              <a:rPr lang="pt-BR" smtClean="0"/>
              <a:t>04/12/2024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87F79B3-D595-E2BD-A4ED-A0CE895DD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14E80F9-E1FF-EFFB-D2F4-6DF1D80A4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615A7-18F3-44ED-A94A-9E3AEE73E0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7962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FE7903-3BF9-E255-B484-20267B606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DB267C2-B6F8-E744-35FC-C18B4B416A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E7E9B73-F3C2-1EF2-C477-4F8D1106FA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B4305C0-7BAE-770A-52D6-3C668DABA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03A34-CE40-46B3-97BD-3CD277300C92}" type="datetimeFigureOut">
              <a:rPr lang="pt-BR" smtClean="0"/>
              <a:t>04/12/2024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1D0CD80-FD04-9CAD-BC8B-9F928FC8C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76DE81D-C2E4-6213-C2FA-374509D6F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615A7-18F3-44ED-A94A-9E3AEE73E0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0071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DD57C79-3365-BC14-5A3B-53AD49D9F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3324ADF-D977-4012-61BC-5683D09C31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7879893-7E41-2377-002E-92CD48D788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9103A34-CE40-46B3-97BD-3CD277300C92}" type="datetimeFigureOut">
              <a:rPr lang="pt-BR" smtClean="0"/>
              <a:t>04/12/2024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BEC18A5-737B-6867-119D-AF27FD442D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DDF17AC-D246-E94A-4FED-A0464D3ED1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EF615A7-18F3-44ED-A94A-9E3AEE73E0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5031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goddesshealthyself.blogspot.com/2020/11/diabetes-juvenil.htm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pulse/o-direito-ao-trabalho-vem-antes-do-trabalhista-alexis-fonteyne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goddesshealthyself.blogspot.com/2020/11/diabetes-juvenil.html" TargetMode="Externa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hyperlink" Target="https://medicalxpress.com/news/2019-11-wearable-tech-older-people-diabetes.html" TargetMode="External"/><Relationship Id="rId7" Type="http://schemas.openxmlformats.org/officeDocument/2006/relationships/hyperlink" Target="https://www.infosalus.com/asistencia/noticia-experto-urge-crear-consensos-ayudar-clinicos-racionalizar-uso-tecnologia-pacientes-diabeticos-20220429132341.html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hyperlink" Target="https://www.65ymas.com/actualidad/nuevas-tecnologias-hacen-diabeticos-miedo-hipoglucemia_49859_102.html" TargetMode="External"/><Relationship Id="rId4" Type="http://schemas.openxmlformats.org/officeDocument/2006/relationships/image" Target="../media/image15.jpeg"/><Relationship Id="rId9" Type="http://schemas.openxmlformats.org/officeDocument/2006/relationships/hyperlink" Target="https://goddesshealthyself.blogspot.com/2020/11/diabetes-juvenil.html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ncenasaudemental.com/narrativas/saude-e-um-direito-fundamental/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goddesshealthyself.blogspot.com/2020/11/diabetes-juvenil.html" TargetMode="Externa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receitas.receitatempero.com/2024/01/o-que-e-direito-saude.html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goddesshealthyself.blogspot.com/2020/11/diabetes-juvenil.html" TargetMode="Externa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direitoecidadania.com.br/direito-a-saude-suplementar-e-planos-de-saude/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goddesshealthyself.blogspot.com/2020/11/diabetes-juvenil.html" TargetMode="Externa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0QOP6be8rns" TargetMode="Externa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goddesshealthyself.blogspot.com/2020/11/diabetes-juvenil.html" TargetMode="Externa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psicografiasparaaminhaalma.blogspot.com/2017/01/evangelho-no-lar-frei-bernardo-de-maos.html" TargetMode="Externa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hyperlink" Target="https://idf.org/news/a-new-visual-identity-for-the-international-diabetes-federation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hyperlink" Target="https://www.youtube.com/channel/UCitVzU9hkJ3faUq7xvjfC8Q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goddesshealthyself.blogspot.com/2020/11/diabetes-juvenil.htm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goddesshealthyself.blogspot.com/2020/11/diabetes-juvenil.htm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freepik.com/icon/limits_6007714" TargetMode="Externa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uicysantos.com.br/oportunidades/cursos-e-palestras/apae-de-santos-promove-palestras-sobre-inclusao-social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goddesshealthyself.blogspot.com/2020/11/diabetes-juvenil.html" TargetMode="Externa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oddesshealthyself.blogspot.com/2020/11/diabetes-juvenil.htm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odapolitica.com/direitos-sociais/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goddesshealthyself.blogspot.com/2020/11/diabetes-juvenil.html" TargetMode="Externa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oddesshealthyself.blogspot.com/2020/11/diabetes-juvenil.htm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oddesshealthyself.blogspot.com/2020/11/diabetes-juvenil.html" TargetMode="External"/><Relationship Id="rId5" Type="http://schemas.openxmlformats.org/officeDocument/2006/relationships/image" Target="../media/image1.png"/><Relationship Id="rId4" Type="http://schemas.openxmlformats.org/officeDocument/2006/relationships/hyperlink" Target="https://www.magazineluiza.com.br/placa-atendimento-preferencial-e-prioritario-30x20-ps-lagge-acessibilidade/p/cafaehh1kk/pi/psd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nt">
            <a:extLst>
              <a:ext uri="{FF2B5EF4-FFF2-40B4-BE49-F238E27FC236}">
                <a16:creationId xmlns:a16="http://schemas.microsoft.com/office/drawing/2014/main" id="{18EEE165-BC21-B37E-CF1E-0E1E2D138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92321" y="1"/>
            <a:ext cx="4299679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3A48C6C-3CC4-4EE5-A773-EC1EB7F59C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416414" cy="6858000"/>
          </a:xfrm>
          <a:prstGeom prst="rect">
            <a:avLst/>
          </a:prstGeom>
          <a:ln>
            <a:noFill/>
          </a:ln>
          <a:effectLst>
            <a:outerShdw blurRad="368300" dist="139700" sx="97000" sy="97000" algn="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E44DA9B-9A9E-F94C-BB29-D350ED01D0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8952" y="777240"/>
            <a:ext cx="4036300" cy="2964610"/>
          </a:xfrm>
        </p:spPr>
        <p:txBody>
          <a:bodyPr anchor="t">
            <a:normAutofit/>
          </a:bodyPr>
          <a:lstStyle/>
          <a:p>
            <a:pPr algn="l"/>
            <a:r>
              <a:rPr lang="pt-BR" sz="4800"/>
              <a:t>PL 2687/22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58BE36A-8D42-F5CC-1602-3FD09D0CAA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8952" y="4182341"/>
            <a:ext cx="4036301" cy="1982670"/>
          </a:xfrm>
        </p:spPr>
        <p:txBody>
          <a:bodyPr anchor="b">
            <a:normAutofit/>
          </a:bodyPr>
          <a:lstStyle/>
          <a:p>
            <a:pPr algn="l"/>
            <a:r>
              <a:rPr lang="pt-BR" sz="1800" b="0" i="0" dirty="0">
                <a:effectLst/>
              </a:rPr>
              <a:t>Classifica o diabetes mellitus tipo 1 (DM1) como deficiência, para todos os efeitos legais.</a:t>
            </a:r>
          </a:p>
          <a:p>
            <a:pPr algn="l"/>
            <a:r>
              <a:rPr lang="pt-BR" sz="1800" dirty="0"/>
              <a:t> </a:t>
            </a:r>
          </a:p>
        </p:txBody>
      </p:sp>
      <p:pic>
        <p:nvPicPr>
          <p:cNvPr id="5" name="Imagem 4" descr="Texto, Logotipo&#10;&#10;Descrição gerada automaticamente">
            <a:extLst>
              <a:ext uri="{FF2B5EF4-FFF2-40B4-BE49-F238E27FC236}">
                <a16:creationId xmlns:a16="http://schemas.microsoft.com/office/drawing/2014/main" id="{6C5E9A9D-BD85-E39B-DC84-1BB3A55F0D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407845" y="1639424"/>
            <a:ext cx="5058872" cy="357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998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7" name="Slide Background">
            <a:extLst>
              <a:ext uri="{FF2B5EF4-FFF2-40B4-BE49-F238E27FC236}">
                <a16:creationId xmlns:a16="http://schemas.microsoft.com/office/drawing/2014/main" id="{B210AC1D-4063-4C6E-9528-FA9C4C0C1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069" name="Rectangle 2068">
            <a:extLst>
              <a:ext uri="{FF2B5EF4-FFF2-40B4-BE49-F238E27FC236}">
                <a16:creationId xmlns:a16="http://schemas.microsoft.com/office/drawing/2014/main" id="{02F8C595-E68C-4306-AED8-DC7826A0A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416414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F9E8907-1AEE-6F7A-61A0-BAD8B8394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409" y="762001"/>
            <a:ext cx="4156512" cy="1708244"/>
          </a:xfrm>
        </p:spPr>
        <p:txBody>
          <a:bodyPr anchor="ctr">
            <a:normAutofit/>
          </a:bodyPr>
          <a:lstStyle/>
          <a:p>
            <a:r>
              <a:rPr lang="pt-BR" sz="4000" dirty="0"/>
              <a:t>Lei 13.146/15    Direito ao Trabalho</a:t>
            </a:r>
          </a:p>
        </p:txBody>
      </p:sp>
      <p:pic>
        <p:nvPicPr>
          <p:cNvPr id="5" name="Imagem 4" descr="Desenho de personagem de desenho animado&#10;&#10;Descrição gerada automaticamente com confiança média">
            <a:extLst>
              <a:ext uri="{FF2B5EF4-FFF2-40B4-BE49-F238E27FC236}">
                <a16:creationId xmlns:a16="http://schemas.microsoft.com/office/drawing/2014/main" id="{F9369877-511D-EB4B-FB51-A73B98374B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4234" r="46433" b="1"/>
          <a:stretch/>
        </p:blipFill>
        <p:spPr>
          <a:xfrm>
            <a:off x="-1" y="-2"/>
            <a:ext cx="6096001" cy="6858002"/>
          </a:xfrm>
          <a:prstGeom prst="rect">
            <a:avLst/>
          </a:prstGeom>
        </p:spPr>
      </p:pic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6E26B8EA-28DD-9DEC-D284-3FBFE1325B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409" y="2470245"/>
            <a:ext cx="4156512" cy="3769835"/>
          </a:xfrm>
        </p:spPr>
        <p:txBody>
          <a:bodyPr anchor="ctr">
            <a:normAutofit/>
          </a:bodyPr>
          <a:lstStyle/>
          <a:p>
            <a:r>
              <a:rPr lang="pt-BR" sz="1700"/>
              <a:t>Art. 34- tem direito ao trabalho de sua livre escolha e aceitação, em ambiente acessível e inclusivo, em igualdade de oportunidades com as demais pessoas.</a:t>
            </a:r>
          </a:p>
          <a:p>
            <a:r>
              <a:rPr lang="pt-BR" sz="1700"/>
              <a:t>§ 3º </a:t>
            </a:r>
            <a:r>
              <a:rPr lang="pt-BR" sz="1700" b="1"/>
              <a:t>É vedada restrição ao trabalho da pessoa com deficiência e qualquer discriminação em razão de sua condição,</a:t>
            </a:r>
            <a:r>
              <a:rPr lang="pt-BR" sz="1700"/>
              <a:t> inclusive nas etapas de recrutamento, seleção, contratação, admissão, exames admissional e periódico, permanência no emprego, ascensão profissional e reabilitação profissional, bem como exigência de aptidão plena.</a:t>
            </a:r>
          </a:p>
        </p:txBody>
      </p:sp>
      <p:pic>
        <p:nvPicPr>
          <p:cNvPr id="3" name="Imagem 2" descr="Texto, Logotipo&#10;&#10;Descrição gerada automaticamente">
            <a:extLst>
              <a:ext uri="{FF2B5EF4-FFF2-40B4-BE49-F238E27FC236}">
                <a16:creationId xmlns:a16="http://schemas.microsoft.com/office/drawing/2014/main" id="{D05C7197-8E94-CA7F-F29B-3AAFAEB305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0893479" y="254833"/>
            <a:ext cx="1298521" cy="91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6748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Slide Background">
            <a:extLst>
              <a:ext uri="{FF2B5EF4-FFF2-40B4-BE49-F238E27FC236}">
                <a16:creationId xmlns:a16="http://schemas.microsoft.com/office/drawing/2014/main" id="{1575FCDF-9379-4936-90E8-B54AEF4833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5C88C0A4-98F7-318B-4605-6A1315589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1711607"/>
          </a:xfrm>
          <a:prstGeom prst="rect">
            <a:avLst/>
          </a:prstGeom>
          <a:ln>
            <a:noFill/>
          </a:ln>
          <a:effectLst>
            <a:outerShdw blurRad="254000" dist="127000" dir="5460000" sx="90000" sy="90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FD16999-5826-DF31-D17B-DF2EC8150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315532"/>
            <a:ext cx="10382506" cy="1088266"/>
          </a:xfrm>
        </p:spPr>
        <p:txBody>
          <a:bodyPr>
            <a:normAutofit/>
          </a:bodyPr>
          <a:lstStyle/>
          <a:p>
            <a:r>
              <a:rPr lang="pt-BR" sz="4000"/>
              <a:t>Lei 13.146/15 </a:t>
            </a:r>
            <a:r>
              <a:rPr lang="pt-BR" sz="4000" b="0" i="0">
                <a:effectLst/>
                <a:latin typeface="Arial" panose="020B0604020202020204" pitchFamily="34" charset="0"/>
              </a:rPr>
              <a:t>Tecnologia Assistiva</a:t>
            </a:r>
            <a:endParaRPr lang="pt-BR" sz="4000"/>
          </a:p>
        </p:txBody>
      </p:sp>
      <p:pic>
        <p:nvPicPr>
          <p:cNvPr id="11" name="Imagem 10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58D200D9-1FC9-AF6A-4DEE-F7A110FE06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53276" b="2"/>
          <a:stretch/>
        </p:blipFill>
        <p:spPr>
          <a:xfrm>
            <a:off x="-3" y="1711609"/>
            <a:ext cx="4128118" cy="5146391"/>
          </a:xfrm>
          <a:prstGeom prst="rect">
            <a:avLst/>
          </a:prstGeom>
        </p:spPr>
      </p:pic>
      <p:pic>
        <p:nvPicPr>
          <p:cNvPr id="5" name="Imagem 4" descr="Uma imagem contendo pessoa, segurando, telefone, mulher&#10;&#10;Descrição gerada automaticamente">
            <a:extLst>
              <a:ext uri="{FF2B5EF4-FFF2-40B4-BE49-F238E27FC236}">
                <a16:creationId xmlns:a16="http://schemas.microsoft.com/office/drawing/2014/main" id="{B2D5DB1B-A622-91B2-F70E-404AAF0DF8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2941" r="-1" b="-1"/>
          <a:stretch/>
        </p:blipFill>
        <p:spPr>
          <a:xfrm>
            <a:off x="4128117" y="1711609"/>
            <a:ext cx="3446387" cy="2565474"/>
          </a:xfrm>
          <a:prstGeom prst="rect">
            <a:avLst/>
          </a:prstGeom>
        </p:spPr>
      </p:pic>
      <p:pic>
        <p:nvPicPr>
          <p:cNvPr id="14" name="Imagem 13" descr="Mão segurando controle de videogame na mão&#10;&#10;Descrição gerada automaticamente com confiança média">
            <a:extLst>
              <a:ext uri="{FF2B5EF4-FFF2-40B4-BE49-F238E27FC236}">
                <a16:creationId xmlns:a16="http://schemas.microsoft.com/office/drawing/2014/main" id="{F11F8383-A74F-FA4B-3B10-E2EAF38C60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r="10863" b="-4"/>
          <a:stretch/>
        </p:blipFill>
        <p:spPr>
          <a:xfrm>
            <a:off x="4128116" y="4277083"/>
            <a:ext cx="3446387" cy="2580917"/>
          </a:xfrm>
          <a:prstGeom prst="rect">
            <a:avLst/>
          </a:prstGeom>
        </p:spPr>
      </p:pic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A6C08F8-4036-89C1-97AA-AB0FC203F3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7826" y="2205948"/>
            <a:ext cx="3824462" cy="4037792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pt-BR" sz="1800" b="0" i="0" dirty="0">
                <a:effectLst/>
                <a:latin typeface="Aptos" panose="020B0004020202020204" pitchFamily="34" charset="0"/>
              </a:rPr>
              <a:t>Art. 74. É garantido à pessoa com deficiência acesso a produtos, recursos, estratégias, práticas, processos, métodos e serviços de tecnologia assistiva que maximizem sua autonomia, mobilidade pessoal e qualidade de vida.</a:t>
            </a:r>
          </a:p>
          <a:p>
            <a:pPr marL="0" indent="0">
              <a:buNone/>
            </a:pPr>
            <a:r>
              <a:rPr lang="pt-BR" sz="1800" b="0" i="0" dirty="0">
                <a:effectLst/>
                <a:latin typeface="Aptos" panose="020B0004020202020204" pitchFamily="34" charset="0"/>
              </a:rPr>
              <a:t>Art. 75. O poder público desenvolverá plano específico de medidas, a ser renovado em cada período de 4 (quatro) anos, com a finalidade de:   </a:t>
            </a:r>
          </a:p>
          <a:p>
            <a:r>
              <a:rPr lang="pt-BR" sz="1800" b="0" i="0" dirty="0">
                <a:effectLst/>
                <a:latin typeface="Aptos" panose="020B0004020202020204" pitchFamily="34" charset="0"/>
              </a:rPr>
              <a:t>V - facilitar e agilizar o processo de inclusão de novos recursos de tecnologia assistiva no rol de produtos distribuídos no âmbito do SUS e por outros órgãos governamentais.</a:t>
            </a:r>
            <a:endParaRPr lang="pt-BR" sz="1800" dirty="0">
              <a:latin typeface="Aptos" panose="020B0004020202020204" pitchFamily="34" charset="0"/>
            </a:endParaRPr>
          </a:p>
        </p:txBody>
      </p:sp>
      <p:pic>
        <p:nvPicPr>
          <p:cNvPr id="4" name="Imagem 3" descr="Texto, Logotipo&#10;&#10;Descrição gerada automaticamente">
            <a:extLst>
              <a:ext uri="{FF2B5EF4-FFF2-40B4-BE49-F238E27FC236}">
                <a16:creationId xmlns:a16="http://schemas.microsoft.com/office/drawing/2014/main" id="{4BF145CB-F25A-0FC1-8247-45C6186820C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10893479" y="254833"/>
            <a:ext cx="1298521" cy="91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4632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">
            <a:extLst>
              <a:ext uri="{FF2B5EF4-FFF2-40B4-BE49-F238E27FC236}">
                <a16:creationId xmlns:a16="http://schemas.microsoft.com/office/drawing/2014/main" id="{AF6CB648-9554-488A-B457-99CAAD1DA5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m 4" descr="Mão segurando papel com texto preto sobre fundo branco&#10;&#10;Descrição gerada automaticamente com confiança média">
            <a:extLst>
              <a:ext uri="{FF2B5EF4-FFF2-40B4-BE49-F238E27FC236}">
                <a16:creationId xmlns:a16="http://schemas.microsoft.com/office/drawing/2014/main" id="{87CFBE8E-6565-5942-8AD4-42510FA425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940" r="5288" b="1"/>
          <a:stretch/>
        </p:blipFill>
        <p:spPr>
          <a:xfrm>
            <a:off x="6781799" y="1714500"/>
            <a:ext cx="5410201" cy="5143500"/>
          </a:xfrm>
          <a:prstGeom prst="rect">
            <a:avLst/>
          </a:prstGeom>
        </p:spPr>
      </p:pic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1ED8A68-A582-AC62-104E-E319E9DB34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1729117"/>
          </a:xfrm>
          <a:prstGeom prst="rect">
            <a:avLst/>
          </a:prstGeom>
          <a:ln>
            <a:noFill/>
          </a:ln>
          <a:effectLst>
            <a:outerShdw blurRad="368300" dist="101600" dir="546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E97C27F-ECC4-2EE4-62F1-C7F5526E1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250409"/>
            <a:ext cx="10222952" cy="1228299"/>
          </a:xfrm>
        </p:spPr>
        <p:txBody>
          <a:bodyPr>
            <a:normAutofit/>
          </a:bodyPr>
          <a:lstStyle/>
          <a:p>
            <a:r>
              <a:rPr lang="pt-BR" sz="4000"/>
              <a:t>Lei 13.146/15   Direito à Saúde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8D17A7-166E-A7F7-2420-ECFF048D84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1" y="2183642"/>
            <a:ext cx="5334199" cy="4115018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pt-BR" sz="1800" b="0" i="0" dirty="0">
                <a:effectLst/>
              </a:rPr>
              <a:t>Art. 18. É assegurada atenção integral à saúde da pessoa com deficiência em todos os níveis de complexidade, por intermédio do SUS, garantido acesso universal e igualitário.</a:t>
            </a:r>
          </a:p>
          <a:p>
            <a:r>
              <a:rPr lang="pt-BR" sz="1800" b="0" i="0" dirty="0">
                <a:effectLst/>
              </a:rPr>
              <a:t>I - </a:t>
            </a:r>
            <a:r>
              <a:rPr lang="pt-BR" sz="1800" b="1" i="0" dirty="0">
                <a:effectLst/>
              </a:rPr>
              <a:t>diagnóstico e intervenção precoces</a:t>
            </a:r>
            <a:r>
              <a:rPr lang="pt-BR" sz="1800" b="0" i="0" dirty="0">
                <a:effectLst/>
              </a:rPr>
              <a:t>, realizados por equipe multidisciplinar;</a:t>
            </a:r>
            <a:endParaRPr lang="pt-BR" sz="1800" dirty="0"/>
          </a:p>
          <a:p>
            <a:r>
              <a:rPr lang="pt-BR" sz="1800" b="0" i="0" dirty="0">
                <a:effectLst/>
              </a:rPr>
              <a:t>V - </a:t>
            </a:r>
            <a:r>
              <a:rPr lang="pt-BR" sz="1800" b="1" i="0" dirty="0">
                <a:effectLst/>
              </a:rPr>
              <a:t>atendimento psicológico, </a:t>
            </a:r>
            <a:r>
              <a:rPr lang="pt-BR" sz="1800" b="0" i="0" dirty="0">
                <a:effectLst/>
              </a:rPr>
              <a:t>inclusive para seus familiares e atendentes pessoais;</a:t>
            </a:r>
          </a:p>
          <a:p>
            <a:r>
              <a:rPr lang="pt-BR" sz="1800" b="0" i="0" dirty="0">
                <a:effectLst/>
              </a:rPr>
              <a:t>VIII </a:t>
            </a:r>
            <a:r>
              <a:rPr lang="pt-BR" sz="1800" b="1" i="0" dirty="0">
                <a:effectLst/>
              </a:rPr>
              <a:t>- informação adequada e acessível à pessoa com deficiência e a seus familiares </a:t>
            </a:r>
            <a:r>
              <a:rPr lang="pt-BR" sz="1800" b="0" i="0" dirty="0">
                <a:effectLst/>
              </a:rPr>
              <a:t>sobre sua condição de saúde;</a:t>
            </a:r>
            <a:endParaRPr lang="pt-BR" sz="1800" dirty="0"/>
          </a:p>
          <a:p>
            <a:r>
              <a:rPr lang="pt-BR" sz="1800" b="0" i="0" dirty="0">
                <a:effectLst/>
              </a:rPr>
              <a:t>X - </a:t>
            </a:r>
            <a:r>
              <a:rPr lang="pt-BR" sz="1800" b="1" i="0" dirty="0">
                <a:effectLst/>
              </a:rPr>
              <a:t>promoção de estratégias de capacitação permanente das equipes que atuam no SUS</a:t>
            </a:r>
            <a:r>
              <a:rPr lang="pt-BR" sz="1800" b="0" i="0" dirty="0">
                <a:effectLst/>
              </a:rPr>
              <a:t>, em todos os níveis de atenção, no atendimento à pessoa com deficiência, bem como orientação a seus atendentes pessoais;</a:t>
            </a:r>
          </a:p>
          <a:p>
            <a:endParaRPr lang="pt-BR" sz="1800" dirty="0"/>
          </a:p>
        </p:txBody>
      </p:sp>
      <p:pic>
        <p:nvPicPr>
          <p:cNvPr id="4" name="Imagem 3" descr="Texto, Logotipo&#10;&#10;Descrição gerada automaticamente">
            <a:extLst>
              <a:ext uri="{FF2B5EF4-FFF2-40B4-BE49-F238E27FC236}">
                <a16:creationId xmlns:a16="http://schemas.microsoft.com/office/drawing/2014/main" id="{FD3B9668-D335-368B-2D99-030D333AC6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0893479" y="254833"/>
            <a:ext cx="1298521" cy="91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4806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6F6495-58DC-92A2-3249-7A9165E4E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Slide Background">
            <a:extLst>
              <a:ext uri="{FF2B5EF4-FFF2-40B4-BE49-F238E27FC236}">
                <a16:creationId xmlns:a16="http://schemas.microsoft.com/office/drawing/2014/main" id="{B65C0385-5E30-4D2E-AF9F-4639659D3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m 5" descr="Logotipo&#10;&#10;Descrição gerada automaticamente">
            <a:extLst>
              <a:ext uri="{FF2B5EF4-FFF2-40B4-BE49-F238E27FC236}">
                <a16:creationId xmlns:a16="http://schemas.microsoft.com/office/drawing/2014/main" id="{0B845064-2654-E626-D485-A40FB94ECD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452" r="13862" b="1"/>
          <a:stretch/>
        </p:blipFill>
        <p:spPr>
          <a:xfrm>
            <a:off x="20" y="1666568"/>
            <a:ext cx="6106195" cy="5191432"/>
          </a:xfrm>
          <a:prstGeom prst="rect">
            <a:avLst/>
          </a:prstGeom>
        </p:spPr>
      </p:pic>
      <p:sp useBgFill="1">
        <p:nvSpPr>
          <p:cNvPr id="37" name="Rectangle 26">
            <a:extLst>
              <a:ext uri="{FF2B5EF4-FFF2-40B4-BE49-F238E27FC236}">
                <a16:creationId xmlns:a16="http://schemas.microsoft.com/office/drawing/2014/main" id="{E335820B-3A29-42C5-AA8D-10ECA43CD9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1729117"/>
          </a:xfrm>
          <a:prstGeom prst="rect">
            <a:avLst/>
          </a:prstGeom>
          <a:ln>
            <a:noFill/>
          </a:ln>
          <a:effectLst>
            <a:outerShdw blurRad="368300" dist="101600" dir="546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2E6AEDB-CBF5-A528-C189-F4BCD6057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352766"/>
            <a:ext cx="10591999" cy="1023584"/>
          </a:xfrm>
        </p:spPr>
        <p:txBody>
          <a:bodyPr>
            <a:normAutofit/>
          </a:bodyPr>
          <a:lstStyle/>
          <a:p>
            <a:r>
              <a:rPr lang="pt-BR" sz="4000"/>
              <a:t>Lei 13.146/15   Direito à Saúde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F4FE3C5-135C-80F6-29F0-483CB7A66B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65691" y="2039904"/>
            <a:ext cx="5176603" cy="4070303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pt-BR" sz="1800" b="0" i="0" dirty="0">
                <a:effectLst/>
                <a:latin typeface="Aptos" panose="020B0004020202020204" pitchFamily="34" charset="0"/>
              </a:rPr>
              <a:t>Art. 19. Compete ao SUS desenvolver</a:t>
            </a:r>
            <a:r>
              <a:rPr lang="pt-BR" sz="1800" b="1" i="0" dirty="0">
                <a:effectLst/>
                <a:latin typeface="Aptos" panose="020B0004020202020204" pitchFamily="34" charset="0"/>
              </a:rPr>
              <a:t> ações destinadas à prevenção de deficiências por causas evitáveis,</a:t>
            </a:r>
            <a:r>
              <a:rPr lang="pt-BR" sz="1800" b="0" i="0" dirty="0">
                <a:effectLst/>
                <a:latin typeface="Aptos" panose="020B0004020202020204" pitchFamily="34" charset="0"/>
              </a:rPr>
              <a:t> inclusive por meio de:</a:t>
            </a:r>
          </a:p>
          <a:p>
            <a:r>
              <a:rPr lang="pt-BR" sz="1800" b="0" i="0" dirty="0">
                <a:effectLst/>
                <a:latin typeface="Aptos" panose="020B0004020202020204" pitchFamily="34" charset="0"/>
              </a:rPr>
              <a:t>II - </a:t>
            </a:r>
            <a:r>
              <a:rPr lang="pt-BR" sz="1800" b="1" i="0" dirty="0">
                <a:effectLst/>
                <a:latin typeface="Aptos" panose="020B0004020202020204" pitchFamily="34" charset="0"/>
              </a:rPr>
              <a:t>promoção de práticas alimentares adequadas e saudáveis</a:t>
            </a:r>
            <a:r>
              <a:rPr lang="pt-BR" sz="1800" b="0" i="0" dirty="0">
                <a:effectLst/>
                <a:latin typeface="Aptos" panose="020B0004020202020204" pitchFamily="34" charset="0"/>
              </a:rPr>
              <a:t>, vigilância alimentar e nutricional, prevenção e cuidado integral dos agravos relacionados à alimentação e nutrição da mulher e da criança;</a:t>
            </a:r>
            <a:endParaRPr lang="pt-BR" sz="1800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pt-BR" sz="1800" b="0" i="0" dirty="0">
                <a:effectLst/>
                <a:latin typeface="Aptos" panose="020B0004020202020204" pitchFamily="34" charset="0"/>
              </a:rPr>
              <a:t>Art. 20. </a:t>
            </a:r>
            <a:r>
              <a:rPr lang="pt-BR" sz="1800" b="1" i="0" dirty="0">
                <a:effectLst/>
                <a:latin typeface="Aptos" panose="020B0004020202020204" pitchFamily="34" charset="0"/>
              </a:rPr>
              <a:t>As operadoras de planos e seguros privados de saúde são obrigadas a garantir </a:t>
            </a:r>
            <a:r>
              <a:rPr lang="pt-BR" sz="1800" b="0" i="0" dirty="0">
                <a:effectLst/>
                <a:latin typeface="Aptos" panose="020B0004020202020204" pitchFamily="34" charset="0"/>
              </a:rPr>
              <a:t>à pessoa com deficiência, no mínimo</a:t>
            </a:r>
            <a:r>
              <a:rPr lang="pt-BR" sz="1800" b="1" i="0" dirty="0">
                <a:effectLst/>
                <a:latin typeface="Aptos" panose="020B0004020202020204" pitchFamily="34" charset="0"/>
              </a:rPr>
              <a:t>, todos os serviços e produtos ofertados aos demais clientes.</a:t>
            </a:r>
          </a:p>
          <a:p>
            <a:endParaRPr lang="pt-BR" sz="1800" dirty="0">
              <a:latin typeface="Aptos" panose="020B0004020202020204" pitchFamily="34" charset="0"/>
            </a:endParaRPr>
          </a:p>
        </p:txBody>
      </p:sp>
      <p:pic>
        <p:nvPicPr>
          <p:cNvPr id="4" name="Imagem 3" descr="Texto, Logotipo&#10;&#10;Descrição gerada automaticamente">
            <a:extLst>
              <a:ext uri="{FF2B5EF4-FFF2-40B4-BE49-F238E27FC236}">
                <a16:creationId xmlns:a16="http://schemas.microsoft.com/office/drawing/2014/main" id="{90A200F1-AE3D-9B25-5B39-2384986328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0893479" y="254833"/>
            <a:ext cx="1298521" cy="91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0174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6783E7-8892-C210-569E-9B8CD81DE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A17E8DD-20EA-E3C2-9AB0-B7634005F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pt-BR" sz="4000"/>
              <a:t>Lei 13.146/15   Direito à Saúde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2FE206F-518C-EC88-3BB1-4A58B02C99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2" y="2743200"/>
            <a:ext cx="4646905" cy="3613149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pt-BR" sz="1800" b="0" i="0" dirty="0">
                <a:effectLst/>
                <a:latin typeface="Aptos" panose="020B0004020202020204" pitchFamily="34" charset="0"/>
              </a:rPr>
              <a:t>Art. 23. </a:t>
            </a:r>
            <a:r>
              <a:rPr lang="pt-BR" sz="1800" b="1" i="0" dirty="0">
                <a:effectLst/>
                <a:latin typeface="Aptos" panose="020B0004020202020204" pitchFamily="34" charset="0"/>
              </a:rPr>
              <a:t>São vedadas </a:t>
            </a:r>
            <a:r>
              <a:rPr lang="pt-BR" sz="1800" b="0" i="0" dirty="0">
                <a:effectLst/>
                <a:latin typeface="Aptos" panose="020B0004020202020204" pitchFamily="34" charset="0"/>
              </a:rPr>
              <a:t>todas as formas de discriminação contra a pessoa com deficiência, inclusive por meio de </a:t>
            </a:r>
            <a:r>
              <a:rPr lang="pt-BR" sz="1800" b="1" i="0" dirty="0">
                <a:effectLst/>
                <a:latin typeface="Aptos" panose="020B0004020202020204" pitchFamily="34" charset="0"/>
              </a:rPr>
              <a:t>cobrança de valores diferenciados por planos e seguros privados de saúde</a:t>
            </a:r>
            <a:r>
              <a:rPr lang="pt-BR" sz="1800" b="0" i="0" dirty="0">
                <a:effectLst/>
                <a:latin typeface="Aptos" panose="020B0004020202020204" pitchFamily="34" charset="0"/>
              </a:rPr>
              <a:t>, em razão de sua condição.</a:t>
            </a:r>
          </a:p>
          <a:p>
            <a:pPr marL="0" indent="0">
              <a:buNone/>
            </a:pPr>
            <a:r>
              <a:rPr lang="pt-BR" sz="1800" b="0" i="0" dirty="0">
                <a:effectLst/>
                <a:latin typeface="Aptos" panose="020B0004020202020204" pitchFamily="34" charset="0"/>
              </a:rPr>
              <a:t>Art. 24. É </a:t>
            </a:r>
            <a:r>
              <a:rPr lang="pt-BR" sz="1800" b="1" i="0" dirty="0">
                <a:effectLst/>
                <a:latin typeface="Aptos" panose="020B0004020202020204" pitchFamily="34" charset="0"/>
              </a:rPr>
              <a:t>assegurado à pessoa com deficiência o acesso aos serviços de saúde, tanto públicos como privados, e às informações prestadas e recebidas, por meio de recursos de tecnologia assistiva</a:t>
            </a:r>
            <a:r>
              <a:rPr lang="pt-BR" sz="1800" b="0" i="0" dirty="0">
                <a:effectLst/>
                <a:latin typeface="Aptos" panose="020B0004020202020204" pitchFamily="34" charset="0"/>
              </a:rPr>
              <a:t> e de todas as formas de comunicação previstas no inciso V do art. 3º desta Lei.</a:t>
            </a:r>
          </a:p>
          <a:p>
            <a:endParaRPr lang="pt-BR" sz="1800" dirty="0">
              <a:latin typeface="Aptos" panose="020B0004020202020204" pitchFamily="34" charset="0"/>
            </a:endParaRPr>
          </a:p>
        </p:txBody>
      </p:sp>
      <p:pic>
        <p:nvPicPr>
          <p:cNvPr id="7" name="Imagem 6" descr="Mesa de madeira com objetos em cima&#10;&#10;Descrição gerada automaticamente com confiança média">
            <a:extLst>
              <a:ext uri="{FF2B5EF4-FFF2-40B4-BE49-F238E27FC236}">
                <a16:creationId xmlns:a16="http://schemas.microsoft.com/office/drawing/2014/main" id="{414C3DD3-208D-1137-FF71-FE5B760A30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7314" r="23286" b="-2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  <p:pic>
        <p:nvPicPr>
          <p:cNvPr id="4" name="Imagem 3" descr="Texto, Logotipo&#10;&#10;Descrição gerada automaticamente">
            <a:extLst>
              <a:ext uri="{FF2B5EF4-FFF2-40B4-BE49-F238E27FC236}">
                <a16:creationId xmlns:a16="http://schemas.microsoft.com/office/drawing/2014/main" id="{244B7194-0792-2E9C-5943-C184A0A04B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0893479" y="254833"/>
            <a:ext cx="1298521" cy="91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2369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Slide Background">
            <a:extLst>
              <a:ext uri="{FF2B5EF4-FFF2-40B4-BE49-F238E27FC236}">
                <a16:creationId xmlns:a16="http://schemas.microsoft.com/office/drawing/2014/main" id="{B65C0385-5E30-4D2E-AF9F-4639659D3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 descr="Texto&#10;&#10;Descrição gerada automaticamente com confiança baixa">
            <a:extLst>
              <a:ext uri="{FF2B5EF4-FFF2-40B4-BE49-F238E27FC236}">
                <a16:creationId xmlns:a16="http://schemas.microsoft.com/office/drawing/2014/main" id="{2724F0DF-D909-34AA-499A-0A3E13D931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8393" r="15446"/>
          <a:stretch/>
        </p:blipFill>
        <p:spPr>
          <a:xfrm>
            <a:off x="20" y="1666568"/>
            <a:ext cx="6106195" cy="5191432"/>
          </a:xfrm>
          <a:prstGeom prst="rect">
            <a:avLst/>
          </a:prstGeom>
        </p:spPr>
      </p:pic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E335820B-3A29-42C5-AA8D-10ECA43CD9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1729117"/>
          </a:xfrm>
          <a:prstGeom prst="rect">
            <a:avLst/>
          </a:prstGeom>
          <a:ln>
            <a:noFill/>
          </a:ln>
          <a:effectLst>
            <a:outerShdw blurRad="368300" dist="101600" dir="546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B1931EB-753B-C328-86B6-59912E333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352766"/>
            <a:ext cx="10591999" cy="1023584"/>
          </a:xfrm>
        </p:spPr>
        <p:txBody>
          <a:bodyPr>
            <a:normAutofit/>
          </a:bodyPr>
          <a:lstStyle/>
          <a:p>
            <a:r>
              <a:rPr lang="pt-BR" sz="4000"/>
              <a:t>Lei 13.146/15   Direito à Educação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CF38915-8A77-2395-6454-C28BC945B3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0957" y="2249766"/>
            <a:ext cx="6031043" cy="4070303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pt-BR" sz="1800" b="0" i="0" dirty="0">
                <a:effectLst/>
                <a:latin typeface="Aptos" panose="020B0004020202020204" pitchFamily="34" charset="0"/>
              </a:rPr>
              <a:t>Art. 28. Incumbe ao poder público assegurar, criar, desenvolver, implementar, incentivar, acompanhar e avaliar:</a:t>
            </a:r>
          </a:p>
          <a:p>
            <a:r>
              <a:rPr lang="pt-BR" sz="1800" b="0" i="0" dirty="0">
                <a:effectLst/>
                <a:latin typeface="Aptos" panose="020B0004020202020204" pitchFamily="34" charset="0"/>
              </a:rPr>
              <a:t>XI - formação e disponibilização de professores para o atendimento educacional especializado</a:t>
            </a:r>
          </a:p>
          <a:p>
            <a:r>
              <a:rPr lang="pt-BR" sz="1800" b="0" i="0" dirty="0">
                <a:effectLst/>
                <a:latin typeface="Aptos" panose="020B0004020202020204" pitchFamily="34" charset="0"/>
              </a:rPr>
              <a:t>XIV - inclusão em conteúdos curriculares, em cursos de nível superior e de educação profissional técnica e tecnológica, de temas relacionados à pessoa com deficiência nos respectivos campos de conhecimento;</a:t>
            </a:r>
          </a:p>
          <a:p>
            <a:r>
              <a:rPr lang="pt-BR" sz="1800" b="0" i="0" dirty="0">
                <a:effectLst/>
                <a:latin typeface="Aptos" panose="020B0004020202020204" pitchFamily="34" charset="0"/>
              </a:rPr>
              <a:t>XVII - oferta de profissionais de apoio escolar;</a:t>
            </a:r>
          </a:p>
          <a:p>
            <a:endParaRPr lang="pt-BR" sz="1800" dirty="0">
              <a:latin typeface="Aptos" panose="020B0004020202020204" pitchFamily="34" charset="0"/>
            </a:endParaRPr>
          </a:p>
        </p:txBody>
      </p:sp>
      <p:pic>
        <p:nvPicPr>
          <p:cNvPr id="4" name="Imagem 3" descr="Texto, Logotipo&#10;&#10;Descrição gerada automaticamente">
            <a:extLst>
              <a:ext uri="{FF2B5EF4-FFF2-40B4-BE49-F238E27FC236}">
                <a16:creationId xmlns:a16="http://schemas.microsoft.com/office/drawing/2014/main" id="{A410CE48-34A5-8D0C-69E5-075233BA9D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0893479" y="254833"/>
            <a:ext cx="1298521" cy="91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59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DJ Diabetes Brasil">
            <a:extLst>
              <a:ext uri="{FF2B5EF4-FFF2-40B4-BE49-F238E27FC236}">
                <a16:creationId xmlns:a16="http://schemas.microsoft.com/office/drawing/2014/main" id="{E6E909E2-7608-282F-1D6F-67EF139D0E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48602" y="0"/>
            <a:ext cx="2443397" cy="2443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D914D35-407A-066A-0509-3171D1A96EDA}"/>
              </a:ext>
            </a:extLst>
          </p:cNvPr>
          <p:cNvSpPr txBox="1"/>
          <p:nvPr/>
        </p:nvSpPr>
        <p:spPr>
          <a:xfrm>
            <a:off x="7240249" y="1528997"/>
            <a:ext cx="1382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Lucia Xavier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A12AA159-9948-9090-8C68-EFEA5C648A35}"/>
              </a:ext>
            </a:extLst>
          </p:cNvPr>
          <p:cNvSpPr/>
          <p:nvPr/>
        </p:nvSpPr>
        <p:spPr>
          <a:xfrm>
            <a:off x="475112" y="5680554"/>
            <a:ext cx="112417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Juntos pela aprovação do PL 2687/22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76AA9EB6-6539-F3AE-7758-7260855552E2}"/>
              </a:ext>
            </a:extLst>
          </p:cNvPr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pt-BR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4DAE7EF3-0AF7-CDEC-F31B-C282E25B55D8}"/>
              </a:ext>
            </a:extLst>
          </p:cNvPr>
          <p:cNvSpPr/>
          <p:nvPr/>
        </p:nvSpPr>
        <p:spPr>
          <a:xfrm>
            <a:off x="4345887" y="658850"/>
            <a:ext cx="32603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Obrigada!</a:t>
            </a:r>
            <a:endParaRPr lang="pt-BR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21" name="Imagem 20" descr="Pessoa com a mão no ar&#10;&#10;Descrição gerada automaticamente com confiança média">
            <a:extLst>
              <a:ext uri="{FF2B5EF4-FFF2-40B4-BE49-F238E27FC236}">
                <a16:creationId xmlns:a16="http://schemas.microsoft.com/office/drawing/2014/main" id="{584157B0-22B5-7239-A718-6D27E343A3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3801077" y="2029061"/>
            <a:ext cx="4278621" cy="350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428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7" name="Rectangle 2133">
            <a:extLst>
              <a:ext uri="{FF2B5EF4-FFF2-40B4-BE49-F238E27FC236}">
                <a16:creationId xmlns:a16="http://schemas.microsoft.com/office/drawing/2014/main" id="{6F79B0DD-2C63-4EE5-804F-B8E391FC1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37" y="0"/>
            <a:ext cx="12192000" cy="6858000"/>
          </a:xfrm>
          <a:prstGeom prst="rect">
            <a:avLst/>
          </a:prstGeom>
          <a:solidFill>
            <a:schemeClr val="bg1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6" name="Rectangle 2135">
            <a:extLst>
              <a:ext uri="{FF2B5EF4-FFF2-40B4-BE49-F238E27FC236}">
                <a16:creationId xmlns:a16="http://schemas.microsoft.com/office/drawing/2014/main" id="{627DB8AB-CD55-4C8F-9043-52652B8923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6"/>
            <a:ext cx="5364255" cy="2706794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ADJ Diabetes Brasil">
            <a:extLst>
              <a:ext uri="{FF2B5EF4-FFF2-40B4-BE49-F238E27FC236}">
                <a16:creationId xmlns:a16="http://schemas.microsoft.com/office/drawing/2014/main" id="{63C31D13-3DAA-DF59-3005-B73FBCC6E3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10" r="-2" b="30436"/>
          <a:stretch/>
        </p:blipFill>
        <p:spPr bwMode="auto">
          <a:xfrm>
            <a:off x="1185953" y="965200"/>
            <a:ext cx="4278646" cy="2060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38" name="Rectangle 2137">
            <a:extLst>
              <a:ext uri="{FF2B5EF4-FFF2-40B4-BE49-F238E27FC236}">
                <a16:creationId xmlns:a16="http://schemas.microsoft.com/office/drawing/2014/main" id="{53059C5A-91CB-4024-9B4E-20082E25C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8589" y="643466"/>
            <a:ext cx="5376806" cy="2706794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m 2" descr="Uma imagem contendo Mapa&#10;&#10;Descrição gerada automaticamente">
            <a:extLst>
              <a:ext uri="{FF2B5EF4-FFF2-40B4-BE49-F238E27FC236}">
                <a16:creationId xmlns:a16="http://schemas.microsoft.com/office/drawing/2014/main" id="{EC099A42-FD15-0D77-D47B-E45FFFBD79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18156" r="-3" b="33669"/>
          <a:stretch/>
        </p:blipFill>
        <p:spPr>
          <a:xfrm>
            <a:off x="6718260" y="965200"/>
            <a:ext cx="4276822" cy="2060298"/>
          </a:xfrm>
          <a:prstGeom prst="rect">
            <a:avLst/>
          </a:prstGeom>
        </p:spPr>
      </p:pic>
      <p:sp>
        <p:nvSpPr>
          <p:cNvPr id="2140" name="Rectangle 2139">
            <a:extLst>
              <a:ext uri="{FF2B5EF4-FFF2-40B4-BE49-F238E27FC236}">
                <a16:creationId xmlns:a16="http://schemas.microsoft.com/office/drawing/2014/main" id="{184884BF-A898-4EFF-9504-E13EBE3FF6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3514513"/>
            <a:ext cx="5364255" cy="2703406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Prédio com portas de vidro&#10;&#10;Descrição gerada automaticamente">
            <a:extLst>
              <a:ext uri="{FF2B5EF4-FFF2-40B4-BE49-F238E27FC236}">
                <a16:creationId xmlns:a16="http://schemas.microsoft.com/office/drawing/2014/main" id="{DB7AA8E8-EDC6-CFB1-A231-63D248CC6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56" r="2" b="14105"/>
          <a:stretch/>
        </p:blipFill>
        <p:spPr bwMode="auto">
          <a:xfrm>
            <a:off x="1185798" y="3836247"/>
            <a:ext cx="4292787" cy="2060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42" name="Rectangle 2141">
            <a:extLst>
              <a:ext uri="{FF2B5EF4-FFF2-40B4-BE49-F238E27FC236}">
                <a16:creationId xmlns:a16="http://schemas.microsoft.com/office/drawing/2014/main" id="{7B32D337-FDA6-4468-ADB1-7038E5FC0B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8589" y="3514513"/>
            <a:ext cx="5376806" cy="2706794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m 4" descr="Uma imagem contendo nome da empresa&#10;&#10;Descrição gerada automaticamente">
            <a:extLst>
              <a:ext uri="{FF2B5EF4-FFF2-40B4-BE49-F238E27FC236}">
                <a16:creationId xmlns:a16="http://schemas.microsoft.com/office/drawing/2014/main" id="{53EBF6D2-7197-78CA-5B75-B23AE52091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t="8658" r="-3" b="13583"/>
          <a:stretch/>
        </p:blipFill>
        <p:spPr>
          <a:xfrm>
            <a:off x="6711186" y="3836247"/>
            <a:ext cx="4290969" cy="2060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914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AF6CB648-9554-488A-B457-99CAAD1DA5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3ADCBE7-9330-1CDA-00EB-CDD12DB722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4290"/>
            <a:ext cx="12192000" cy="1733407"/>
          </a:xfrm>
          <a:prstGeom prst="rect">
            <a:avLst/>
          </a:prstGeom>
          <a:ln>
            <a:noFill/>
          </a:ln>
          <a:effectLst>
            <a:outerShdw blurRad="254000" dist="38100" dir="5460000" sx="94000" sy="94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7E813A9-D26F-8DDE-71B9-E2452C57D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2" y="240241"/>
            <a:ext cx="10760054" cy="1228299"/>
          </a:xfrm>
        </p:spPr>
        <p:txBody>
          <a:bodyPr>
            <a:normAutofit/>
          </a:bodyPr>
          <a:lstStyle/>
          <a:p>
            <a:r>
              <a:rPr lang="pt-BR" sz="4000"/>
              <a:t>O que é o Diabetes Mellitus Tipo 1 (DM1)?</a:t>
            </a:r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E604E97C-9A95-098A-BE2A-3C1C01B45C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2" y="2321476"/>
            <a:ext cx="4864875" cy="3850724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pt-BR" sz="1800" dirty="0"/>
              <a:t>Definição do DM1:</a:t>
            </a:r>
          </a:p>
          <a:p>
            <a:pPr marL="0" indent="0">
              <a:buNone/>
            </a:pPr>
            <a:r>
              <a:rPr lang="pt-BR" sz="1800" dirty="0"/>
              <a:t>O Diabetes Mellitus Tipo 1 (DM1) é uma </a:t>
            </a:r>
            <a:r>
              <a:rPr lang="pt-BR" sz="1800" b="1" dirty="0"/>
              <a:t>doença crônica e autoimune </a:t>
            </a:r>
            <a:r>
              <a:rPr lang="pt-BR" sz="1800" dirty="0"/>
              <a:t>que ocorre quando o sistema imunológico ataca as células produtoras de insulina no pâncreas. - A insulina é fundamental para controlar os níveis de glicose no sangue. Sem insulina, o corpo não consegue regular a glicose, o que pode levar a complicações graves. </a:t>
            </a:r>
          </a:p>
        </p:txBody>
      </p:sp>
      <p:pic>
        <p:nvPicPr>
          <p:cNvPr id="4" name="Imagem 3" descr="Texto, Logotipo&#10;&#10;Descrição gerada automaticamente">
            <a:extLst>
              <a:ext uri="{FF2B5EF4-FFF2-40B4-BE49-F238E27FC236}">
                <a16:creationId xmlns:a16="http://schemas.microsoft.com/office/drawing/2014/main" id="{D3ECF967-4F32-A753-EF11-0F9F7934CA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343650" y="2393391"/>
            <a:ext cx="5178206" cy="3663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101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9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0" name="Rectangle 46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58ADAD9-CE32-AAEE-9A35-B290F0A3D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317" y="405685"/>
            <a:ext cx="5464968" cy="1559301"/>
          </a:xfrm>
        </p:spPr>
        <p:txBody>
          <a:bodyPr>
            <a:normAutofit/>
          </a:bodyPr>
          <a:lstStyle/>
          <a:p>
            <a:r>
              <a:rPr lang="pt-BR" sz="2800"/>
              <a:t>O Diabetes Tipo 1 gera limitações significativas na vida cotidiana:</a:t>
            </a:r>
            <a:br>
              <a:rPr lang="pt-BR" sz="2800"/>
            </a:br>
            <a:endParaRPr lang="pt-BR" sz="280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A0C4DE9-271B-2621-B65C-FBFC02BFCB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317" y="2743200"/>
            <a:ext cx="5247340" cy="3496878"/>
          </a:xfrm>
        </p:spPr>
        <p:txBody>
          <a:bodyPr anchor="ctr">
            <a:normAutofit/>
          </a:bodyPr>
          <a:lstStyle/>
          <a:p>
            <a:r>
              <a:rPr lang="pt-BR" sz="1800" dirty="0"/>
              <a:t>Embora o DM1 não seja uma deficiência visível, ele impõe desafios diários e específicos, como a necessidade de monitoramento constante dos níveis de glicose, administração de insulina, ajustes na alimentação e adaptação a uma rotina rigorosa para evitar complicações graves.</a:t>
            </a:r>
          </a:p>
          <a:p>
            <a:r>
              <a:rPr lang="pt-BR" sz="1800" dirty="0"/>
              <a:t>Consequência: Falta de controle pode resultar em complicações graves, como cegueira, insuficiência renal, amputações, doenças cardíacas e danos aos nervos, além de afetar significativamente a qualidade de vida e a capacidade de realizar tarefas diárias.</a:t>
            </a:r>
          </a:p>
          <a:p>
            <a:endParaRPr lang="pt-BR" sz="1800" dirty="0"/>
          </a:p>
          <a:p>
            <a:endParaRPr lang="pt-BR" sz="1800" dirty="0"/>
          </a:p>
        </p:txBody>
      </p:sp>
      <p:pic>
        <p:nvPicPr>
          <p:cNvPr id="4" name="Imagem 3" descr="Texto, Logotipo&#10;&#10;Descrição gerada automaticamente">
            <a:extLst>
              <a:ext uri="{FF2B5EF4-FFF2-40B4-BE49-F238E27FC236}">
                <a16:creationId xmlns:a16="http://schemas.microsoft.com/office/drawing/2014/main" id="{CCB3ADF0-8C89-0395-1E20-3023B34C8A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893479" y="0"/>
            <a:ext cx="1298521" cy="917601"/>
          </a:xfrm>
          <a:prstGeom prst="rect">
            <a:avLst/>
          </a:prstGeom>
        </p:spPr>
      </p:pic>
      <p:pic>
        <p:nvPicPr>
          <p:cNvPr id="8" name="Imagem 7" descr="Ícone&#10;&#10;Descrição gerada automaticamente">
            <a:extLst>
              <a:ext uri="{FF2B5EF4-FFF2-40B4-BE49-F238E27FC236}">
                <a16:creationId xmlns:a16="http://schemas.microsoft.com/office/drawing/2014/main" id="{CE24EF9A-A869-C544-E9A3-EE9563CFFA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0" y="551968"/>
            <a:ext cx="5585360" cy="558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447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Slide Background">
            <a:extLst>
              <a:ext uri="{FF2B5EF4-FFF2-40B4-BE49-F238E27FC236}">
                <a16:creationId xmlns:a16="http://schemas.microsoft.com/office/drawing/2014/main" id="{B210AC1D-4063-4C6E-9528-FA9C4C0C1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55" name="Rectangle 54">
            <a:extLst>
              <a:ext uri="{FF2B5EF4-FFF2-40B4-BE49-F238E27FC236}">
                <a16:creationId xmlns:a16="http://schemas.microsoft.com/office/drawing/2014/main" id="{02F8C595-E68C-4306-AED8-DC7826A0A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416414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A143F91-CCC2-FC0B-E661-87083F5C5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409" y="762001"/>
            <a:ext cx="4156512" cy="1708244"/>
          </a:xfrm>
        </p:spPr>
        <p:txBody>
          <a:bodyPr anchor="ctr">
            <a:normAutofit/>
          </a:bodyPr>
          <a:lstStyle/>
          <a:p>
            <a:r>
              <a:rPr lang="pt-BR" sz="2200" b="1"/>
              <a:t>A deficiência não é uma questão de capacidade, mas de participação na sociedade:</a:t>
            </a:r>
            <a:br>
              <a:rPr lang="pt-BR" sz="2200"/>
            </a:br>
            <a:endParaRPr lang="pt-BR" sz="2200"/>
          </a:p>
        </p:txBody>
      </p:sp>
      <p:pic>
        <p:nvPicPr>
          <p:cNvPr id="7" name="Imagem 6" descr="Uma imagem contendo luvas&#10;&#10;Descrição gerada automaticamente">
            <a:extLst>
              <a:ext uri="{FF2B5EF4-FFF2-40B4-BE49-F238E27FC236}">
                <a16:creationId xmlns:a16="http://schemas.microsoft.com/office/drawing/2014/main" id="{58D0F972-7D3E-94B6-A032-D58F01C57B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30643" r="25013" b="1"/>
          <a:stretch/>
        </p:blipFill>
        <p:spPr>
          <a:xfrm>
            <a:off x="-1" y="-2"/>
            <a:ext cx="6096001" cy="6858002"/>
          </a:xfrm>
          <a:prstGeom prst="rect">
            <a:avLst/>
          </a:prstGeom>
        </p:spPr>
      </p:pic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13152F8-8706-4657-A524-30ED88B06F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409" y="2470245"/>
            <a:ext cx="4156512" cy="3769835"/>
          </a:xfrm>
        </p:spPr>
        <p:txBody>
          <a:bodyPr anchor="ctr">
            <a:normAutofit/>
          </a:bodyPr>
          <a:lstStyle/>
          <a:p>
            <a:r>
              <a:rPr lang="pt-BR" sz="1600"/>
              <a:t>De acordo com a Convenção sobre os Direitos das Pessoas com Deficiência da ONU, deficiência é toda condição que limita a participação plena e efetiva da pessoa na sociedade em igualdade de condições com as demais.</a:t>
            </a:r>
          </a:p>
          <a:p>
            <a:r>
              <a:rPr lang="pt-BR" sz="1600" b="1"/>
              <a:t>A deficiência não é apenas uma condição médica</a:t>
            </a:r>
            <a:r>
              <a:rPr lang="pt-BR" sz="1600"/>
              <a:t> , mas sim uma questão de como essa condição interage com as </a:t>
            </a:r>
            <a:r>
              <a:rPr lang="pt-BR" sz="1600" b="1"/>
              <a:t>barreiras sociais e ambientais</a:t>
            </a:r>
            <a:r>
              <a:rPr lang="pt-BR" sz="1600"/>
              <a:t> . Uma pessoa com DM1 pode ser perfeitamente capaz de estudar, trabalhar e participar ativamente na sociedade, mas a falta de acessibilidade e compreensão nas estruturas sociais pode criar obstáculos significativos.</a:t>
            </a:r>
          </a:p>
          <a:p>
            <a:endParaRPr lang="pt-BR" sz="1600"/>
          </a:p>
        </p:txBody>
      </p:sp>
      <p:pic>
        <p:nvPicPr>
          <p:cNvPr id="4" name="Imagem 3" descr="Texto, Logotipo&#10;&#10;Descrição gerada automaticamente">
            <a:extLst>
              <a:ext uri="{FF2B5EF4-FFF2-40B4-BE49-F238E27FC236}">
                <a16:creationId xmlns:a16="http://schemas.microsoft.com/office/drawing/2014/main" id="{C427248D-17D3-D513-CBAE-C975D3ECF9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t="13324" b="12892"/>
          <a:stretch/>
        </p:blipFill>
        <p:spPr>
          <a:xfrm>
            <a:off x="10826331" y="10"/>
            <a:ext cx="1365668" cy="712912"/>
          </a:xfrm>
          <a:custGeom>
            <a:avLst/>
            <a:gdLst/>
            <a:ahLst/>
            <a:cxnLst/>
            <a:rect l="l" t="t" r="r" b="b"/>
            <a:pathLst>
              <a:path w="6096000" h="3182272">
                <a:moveTo>
                  <a:pt x="0" y="0"/>
                </a:moveTo>
                <a:lnTo>
                  <a:pt x="6096000" y="0"/>
                </a:lnTo>
                <a:lnTo>
                  <a:pt x="6096000" y="2977881"/>
                </a:lnTo>
                <a:lnTo>
                  <a:pt x="6089100" y="2979305"/>
                </a:lnTo>
                <a:cubicBezTo>
                  <a:pt x="6033641" y="2989882"/>
                  <a:pt x="5988719" y="2996128"/>
                  <a:pt x="5963104" y="2993636"/>
                </a:cubicBezTo>
                <a:cubicBezTo>
                  <a:pt x="5792949" y="3029182"/>
                  <a:pt x="5730547" y="3002240"/>
                  <a:pt x="5622676" y="2993454"/>
                </a:cubicBezTo>
                <a:cubicBezTo>
                  <a:pt x="5358705" y="2975083"/>
                  <a:pt x="5242862" y="2994654"/>
                  <a:pt x="5115732" y="2989671"/>
                </a:cubicBezTo>
                <a:cubicBezTo>
                  <a:pt x="4988602" y="2984687"/>
                  <a:pt x="5029567" y="2975639"/>
                  <a:pt x="4859897" y="2963549"/>
                </a:cubicBezTo>
                <a:lnTo>
                  <a:pt x="4391870" y="2926580"/>
                </a:lnTo>
                <a:cubicBezTo>
                  <a:pt x="4327296" y="2956949"/>
                  <a:pt x="4071930" y="2902434"/>
                  <a:pt x="4051327" y="2902384"/>
                </a:cubicBezTo>
                <a:cubicBezTo>
                  <a:pt x="3968352" y="2908170"/>
                  <a:pt x="3882315" y="2886803"/>
                  <a:pt x="3767876" y="2899218"/>
                </a:cubicBezTo>
                <a:cubicBezTo>
                  <a:pt x="3761563" y="2910695"/>
                  <a:pt x="3759706" y="2886579"/>
                  <a:pt x="3607318" y="2887826"/>
                </a:cubicBezTo>
                <a:cubicBezTo>
                  <a:pt x="3517854" y="2911862"/>
                  <a:pt x="3239059" y="2908898"/>
                  <a:pt x="3200813" y="2916134"/>
                </a:cubicBezTo>
                <a:cubicBezTo>
                  <a:pt x="3125330" y="2921689"/>
                  <a:pt x="3104585" y="2900825"/>
                  <a:pt x="3048226" y="2903616"/>
                </a:cubicBezTo>
                <a:cubicBezTo>
                  <a:pt x="3047198" y="2905512"/>
                  <a:pt x="2972947" y="2922104"/>
                  <a:pt x="2930185" y="2925795"/>
                </a:cubicBezTo>
                <a:cubicBezTo>
                  <a:pt x="2887423" y="2929486"/>
                  <a:pt x="2826842" y="2932273"/>
                  <a:pt x="2791651" y="2925762"/>
                </a:cubicBezTo>
                <a:cubicBezTo>
                  <a:pt x="2641026" y="2907373"/>
                  <a:pt x="2577392" y="2897262"/>
                  <a:pt x="2468125" y="2897565"/>
                </a:cubicBezTo>
                <a:cubicBezTo>
                  <a:pt x="2347953" y="2900676"/>
                  <a:pt x="2483169" y="2941985"/>
                  <a:pt x="2308652" y="2926146"/>
                </a:cubicBezTo>
                <a:cubicBezTo>
                  <a:pt x="2305401" y="2936895"/>
                  <a:pt x="2265130" y="2921533"/>
                  <a:pt x="2228153" y="2918475"/>
                </a:cubicBezTo>
                <a:cubicBezTo>
                  <a:pt x="2170686" y="2920724"/>
                  <a:pt x="2206286" y="2945386"/>
                  <a:pt x="2130469" y="2933502"/>
                </a:cubicBezTo>
                <a:lnTo>
                  <a:pt x="2051835" y="2955169"/>
                </a:lnTo>
                <a:cubicBezTo>
                  <a:pt x="2052153" y="2950872"/>
                  <a:pt x="1934201" y="3004193"/>
                  <a:pt x="1910793" y="3004946"/>
                </a:cubicBezTo>
                <a:lnTo>
                  <a:pt x="1758332" y="3027886"/>
                </a:lnTo>
                <a:cubicBezTo>
                  <a:pt x="1709235" y="3044665"/>
                  <a:pt x="1700383" y="3043257"/>
                  <a:pt x="1649704" y="3051307"/>
                </a:cubicBezTo>
                <a:cubicBezTo>
                  <a:pt x="1599024" y="3059359"/>
                  <a:pt x="1520412" y="3098900"/>
                  <a:pt x="1454257" y="3076192"/>
                </a:cubicBezTo>
                <a:cubicBezTo>
                  <a:pt x="1407884" y="3090545"/>
                  <a:pt x="1414359" y="3062092"/>
                  <a:pt x="1323176" y="3081187"/>
                </a:cubicBezTo>
                <a:cubicBezTo>
                  <a:pt x="1269270" y="3084300"/>
                  <a:pt x="1246499" y="3082073"/>
                  <a:pt x="1231798" y="3083652"/>
                </a:cubicBezTo>
                <a:lnTo>
                  <a:pt x="1128386" y="3096270"/>
                </a:lnTo>
                <a:lnTo>
                  <a:pt x="1087572" y="3101257"/>
                </a:lnTo>
                <a:lnTo>
                  <a:pt x="1075937" y="3104255"/>
                </a:lnTo>
                <a:lnTo>
                  <a:pt x="992872" y="3105385"/>
                </a:lnTo>
                <a:cubicBezTo>
                  <a:pt x="955021" y="3105296"/>
                  <a:pt x="904630" y="3125038"/>
                  <a:pt x="891882" y="3122691"/>
                </a:cubicBezTo>
                <a:cubicBezTo>
                  <a:pt x="784087" y="3112356"/>
                  <a:pt x="829281" y="3133000"/>
                  <a:pt x="715888" y="3127380"/>
                </a:cubicBezTo>
                <a:cubicBezTo>
                  <a:pt x="637116" y="3116268"/>
                  <a:pt x="537472" y="3131012"/>
                  <a:pt x="399964" y="3152096"/>
                </a:cubicBezTo>
                <a:lnTo>
                  <a:pt x="310170" y="3146040"/>
                </a:lnTo>
                <a:lnTo>
                  <a:pt x="251771" y="3165636"/>
                </a:lnTo>
                <a:cubicBezTo>
                  <a:pt x="208442" y="3181313"/>
                  <a:pt x="136178" y="3149360"/>
                  <a:pt x="104780" y="3166182"/>
                </a:cubicBezTo>
                <a:cubicBezTo>
                  <a:pt x="55782" y="3185117"/>
                  <a:pt x="29223" y="3184417"/>
                  <a:pt x="8274" y="3178809"/>
                </a:cubicBezTo>
                <a:lnTo>
                  <a:pt x="0" y="317591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776249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229AB72-26FE-86D8-BF2B-A4D60CF93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0" y="762001"/>
            <a:ext cx="5334197" cy="1708242"/>
          </a:xfrm>
        </p:spPr>
        <p:txBody>
          <a:bodyPr anchor="ctr">
            <a:normAutofit/>
          </a:bodyPr>
          <a:lstStyle/>
          <a:p>
            <a:r>
              <a:rPr lang="pt-BR" sz="4000"/>
              <a:t>O que é deficiência?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A043B17-82F9-586C-8EA0-6123C9F393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0" y="2470244"/>
            <a:ext cx="5334197" cy="3769835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pt-BR" sz="1800" dirty="0"/>
              <a:t>Lei 13.146/15 – Estatuto da Pessoa com Deficiência</a:t>
            </a:r>
          </a:p>
          <a:p>
            <a:r>
              <a:rPr lang="pt-BR" sz="1800" b="0" i="0" dirty="0">
                <a:effectLst/>
              </a:rPr>
              <a:t>Art. 1º É instituída a Lei Brasileira de Inclusão da Pessoa com Deficiência (Estatuto da Pessoa com Deficiência), destinada a assegurar e a promover, em condições de igualdade, o exercício dos direitos e das liberdades fundamentais por pessoa com deficiência, visando à sua inclusão social e cidadania.</a:t>
            </a:r>
          </a:p>
          <a:p>
            <a:r>
              <a:rPr lang="pt-BR" sz="1800" b="0" i="0" dirty="0">
                <a:effectLst/>
              </a:rPr>
              <a:t>Art. 2º </a:t>
            </a:r>
            <a:r>
              <a:rPr lang="pt-BR" sz="1800" b="1" i="0" dirty="0">
                <a:effectLst/>
              </a:rPr>
              <a:t>Considera-se pessoa com deficiência aquela que tem impedimento de longo prazo de natureza física, mental, intelectual ou sensorial, o qual, em interação com uma ou mais barreiras, pode obstruir sua participação plena e efetiva na sociedade em igualdade de condições com as demais pessoas.</a:t>
            </a:r>
            <a:endParaRPr lang="pt-BR" sz="1800" b="1" dirty="0"/>
          </a:p>
        </p:txBody>
      </p:sp>
      <p:pic>
        <p:nvPicPr>
          <p:cNvPr id="5" name="Picture 4" descr="Duas pessoas de mãos dadas">
            <a:extLst>
              <a:ext uri="{FF2B5EF4-FFF2-40B4-BE49-F238E27FC236}">
                <a16:creationId xmlns:a16="http://schemas.microsoft.com/office/drawing/2014/main" id="{E63FFACF-3363-4B74-026E-7DD59CB9AA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545" r="25813"/>
          <a:stretch/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  <p:pic>
        <p:nvPicPr>
          <p:cNvPr id="4" name="Imagem 3" descr="Texto, Logotipo&#10;&#10;Descrição gerada automaticamente">
            <a:extLst>
              <a:ext uri="{FF2B5EF4-FFF2-40B4-BE49-F238E27FC236}">
                <a16:creationId xmlns:a16="http://schemas.microsoft.com/office/drawing/2014/main" id="{AE6AF1A4-67A5-2A8C-A2CA-4A13CC8804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0893479" y="254833"/>
            <a:ext cx="1298521" cy="91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776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Slide Background">
            <a:extLst>
              <a:ext uri="{FF2B5EF4-FFF2-40B4-BE49-F238E27FC236}">
                <a16:creationId xmlns:a16="http://schemas.microsoft.com/office/drawing/2014/main" id="{B210AC1D-4063-4C6E-9528-FA9C4C0C1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02F8C595-E68C-4306-AED8-DC7826A0A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416414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95C6805-D1BB-C3B0-0A41-76F5687E3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409" y="762001"/>
            <a:ext cx="4156512" cy="1708244"/>
          </a:xfrm>
        </p:spPr>
        <p:txBody>
          <a:bodyPr anchor="ctr">
            <a:normAutofit/>
          </a:bodyPr>
          <a:lstStyle/>
          <a:p>
            <a:r>
              <a:rPr lang="pt-BR" sz="3400" b="1"/>
              <a:t>A classificação como deficiência é uma questão de direitos:</a:t>
            </a:r>
            <a:endParaRPr lang="pt-BR" sz="3400"/>
          </a:p>
        </p:txBody>
      </p:sp>
      <p:pic>
        <p:nvPicPr>
          <p:cNvPr id="10" name="Imagem 9" descr="Desenho de pessoa com a mão&#10;&#10;Descrição gerada automaticamente com confiança média">
            <a:extLst>
              <a:ext uri="{FF2B5EF4-FFF2-40B4-BE49-F238E27FC236}">
                <a16:creationId xmlns:a16="http://schemas.microsoft.com/office/drawing/2014/main" id="{C76B8111-866E-D097-9998-344385D87B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30146" r="23188"/>
          <a:stretch/>
        </p:blipFill>
        <p:spPr>
          <a:xfrm>
            <a:off x="-1" y="-2"/>
            <a:ext cx="6096001" cy="6858002"/>
          </a:xfrm>
          <a:prstGeom prst="rect">
            <a:avLst/>
          </a:prstGeom>
        </p:spPr>
      </p:pic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4E74075-0F13-E951-0C58-C5466C40CC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409" y="2470245"/>
            <a:ext cx="4156512" cy="3769835"/>
          </a:xfrm>
        </p:spPr>
        <p:txBody>
          <a:bodyPr anchor="ctr">
            <a:normAutofit/>
          </a:bodyPr>
          <a:lstStyle/>
          <a:p>
            <a:r>
              <a:rPr lang="pt-BR" sz="2000"/>
              <a:t>Garantias legais: O reconhecimento do DM1 como deficiência garantiria, prioridade no atendimento público e acesso facilitado a medicamentos e tratamentos gratuitos, direitos relacionados à educação, trabalho e acessibilidade.</a:t>
            </a:r>
          </a:p>
        </p:txBody>
      </p:sp>
      <p:pic>
        <p:nvPicPr>
          <p:cNvPr id="4" name="Imagem 3" descr="Texto, Logotipo&#10;&#10;Descrição gerada automaticamente">
            <a:extLst>
              <a:ext uri="{FF2B5EF4-FFF2-40B4-BE49-F238E27FC236}">
                <a16:creationId xmlns:a16="http://schemas.microsoft.com/office/drawing/2014/main" id="{7706EB04-9538-5C05-CB5E-658A973AAB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0751249" y="0"/>
            <a:ext cx="1440751" cy="1019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974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200A763-F076-1C12-FBC8-882B72D60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pt-BR" sz="4000" dirty="0"/>
              <a:t>Lei 13.146/15 </a:t>
            </a:r>
            <a:br>
              <a:rPr lang="pt-BR" sz="4000" dirty="0"/>
            </a:br>
            <a:r>
              <a:rPr lang="pt-BR" sz="4000" dirty="0"/>
              <a:t> Direito à Vida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75B0723-2CD4-41D3-B637-3B35F7149E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2" y="2743200"/>
            <a:ext cx="4646905" cy="36131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pt-BR" sz="1800" b="0" i="0" dirty="0">
                <a:effectLst/>
              </a:rPr>
              <a:t>Art. 10. Compete ao poder público garantir a dignidade da pessoa com deficiência ao longo de toda a vida.</a:t>
            </a:r>
          </a:p>
          <a:p>
            <a:r>
              <a:rPr lang="pt-BR" sz="1800" b="0" i="0" dirty="0">
                <a:effectLst/>
              </a:rPr>
              <a:t>Parágrafo único. </a:t>
            </a:r>
            <a:r>
              <a:rPr lang="pt-BR" sz="1800" b="1" i="0" dirty="0">
                <a:effectLst/>
              </a:rPr>
              <a:t>Em situações de risco, emergência ou estado de calamidade pública, a pessoa com deficiência será considerada vulnerável, devendo o poder público adotar medidas para sua proteção e segurança.</a:t>
            </a:r>
          </a:p>
          <a:p>
            <a:endParaRPr lang="pt-BR" sz="1800" dirty="0"/>
          </a:p>
        </p:txBody>
      </p:sp>
      <p:pic>
        <p:nvPicPr>
          <p:cNvPr id="5" name="Picture 4" descr="Duas pessoas segurando as mãos uma da outra">
            <a:extLst>
              <a:ext uri="{FF2B5EF4-FFF2-40B4-BE49-F238E27FC236}">
                <a16:creationId xmlns:a16="http://schemas.microsoft.com/office/drawing/2014/main" id="{995E7D21-BDCF-5CC7-293A-646D6E3E16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246" r="23353" b="-2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  <p:pic>
        <p:nvPicPr>
          <p:cNvPr id="4" name="Imagem 3" descr="Texto, Logotipo&#10;&#10;Descrição gerada automaticamente">
            <a:extLst>
              <a:ext uri="{FF2B5EF4-FFF2-40B4-BE49-F238E27FC236}">
                <a16:creationId xmlns:a16="http://schemas.microsoft.com/office/drawing/2014/main" id="{62F6AFB6-33E3-6D5A-AB34-6A2F229226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0893479" y="254833"/>
            <a:ext cx="1298521" cy="91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692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" name="tint">
            <a:extLst>
              <a:ext uri="{FF2B5EF4-FFF2-40B4-BE49-F238E27FC236}">
                <a16:creationId xmlns:a16="http://schemas.microsoft.com/office/drawing/2014/main" id="{97A7BC37-AB06-33B6-67C7-87AEE430A0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105" name="Rectangle 4104">
            <a:extLst>
              <a:ext uri="{FF2B5EF4-FFF2-40B4-BE49-F238E27FC236}">
                <a16:creationId xmlns:a16="http://schemas.microsoft.com/office/drawing/2014/main" id="{9EAAC543-06A1-30A3-CDB5-302AEBD0D3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416413" cy="6858000"/>
          </a:xfrm>
          <a:prstGeom prst="rect">
            <a:avLst/>
          </a:prstGeom>
          <a:ln>
            <a:noFill/>
          </a:ln>
          <a:effectLst>
            <a:outerShdw blurRad="317500" dist="127000" dir="2400000" sx="95000" sy="95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B93B806-6E7C-4AC3-35D5-57EECD351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306" y="762001"/>
            <a:ext cx="5227880" cy="1708243"/>
          </a:xfrm>
        </p:spPr>
        <p:txBody>
          <a:bodyPr>
            <a:normAutofit/>
          </a:bodyPr>
          <a:lstStyle/>
          <a:p>
            <a:r>
              <a:rPr lang="pt-BR" sz="4000"/>
              <a:t>Lei 13.146/15   Atendimento Prioritário</a:t>
            </a:r>
          </a:p>
        </p:txBody>
      </p:sp>
      <p:sp>
        <p:nvSpPr>
          <p:cNvPr id="4107" name="Rectangle 4106">
            <a:extLst>
              <a:ext uri="{FF2B5EF4-FFF2-40B4-BE49-F238E27FC236}">
                <a16:creationId xmlns:a16="http://schemas.microsoft.com/office/drawing/2014/main" id="{FF97FFD4-A8B9-3D4D-1623-7BE467E46A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17506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0" dist="152400" dir="3000000" sx="92000" sy="92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fita de conscientização do diabetes isolada. símbolo de ...">
            <a:extLst>
              <a:ext uri="{FF2B5EF4-FFF2-40B4-BE49-F238E27FC236}">
                <a16:creationId xmlns:a16="http://schemas.microsoft.com/office/drawing/2014/main" id="{B4E2AD48-EAAF-02DE-731E-D045C540A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56672" y="724619"/>
            <a:ext cx="2543514" cy="2543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m 7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94E60764-595B-5D20-BC3A-6897F4DDA8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75587" y="3817337"/>
            <a:ext cx="3105684" cy="2088572"/>
          </a:xfrm>
          <a:prstGeom prst="rect">
            <a:avLst/>
          </a:prstGeom>
        </p:spPr>
      </p:pic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3AF953E-0706-C421-FE90-663881C887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306" y="2470244"/>
            <a:ext cx="5295421" cy="376983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pt-BR" sz="1800" b="0" i="0" dirty="0">
                <a:effectLst/>
              </a:rPr>
              <a:t>Art. 9º A pessoa com deficiência tem direito a receber atendimento prioritário, sobretudo com a finalidade de:</a:t>
            </a:r>
          </a:p>
          <a:p>
            <a:r>
              <a:rPr lang="pt-BR" sz="1800" b="0" i="0" dirty="0">
                <a:effectLst/>
              </a:rPr>
              <a:t>I - proteção e socorro em quaisquer circunstâncias;</a:t>
            </a:r>
          </a:p>
          <a:p>
            <a:r>
              <a:rPr lang="pt-BR" sz="1800" b="0" i="0" dirty="0">
                <a:effectLst/>
              </a:rPr>
              <a:t>II - atendimento em todas as instituições e serviços de atendimento ao público;</a:t>
            </a:r>
          </a:p>
          <a:p>
            <a:r>
              <a:rPr lang="pt-BR" sz="1800" b="0" i="0" dirty="0">
                <a:effectLst/>
              </a:rPr>
              <a:t>III - </a:t>
            </a:r>
            <a:r>
              <a:rPr lang="pt-BR" sz="1800" b="1" i="0" dirty="0">
                <a:effectLst/>
              </a:rPr>
              <a:t>disponibilização de recursos, tanto humanos quanto tecnológicos, que garantam atendimento em igualdade de condições com as demais pessoas;</a:t>
            </a:r>
            <a:endParaRPr lang="pt-BR" sz="1800" b="1" dirty="0"/>
          </a:p>
          <a:p>
            <a:pPr marL="0" indent="0">
              <a:buNone/>
            </a:pPr>
            <a:endParaRPr lang="pt-BR" sz="1800" dirty="0"/>
          </a:p>
        </p:txBody>
      </p:sp>
      <p:pic>
        <p:nvPicPr>
          <p:cNvPr id="4" name="Imagem 3" descr="Texto, Logotipo&#10;&#10;Descrição gerada automaticamente">
            <a:extLst>
              <a:ext uri="{FF2B5EF4-FFF2-40B4-BE49-F238E27FC236}">
                <a16:creationId xmlns:a16="http://schemas.microsoft.com/office/drawing/2014/main" id="{628DBF85-7AE0-4C5D-0F43-F56BE50CE5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0893479" y="254833"/>
            <a:ext cx="1298521" cy="91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53680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632</TotalTime>
  <Words>1203</Words>
  <Application>Microsoft Office PowerPoint</Application>
  <PresentationFormat>Widescreen</PresentationFormat>
  <Paragraphs>55</Paragraphs>
  <Slides>16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0" baseType="lpstr">
      <vt:lpstr>Aptos</vt:lpstr>
      <vt:lpstr>Aptos Display</vt:lpstr>
      <vt:lpstr>Arial</vt:lpstr>
      <vt:lpstr>Tema do Office</vt:lpstr>
      <vt:lpstr>PL 2687/22</vt:lpstr>
      <vt:lpstr>Apresentação do PowerPoint</vt:lpstr>
      <vt:lpstr>O que é o Diabetes Mellitus Tipo 1 (DM1)?</vt:lpstr>
      <vt:lpstr>O Diabetes Tipo 1 gera limitações significativas na vida cotidiana: </vt:lpstr>
      <vt:lpstr>A deficiência não é uma questão de capacidade, mas de participação na sociedade: </vt:lpstr>
      <vt:lpstr>O que é deficiência?</vt:lpstr>
      <vt:lpstr>A classificação como deficiência é uma questão de direitos:</vt:lpstr>
      <vt:lpstr>Lei 13.146/15   Direito à Vida</vt:lpstr>
      <vt:lpstr>Lei 13.146/15   Atendimento Prioritário</vt:lpstr>
      <vt:lpstr>Lei 13.146/15    Direito ao Trabalho</vt:lpstr>
      <vt:lpstr>Lei 13.146/15 Tecnologia Assistiva</vt:lpstr>
      <vt:lpstr>Lei 13.146/15   Direito à Saúde</vt:lpstr>
      <vt:lpstr>Lei 13.146/15   Direito à Saúde</vt:lpstr>
      <vt:lpstr>Lei 13.146/15   Direito à Saúde</vt:lpstr>
      <vt:lpstr>Lei 13.146/15   Direito à Educação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 2687/22</dc:title>
  <dc:creator>Lucia Xavier</dc:creator>
  <cp:lastModifiedBy>Ana Beatriz Soares dos Santos</cp:lastModifiedBy>
  <cp:revision>2</cp:revision>
  <dcterms:created xsi:type="dcterms:W3CDTF">2024-11-26T12:55:54Z</dcterms:created>
  <dcterms:modified xsi:type="dcterms:W3CDTF">2024-12-04T12:43:26Z</dcterms:modified>
</cp:coreProperties>
</file>