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8" r:id="rId4"/>
    <p:sldId id="261" r:id="rId5"/>
    <p:sldId id="263" r:id="rId6"/>
    <p:sldId id="268" r:id="rId7"/>
    <p:sldId id="264" r:id="rId8"/>
    <p:sldId id="274" r:id="rId9"/>
    <p:sldId id="270" r:id="rId10"/>
    <p:sldId id="271" r:id="rId11"/>
    <p:sldId id="277" r:id="rId12"/>
    <p:sldId id="275" r:id="rId13"/>
    <p:sldId id="276" r:id="rId14"/>
    <p:sldId id="281" r:id="rId15"/>
    <p:sldId id="272" r:id="rId16"/>
    <p:sldId id="28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F6881-00BC-4DF8-9CA3-945271920746}" v="85" dt="2024-12-03T23:00:4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F642-305F-4169-9507-C11402CD8D8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25A3-07C7-45DA-9585-27B467B3D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525A3-07C7-45DA-9585-27B467B3DA2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57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CC6DE-55E1-049A-3244-8E6877313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5A3A5-8B62-331D-91AB-E5466A852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25CBFC-A924-D1DF-BAC0-764DB3B5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425617-0EE5-0E62-946F-58BA8190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71E78-B1F1-73C4-C7CC-CE6AF11F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42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8E51-9AA2-33F6-DA8B-66F0A4C1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E62BCE-9DA6-540C-A09E-90718748D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2F82A-70F2-DF9D-31E0-B3C66E89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2222CF-EACC-9D23-578E-8833C713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70CFAE-850F-8B4B-D3CB-365D24A0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34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EB1B0F-93BC-0BDB-7808-3502B0C8C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A25570-2BDE-C0D8-8850-172B24C5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797B3-113B-3700-4871-D62BF160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89E54-D735-8F49-B130-79BED764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82887-287C-BAAA-668E-93AA493F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5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C9903-49AB-EC1D-77C6-156A3271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54D59-085C-0C02-D43F-DA70FEFED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0C553-7544-1D8E-9EE5-4A1CBA98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4AA9E-5C61-3156-68A7-6A1E6F81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780-FAC7-94FF-FE3F-012F7BEF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7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15AE6-505C-EE8B-1F39-AF51D548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862924-C1E5-0FD3-1D4F-F241FD77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11BC66-E0F8-4D61-EDFE-C2C9DAFE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381636-2EE0-2FD8-35E6-385272F3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AC14-1C86-7A18-E374-8B567CCB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01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232E2-62B2-4504-1028-837FFBD6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9AA5B-D104-81DD-6936-FD87888DA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49EC8-F7AF-B4C3-E272-805E07DAF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547924-579D-7042-17FF-DE9B9F25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27F2BD-6C72-90C8-E40F-FED7B972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1B17FC-6243-FDC0-10C4-FAC21B77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1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5C75A-AB65-B118-4544-DE967509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AA9F7-583A-C5F9-04BC-D1692B1AC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5B2E89-727B-DF2A-C1E6-74DD52E88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128459-42E6-A95B-EE19-C780D416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AF4DA2-2ED5-266D-6896-89563D90D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1505D1D-53CD-1990-1B9E-FCC80A3F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755DDD-43E3-12AC-EBA9-87EFA197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B5F3B3-9BD8-2B87-55C1-C56FBD5F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51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7AF45-1F1B-A7C0-4ACE-D6EA0D8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C96E3B-2D31-03CC-3CA1-888F692C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9A0C10-EF47-26A9-D03D-7FE43446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0414C7-BF11-4871-1979-E7F059E8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4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B2461E-46D8-7886-3779-F910E29D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6C9BFA-B21F-6366-6289-1BB79B6D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9516B2-820F-C1A7-B76C-F2290628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41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40001-2E53-316F-41BA-E39B86D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8122B-8BF3-7506-E00D-79843EE6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4F4527-C0F3-8097-986B-75D55B1E6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85E18E-1CA4-2216-077A-25312413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7F79B3-D595-E2BD-A4ED-A0CE895D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4E80F9-E1FF-EFFB-D2F4-6DF1D80A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96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E7903-3BF9-E255-B484-20267B60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B267C2-B6F8-E744-35FC-C18B4B416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7E9B73-F3C2-1EF2-C477-4F8D1106F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4305C0-7BAE-770A-52D6-3C668DAB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D0CD80-FD04-9CAD-BC8B-9F928FC8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6DE81D-C2E4-6213-C2FA-374509D6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7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D57C79-3365-BC14-5A3B-53AD49D9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324ADF-D977-4012-61BC-5683D09C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879893-7E41-2377-002E-92CD48D78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03A34-CE40-46B3-97BD-3CD277300C9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EC18A5-737B-6867-119D-AF27FD442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DF17AC-D246-E94A-4FED-A0464D3ED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615A7-18F3-44ED-A94A-9E3AEE73E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0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ddesshealthyself.blogspot.com/2020/11/diabetes-juveni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o-direito-ao-trabalho-vem-antes-do-trabalhista-alexis-fonteyn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medicalxpress.com/news/2019-11-wearable-tech-older-people-diabetes.html" TargetMode="External"/><Relationship Id="rId7" Type="http://schemas.openxmlformats.org/officeDocument/2006/relationships/hyperlink" Target="https://www.infosalus.com/asistencia/noticia-experto-urge-crear-consensos-ayudar-clinicos-racionalizar-uso-tecnologia-pacientes-diabeticos-20220429132341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www.65ymas.com/actualidad/nuevas-tecnologias-hacen-diabeticos-miedo-hipoglucemia_49859_102.html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goddesshealthyself.blogspot.com/2020/11/diabetes-juven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enasaudemental.com/narrativas/saude-e-um-direito-fundamental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ceitas.receitatempero.com/2024/01/o-que-e-direito-saud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direitoecidadania.com.br/direito-a-saude-suplementar-e-planos-de-saud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QOP6be8rn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sicografiasparaaminhaalma.blogspot.com/2017/01/evangelho-no-lar-frei-bernardo-de-maos.html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idf.org/news/a-new-visual-identity-for-the-international-diabetes-feder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channel/UCitVzU9hkJ3faUq7xvjfC8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ddesshealthyself.blogspot.com/2020/11/diabetes-juveni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ddesshealthyself.blogspot.com/2020/11/diabetes-juveni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icon/limits_600771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icysantos.com.br/oportunidades/cursos-e-palestras/apae-de-santos-promove-palestras-sobre-inclusao-socia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ddesshealthyself.blogspot.com/2020/11/diabetes-juveni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politica.com/direitos-sociai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ddesshealthyself.blogspot.com/2020/11/diabetes-juvenil.htm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ddesshealthyself.blogspot.com/2020/11/diabetes-juveni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ddesshealthyself.blogspot.com/2020/11/diabetes-juvenil.html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magazineluiza.com.br/placa-atendimento-preferencial-e-prioritario-30x20-ps-lagge-acessibilidade/p/cafaehh1kk/pi/ps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nt">
            <a:extLst>
              <a:ext uri="{FF2B5EF4-FFF2-40B4-BE49-F238E27FC236}">
                <a16:creationId xmlns:a16="http://schemas.microsoft.com/office/drawing/2014/main" id="{18EEE165-BC21-B37E-CF1E-0E1E2D13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2321" y="1"/>
            <a:ext cx="429967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368300" dist="139700" sx="97000" sy="97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44DA9B-9A9E-F94C-BB29-D350ED01D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777240"/>
            <a:ext cx="4036300" cy="2964610"/>
          </a:xfrm>
        </p:spPr>
        <p:txBody>
          <a:bodyPr anchor="t">
            <a:normAutofit/>
          </a:bodyPr>
          <a:lstStyle/>
          <a:p>
            <a:pPr algn="l"/>
            <a:r>
              <a:rPr lang="pt-BR" sz="4800"/>
              <a:t>PL 2687/22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8BE36A-8D42-F5CC-1602-3FD09D0CA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4182341"/>
            <a:ext cx="4036301" cy="1982670"/>
          </a:xfrm>
        </p:spPr>
        <p:txBody>
          <a:bodyPr anchor="b">
            <a:normAutofit/>
          </a:bodyPr>
          <a:lstStyle/>
          <a:p>
            <a:pPr algn="l"/>
            <a:r>
              <a:rPr lang="pt-BR" sz="1800" b="0" i="0" dirty="0">
                <a:effectLst/>
              </a:rPr>
              <a:t>Classifica o diabetes mellitus tipo 1 (DM1) como deficiência, para todos os efeitos legais.</a:t>
            </a:r>
          </a:p>
          <a:p>
            <a:pPr algn="l"/>
            <a:r>
              <a:rPr lang="pt-BR" sz="1800" dirty="0"/>
              <a:t> </a:t>
            </a:r>
          </a:p>
        </p:txBody>
      </p:sp>
      <p:pic>
        <p:nvPicPr>
          <p:cNvPr id="5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6C5E9A9D-BD85-E39B-DC84-1BB3A55F0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7845" y="1639424"/>
            <a:ext cx="5058872" cy="35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9E8907-1AEE-6F7A-61A0-BAD8B839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pt-BR" sz="4000" dirty="0"/>
              <a:t>Lei 13.146/15    Direito ao Trabalho</a:t>
            </a:r>
          </a:p>
        </p:txBody>
      </p:sp>
      <p:pic>
        <p:nvPicPr>
          <p:cNvPr id="5" name="Imagem 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9369877-511D-EB4B-FB51-A73B9837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34" r="46433" b="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E26B8EA-28DD-9DEC-D284-3FBFE132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pt-BR" sz="1700"/>
              <a:t>Art. 34- tem direito ao trabalho de sua livre escolha e aceitação, em ambiente acessível e inclusivo, em igualdade de oportunidades com as demais pessoas.</a:t>
            </a:r>
          </a:p>
          <a:p>
            <a:r>
              <a:rPr lang="pt-BR" sz="1700"/>
              <a:t>§ 3º </a:t>
            </a:r>
            <a:r>
              <a:rPr lang="pt-BR" sz="1700" b="1"/>
              <a:t>É vedada restrição ao trabalho da pessoa com deficiência e qualquer discriminação em razão de sua condição,</a:t>
            </a:r>
            <a:r>
              <a:rPr lang="pt-BR" sz="1700"/>
              <a:t> inclusive nas etapas de recrutamento, seleção, contratação, admissão, exames admissional e periódico, permanência no emprego, ascensão profissional e reabilitação profissional, bem como exigência de aptidão plena.</a:t>
            </a:r>
          </a:p>
        </p:txBody>
      </p:sp>
      <p:pic>
        <p:nvPicPr>
          <p:cNvPr id="3" name="Imagem 2" descr="Texto, Logotipo&#10;&#10;Descrição gerada automaticamente">
            <a:extLst>
              <a:ext uri="{FF2B5EF4-FFF2-40B4-BE49-F238E27FC236}">
                <a16:creationId xmlns:a16="http://schemas.microsoft.com/office/drawing/2014/main" id="{D05C7197-8E94-CA7F-F29B-3AAFAEB30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1575FCDF-9379-4936-90E8-B54AEF48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88C0A4-98F7-318B-4605-6A1315589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1160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D16999-5826-DF31-D17B-DF2EC81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15532"/>
            <a:ext cx="10382506" cy="1088266"/>
          </a:xfrm>
        </p:spPr>
        <p:txBody>
          <a:bodyPr>
            <a:normAutofit/>
          </a:bodyPr>
          <a:lstStyle/>
          <a:p>
            <a:r>
              <a:rPr lang="pt-BR" sz="4000"/>
              <a:t>Lei 13.146/15 </a:t>
            </a:r>
            <a:r>
              <a:rPr lang="pt-BR" sz="4000" b="0" i="0">
                <a:effectLst/>
                <a:latin typeface="Arial" panose="020B0604020202020204" pitchFamily="34" charset="0"/>
              </a:rPr>
              <a:t>Tecnologia Assistiva</a:t>
            </a:r>
            <a:endParaRPr lang="pt-BR" sz="4000"/>
          </a:p>
        </p:txBody>
      </p:sp>
      <p:pic>
        <p:nvPicPr>
          <p:cNvPr id="11" name="Imagem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8D200D9-1FC9-AF6A-4DEE-F7A110FE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3276" b="2"/>
          <a:stretch/>
        </p:blipFill>
        <p:spPr>
          <a:xfrm>
            <a:off x="-3" y="1711609"/>
            <a:ext cx="4128118" cy="5146391"/>
          </a:xfrm>
          <a:prstGeom prst="rect">
            <a:avLst/>
          </a:prstGeom>
        </p:spPr>
      </p:pic>
      <p:pic>
        <p:nvPicPr>
          <p:cNvPr id="5" name="Imagem 4" descr="Uma imagem contendo pessoa, segurando, telefone, mulher&#10;&#10;Descrição gerada automaticamente">
            <a:extLst>
              <a:ext uri="{FF2B5EF4-FFF2-40B4-BE49-F238E27FC236}">
                <a16:creationId xmlns:a16="http://schemas.microsoft.com/office/drawing/2014/main" id="{B2D5DB1B-A622-91B2-F70E-404AAF0DF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41" r="-1" b="-1"/>
          <a:stretch/>
        </p:blipFill>
        <p:spPr>
          <a:xfrm>
            <a:off x="4128117" y="1711609"/>
            <a:ext cx="3446387" cy="2565474"/>
          </a:xfrm>
          <a:prstGeom prst="rect">
            <a:avLst/>
          </a:prstGeom>
        </p:spPr>
      </p:pic>
      <p:pic>
        <p:nvPicPr>
          <p:cNvPr id="14" name="Imagem 13" descr="Mão segurando controle de videogame na mão&#10;&#10;Descrição gerada automaticamente com confiança média">
            <a:extLst>
              <a:ext uri="{FF2B5EF4-FFF2-40B4-BE49-F238E27FC236}">
                <a16:creationId xmlns:a16="http://schemas.microsoft.com/office/drawing/2014/main" id="{F11F8383-A74F-FA4B-3B10-E2EAF38C6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0863" b="-4"/>
          <a:stretch/>
        </p:blipFill>
        <p:spPr>
          <a:xfrm>
            <a:off x="4128116" y="4277083"/>
            <a:ext cx="3446387" cy="258091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C08F8-4036-89C1-97AA-AB0FC203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826" y="2205948"/>
            <a:ext cx="3824462" cy="40377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74. É garantido à pessoa com deficiência acesso a produtos, recursos, estratégias, práticas, processos, métodos e serviços de tecnologia assistiva que maximizem sua autonomia, mobilidade pessoal e qualidade de vida.</a:t>
            </a:r>
          </a:p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75. O poder público desenvolverá plano específico de medidas, a ser renovado em cada período de 4 (quatro) anos, com a finalidade de:   </a:t>
            </a:r>
          </a:p>
          <a:p>
            <a:r>
              <a:rPr lang="pt-BR" sz="1800" b="0" i="0" dirty="0">
                <a:effectLst/>
                <a:latin typeface="Aptos" panose="020B0004020202020204" pitchFamily="34" charset="0"/>
              </a:rPr>
              <a:t>V - facilitar e agilizar o processo de inclusão de novos recursos de tecnologia assistiva no rol de produtos distribuídos no âmbito do SUS e por outros órgãos governamentais.</a:t>
            </a:r>
            <a:endParaRPr lang="pt-BR" sz="1800" dirty="0">
              <a:latin typeface="Aptos" panose="020B0004020202020204" pitchFamily="34" charset="0"/>
            </a:endParaRP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4BF145CB-F25A-0FC1-8247-45C618682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Mão segurando pape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7CFBE8E-6565-5942-8AD4-42510FA4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0" r="5288" b="1"/>
          <a:stretch/>
        </p:blipFill>
        <p:spPr>
          <a:xfrm>
            <a:off x="6781799" y="1714500"/>
            <a:ext cx="5410201" cy="51435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97C27F-ECC4-2EE4-62F1-C7F5526E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>
            <a:normAutofit/>
          </a:bodyPr>
          <a:lstStyle/>
          <a:p>
            <a:r>
              <a:rPr lang="pt-BR" sz="4000"/>
              <a:t>Lei 13.146/15   Direito à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8D17A7-166E-A7F7-2420-ECFF048D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183642"/>
            <a:ext cx="5334199" cy="411501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</a:rPr>
              <a:t>Art. 18. É assegurada atenção integral à saúde da pessoa com deficiência em todos os níveis de complexidade, por intermédio do SUS, garantido acesso universal e igualitário.</a:t>
            </a:r>
          </a:p>
          <a:p>
            <a:r>
              <a:rPr lang="pt-BR" sz="1800" b="0" i="0" dirty="0">
                <a:effectLst/>
              </a:rPr>
              <a:t>I - </a:t>
            </a:r>
            <a:r>
              <a:rPr lang="pt-BR" sz="1800" b="1" i="0" dirty="0">
                <a:effectLst/>
              </a:rPr>
              <a:t>diagnóstico e intervenção precoces</a:t>
            </a:r>
            <a:r>
              <a:rPr lang="pt-BR" sz="1800" b="0" i="0" dirty="0">
                <a:effectLst/>
              </a:rPr>
              <a:t>, realizados por equipe multidisciplinar;</a:t>
            </a:r>
            <a:endParaRPr lang="pt-BR" sz="1800" dirty="0"/>
          </a:p>
          <a:p>
            <a:r>
              <a:rPr lang="pt-BR" sz="1800" b="0" i="0" dirty="0">
                <a:effectLst/>
              </a:rPr>
              <a:t>V - </a:t>
            </a:r>
            <a:r>
              <a:rPr lang="pt-BR" sz="1800" b="1" i="0" dirty="0">
                <a:effectLst/>
              </a:rPr>
              <a:t>atendimento psicológico, </a:t>
            </a:r>
            <a:r>
              <a:rPr lang="pt-BR" sz="1800" b="0" i="0" dirty="0">
                <a:effectLst/>
              </a:rPr>
              <a:t>inclusive para seus familiares e atendentes pessoais;</a:t>
            </a:r>
          </a:p>
          <a:p>
            <a:r>
              <a:rPr lang="pt-BR" sz="1800" b="0" i="0" dirty="0">
                <a:effectLst/>
              </a:rPr>
              <a:t>VIII </a:t>
            </a:r>
            <a:r>
              <a:rPr lang="pt-BR" sz="1800" b="1" i="0" dirty="0">
                <a:effectLst/>
              </a:rPr>
              <a:t>- informação adequada e acessível à pessoa com deficiência e a seus familiares </a:t>
            </a:r>
            <a:r>
              <a:rPr lang="pt-BR" sz="1800" b="0" i="0" dirty="0">
                <a:effectLst/>
              </a:rPr>
              <a:t>sobre sua condição de saúde;</a:t>
            </a:r>
            <a:endParaRPr lang="pt-BR" sz="1800" dirty="0"/>
          </a:p>
          <a:p>
            <a:r>
              <a:rPr lang="pt-BR" sz="1800" b="0" i="0" dirty="0">
                <a:effectLst/>
              </a:rPr>
              <a:t>X - </a:t>
            </a:r>
            <a:r>
              <a:rPr lang="pt-BR" sz="1800" b="1" i="0" dirty="0">
                <a:effectLst/>
              </a:rPr>
              <a:t>promoção de estratégias de capacitação permanente das equipes que atuam no SUS</a:t>
            </a:r>
            <a:r>
              <a:rPr lang="pt-BR" sz="1800" b="0" i="0" dirty="0">
                <a:effectLst/>
              </a:rPr>
              <a:t>, em todos os níveis de atenção, no atendimento à pessoa com deficiência, bem como orientação a seus atendentes pessoais;</a:t>
            </a:r>
          </a:p>
          <a:p>
            <a:endParaRPr lang="pt-BR" sz="1800" dirty="0"/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FD3B9668-D335-368B-2D99-030D333AC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6495-58DC-92A2-3249-7A9165E4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B845064-2654-E626-D485-A40FB94E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2" r="13862" b="1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E6AEDB-CBF5-A528-C189-F4BCD605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pt-BR" sz="4000"/>
              <a:t>Lei 13.146/15   Direito à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FE3C5-135C-80F6-29F0-483CB7A6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691" y="2039904"/>
            <a:ext cx="5176603" cy="40703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19. Compete ao SUS desenvolver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 ações destinadas à prevenção de deficiências por causas evitáveis,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 inclusive por meio de:</a:t>
            </a:r>
          </a:p>
          <a:p>
            <a:r>
              <a:rPr lang="pt-BR" sz="1800" b="0" i="0" dirty="0">
                <a:effectLst/>
                <a:latin typeface="Aptos" panose="020B0004020202020204" pitchFamily="34" charset="0"/>
              </a:rPr>
              <a:t>II - 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promoção de práticas alimentares adequadas e saudáveis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, vigilância alimentar e nutricional, prevenção e cuidado integral dos agravos relacionados à alimentação e nutrição da mulher e da criança;</a:t>
            </a:r>
            <a:endParaRPr lang="pt-BR" sz="1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20. 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As operadoras de planos e seguros privados de saúde são obrigadas a garantir 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à pessoa com deficiência, no mínimo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, todos os serviços e produtos ofertados aos demais clientes.</a:t>
            </a:r>
          </a:p>
          <a:p>
            <a:endParaRPr lang="pt-BR" sz="1800" dirty="0">
              <a:latin typeface="Aptos" panose="020B0004020202020204" pitchFamily="34" charset="0"/>
            </a:endParaRP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90A200F1-AE3D-9B25-5B39-238498632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783E7-8892-C210-569E-9B8CD81DE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17E8DD-20EA-E3C2-9AB0-B7634005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/>
              <a:t>Lei 13.146/15   Direito à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FE206F-518C-EC88-3BB1-4A58B02C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23. 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São vedadas 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todas as formas de discriminação contra a pessoa com deficiência, inclusive por meio de 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cobrança de valores diferenciados por planos e seguros privados de saúde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, em razão de sua condição.</a:t>
            </a:r>
          </a:p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24. É </a:t>
            </a:r>
            <a:r>
              <a:rPr lang="pt-BR" sz="1800" b="1" i="0" dirty="0">
                <a:effectLst/>
                <a:latin typeface="Aptos" panose="020B0004020202020204" pitchFamily="34" charset="0"/>
              </a:rPr>
              <a:t>assegurado à pessoa com deficiência o acesso aos serviços de saúde, tanto públicos como privados, e às informações prestadas e recebidas, por meio de recursos de tecnologia assistiva</a:t>
            </a:r>
            <a:r>
              <a:rPr lang="pt-BR" sz="1800" b="0" i="0" dirty="0">
                <a:effectLst/>
                <a:latin typeface="Aptos" panose="020B0004020202020204" pitchFamily="34" charset="0"/>
              </a:rPr>
              <a:t> e de todas as formas de comunicação previstas no inciso V do art. 3º desta Lei.</a:t>
            </a:r>
          </a:p>
          <a:p>
            <a:endParaRPr lang="pt-BR" sz="1800" dirty="0">
              <a:latin typeface="Aptos" panose="020B0004020202020204" pitchFamily="34" charset="0"/>
            </a:endParaRPr>
          </a:p>
        </p:txBody>
      </p:sp>
      <p:pic>
        <p:nvPicPr>
          <p:cNvPr id="7" name="Imagem 6" descr="Mesa de madeira com objetos em cima&#10;&#10;Descrição gerada automaticamente com confiança média">
            <a:extLst>
              <a:ext uri="{FF2B5EF4-FFF2-40B4-BE49-F238E27FC236}">
                <a16:creationId xmlns:a16="http://schemas.microsoft.com/office/drawing/2014/main" id="{414C3DD3-208D-1137-FF71-FE5B760A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14" r="2328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244B7194-0792-2E9C-5943-C184A0A04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2724F0DF-D909-34AA-499A-0A3E13D9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93" r="15446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1931EB-753B-C328-86B6-59912E33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pt-BR" sz="4000"/>
              <a:t>Lei 13.146/15   Direito à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F38915-8A77-2395-6454-C28BC945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957" y="2249766"/>
            <a:ext cx="6031043" cy="407030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  <a:latin typeface="Aptos" panose="020B0004020202020204" pitchFamily="34" charset="0"/>
              </a:rPr>
              <a:t>Art. 28. Incumbe ao poder público assegurar, criar, desenvolver, implementar, incentivar, acompanhar e avaliar:</a:t>
            </a:r>
          </a:p>
          <a:p>
            <a:r>
              <a:rPr lang="pt-BR" sz="1800" b="0" i="0" dirty="0">
                <a:effectLst/>
                <a:latin typeface="Aptos" panose="020B0004020202020204" pitchFamily="34" charset="0"/>
              </a:rPr>
              <a:t>XI - formação e disponibilização de professores para o atendimento educacional especializado</a:t>
            </a:r>
          </a:p>
          <a:p>
            <a:r>
              <a:rPr lang="pt-BR" sz="1800" b="0" i="0" dirty="0">
                <a:effectLst/>
                <a:latin typeface="Aptos" panose="020B0004020202020204" pitchFamily="34" charset="0"/>
              </a:rPr>
              <a:t>XIV - inclusão em conteúdos curriculares, em cursos de nível superior e de educação profissional técnica e tecnológica, de temas relacionados à pessoa com deficiência nos respectivos campos de conhecimento;</a:t>
            </a:r>
          </a:p>
          <a:p>
            <a:r>
              <a:rPr lang="pt-BR" sz="1800" b="0" i="0" dirty="0">
                <a:effectLst/>
                <a:latin typeface="Aptos" panose="020B0004020202020204" pitchFamily="34" charset="0"/>
              </a:rPr>
              <a:t>XVII - oferta de profissionais de apoio escolar;</a:t>
            </a:r>
          </a:p>
          <a:p>
            <a:endParaRPr lang="pt-BR" sz="1800" dirty="0">
              <a:latin typeface="Aptos" panose="020B0004020202020204" pitchFamily="34" charset="0"/>
            </a:endParaRP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A410CE48-34A5-8D0C-69E5-075233BA9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J Diabetes Brasil">
            <a:extLst>
              <a:ext uri="{FF2B5EF4-FFF2-40B4-BE49-F238E27FC236}">
                <a16:creationId xmlns:a16="http://schemas.microsoft.com/office/drawing/2014/main" id="{E6E909E2-7608-282F-1D6F-67EF139D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8602" y="0"/>
            <a:ext cx="2443397" cy="2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D914D35-407A-066A-0509-3171D1A96EDA}"/>
              </a:ext>
            </a:extLst>
          </p:cNvPr>
          <p:cNvSpPr txBox="1"/>
          <p:nvPr/>
        </p:nvSpPr>
        <p:spPr>
          <a:xfrm>
            <a:off x="7240249" y="1528997"/>
            <a:ext cx="13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Lucia Xavier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2AA159-9948-9090-8C68-EFEA5C648A35}"/>
              </a:ext>
            </a:extLst>
          </p:cNvPr>
          <p:cNvSpPr/>
          <p:nvPr/>
        </p:nvSpPr>
        <p:spPr>
          <a:xfrm>
            <a:off x="475112" y="5680554"/>
            <a:ext cx="1124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Juntos pela aprovação do PL 2687/22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6AA9EB6-6539-F3AE-7758-7260855552E2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AE7EF3-0AF7-CDEC-F31B-C282E25B55D8}"/>
              </a:ext>
            </a:extLst>
          </p:cNvPr>
          <p:cNvSpPr/>
          <p:nvPr/>
        </p:nvSpPr>
        <p:spPr>
          <a:xfrm>
            <a:off x="4345887" y="658850"/>
            <a:ext cx="326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Obrigada!</a:t>
            </a:r>
            <a:endParaRPr lang="pt-B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Imagem 20" descr="Pessoa com a mão no ar&#10;&#10;Descrição gerada automaticamente com confiança média">
            <a:extLst>
              <a:ext uri="{FF2B5EF4-FFF2-40B4-BE49-F238E27FC236}">
                <a16:creationId xmlns:a16="http://schemas.microsoft.com/office/drawing/2014/main" id="{584157B0-22B5-7239-A718-6D27E343A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01077" y="2029061"/>
            <a:ext cx="4278621" cy="3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Rectangle 2133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Rectangle 2135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DJ Diabetes Brasil">
            <a:extLst>
              <a:ext uri="{FF2B5EF4-FFF2-40B4-BE49-F238E27FC236}">
                <a16:creationId xmlns:a16="http://schemas.microsoft.com/office/drawing/2014/main" id="{63C31D13-3DAA-DF59-3005-B73FBCC6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r="-2" b="30436"/>
          <a:stretch/>
        </p:blipFill>
        <p:spPr bwMode="auto">
          <a:xfrm>
            <a:off x="1185953" y="965200"/>
            <a:ext cx="4278646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8" name="Rectangle 2137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Mapa&#10;&#10;Descrição gerada automaticamente">
            <a:extLst>
              <a:ext uri="{FF2B5EF4-FFF2-40B4-BE49-F238E27FC236}">
                <a16:creationId xmlns:a16="http://schemas.microsoft.com/office/drawing/2014/main" id="{EC099A42-FD15-0D77-D47B-E45FFFBD7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156" r="-3" b="33669"/>
          <a:stretch/>
        </p:blipFill>
        <p:spPr>
          <a:xfrm>
            <a:off x="6718260" y="965200"/>
            <a:ext cx="4276822" cy="2060298"/>
          </a:xfrm>
          <a:prstGeom prst="rect">
            <a:avLst/>
          </a:prstGeom>
        </p:spPr>
      </p:pic>
      <p:sp>
        <p:nvSpPr>
          <p:cNvPr id="2140" name="Rectangle 2139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édio com portas de vidro&#10;&#10;Descrição gerada automaticamente">
            <a:extLst>
              <a:ext uri="{FF2B5EF4-FFF2-40B4-BE49-F238E27FC236}">
                <a16:creationId xmlns:a16="http://schemas.microsoft.com/office/drawing/2014/main" id="{DB7AA8E8-EDC6-CFB1-A231-63D248CC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 r="2" b="14105"/>
          <a:stretch/>
        </p:blipFill>
        <p:spPr bwMode="auto">
          <a:xfrm>
            <a:off x="1185798" y="3836247"/>
            <a:ext cx="4292787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2" name="Rectangle 2141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53EBF6D2-7197-78CA-5B75-B23AE5209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658" r="-3" b="13583"/>
          <a:stretch/>
        </p:blipFill>
        <p:spPr>
          <a:xfrm>
            <a:off x="6711186" y="3836247"/>
            <a:ext cx="4290969" cy="20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813A9-D26F-8DDE-71B9-E2452C57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pt-BR" sz="4000"/>
              <a:t>O que é o Diabetes Mellitus Tipo 1 (DM1)?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604E97C-9A95-098A-BE2A-3C1C01B45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4864875" cy="385072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dirty="0"/>
              <a:t>Definição do DM1:</a:t>
            </a:r>
          </a:p>
          <a:p>
            <a:pPr marL="0" indent="0">
              <a:buNone/>
            </a:pPr>
            <a:r>
              <a:rPr lang="pt-BR" sz="1800" dirty="0"/>
              <a:t>O Diabetes Mellitus Tipo 1 (DM1) é uma </a:t>
            </a:r>
            <a:r>
              <a:rPr lang="pt-BR" sz="1800" b="1" dirty="0"/>
              <a:t>doença crônica e autoimune </a:t>
            </a:r>
            <a:r>
              <a:rPr lang="pt-BR" sz="1800" dirty="0"/>
              <a:t>que ocorre quando o sistema imunológico ataca as células produtoras de insulina no pâncreas. - A insulina é fundamental para controlar os níveis de glicose no sangue. Sem insulina, o corpo não consegue regular a glicose, o que pode levar a complicações graves. </a:t>
            </a: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D3ECF967-4F32-A753-EF11-0F9F7934C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3650" y="2393391"/>
            <a:ext cx="5178206" cy="36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4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8ADAD9-CE32-AAEE-9A35-B290F0A3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2800"/>
              <a:t>O Diabetes Tipo 1 gera limitações significativas na vida cotidiana:</a:t>
            </a:r>
            <a:br>
              <a:rPr lang="pt-BR" sz="2800"/>
            </a:br>
            <a:endParaRPr lang="pt-BR" sz="2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0C4DE9-271B-2621-B65C-FBFC02BF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1800" dirty="0"/>
              <a:t>Embora o DM1 não seja uma deficiência visível, ele impõe desafios diários e específicos, como a necessidade de monitoramento constante dos níveis de glicose, administração de insulina, ajustes na alimentação e adaptação a uma rotina rigorosa para evitar complicações graves.</a:t>
            </a:r>
          </a:p>
          <a:p>
            <a:r>
              <a:rPr lang="pt-BR" sz="1800" dirty="0"/>
              <a:t>Consequência: Falta de controle pode resultar em complicações graves, como cegueira, insuficiência renal, amputações, doenças cardíacas e danos aos nervos, além de afetar significativamente a qualidade de vida e a capacidade de realizar tarefas diárias.</a:t>
            </a:r>
          </a:p>
          <a:p>
            <a:endParaRPr lang="pt-BR" sz="1800" dirty="0"/>
          </a:p>
          <a:p>
            <a:endParaRPr lang="pt-BR" sz="1800" dirty="0"/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CCB3ADF0-8C89-0395-1E20-3023B34C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93479" y="0"/>
            <a:ext cx="1298521" cy="91760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CE24EF9A-A869-C544-E9A3-EE9563CF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551968"/>
            <a:ext cx="5585360" cy="55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143F91-CCC2-FC0B-E661-87083F5C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pt-BR" sz="2200" b="1"/>
              <a:t>A deficiência não é uma questão de capacidade, mas de participação na sociedade:</a:t>
            </a:r>
            <a:br>
              <a:rPr lang="pt-BR" sz="2200"/>
            </a:br>
            <a:endParaRPr lang="pt-BR" sz="2200"/>
          </a:p>
        </p:txBody>
      </p:sp>
      <p:pic>
        <p:nvPicPr>
          <p:cNvPr id="7" name="Imagem 6" descr="Uma imagem contendo luvas&#10;&#10;Descrição gerada automaticamente">
            <a:extLst>
              <a:ext uri="{FF2B5EF4-FFF2-40B4-BE49-F238E27FC236}">
                <a16:creationId xmlns:a16="http://schemas.microsoft.com/office/drawing/2014/main" id="{58D0F972-7D3E-94B6-A032-D58F01C5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43" r="25013" b="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152F8-8706-4657-A524-30ED88B0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pt-BR" sz="1600"/>
              <a:t>De acordo com a Convenção sobre os Direitos das Pessoas com Deficiência da ONU, deficiência é toda condição que limita a participação plena e efetiva da pessoa na sociedade em igualdade de condições com as demais.</a:t>
            </a:r>
          </a:p>
          <a:p>
            <a:r>
              <a:rPr lang="pt-BR" sz="1600" b="1"/>
              <a:t>A deficiência não é apenas uma condição médica</a:t>
            </a:r>
            <a:r>
              <a:rPr lang="pt-BR" sz="1600"/>
              <a:t> , mas sim uma questão de como essa condição interage com as </a:t>
            </a:r>
            <a:r>
              <a:rPr lang="pt-BR" sz="1600" b="1"/>
              <a:t>barreiras sociais e ambientais</a:t>
            </a:r>
            <a:r>
              <a:rPr lang="pt-BR" sz="1600"/>
              <a:t> . Uma pessoa com DM1 pode ser perfeitamente capaz de estudar, trabalhar e participar ativamente na sociedade, mas a falta de acessibilidade e compreensão nas estruturas sociais pode criar obstáculos significativos.</a:t>
            </a:r>
          </a:p>
          <a:p>
            <a:endParaRPr lang="pt-BR" sz="1600"/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C427248D-17D3-D513-CBAE-C975D3EC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324" b="12892"/>
          <a:stretch/>
        </p:blipFill>
        <p:spPr>
          <a:xfrm>
            <a:off x="10826331" y="10"/>
            <a:ext cx="1365668" cy="712912"/>
          </a:xfrm>
          <a:custGeom>
            <a:avLst/>
            <a:gdLst/>
            <a:ahLst/>
            <a:cxnLst/>
            <a:rect l="l" t="t" r="r" b="b"/>
            <a:pathLst>
              <a:path w="6096000" h="3182272">
                <a:moveTo>
                  <a:pt x="0" y="0"/>
                </a:moveTo>
                <a:lnTo>
                  <a:pt x="6096000" y="0"/>
                </a:lnTo>
                <a:lnTo>
                  <a:pt x="6096000" y="2977881"/>
                </a:lnTo>
                <a:lnTo>
                  <a:pt x="6089100" y="2979305"/>
                </a:lnTo>
                <a:cubicBezTo>
                  <a:pt x="6033641" y="2989882"/>
                  <a:pt x="5988719" y="2996128"/>
                  <a:pt x="5963104" y="2993636"/>
                </a:cubicBezTo>
                <a:cubicBezTo>
                  <a:pt x="5792949" y="3029182"/>
                  <a:pt x="5730547" y="3002240"/>
                  <a:pt x="5622676" y="2993454"/>
                </a:cubicBezTo>
                <a:cubicBezTo>
                  <a:pt x="5358705" y="2975083"/>
                  <a:pt x="5242862" y="2994654"/>
                  <a:pt x="5115732" y="2989671"/>
                </a:cubicBezTo>
                <a:cubicBezTo>
                  <a:pt x="4988602" y="2984687"/>
                  <a:pt x="5029567" y="2975639"/>
                  <a:pt x="4859897" y="2963549"/>
                </a:cubicBezTo>
                <a:lnTo>
                  <a:pt x="4391870" y="2926580"/>
                </a:lnTo>
                <a:cubicBezTo>
                  <a:pt x="4327296" y="2956949"/>
                  <a:pt x="4071930" y="2902434"/>
                  <a:pt x="4051327" y="2902384"/>
                </a:cubicBezTo>
                <a:cubicBezTo>
                  <a:pt x="3968352" y="2908170"/>
                  <a:pt x="3882315" y="2886803"/>
                  <a:pt x="3767876" y="2899218"/>
                </a:cubicBezTo>
                <a:cubicBezTo>
                  <a:pt x="3761563" y="2910695"/>
                  <a:pt x="3759706" y="2886579"/>
                  <a:pt x="3607318" y="2887826"/>
                </a:cubicBezTo>
                <a:cubicBezTo>
                  <a:pt x="3517854" y="2911862"/>
                  <a:pt x="3239059" y="2908898"/>
                  <a:pt x="3200813" y="2916134"/>
                </a:cubicBezTo>
                <a:cubicBezTo>
                  <a:pt x="3125330" y="2921689"/>
                  <a:pt x="3104585" y="2900825"/>
                  <a:pt x="3048226" y="2903616"/>
                </a:cubicBezTo>
                <a:cubicBezTo>
                  <a:pt x="3047198" y="2905512"/>
                  <a:pt x="2972947" y="2922104"/>
                  <a:pt x="2930185" y="2925795"/>
                </a:cubicBezTo>
                <a:cubicBezTo>
                  <a:pt x="2887423" y="2929486"/>
                  <a:pt x="2826842" y="2932273"/>
                  <a:pt x="2791651" y="2925762"/>
                </a:cubicBezTo>
                <a:cubicBezTo>
                  <a:pt x="2641026" y="2907373"/>
                  <a:pt x="2577392" y="2897262"/>
                  <a:pt x="2468125" y="2897565"/>
                </a:cubicBezTo>
                <a:cubicBezTo>
                  <a:pt x="2347953" y="2900676"/>
                  <a:pt x="2483169" y="2941985"/>
                  <a:pt x="2308652" y="2926146"/>
                </a:cubicBezTo>
                <a:cubicBezTo>
                  <a:pt x="2305401" y="2936895"/>
                  <a:pt x="2265130" y="2921533"/>
                  <a:pt x="2228153" y="2918475"/>
                </a:cubicBezTo>
                <a:cubicBezTo>
                  <a:pt x="2170686" y="2920724"/>
                  <a:pt x="2206286" y="2945386"/>
                  <a:pt x="2130469" y="2933502"/>
                </a:cubicBezTo>
                <a:lnTo>
                  <a:pt x="2051835" y="2955169"/>
                </a:lnTo>
                <a:cubicBezTo>
                  <a:pt x="2052153" y="2950872"/>
                  <a:pt x="1934201" y="3004193"/>
                  <a:pt x="1910793" y="3004946"/>
                </a:cubicBezTo>
                <a:lnTo>
                  <a:pt x="1758332" y="3027886"/>
                </a:lnTo>
                <a:cubicBezTo>
                  <a:pt x="1709235" y="3044665"/>
                  <a:pt x="1700383" y="3043257"/>
                  <a:pt x="1649704" y="3051307"/>
                </a:cubicBezTo>
                <a:cubicBezTo>
                  <a:pt x="1599024" y="3059359"/>
                  <a:pt x="1520412" y="3098900"/>
                  <a:pt x="1454257" y="3076192"/>
                </a:cubicBezTo>
                <a:cubicBezTo>
                  <a:pt x="1407884" y="3090545"/>
                  <a:pt x="1414359" y="3062092"/>
                  <a:pt x="1323176" y="3081187"/>
                </a:cubicBezTo>
                <a:cubicBezTo>
                  <a:pt x="1269270" y="3084300"/>
                  <a:pt x="1246499" y="3082073"/>
                  <a:pt x="1231798" y="3083652"/>
                </a:cubicBezTo>
                <a:lnTo>
                  <a:pt x="1128386" y="3096270"/>
                </a:lnTo>
                <a:lnTo>
                  <a:pt x="1087572" y="3101257"/>
                </a:lnTo>
                <a:lnTo>
                  <a:pt x="1075937" y="3104255"/>
                </a:lnTo>
                <a:lnTo>
                  <a:pt x="992872" y="3105385"/>
                </a:lnTo>
                <a:cubicBezTo>
                  <a:pt x="955021" y="3105296"/>
                  <a:pt x="904630" y="3125038"/>
                  <a:pt x="891882" y="3122691"/>
                </a:cubicBezTo>
                <a:cubicBezTo>
                  <a:pt x="784087" y="3112356"/>
                  <a:pt x="829281" y="3133000"/>
                  <a:pt x="715888" y="3127380"/>
                </a:cubicBezTo>
                <a:cubicBezTo>
                  <a:pt x="637116" y="3116268"/>
                  <a:pt x="537472" y="3131012"/>
                  <a:pt x="399964" y="3152096"/>
                </a:cubicBezTo>
                <a:lnTo>
                  <a:pt x="310170" y="3146040"/>
                </a:lnTo>
                <a:lnTo>
                  <a:pt x="251771" y="3165636"/>
                </a:lnTo>
                <a:cubicBezTo>
                  <a:pt x="208442" y="3181313"/>
                  <a:pt x="136178" y="3149360"/>
                  <a:pt x="104780" y="3166182"/>
                </a:cubicBezTo>
                <a:cubicBezTo>
                  <a:pt x="55782" y="3185117"/>
                  <a:pt x="29223" y="3184417"/>
                  <a:pt x="8274" y="3178809"/>
                </a:cubicBezTo>
                <a:lnTo>
                  <a:pt x="0" y="31759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624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29AB72-26FE-86D8-BF2B-A4D60CF9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O que é deficiência?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43B17-82F9-586C-8EA0-6123C9F3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1800" dirty="0"/>
              <a:t>Lei 13.146/15 – Estatuto da Pessoa com Deficiência</a:t>
            </a:r>
          </a:p>
          <a:p>
            <a:r>
              <a:rPr lang="pt-BR" sz="1800" b="0" i="0" dirty="0">
                <a:effectLst/>
              </a:rPr>
              <a:t>Art. 1º É instituída a Lei Brasileira de Inclusão da Pessoa com Deficiência (Estatuto da Pessoa com Deficiência), destinada a assegurar e a promover, em condições de igualdade, o exercício dos direitos e das liberdades fundamentais por pessoa com deficiência, visando à sua inclusão social e cidadania.</a:t>
            </a:r>
          </a:p>
          <a:p>
            <a:r>
              <a:rPr lang="pt-BR" sz="1800" b="0" i="0" dirty="0">
                <a:effectLst/>
              </a:rPr>
              <a:t>Art. 2º </a:t>
            </a:r>
            <a:r>
              <a:rPr lang="pt-BR" sz="1800" b="1" i="0" dirty="0">
                <a:effectLst/>
              </a:rPr>
              <a:t>Considera-se pessoa com deficiência aquela que tem impedimento de longo prazo de natureza física, mental, intelectual ou sensorial, o qual, em interação com uma ou mais barreiras, pode obstruir sua participação plena e efetiva na sociedade em igualdade de condições com as demais pessoas.</a:t>
            </a:r>
            <a:endParaRPr lang="pt-BR" sz="1800" b="1" dirty="0"/>
          </a:p>
        </p:txBody>
      </p:sp>
      <p:pic>
        <p:nvPicPr>
          <p:cNvPr id="5" name="Picture 4" descr="Duas pessoas de mãos dadas">
            <a:extLst>
              <a:ext uri="{FF2B5EF4-FFF2-40B4-BE49-F238E27FC236}">
                <a16:creationId xmlns:a16="http://schemas.microsoft.com/office/drawing/2014/main" id="{E63FFACF-3363-4B74-026E-7DD59CB9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45" r="2581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AE6AF1A4-67A5-2A8C-A2CA-4A13CC880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5C6805-D1BB-C3B0-0A41-76F5687E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pt-BR" sz="3400" b="1"/>
              <a:t>A classificação como deficiência é uma questão de direitos:</a:t>
            </a:r>
            <a:endParaRPr lang="pt-BR" sz="3400"/>
          </a:p>
        </p:txBody>
      </p:sp>
      <p:pic>
        <p:nvPicPr>
          <p:cNvPr id="10" name="Imagem 9" descr="Desenho de pessoa com a mão&#10;&#10;Descrição gerada automaticamente com confiança média">
            <a:extLst>
              <a:ext uri="{FF2B5EF4-FFF2-40B4-BE49-F238E27FC236}">
                <a16:creationId xmlns:a16="http://schemas.microsoft.com/office/drawing/2014/main" id="{C76B8111-866E-D097-9998-344385D8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46" r="2318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E74075-0F13-E951-0C58-C5466C40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pt-BR" sz="2000"/>
              <a:t>Garantias legais: O reconhecimento do DM1 como deficiência garantiria, prioridade no atendimento público e acesso facilitado a medicamentos e tratamentos gratuitos, direitos relacionados à educação, trabalho e acessibilidade.</a:t>
            </a: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7706EB04-9538-5C05-CB5E-658A973AA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51249" y="0"/>
            <a:ext cx="1440751" cy="10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00A763-F076-1C12-FBC8-882B72D6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 dirty="0"/>
              <a:t>Lei 13.146/15 </a:t>
            </a:r>
            <a:br>
              <a:rPr lang="pt-BR" sz="4000" dirty="0"/>
            </a:br>
            <a:r>
              <a:rPr lang="pt-BR" sz="4000" dirty="0"/>
              <a:t> Direito à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B0723-2CD4-41D3-B637-3B35F714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</a:rPr>
              <a:t>Art. 10. Compete ao poder público garantir a dignidade da pessoa com deficiência ao longo de toda a vida.</a:t>
            </a:r>
          </a:p>
          <a:p>
            <a:r>
              <a:rPr lang="pt-BR" sz="1800" b="0" i="0" dirty="0">
                <a:effectLst/>
              </a:rPr>
              <a:t>Parágrafo único. </a:t>
            </a:r>
            <a:r>
              <a:rPr lang="pt-BR" sz="1800" b="1" i="0" dirty="0">
                <a:effectLst/>
              </a:rPr>
              <a:t>Em situações de risco, emergência ou estado de calamidade pública, a pessoa com deficiência será considerada vulnerável, devendo o poder público adotar medidas para sua proteção e segurança.</a:t>
            </a:r>
          </a:p>
          <a:p>
            <a:endParaRPr lang="pt-BR" sz="1800" dirty="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995E7D21-BDCF-5CC7-293A-646D6E3E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46" r="2335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62F6AFB6-33E3-6D5A-AB34-6A2F2292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nt">
            <a:extLst>
              <a:ext uri="{FF2B5EF4-FFF2-40B4-BE49-F238E27FC236}">
                <a16:creationId xmlns:a16="http://schemas.microsoft.com/office/drawing/2014/main" id="{97A7BC37-AB06-33B6-67C7-87AEE430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EAAC543-06A1-30A3-CDB5-302AEBD0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3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93B806-6E7C-4AC3-35D5-57EECD35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306" y="762001"/>
            <a:ext cx="5227880" cy="1708243"/>
          </a:xfrm>
        </p:spPr>
        <p:txBody>
          <a:bodyPr>
            <a:normAutofit/>
          </a:bodyPr>
          <a:lstStyle/>
          <a:p>
            <a:r>
              <a:rPr lang="pt-BR" sz="4000"/>
              <a:t>Lei 13.146/15   Atendimento Prioritário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7506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0" dist="152400" dir="300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ta de conscientização do diabetes isolada. símbolo de ...">
            <a:extLst>
              <a:ext uri="{FF2B5EF4-FFF2-40B4-BE49-F238E27FC236}">
                <a16:creationId xmlns:a16="http://schemas.microsoft.com/office/drawing/2014/main" id="{B4E2AD48-EAAF-02DE-731E-D045C540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672" y="724619"/>
            <a:ext cx="2543514" cy="25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4E60764-595B-5D20-BC3A-6897F4DD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5587" y="3817337"/>
            <a:ext cx="3105684" cy="208857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AF953E-0706-C421-FE90-663881C8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306" y="2470244"/>
            <a:ext cx="5295421" cy="37698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</a:rPr>
              <a:t>Art. 9º A pessoa com deficiência tem direito a receber atendimento prioritário, sobretudo com a finalidade de:</a:t>
            </a:r>
          </a:p>
          <a:p>
            <a:r>
              <a:rPr lang="pt-BR" sz="1800" b="0" i="0" dirty="0">
                <a:effectLst/>
              </a:rPr>
              <a:t>I - proteção e socorro em quaisquer circunstâncias;</a:t>
            </a:r>
          </a:p>
          <a:p>
            <a:r>
              <a:rPr lang="pt-BR" sz="1800" b="0" i="0" dirty="0">
                <a:effectLst/>
              </a:rPr>
              <a:t>II - atendimento em todas as instituições e serviços de atendimento ao público;</a:t>
            </a:r>
          </a:p>
          <a:p>
            <a:r>
              <a:rPr lang="pt-BR" sz="1800" b="0" i="0" dirty="0">
                <a:effectLst/>
              </a:rPr>
              <a:t>III - </a:t>
            </a:r>
            <a:r>
              <a:rPr lang="pt-BR" sz="1800" b="1" i="0" dirty="0">
                <a:effectLst/>
              </a:rPr>
              <a:t>disponibilização de recursos, tanto humanos quanto tecnológicos, que garantam atendimento em igualdade de condições com as demais pessoas;</a:t>
            </a:r>
            <a:endParaRPr lang="pt-BR" sz="1800" b="1" dirty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628DBF85-7AE0-4C5D-0F43-F56BE50CE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893479" y="254833"/>
            <a:ext cx="1298521" cy="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6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1203</Words>
  <Application>Microsoft Office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do Office</vt:lpstr>
      <vt:lpstr>PL 2687/22</vt:lpstr>
      <vt:lpstr>Apresentação do PowerPoint</vt:lpstr>
      <vt:lpstr>O que é o Diabetes Mellitus Tipo 1 (DM1)?</vt:lpstr>
      <vt:lpstr>O Diabetes Tipo 1 gera limitações significativas na vida cotidiana: </vt:lpstr>
      <vt:lpstr>A deficiência não é uma questão de capacidade, mas de participação na sociedade: </vt:lpstr>
      <vt:lpstr>O que é deficiência?</vt:lpstr>
      <vt:lpstr>A classificação como deficiência é uma questão de direitos:</vt:lpstr>
      <vt:lpstr>Lei 13.146/15   Direito à Vida</vt:lpstr>
      <vt:lpstr>Lei 13.146/15   Atendimento Prioritário</vt:lpstr>
      <vt:lpstr>Lei 13.146/15    Direito ao Trabalho</vt:lpstr>
      <vt:lpstr>Lei 13.146/15 Tecnologia Assistiva</vt:lpstr>
      <vt:lpstr>Lei 13.146/15   Direito à Saúde</vt:lpstr>
      <vt:lpstr>Lei 13.146/15   Direito à Saúde</vt:lpstr>
      <vt:lpstr>Lei 13.146/15   Direito à Saúde</vt:lpstr>
      <vt:lpstr>Lei 13.146/15   Direito à Educação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2687/22</dc:title>
  <dc:creator>Lucia Xavier</dc:creator>
  <cp:lastModifiedBy>Ana Beatriz Soares dos Santos</cp:lastModifiedBy>
  <cp:revision>2</cp:revision>
  <dcterms:created xsi:type="dcterms:W3CDTF">2024-11-26T12:55:54Z</dcterms:created>
  <dcterms:modified xsi:type="dcterms:W3CDTF">2024-12-04T12:43:26Z</dcterms:modified>
</cp:coreProperties>
</file>