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80" r:id="rId2"/>
    <p:sldMasterId id="2147484394" r:id="rId3"/>
    <p:sldMasterId id="2147484406" r:id="rId4"/>
    <p:sldMasterId id="2147484423" r:id="rId5"/>
    <p:sldMasterId id="2147484454" r:id="rId6"/>
  </p:sldMasterIdLst>
  <p:notesMasterIdLst>
    <p:notesMasterId r:id="rId36"/>
  </p:notesMasterIdLst>
  <p:handoutMasterIdLst>
    <p:handoutMasterId r:id="rId37"/>
  </p:handoutMasterIdLst>
  <p:sldIdLst>
    <p:sldId id="666" r:id="rId7"/>
    <p:sldId id="676" r:id="rId8"/>
    <p:sldId id="590" r:id="rId9"/>
    <p:sldId id="685" r:id="rId10"/>
    <p:sldId id="625" r:id="rId11"/>
    <p:sldId id="617" r:id="rId12"/>
    <p:sldId id="686" r:id="rId13"/>
    <p:sldId id="656" r:id="rId14"/>
    <p:sldId id="655" r:id="rId15"/>
    <p:sldId id="657" r:id="rId16"/>
    <p:sldId id="658" r:id="rId17"/>
    <p:sldId id="659" r:id="rId18"/>
    <p:sldId id="695" r:id="rId19"/>
    <p:sldId id="660" r:id="rId20"/>
    <p:sldId id="661" r:id="rId21"/>
    <p:sldId id="674" r:id="rId22"/>
    <p:sldId id="690" r:id="rId23"/>
    <p:sldId id="688" r:id="rId24"/>
    <p:sldId id="681" r:id="rId25"/>
    <p:sldId id="682" r:id="rId26"/>
    <p:sldId id="667" r:id="rId27"/>
    <p:sldId id="683" r:id="rId28"/>
    <p:sldId id="684" r:id="rId29"/>
    <p:sldId id="652" r:id="rId30"/>
    <p:sldId id="664" r:id="rId31"/>
    <p:sldId id="691" r:id="rId32"/>
    <p:sldId id="692" r:id="rId33"/>
    <p:sldId id="693" r:id="rId34"/>
    <p:sldId id="694" r:id="rId35"/>
  </p:sldIdLst>
  <p:sldSz cx="9144000" cy="5143500" type="screen16x9"/>
  <p:notesSz cx="6788150" cy="992346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E7F3F4"/>
    <a:srgbClr val="D9D9D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85125" autoAdjust="0"/>
  </p:normalViewPr>
  <p:slideViewPr>
    <p:cSldViewPr showGuides="1">
      <p:cViewPr varScale="1">
        <p:scale>
          <a:sx n="99" d="100"/>
          <a:sy n="99" d="100"/>
        </p:scale>
        <p:origin x="-600" y="-84"/>
      </p:cViewPr>
      <p:guideLst>
        <p:guide orient="horz" pos="216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7" d="100"/>
          <a:sy n="87" d="100"/>
        </p:scale>
        <p:origin x="-3870" y="-96"/>
      </p:cViewPr>
      <p:guideLst>
        <p:guide orient="horz" pos="3126"/>
        <p:guide pos="21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4925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ADE6A5-12C3-4155-A40E-D56BACF691F8}" type="datetimeFigureOut">
              <a:rPr lang="en-US"/>
              <a:pPr>
                <a:defRPr/>
              </a:pPr>
              <a:t>6/28/2016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498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4925" y="9424988"/>
            <a:ext cx="294163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A1588A5-F464-4A7C-9C9D-5F6707FFC28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34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4925" y="0"/>
            <a:ext cx="29416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292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4988"/>
            <a:ext cx="29416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4925" y="9424988"/>
            <a:ext cx="29416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A90FADD-CC1E-4A93-AB2F-5C0E573508F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916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46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4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74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5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46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/>
          <p:cNvCxnSpPr/>
          <p:nvPr userDrawn="1"/>
        </p:nvCxnSpPr>
        <p:spPr>
          <a:xfrm>
            <a:off x="0" y="582613"/>
            <a:ext cx="69484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0" y="4967289"/>
            <a:ext cx="503238" cy="252412"/>
          </a:xfrm>
          <a:prstGeom prst="rect">
            <a:avLst/>
          </a:prstGeom>
        </p:spPr>
        <p:txBody>
          <a:bodyPr/>
          <a:lstStyle>
            <a:lvl1pPr>
              <a:defRPr sz="1000" b="1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C43340-4124-4157-8ED3-8003332196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60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4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34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16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23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19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75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11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91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44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115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000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/>
          <p:cNvCxnSpPr/>
          <p:nvPr userDrawn="1"/>
        </p:nvCxnSpPr>
        <p:spPr>
          <a:xfrm>
            <a:off x="0" y="582613"/>
            <a:ext cx="69484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0" y="4967289"/>
            <a:ext cx="503238" cy="252412"/>
          </a:xfrm>
          <a:prstGeom prst="rect">
            <a:avLst/>
          </a:prstGeom>
        </p:spPr>
        <p:txBody>
          <a:bodyPr/>
          <a:lstStyle>
            <a:lvl1pPr>
              <a:defRPr sz="1000" b="1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C43340-4124-4157-8ED3-80033321967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93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/>
          <p:cNvCxnSpPr/>
          <p:nvPr userDrawn="1"/>
        </p:nvCxnSpPr>
        <p:spPr>
          <a:xfrm>
            <a:off x="0" y="582613"/>
            <a:ext cx="69484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0" y="4967289"/>
            <a:ext cx="503238" cy="252412"/>
          </a:xfrm>
          <a:prstGeom prst="rect">
            <a:avLst/>
          </a:prstGeom>
        </p:spPr>
        <p:txBody>
          <a:bodyPr/>
          <a:lstStyle>
            <a:lvl1pPr>
              <a:defRPr sz="1000" b="1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C43340-4124-4157-8ED3-80033321967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60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854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961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501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306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4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23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23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4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025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0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43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73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60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73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18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4"/>
            <a:ext cx="2057400" cy="4388644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24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562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5021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9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841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75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65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1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14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10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EA39-A7B3-40E5-8017-24BC52DDBF98}" type="datetimeFigureOut">
              <a:rPr lang="pt-BR" smtClean="0">
                <a:solidFill>
                  <a:srgbClr val="464646"/>
                </a:solidFill>
              </a:rPr>
              <a:pPr/>
              <a:t>28/06/2016</a:t>
            </a:fld>
            <a:endParaRPr lang="pt-BR">
              <a:solidFill>
                <a:srgbClr val="464646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64646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2125E0-2A80-4F61-927D-C8B11F992EAD}" type="slidenum">
              <a:rPr lang="pt-BR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0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/>
          <p:cNvCxnSpPr/>
          <p:nvPr userDrawn="1"/>
        </p:nvCxnSpPr>
        <p:spPr>
          <a:xfrm>
            <a:off x="0" y="582613"/>
            <a:ext cx="69484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0" y="4967289"/>
            <a:ext cx="503238" cy="252412"/>
          </a:xfrm>
          <a:prstGeom prst="rect">
            <a:avLst/>
          </a:prstGeom>
        </p:spPr>
        <p:txBody>
          <a:bodyPr/>
          <a:lstStyle>
            <a:lvl1pPr>
              <a:defRPr sz="1000" b="1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C43340-4124-4157-8ED3-8003332196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3520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0733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FA5F3D8-F3C6-4135-AE48-B5B4BEBC3EFF}" type="datetimeFigureOut">
              <a:rPr lang="pt-BR" smtClean="0"/>
              <a:pPr/>
              <a:t>28/06/2016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CE7326F-EB61-4589-87B6-1EF9305AD50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1044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2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9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1-GM\ASCOM\Marca SA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5" b="21170"/>
          <a:stretch>
            <a:fillRect/>
          </a:stretch>
        </p:blipFill>
        <p:spPr bwMode="auto">
          <a:xfrm>
            <a:off x="7885117" y="4786315"/>
            <a:ext cx="1125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75" r:id="rId2"/>
    <p:sldLayoutId id="2147484376" r:id="rId3"/>
    <p:sldLayoutId id="2147484377" r:id="rId4"/>
    <p:sldLayoutId id="2147484439" r:id="rId5"/>
    <p:sldLayoutId id="2147484458" r:id="rId6"/>
    <p:sldLayoutId id="2147484459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74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652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829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006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6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392" r:id="rId12"/>
    <p:sldLayoutId id="214748442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1-GM\ASCOM\Marca SA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5" b="21170"/>
          <a:stretch>
            <a:fillRect/>
          </a:stretch>
        </p:blipFill>
        <p:spPr bwMode="auto">
          <a:xfrm>
            <a:off x="7885117" y="4786315"/>
            <a:ext cx="1125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28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74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652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829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006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1E7D1B6-05B5-7142-8829-F4906A365E9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9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E5260CA-9378-854B-889F-7F485A8D97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1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  <p:sldLayoutId id="2147484460" r:id="rId13"/>
    <p:sldLayoutId id="2147484461" r:id="rId14"/>
    <p:sldLayoutId id="2147484462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4606EA6-EFEA-4C30-9264-4F9291A5780D}" type="datetime1">
              <a:rPr lang="en-US" smtClean="0">
                <a:solidFill>
                  <a:srgbClr val="464646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6/28/2016</a:t>
            </a:fld>
            <a:endParaRPr lang="en-US" dirty="0">
              <a:solidFill>
                <a:srgbClr val="464646"/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64646"/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6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4606EA6-EFEA-4C30-9264-4F9291A5780D}" type="datetime1">
              <a:rPr lang="en-US" smtClean="0">
                <a:solidFill>
                  <a:srgbClr val="464646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6/28/2016</a:t>
            </a:fld>
            <a:endParaRPr lang="en-US" dirty="0">
              <a:solidFill>
                <a:srgbClr val="464646"/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64646"/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6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94" name="Retângulo 56"/>
          <p:cNvSpPr/>
          <p:nvPr/>
        </p:nvSpPr>
        <p:spPr>
          <a:xfrm>
            <a:off x="3707904" y="4856261"/>
            <a:ext cx="1733349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 panose="020F0502020204030204" pitchFamily="34" charset="0"/>
                <a:ea typeface="Segoe UI" panose="020B0502040204020203" pitchFamily="34" charset="0"/>
              </a:rPr>
              <a:t>JUNHO 2016</a:t>
            </a:r>
            <a:endParaRPr lang="en-US" sz="1400" dirty="0">
              <a:solidFill>
                <a:prstClr val="white"/>
              </a:solidFill>
              <a:latin typeface="Calibri" panose="020F0502020204030204" pitchFamily="34" charset="0"/>
              <a:ea typeface="Segoe UI" panose="020B0502040204020203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4" t="16951" r="7876" b="19556"/>
          <a:stretch/>
        </p:blipFill>
        <p:spPr>
          <a:xfrm>
            <a:off x="726511" y="870961"/>
            <a:ext cx="7690976" cy="326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ângulo 58"/>
          <p:cNvSpPr/>
          <p:nvPr/>
        </p:nvSpPr>
        <p:spPr>
          <a:xfrm>
            <a:off x="683568" y="411510"/>
            <a:ext cx="7801912" cy="422423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ct val="75000"/>
              </a:lnSpc>
              <a:spcAft>
                <a:spcPts val="0"/>
              </a:spcAft>
            </a:pPr>
            <a:r>
              <a:rPr lang="pt-BR" sz="3400" b="1" dirty="0" smtClean="0">
                <a:latin typeface="Rockwell" panose="02060603020205020403" pitchFamily="18" charset="0"/>
                <a:ea typeface="Segoe UI" panose="020B0502040204020203" pitchFamily="34" charset="0"/>
              </a:rPr>
              <a:t>SECRETARIA DE AVIAÇÃO CIVIL</a:t>
            </a:r>
          </a:p>
          <a:p>
            <a:pPr algn="ctr">
              <a:lnSpc>
                <a:spcPct val="75000"/>
              </a:lnSpc>
              <a:spcAft>
                <a:spcPts val="0"/>
              </a:spcAft>
            </a:pPr>
            <a:endParaRPr lang="pt-BR" sz="3400" b="1" dirty="0" smtClean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ctr">
              <a:lnSpc>
                <a:spcPct val="75000"/>
              </a:lnSpc>
              <a:spcAft>
                <a:spcPts val="0"/>
              </a:spcAft>
            </a:pPr>
            <a:r>
              <a:rPr lang="pt-BR" sz="34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Secretaria de Aeroportos </a:t>
            </a:r>
          </a:p>
          <a:p>
            <a:pPr algn="ctr">
              <a:lnSpc>
                <a:spcPct val="75000"/>
              </a:lnSpc>
              <a:spcAft>
                <a:spcPts val="0"/>
              </a:spcAft>
            </a:pPr>
            <a:endParaRPr lang="pt-BR" sz="3200" b="1" dirty="0" smtClean="0"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ctr">
              <a:lnSpc>
                <a:spcPct val="75000"/>
              </a:lnSpc>
              <a:spcAft>
                <a:spcPts val="0"/>
              </a:spcAft>
            </a:pPr>
            <a:r>
              <a:rPr lang="pt-BR" sz="3200" b="1" dirty="0" smtClean="0">
                <a:latin typeface="Rockwell" panose="02060603020205020403" pitchFamily="18" charset="0"/>
                <a:ea typeface="Segoe UI" panose="020B0502040204020203" pitchFamily="34" charset="0"/>
              </a:rPr>
              <a:t>Departamento de Gestão PROFAA</a:t>
            </a:r>
            <a:endParaRPr lang="pt-BR" sz="3200" b="1" dirty="0"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ctr">
              <a:lnSpc>
                <a:spcPct val="75000"/>
              </a:lnSpc>
              <a:spcAft>
                <a:spcPts val="0"/>
              </a:spcAft>
            </a:pPr>
            <a:endParaRPr lang="pt-BR" sz="2400" b="1" dirty="0" smtClean="0">
              <a:solidFill>
                <a:prstClr val="black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ctr">
              <a:lnSpc>
                <a:spcPct val="75000"/>
              </a:lnSpc>
              <a:spcAft>
                <a:spcPts val="0"/>
              </a:spcAft>
            </a:pPr>
            <a:endParaRPr lang="pt-BR" sz="2400" b="1" dirty="0" smtClean="0">
              <a:solidFill>
                <a:prstClr val="black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ctr">
              <a:lnSpc>
                <a:spcPct val="75000"/>
              </a:lnSpc>
              <a:spcAft>
                <a:spcPts val="0"/>
              </a:spcAft>
            </a:pPr>
            <a:r>
              <a:rPr lang="pt-BR" sz="24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PROGRAMA DE AVIAÇÃO REGIONAL</a:t>
            </a:r>
          </a:p>
          <a:p>
            <a:pPr algn="r">
              <a:lnSpc>
                <a:spcPct val="75000"/>
              </a:lnSpc>
              <a:spcAft>
                <a:spcPts val="0"/>
              </a:spcAft>
            </a:pPr>
            <a:endParaRPr lang="pt-BR" sz="2400" b="1" dirty="0" smtClean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r">
              <a:lnSpc>
                <a:spcPct val="75000"/>
              </a:lnSpc>
              <a:spcAft>
                <a:spcPts val="0"/>
              </a:spcAft>
            </a:pPr>
            <a:endParaRPr lang="pt-BR" sz="2400" b="1" dirty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r">
              <a:lnSpc>
                <a:spcPct val="75000"/>
              </a:lnSpc>
              <a:spcAft>
                <a:spcPts val="0"/>
              </a:spcAft>
            </a:pPr>
            <a:endParaRPr lang="pt-BR" sz="2400" b="1" dirty="0" smtClean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r">
              <a:lnSpc>
                <a:spcPct val="75000"/>
              </a:lnSpc>
              <a:spcAft>
                <a:spcPts val="0"/>
              </a:spcAft>
            </a:pPr>
            <a:endParaRPr lang="pt-BR" sz="2400" b="1" dirty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r">
              <a:lnSpc>
                <a:spcPct val="75000"/>
              </a:lnSpc>
              <a:spcAft>
                <a:spcPts val="0"/>
              </a:spcAft>
            </a:pPr>
            <a:endParaRPr lang="pt-BR" sz="2400" b="1" dirty="0" smtClean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6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admin\Downloads\mapa_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75954"/>
            <a:ext cx="4632746" cy="457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upo 21"/>
          <p:cNvGrpSpPr/>
          <p:nvPr/>
        </p:nvGrpSpPr>
        <p:grpSpPr>
          <a:xfrm>
            <a:off x="514624" y="1552564"/>
            <a:ext cx="2329184" cy="2243323"/>
            <a:chOff x="250825" y="2349500"/>
            <a:chExt cx="2608843" cy="2786032"/>
          </a:xfrm>
        </p:grpSpPr>
        <p:grpSp>
          <p:nvGrpSpPr>
            <p:cNvPr id="23" name="Group 10"/>
            <p:cNvGrpSpPr>
              <a:grpSpLocks/>
            </p:cNvGrpSpPr>
            <p:nvPr/>
          </p:nvGrpSpPr>
          <p:grpSpPr bwMode="auto">
            <a:xfrm>
              <a:off x="250825" y="2349500"/>
              <a:ext cx="2592388" cy="2786032"/>
              <a:chOff x="251522" y="476672"/>
              <a:chExt cx="2654673" cy="2786351"/>
            </a:xfrm>
          </p:grpSpPr>
          <p:sp>
            <p:nvSpPr>
              <p:cNvPr id="52" name="AutoShape 39"/>
              <p:cNvSpPr>
                <a:spLocks/>
              </p:cNvSpPr>
              <p:nvPr/>
            </p:nvSpPr>
            <p:spPr bwMode="auto">
              <a:xfrm>
                <a:off x="251522" y="476672"/>
                <a:ext cx="2654673" cy="2786351"/>
              </a:xfrm>
              <a:prstGeom prst="roundRect">
                <a:avLst>
                  <a:gd name="adj" fmla="val 2074"/>
                </a:avLst>
              </a:prstGeom>
              <a:gradFill rotWithShape="0">
                <a:gsLst>
                  <a:gs pos="0">
                    <a:srgbClr val="2BC0FF">
                      <a:alpha val="89998"/>
                    </a:srgbClr>
                  </a:gs>
                  <a:gs pos="100000">
                    <a:srgbClr val="124FBA">
                      <a:alpha val="89998"/>
                    </a:srgbClr>
                  </a:gs>
                </a:gsLst>
                <a:lin ang="5400000" scaled="1"/>
              </a:gra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53" name="AutoShape 37"/>
              <p:cNvSpPr>
                <a:spLocks/>
              </p:cNvSpPr>
              <p:nvPr/>
            </p:nvSpPr>
            <p:spPr bwMode="auto">
              <a:xfrm>
                <a:off x="323528" y="548680"/>
                <a:ext cx="1329729" cy="514530"/>
              </a:xfrm>
              <a:prstGeom prst="roundRect">
                <a:avLst>
                  <a:gd name="adj" fmla="val 1283"/>
                </a:avLst>
              </a:prstGeom>
              <a:gradFill rotWithShape="0">
                <a:gsLst>
                  <a:gs pos="14000">
                    <a:srgbClr val="00205E">
                      <a:alpha val="90000"/>
                    </a:srgbClr>
                  </a:gs>
                  <a:gs pos="100000">
                    <a:srgbClr val="0E58B5">
                      <a:alpha val="89999"/>
                    </a:srgbClr>
                  </a:gs>
                </a:gsLst>
                <a:lin ang="16200000" scaled="0"/>
              </a:gra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  </a:t>
                </a:r>
              </a:p>
            </p:txBody>
          </p:sp>
        </p:grpSp>
        <p:sp>
          <p:nvSpPr>
            <p:cNvPr id="24" name="AutoShape 37"/>
            <p:cNvSpPr>
              <a:spLocks/>
            </p:cNvSpPr>
            <p:nvPr/>
          </p:nvSpPr>
          <p:spPr bwMode="auto">
            <a:xfrm>
              <a:off x="323528" y="4388159"/>
              <a:ext cx="1295801" cy="624322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/>
                </a:rPr>
                <a:t>  </a:t>
              </a:r>
            </a:p>
          </p:txBody>
        </p:sp>
        <p:sp>
          <p:nvSpPr>
            <p:cNvPr id="41" name="AutoShape 37"/>
            <p:cNvSpPr>
              <a:spLocks/>
            </p:cNvSpPr>
            <p:nvPr/>
          </p:nvSpPr>
          <p:spPr bwMode="auto">
            <a:xfrm>
              <a:off x="1703213" y="2420193"/>
              <a:ext cx="1038128" cy="514530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/>
                </a:rPr>
                <a:t>  </a:t>
              </a:r>
            </a:p>
          </p:txBody>
        </p:sp>
        <p:sp>
          <p:nvSpPr>
            <p:cNvPr id="42" name="Rectangle 55"/>
            <p:cNvSpPr>
              <a:spLocks/>
            </p:cNvSpPr>
            <p:nvPr/>
          </p:nvSpPr>
          <p:spPr bwMode="auto">
            <a:xfrm>
              <a:off x="323850" y="2997200"/>
              <a:ext cx="1295400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3" name="Rectangle 55"/>
            <p:cNvSpPr>
              <a:spLocks/>
            </p:cNvSpPr>
            <p:nvPr/>
          </p:nvSpPr>
          <p:spPr bwMode="auto">
            <a:xfrm>
              <a:off x="323850" y="3414713"/>
              <a:ext cx="1295400" cy="530225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4" name="Rectangle 55"/>
            <p:cNvSpPr>
              <a:spLocks/>
            </p:cNvSpPr>
            <p:nvPr/>
          </p:nvSpPr>
          <p:spPr bwMode="auto">
            <a:xfrm>
              <a:off x="309563" y="3990975"/>
              <a:ext cx="1309687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5" name="Retângulo 44"/>
            <p:cNvSpPr>
              <a:spLocks noChangeArrowheads="1"/>
            </p:cNvSpPr>
            <p:nvPr/>
          </p:nvSpPr>
          <p:spPr bwMode="auto">
            <a:xfrm>
              <a:off x="300039" y="2622550"/>
              <a:ext cx="1368426" cy="22887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Estado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Goiás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Mato Grosso do Sul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Mato Grosso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00"/>
                </a:solidFill>
                <a:latin typeface="Arial"/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Total de aeroportos:</a:t>
              </a:r>
            </a:p>
          </p:txBody>
        </p:sp>
        <p:sp>
          <p:nvSpPr>
            <p:cNvPr id="46" name="Rectangle 55"/>
            <p:cNvSpPr>
              <a:spLocks/>
            </p:cNvSpPr>
            <p:nvPr/>
          </p:nvSpPr>
          <p:spPr bwMode="auto">
            <a:xfrm>
              <a:off x="1692275" y="2997200"/>
              <a:ext cx="1049338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7" name="Rectangle 55"/>
            <p:cNvSpPr>
              <a:spLocks/>
            </p:cNvSpPr>
            <p:nvPr/>
          </p:nvSpPr>
          <p:spPr bwMode="auto">
            <a:xfrm>
              <a:off x="1692275" y="3414713"/>
              <a:ext cx="1049338" cy="530225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8" name="Rectangle 55"/>
            <p:cNvSpPr>
              <a:spLocks/>
            </p:cNvSpPr>
            <p:nvPr/>
          </p:nvSpPr>
          <p:spPr bwMode="auto">
            <a:xfrm>
              <a:off x="1692275" y="3990975"/>
              <a:ext cx="1035050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9" name="Retângulo 48"/>
            <p:cNvSpPr>
              <a:spLocks noChangeArrowheads="1"/>
            </p:cNvSpPr>
            <p:nvPr/>
          </p:nvSpPr>
          <p:spPr bwMode="auto">
            <a:xfrm>
              <a:off x="1594430" y="2466975"/>
              <a:ext cx="1265238" cy="188696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 smtClean="0">
                  <a:solidFill>
                    <a:srgbClr val="FFFFFF"/>
                  </a:solidFill>
                  <a:latin typeface="Arial"/>
                </a:rPr>
                <a:t>Aeroportos</a:t>
              </a: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10</a:t>
              </a:r>
            </a:p>
            <a:p>
              <a:pPr algn="ctr" fontAlgn="ctr">
                <a:lnSpc>
                  <a:spcPct val="94000"/>
                </a:lnSpc>
                <a:spcBef>
                  <a:spcPts val="600"/>
                </a:spcBef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spcBef>
                  <a:spcPts val="600"/>
                </a:spcBef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8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13</a:t>
              </a:r>
              <a:endParaRPr lang="pt-BR" sz="14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0" name="AutoShape 37"/>
            <p:cNvSpPr>
              <a:spLocks/>
            </p:cNvSpPr>
            <p:nvPr/>
          </p:nvSpPr>
          <p:spPr bwMode="auto">
            <a:xfrm>
              <a:off x="1693964" y="4388917"/>
              <a:ext cx="1038128" cy="623564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Arial"/>
                </a:rPr>
                <a:t>  </a:t>
              </a:r>
              <a:endParaRPr lang="en-US" sz="1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Retângulo 50"/>
            <p:cNvSpPr>
              <a:spLocks noChangeArrowheads="1"/>
            </p:cNvSpPr>
            <p:nvPr/>
          </p:nvSpPr>
          <p:spPr bwMode="auto">
            <a:xfrm>
              <a:off x="1619672" y="4508501"/>
              <a:ext cx="1199728" cy="3661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ctr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>
                  <a:solidFill>
                    <a:srgbClr val="FFD70F"/>
                  </a:solidFill>
                  <a:latin typeface="Arial"/>
                  <a:cs typeface="Helvetica"/>
                </a:rPr>
                <a:t>31</a:t>
              </a:r>
            </a:p>
          </p:txBody>
        </p:sp>
      </p:grpSp>
      <p:sp>
        <p:nvSpPr>
          <p:cNvPr id="25" name="Retângulo 24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INVESTIMENTOS REGIÃO CENTRO-OESTE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\Downloads\mapa_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37" y="384663"/>
            <a:ext cx="5912455" cy="478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upo 24"/>
          <p:cNvGrpSpPr/>
          <p:nvPr/>
        </p:nvGrpSpPr>
        <p:grpSpPr>
          <a:xfrm>
            <a:off x="317586" y="1060354"/>
            <a:ext cx="2454214" cy="2735534"/>
            <a:chOff x="250825" y="1628800"/>
            <a:chExt cx="2603790" cy="3455615"/>
          </a:xfrm>
        </p:grpSpPr>
        <p:grpSp>
          <p:nvGrpSpPr>
            <p:cNvPr id="26" name="Group 10"/>
            <p:cNvGrpSpPr>
              <a:grpSpLocks/>
            </p:cNvGrpSpPr>
            <p:nvPr/>
          </p:nvGrpSpPr>
          <p:grpSpPr bwMode="auto">
            <a:xfrm>
              <a:off x="250825" y="1628800"/>
              <a:ext cx="2590800" cy="3455615"/>
              <a:chOff x="251522" y="476672"/>
              <a:chExt cx="2654672" cy="3456263"/>
            </a:xfrm>
          </p:grpSpPr>
          <p:sp>
            <p:nvSpPr>
              <p:cNvPr id="41" name="AutoShape 39"/>
              <p:cNvSpPr>
                <a:spLocks/>
              </p:cNvSpPr>
              <p:nvPr/>
            </p:nvSpPr>
            <p:spPr bwMode="auto">
              <a:xfrm>
                <a:off x="251522" y="476672"/>
                <a:ext cx="2654672" cy="3456263"/>
              </a:xfrm>
              <a:prstGeom prst="roundRect">
                <a:avLst>
                  <a:gd name="adj" fmla="val 2074"/>
                </a:avLst>
              </a:prstGeom>
              <a:gradFill rotWithShape="0">
                <a:gsLst>
                  <a:gs pos="0">
                    <a:srgbClr val="2BC0FF">
                      <a:alpha val="89998"/>
                    </a:srgbClr>
                  </a:gs>
                  <a:gs pos="100000">
                    <a:srgbClr val="124FBA">
                      <a:alpha val="89998"/>
                    </a:srgbClr>
                  </a:gs>
                </a:gsLst>
                <a:lin ang="5400000" scaled="1"/>
              </a:gra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42" name="AutoShape 37"/>
              <p:cNvSpPr>
                <a:spLocks/>
              </p:cNvSpPr>
              <p:nvPr/>
            </p:nvSpPr>
            <p:spPr bwMode="auto">
              <a:xfrm>
                <a:off x="323528" y="548680"/>
                <a:ext cx="1329728" cy="514530"/>
              </a:xfrm>
              <a:prstGeom prst="roundRect">
                <a:avLst>
                  <a:gd name="adj" fmla="val 1283"/>
                </a:avLst>
              </a:prstGeom>
              <a:gradFill rotWithShape="0">
                <a:gsLst>
                  <a:gs pos="14000">
                    <a:srgbClr val="00205E">
                      <a:alpha val="90000"/>
                    </a:srgbClr>
                  </a:gs>
                  <a:gs pos="100000">
                    <a:srgbClr val="0E58B5">
                      <a:alpha val="89999"/>
                    </a:srgbClr>
                  </a:gs>
                </a:gsLst>
                <a:lin ang="16200000" scaled="0"/>
              </a:gra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  </a:t>
                </a:r>
              </a:p>
            </p:txBody>
          </p:sp>
          <p:sp>
            <p:nvSpPr>
              <p:cNvPr id="43" name="Rectangle 55"/>
              <p:cNvSpPr>
                <a:spLocks/>
              </p:cNvSpPr>
              <p:nvPr/>
            </p:nvSpPr>
            <p:spPr bwMode="auto">
              <a:xfrm>
                <a:off x="323528" y="1099868"/>
                <a:ext cx="1329728" cy="600939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7" name="AutoShape 37"/>
            <p:cNvSpPr>
              <a:spLocks/>
            </p:cNvSpPr>
            <p:nvPr/>
          </p:nvSpPr>
          <p:spPr bwMode="auto">
            <a:xfrm>
              <a:off x="323528" y="4316796"/>
              <a:ext cx="1296144" cy="624322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/>
                </a:rPr>
                <a:t>  </a:t>
              </a:r>
            </a:p>
          </p:txBody>
        </p:sp>
        <p:sp>
          <p:nvSpPr>
            <p:cNvPr id="28" name="AutoShape 37"/>
            <p:cNvSpPr>
              <a:spLocks/>
            </p:cNvSpPr>
            <p:nvPr/>
          </p:nvSpPr>
          <p:spPr bwMode="auto">
            <a:xfrm>
              <a:off x="1690378" y="1700758"/>
              <a:ext cx="1050963" cy="514530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/>
                </a:rPr>
                <a:t>  </a:t>
              </a:r>
            </a:p>
          </p:txBody>
        </p:sp>
        <p:sp>
          <p:nvSpPr>
            <p:cNvPr id="30" name="Rectangle 55"/>
            <p:cNvSpPr>
              <a:spLocks/>
            </p:cNvSpPr>
            <p:nvPr/>
          </p:nvSpPr>
          <p:spPr bwMode="auto">
            <a:xfrm>
              <a:off x="323850" y="2879750"/>
              <a:ext cx="1295400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1" name="Rectangle 55"/>
            <p:cNvSpPr>
              <a:spLocks/>
            </p:cNvSpPr>
            <p:nvPr/>
          </p:nvSpPr>
          <p:spPr bwMode="auto">
            <a:xfrm>
              <a:off x="323850" y="3298850"/>
              <a:ext cx="1295400" cy="528637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2" name="Rectangle 55"/>
            <p:cNvSpPr>
              <a:spLocks/>
            </p:cNvSpPr>
            <p:nvPr/>
          </p:nvSpPr>
          <p:spPr bwMode="auto">
            <a:xfrm>
              <a:off x="309563" y="3875112"/>
              <a:ext cx="1295400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3" name="Retângulo 32"/>
            <p:cNvSpPr>
              <a:spLocks noChangeArrowheads="1"/>
            </p:cNvSpPr>
            <p:nvPr/>
          </p:nvSpPr>
          <p:spPr bwMode="auto">
            <a:xfrm>
              <a:off x="323850" y="1941948"/>
              <a:ext cx="1368425" cy="29311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Estado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Espírito </a:t>
              </a:r>
              <a:r>
                <a:rPr lang="pt-BR" sz="1100" b="1" dirty="0" smtClean="0">
                  <a:solidFill>
                    <a:srgbClr val="FFFFFF"/>
                  </a:solidFill>
                  <a:latin typeface="Arial"/>
                </a:rPr>
                <a:t/>
              </a:r>
              <a:br>
                <a:rPr lang="pt-BR" sz="1100" b="1" dirty="0" smtClean="0">
                  <a:solidFill>
                    <a:srgbClr val="FFFFFF"/>
                  </a:solidFill>
                  <a:latin typeface="Arial"/>
                </a:rPr>
              </a:br>
              <a:r>
                <a:rPr lang="pt-BR" sz="1100" b="1" dirty="0" smtClean="0">
                  <a:solidFill>
                    <a:srgbClr val="FFFFFF"/>
                  </a:solidFill>
                  <a:latin typeface="Arial"/>
                </a:rPr>
                <a:t>Santo</a:t>
              </a: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Minas Gerais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Rio de </a:t>
              </a:r>
              <a:r>
                <a:rPr lang="pt-BR" sz="1100" b="1" dirty="0" smtClean="0">
                  <a:solidFill>
                    <a:srgbClr val="FFFFFF"/>
                  </a:solidFill>
                  <a:latin typeface="Arial"/>
                </a:rPr>
                <a:t/>
              </a:r>
              <a:br>
                <a:rPr lang="pt-BR" sz="1100" b="1" dirty="0" smtClean="0">
                  <a:solidFill>
                    <a:srgbClr val="FFFFFF"/>
                  </a:solidFill>
                  <a:latin typeface="Arial"/>
                </a:rPr>
              </a:br>
              <a:r>
                <a:rPr lang="pt-BR" sz="1100" b="1" dirty="0" smtClean="0">
                  <a:solidFill>
                    <a:srgbClr val="FFFFFF"/>
                  </a:solidFill>
                  <a:latin typeface="Arial"/>
                </a:rPr>
                <a:t>Janeiro</a:t>
              </a: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São Paulo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00"/>
                </a:solidFill>
                <a:latin typeface="Arial"/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Total de aeroportos:</a:t>
              </a:r>
            </a:p>
          </p:txBody>
        </p:sp>
        <p:sp>
          <p:nvSpPr>
            <p:cNvPr id="34" name="Rectangle 55"/>
            <p:cNvSpPr>
              <a:spLocks/>
            </p:cNvSpPr>
            <p:nvPr/>
          </p:nvSpPr>
          <p:spPr bwMode="auto">
            <a:xfrm>
              <a:off x="1692275" y="2247925"/>
              <a:ext cx="1049338" cy="60166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5" name="Rectangle 55"/>
            <p:cNvSpPr>
              <a:spLocks/>
            </p:cNvSpPr>
            <p:nvPr/>
          </p:nvSpPr>
          <p:spPr bwMode="auto">
            <a:xfrm>
              <a:off x="1692275" y="2879750"/>
              <a:ext cx="1049338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6" name="Rectangle 55"/>
            <p:cNvSpPr>
              <a:spLocks/>
            </p:cNvSpPr>
            <p:nvPr/>
          </p:nvSpPr>
          <p:spPr bwMode="auto">
            <a:xfrm>
              <a:off x="1692275" y="3298850"/>
              <a:ext cx="1049338" cy="528637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7" name="Rectangle 55"/>
            <p:cNvSpPr>
              <a:spLocks/>
            </p:cNvSpPr>
            <p:nvPr/>
          </p:nvSpPr>
          <p:spPr bwMode="auto">
            <a:xfrm>
              <a:off x="1703388" y="3875112"/>
              <a:ext cx="1047750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8" name="Retângulo 37"/>
            <p:cNvSpPr>
              <a:spLocks noChangeArrowheads="1"/>
            </p:cNvSpPr>
            <p:nvPr/>
          </p:nvSpPr>
          <p:spPr bwMode="auto">
            <a:xfrm>
              <a:off x="1589378" y="1700237"/>
              <a:ext cx="1265237" cy="25291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 smtClean="0">
                  <a:solidFill>
                    <a:srgbClr val="FFFFFF"/>
                  </a:solidFill>
                  <a:latin typeface="Arial"/>
                </a:rPr>
                <a:t>Aeroportos</a:t>
              </a: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4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33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9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  <a:latin typeface="Arial"/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/>
                </a:rPr>
                <a:t>19</a:t>
              </a:r>
              <a:endParaRPr lang="pt-BR" sz="14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" name="AutoShape 37"/>
            <p:cNvSpPr>
              <a:spLocks/>
            </p:cNvSpPr>
            <p:nvPr/>
          </p:nvSpPr>
          <p:spPr bwMode="auto">
            <a:xfrm>
              <a:off x="1681129" y="4317554"/>
              <a:ext cx="1050963" cy="623564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Arial"/>
                </a:rPr>
                <a:t>  </a:t>
              </a:r>
              <a:endParaRPr lang="en-US" sz="1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Retângulo 39"/>
            <p:cNvSpPr>
              <a:spLocks noChangeArrowheads="1"/>
            </p:cNvSpPr>
            <p:nvPr/>
          </p:nvSpPr>
          <p:spPr bwMode="auto">
            <a:xfrm>
              <a:off x="1619672" y="4437087"/>
              <a:ext cx="1199728" cy="3724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ctr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>
                  <a:solidFill>
                    <a:srgbClr val="FFD70F"/>
                  </a:solidFill>
                  <a:cs typeface="Helvetica"/>
                </a:rPr>
                <a:t>65</a:t>
              </a:r>
            </a:p>
          </p:txBody>
        </p:sp>
      </p:grpSp>
      <p:sp>
        <p:nvSpPr>
          <p:cNvPr id="23" name="Retângulo 22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INVESTIMENTOS REGIÃO SUDESTE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66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admin\Downloads\mapa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31" y="627534"/>
            <a:ext cx="4284625" cy="450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upo 22"/>
          <p:cNvGrpSpPr/>
          <p:nvPr/>
        </p:nvGrpSpPr>
        <p:grpSpPr>
          <a:xfrm>
            <a:off x="323528" y="1280834"/>
            <a:ext cx="2304256" cy="2320715"/>
            <a:chOff x="467444" y="1844824"/>
            <a:chExt cx="2592388" cy="2814741"/>
          </a:xfrm>
        </p:grpSpPr>
        <p:grpSp>
          <p:nvGrpSpPr>
            <p:cNvPr id="24" name="Group 10"/>
            <p:cNvGrpSpPr>
              <a:grpSpLocks/>
            </p:cNvGrpSpPr>
            <p:nvPr/>
          </p:nvGrpSpPr>
          <p:grpSpPr bwMode="auto">
            <a:xfrm>
              <a:off x="467444" y="1844824"/>
              <a:ext cx="2592388" cy="2814741"/>
              <a:chOff x="251522" y="476672"/>
              <a:chExt cx="2654672" cy="2815064"/>
            </a:xfrm>
          </p:grpSpPr>
          <p:sp>
            <p:nvSpPr>
              <p:cNvPr id="39" name="AutoShape 39"/>
              <p:cNvSpPr>
                <a:spLocks/>
              </p:cNvSpPr>
              <p:nvPr/>
            </p:nvSpPr>
            <p:spPr bwMode="auto">
              <a:xfrm>
                <a:off x="251522" y="476672"/>
                <a:ext cx="2654672" cy="2815064"/>
              </a:xfrm>
              <a:prstGeom prst="roundRect">
                <a:avLst>
                  <a:gd name="adj" fmla="val 2074"/>
                </a:avLst>
              </a:prstGeom>
              <a:gradFill rotWithShape="0">
                <a:gsLst>
                  <a:gs pos="0">
                    <a:srgbClr val="2BC0FF">
                      <a:alpha val="89998"/>
                    </a:srgbClr>
                  </a:gs>
                  <a:gs pos="100000">
                    <a:srgbClr val="124FBA">
                      <a:alpha val="89998"/>
                    </a:srgbClr>
                  </a:gs>
                </a:gsLst>
                <a:lin ang="5400000" scaled="1"/>
              </a:gra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40" name="AutoShape 37"/>
              <p:cNvSpPr>
                <a:spLocks/>
              </p:cNvSpPr>
              <p:nvPr/>
            </p:nvSpPr>
            <p:spPr bwMode="auto">
              <a:xfrm>
                <a:off x="323528" y="548680"/>
                <a:ext cx="1329728" cy="514530"/>
              </a:xfrm>
              <a:prstGeom prst="roundRect">
                <a:avLst>
                  <a:gd name="adj" fmla="val 1283"/>
                </a:avLst>
              </a:prstGeom>
              <a:gradFill rotWithShape="0">
                <a:gsLst>
                  <a:gs pos="14000">
                    <a:srgbClr val="00205E">
                      <a:alpha val="90000"/>
                    </a:srgbClr>
                  </a:gs>
                  <a:gs pos="100000">
                    <a:srgbClr val="0E58B5">
                      <a:alpha val="89999"/>
                    </a:srgbClr>
                  </a:gs>
                </a:gsLst>
                <a:lin ang="16200000" scaled="0"/>
              </a:gra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/>
                  </a:rPr>
                  <a:t>  </a:t>
                </a:r>
              </a:p>
            </p:txBody>
          </p:sp>
        </p:grpSp>
        <p:sp>
          <p:nvSpPr>
            <p:cNvPr id="25" name="AutoShape 37"/>
            <p:cNvSpPr>
              <a:spLocks/>
            </p:cNvSpPr>
            <p:nvPr/>
          </p:nvSpPr>
          <p:spPr bwMode="auto">
            <a:xfrm>
              <a:off x="540148" y="3895978"/>
              <a:ext cx="1295802" cy="624322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/>
                </a:rPr>
                <a:t>  </a:t>
              </a:r>
            </a:p>
          </p:txBody>
        </p:sp>
        <p:sp>
          <p:nvSpPr>
            <p:cNvPr id="28" name="AutoShape 37"/>
            <p:cNvSpPr>
              <a:spLocks/>
            </p:cNvSpPr>
            <p:nvPr/>
          </p:nvSpPr>
          <p:spPr bwMode="auto">
            <a:xfrm>
              <a:off x="1906997" y="1916137"/>
              <a:ext cx="1050963" cy="514530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/>
                </a:rPr>
                <a:t>  </a:t>
              </a:r>
            </a:p>
          </p:txBody>
        </p:sp>
        <p:sp>
          <p:nvSpPr>
            <p:cNvPr id="29" name="Rectangle 55"/>
            <p:cNvSpPr>
              <a:spLocks/>
            </p:cNvSpPr>
            <p:nvPr/>
          </p:nvSpPr>
          <p:spPr bwMode="auto">
            <a:xfrm>
              <a:off x="540469" y="2492524"/>
              <a:ext cx="1295400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0" name="Rectangle 55"/>
            <p:cNvSpPr>
              <a:spLocks/>
            </p:cNvSpPr>
            <p:nvPr/>
          </p:nvSpPr>
          <p:spPr bwMode="auto">
            <a:xfrm>
              <a:off x="540469" y="2910036"/>
              <a:ext cx="1295400" cy="530225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1" name="Rectangle 55"/>
            <p:cNvSpPr>
              <a:spLocks/>
            </p:cNvSpPr>
            <p:nvPr/>
          </p:nvSpPr>
          <p:spPr bwMode="auto">
            <a:xfrm>
              <a:off x="526182" y="3486299"/>
              <a:ext cx="1295400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2" name="Retângulo 31"/>
            <p:cNvSpPr>
              <a:spLocks noChangeArrowheads="1"/>
            </p:cNvSpPr>
            <p:nvPr/>
          </p:nvSpPr>
          <p:spPr bwMode="auto">
            <a:xfrm>
              <a:off x="540469" y="2116286"/>
              <a:ext cx="1317625" cy="223525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</a:rPr>
                <a:t>Estado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</a:rPr>
                <a:t>Paraná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</a:rPr>
                <a:t>Rio Grande do Sul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</a:rPr>
                <a:t>Santa </a:t>
              </a:r>
              <a:r>
                <a:rPr lang="pt-BR" sz="1100" b="1" dirty="0" smtClean="0">
                  <a:solidFill>
                    <a:srgbClr val="FFFFFF"/>
                  </a:solidFill>
                </a:rPr>
                <a:t>Catarina</a:t>
              </a:r>
              <a:endParaRPr lang="pt-BR" sz="1100" b="1" dirty="0">
                <a:solidFill>
                  <a:srgbClr val="FFFFFF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00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</a:rPr>
                <a:t>Total de aeroportos:</a:t>
              </a:r>
            </a:p>
          </p:txBody>
        </p:sp>
        <p:sp>
          <p:nvSpPr>
            <p:cNvPr id="33" name="Rectangle 55"/>
            <p:cNvSpPr>
              <a:spLocks/>
            </p:cNvSpPr>
            <p:nvPr/>
          </p:nvSpPr>
          <p:spPr bwMode="auto">
            <a:xfrm>
              <a:off x="1908894" y="2492524"/>
              <a:ext cx="1049338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4" name="Rectangle 55"/>
            <p:cNvSpPr>
              <a:spLocks/>
            </p:cNvSpPr>
            <p:nvPr/>
          </p:nvSpPr>
          <p:spPr bwMode="auto">
            <a:xfrm>
              <a:off x="1908894" y="2910036"/>
              <a:ext cx="1049338" cy="530225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5" name="Rectangle 55"/>
            <p:cNvSpPr>
              <a:spLocks/>
            </p:cNvSpPr>
            <p:nvPr/>
          </p:nvSpPr>
          <p:spPr bwMode="auto">
            <a:xfrm>
              <a:off x="1896194" y="3486299"/>
              <a:ext cx="1047750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6" name="Retângulo 35"/>
            <p:cNvSpPr>
              <a:spLocks noChangeArrowheads="1"/>
            </p:cNvSpPr>
            <p:nvPr/>
          </p:nvSpPr>
          <p:spPr bwMode="auto">
            <a:xfrm>
              <a:off x="1849551" y="1916261"/>
              <a:ext cx="1202109" cy="1849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 smtClean="0">
                  <a:solidFill>
                    <a:srgbClr val="FFFFFF"/>
                  </a:solidFill>
                </a:rPr>
                <a:t>Aeroportos</a:t>
              </a:r>
              <a:endParaRPr lang="pt-BR" sz="1100" b="1" dirty="0">
                <a:solidFill>
                  <a:srgbClr val="FFFFFF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</a:rPr>
                <a:t>15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</a:rPr>
                <a:t>15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FF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srgbClr val="FFFFFF"/>
                  </a:solidFill>
                </a:rPr>
                <a:t>13</a:t>
              </a:r>
              <a:endParaRPr lang="pt-BR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7" name="AutoShape 37"/>
            <p:cNvSpPr>
              <a:spLocks/>
            </p:cNvSpPr>
            <p:nvPr/>
          </p:nvSpPr>
          <p:spPr bwMode="auto">
            <a:xfrm>
              <a:off x="1897748" y="3896736"/>
              <a:ext cx="1050963" cy="623564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Arial"/>
                </a:rPr>
                <a:t>  </a:t>
              </a:r>
              <a:endParaRPr lang="en-US" sz="1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Retângulo 37"/>
            <p:cNvSpPr>
              <a:spLocks noChangeArrowheads="1"/>
            </p:cNvSpPr>
            <p:nvPr/>
          </p:nvSpPr>
          <p:spPr bwMode="auto">
            <a:xfrm>
              <a:off x="1907307" y="4016524"/>
              <a:ext cx="1045443" cy="3575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ctr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>
                  <a:solidFill>
                    <a:srgbClr val="FFD70F"/>
                  </a:solidFill>
                  <a:latin typeface="Helvetica"/>
                  <a:cs typeface="Helvetica"/>
                </a:rPr>
                <a:t>43</a:t>
              </a:r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INVESTIMENTOS REGIÃO SUL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7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56"/>
          <p:cNvSpPr/>
          <p:nvPr/>
        </p:nvSpPr>
        <p:spPr>
          <a:xfrm>
            <a:off x="1191462" y="100449"/>
            <a:ext cx="6727687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AERÓDROMOS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PÚBLICOS, PRIVADOS E REGIONAIS</a:t>
            </a:r>
            <a:endParaRPr lang="pt-BR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57789"/>
              </p:ext>
            </p:extLst>
          </p:nvPr>
        </p:nvGraphicFramePr>
        <p:xfrm>
          <a:off x="4989456" y="722877"/>
          <a:ext cx="2830630" cy="4279143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320477"/>
                <a:gridCol w="851270"/>
                <a:gridCol w="860624"/>
                <a:gridCol w="798259"/>
              </a:tblGrid>
              <a:tr h="27998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UF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Públicos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Privados*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Aviação Regional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AC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lnT>
                      <a:noFill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5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lnT>
                      <a:noFill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7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lnT>
                      <a:noFill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4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lnT>
                      <a:noFill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AL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3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13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2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AM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41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13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25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AP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4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7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BA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82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91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20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u="none" strike="noStrike" dirty="0">
                          <a:effectLst/>
                        </a:rPr>
                        <a:t>CE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u="none" strike="noStrike" dirty="0">
                          <a:effectLst/>
                        </a:rPr>
                        <a:t>14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u="none" strike="noStrike" dirty="0">
                          <a:effectLst/>
                        </a:rPr>
                        <a:t>7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u="none" strike="noStrike" dirty="0">
                          <a:effectLst/>
                        </a:rPr>
                        <a:t>9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noFill/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DF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2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5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0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ES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7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4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GO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34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109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10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 smtClean="0">
                          <a:effectLst/>
                        </a:rPr>
                        <a:t>MA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18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42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11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MG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88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105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33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MS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22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355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8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</a:tr>
              <a:tr h="14282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MT</a:t>
                      </a:r>
                    </a:p>
                  </a:txBody>
                  <a:tcPr marL="5667" marR="5667" marT="566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5667" marR="5667" marT="566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392</a:t>
                      </a:r>
                    </a:p>
                  </a:txBody>
                  <a:tcPr marL="5667" marR="5667" marT="566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5667" marR="5667" marT="5667" marB="0" anchor="b">
                    <a:solidFill>
                      <a:schemeClr val="bg1"/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u="none" strike="noStrike" dirty="0">
                          <a:effectLst/>
                        </a:rPr>
                        <a:t>PA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u="none" strike="noStrike" dirty="0">
                          <a:effectLst/>
                        </a:rPr>
                        <a:t>40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u="none" strike="noStrike" dirty="0">
                          <a:effectLst/>
                        </a:rPr>
                        <a:t>108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u="none" strike="noStrike" dirty="0">
                          <a:effectLst/>
                        </a:rPr>
                        <a:t>24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noFill/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PB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11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4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3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PE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14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6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9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PI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11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18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7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</a:t>
                      </a:r>
                    </a:p>
                  </a:txBody>
                  <a:tcPr marL="5667" marR="5667" marT="566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5667" marR="5667" marT="566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5667" marR="5667" marT="5667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5667" marR="5667" marT="5667" marB="0" anchor="b">
                    <a:solidFill>
                      <a:schemeClr val="bg1"/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RJ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14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15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9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RN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6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5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2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RO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10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21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6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RR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8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107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3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</a:tr>
              <a:tr h="14282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RS</a:t>
                      </a: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SC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22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14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13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noFill/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SE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2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0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SP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76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>
                          <a:effectLst/>
                        </a:rPr>
                        <a:t>208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19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/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TO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12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31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u="none" strike="noStrike" dirty="0">
                          <a:effectLst/>
                        </a:rPr>
                        <a:t>3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827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677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1770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270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667" marR="5667" marT="56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ítulo 1"/>
          <p:cNvSpPr txBox="1">
            <a:spLocks/>
          </p:cNvSpPr>
          <p:nvPr/>
        </p:nvSpPr>
        <p:spPr bwMode="auto">
          <a:xfrm>
            <a:off x="1217884" y="4860540"/>
            <a:ext cx="2106234" cy="24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9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Fonte: </a:t>
            </a:r>
            <a:r>
              <a:rPr lang="pt-BR" sz="9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ANAC – dados 2015</a:t>
            </a:r>
            <a:endParaRPr lang="pt-BR" sz="900" i="1" dirty="0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</a:endParaRPr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371887"/>
              </p:ext>
            </p:extLst>
          </p:nvPr>
        </p:nvGraphicFramePr>
        <p:xfrm>
          <a:off x="1277635" y="1491629"/>
          <a:ext cx="3510390" cy="2713276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1028907"/>
                <a:gridCol w="744083"/>
                <a:gridCol w="970614"/>
                <a:gridCol w="766786"/>
              </a:tblGrid>
              <a:tr h="540062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t-BR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Região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t-BR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Públicos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t-BR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Privados*</a:t>
                      </a:r>
                      <a:endParaRPr kumimoji="0" lang="pt-BR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Arial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pt-BR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Aviação Regional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62">
                <a:tc>
                  <a:txBody>
                    <a:bodyPr/>
                    <a:lstStyle/>
                    <a:p>
                      <a:pPr marL="0" indent="0" algn="ctr" fontAlgn="b">
                        <a:tabLst/>
                      </a:pPr>
                      <a:r>
                        <a:rPr kumimoji="0" lang="pt-B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Norte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effectLst/>
                        </a:rPr>
                        <a:t>120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effectLst/>
                        </a:rPr>
                        <a:t>294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 smtClean="0">
                          <a:effectLst/>
                        </a:rPr>
                        <a:t>67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62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pt-B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Nordeste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effectLst/>
                        </a:rPr>
                        <a:t>161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effectLst/>
                        </a:rPr>
                        <a:t>186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2904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pt-B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Centro-Oeste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effectLst/>
                        </a:rPr>
                        <a:t>92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effectLst/>
                        </a:rPr>
                        <a:t>861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 smtClean="0">
                          <a:effectLst/>
                        </a:rPr>
                        <a:t>31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62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pt-B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Sudeste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185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331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62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pt-B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Sul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effectLst/>
                        </a:rPr>
                        <a:t>119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u="none" strike="noStrike" dirty="0">
                          <a:effectLst/>
                        </a:rPr>
                        <a:t>98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62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pt-B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Total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pt-B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677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pt-B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1770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pt-BR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270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23201" r="7513" b="26799"/>
          <a:stretch>
            <a:fillRect/>
          </a:stretch>
        </p:blipFill>
        <p:spPr bwMode="auto">
          <a:xfrm>
            <a:off x="1331913" y="3435352"/>
            <a:ext cx="408305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t="24603" r="7857" b="23485"/>
          <a:stretch>
            <a:fillRect/>
          </a:stretch>
        </p:blipFill>
        <p:spPr bwMode="auto">
          <a:xfrm>
            <a:off x="1331913" y="842965"/>
            <a:ext cx="3941762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33211" r="6129" b="22794"/>
          <a:stretch>
            <a:fillRect/>
          </a:stretch>
        </p:blipFill>
        <p:spPr bwMode="auto">
          <a:xfrm>
            <a:off x="3783013" y="2247900"/>
            <a:ext cx="3998912" cy="1327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1" name="Retângulo 1"/>
          <p:cNvSpPr>
            <a:spLocks noChangeArrowheads="1"/>
          </p:cNvSpPr>
          <p:nvPr/>
        </p:nvSpPr>
        <p:spPr bwMode="auto">
          <a:xfrm>
            <a:off x="1290642" y="2438400"/>
            <a:ext cx="13773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100" b="1" dirty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Bauru-Arealva/SP</a:t>
            </a:r>
          </a:p>
        </p:txBody>
      </p:sp>
      <p:sp>
        <p:nvSpPr>
          <p:cNvPr id="36872" name="Retângulo 6"/>
          <p:cNvSpPr>
            <a:spLocks noChangeArrowheads="1"/>
          </p:cNvSpPr>
          <p:nvPr/>
        </p:nvSpPr>
        <p:spPr bwMode="auto">
          <a:xfrm>
            <a:off x="7092280" y="1995686"/>
            <a:ext cx="7328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100" b="1" dirty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Tefé/AM</a:t>
            </a:r>
          </a:p>
        </p:txBody>
      </p:sp>
      <p:sp>
        <p:nvSpPr>
          <p:cNvPr id="36873" name="Retângulo 7"/>
          <p:cNvSpPr>
            <a:spLocks noChangeArrowheads="1"/>
          </p:cNvSpPr>
          <p:nvPr/>
        </p:nvSpPr>
        <p:spPr bwMode="auto">
          <a:xfrm>
            <a:off x="1315367" y="3174236"/>
            <a:ext cx="88036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100" b="1" dirty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Gurupi/TO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EXEMPLOS DOS SÍTIOS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22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36872" grpId="0"/>
      <p:bldP spid="368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3" t="11459" r="20717" b="44093"/>
          <a:stretch>
            <a:fillRect/>
          </a:stretch>
        </p:blipFill>
        <p:spPr bwMode="auto">
          <a:xfrm>
            <a:off x="1187450" y="3238502"/>
            <a:ext cx="4103688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4" descr="H:\4-SEAP\DPROFAA\Gestão Técnica\FOTOS AEROPORTOS\RONDONÓPOLIS-MT\IMG_62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4" y="1468439"/>
            <a:ext cx="3159125" cy="2105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Retângulo 5"/>
          <p:cNvSpPr>
            <a:spLocks noChangeArrowheads="1"/>
          </p:cNvSpPr>
          <p:nvPr/>
        </p:nvSpPr>
        <p:spPr bwMode="auto">
          <a:xfrm>
            <a:off x="1187624" y="2571750"/>
            <a:ext cx="10951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100" b="1" dirty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Dourados/MS</a:t>
            </a:r>
          </a:p>
        </p:txBody>
      </p:sp>
      <p:sp>
        <p:nvSpPr>
          <p:cNvPr id="38917" name="Retângulo 6"/>
          <p:cNvSpPr>
            <a:spLocks noChangeArrowheads="1"/>
          </p:cNvSpPr>
          <p:nvPr/>
        </p:nvSpPr>
        <p:spPr bwMode="auto">
          <a:xfrm>
            <a:off x="1187624" y="2984502"/>
            <a:ext cx="104708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100" b="1" dirty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Barreiras/BA</a:t>
            </a:r>
          </a:p>
        </p:txBody>
      </p:sp>
      <p:sp>
        <p:nvSpPr>
          <p:cNvPr id="38918" name="Retângulo 7"/>
          <p:cNvSpPr>
            <a:spLocks noChangeArrowheads="1"/>
          </p:cNvSpPr>
          <p:nvPr/>
        </p:nvSpPr>
        <p:spPr bwMode="auto">
          <a:xfrm>
            <a:off x="6291044" y="1203327"/>
            <a:ext cx="13773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100" b="1" dirty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Rondonópolis/MT</a:t>
            </a:r>
          </a:p>
        </p:txBody>
      </p:sp>
      <p:pic>
        <p:nvPicPr>
          <p:cNvPr id="389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9918" r="17451" b="32341"/>
          <a:stretch>
            <a:fillRect/>
          </a:stretch>
        </p:blipFill>
        <p:spPr bwMode="auto">
          <a:xfrm>
            <a:off x="1187450" y="763588"/>
            <a:ext cx="3671888" cy="18081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EXEMPLOS DOS TPS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7" grpId="0"/>
      <p:bldP spid="389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:\Users\julianan\AppData\Local\Microsoft\Windows\Temporary Internet Files\Content.Word\etapas-aviacao-11-maio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3" t="-816" r="471" b="-6468"/>
          <a:stretch/>
        </p:blipFill>
        <p:spPr bwMode="auto">
          <a:xfrm>
            <a:off x="136289" y="699542"/>
            <a:ext cx="4867759" cy="4464496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ixaDeTexto 4"/>
          <p:cNvSpPr txBox="1"/>
          <p:nvPr/>
        </p:nvSpPr>
        <p:spPr>
          <a:xfrm>
            <a:off x="2627784" y="771550"/>
            <a:ext cx="5040560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r">
              <a:spcBef>
                <a:spcPts val="1200"/>
              </a:spcBef>
            </a:pPr>
            <a:r>
              <a:rPr lang="pt-BR" sz="1600" dirty="0" err="1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EVT’s</a:t>
            </a:r>
            <a:r>
              <a:rPr lang="pt-BR" sz="1600" b="0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executados</a:t>
            </a:r>
            <a:r>
              <a:rPr lang="pt-BR" sz="1600" b="0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pt-BR" sz="1600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243</a:t>
            </a:r>
          </a:p>
          <a:p>
            <a:pPr algn="r">
              <a:spcBef>
                <a:spcPts val="1200"/>
              </a:spcBef>
            </a:pPr>
            <a:r>
              <a:rPr lang="pt-BR" sz="1600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EP’s</a:t>
            </a:r>
            <a:r>
              <a:rPr lang="pt-BR" sz="1600" b="0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executados: </a:t>
            </a:r>
            <a:r>
              <a:rPr lang="pt-BR" sz="160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190</a:t>
            </a:r>
            <a:endParaRPr lang="pt-BR" sz="1600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pt-BR" sz="1600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AP’s</a:t>
            </a:r>
            <a:r>
              <a:rPr lang="pt-BR" sz="1600" b="0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autorizados</a:t>
            </a:r>
            <a:r>
              <a:rPr lang="pt-BR" sz="1600" b="0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pt-BR" sz="160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92</a:t>
            </a:r>
            <a:endParaRPr lang="pt-BR" sz="1600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endParaRPr lang="pt-BR" sz="1600" b="0" dirty="0" smtClean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pt-BR" sz="1600" b="0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Previsão </a:t>
            </a:r>
            <a:r>
              <a:rPr lang="pt-BR" sz="1600" b="0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de </a:t>
            </a:r>
            <a:r>
              <a:rPr lang="pt-BR" sz="1600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conclusão</a:t>
            </a:r>
            <a:r>
              <a:rPr lang="pt-BR" sz="1600" b="0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endParaRPr lang="pt-BR" sz="1600" b="0" dirty="0" smtClean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pt-BR" sz="1600" b="0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dos </a:t>
            </a:r>
            <a:r>
              <a:rPr lang="pt-BR" sz="1600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Anteprojetos (BB)</a:t>
            </a:r>
            <a:r>
              <a:rPr lang="pt-BR" sz="1600" b="0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:</a:t>
            </a:r>
            <a:endParaRPr lang="pt-BR" sz="1600" b="0" dirty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pt-BR" sz="1600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2º </a:t>
            </a:r>
            <a:r>
              <a:rPr lang="pt-BR" sz="1600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semestre</a:t>
            </a:r>
            <a:r>
              <a:rPr lang="pt-BR" sz="1600" b="0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/2016: </a:t>
            </a:r>
            <a:r>
              <a:rPr lang="pt-BR" sz="160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30</a:t>
            </a:r>
            <a:endParaRPr lang="pt-BR" sz="1600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endParaRPr lang="pt-BR" sz="100" dirty="0" smtClean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pt-BR" sz="105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Junho/2016</a:t>
            </a:r>
          </a:p>
          <a:p>
            <a:pPr algn="r"/>
            <a:endParaRPr lang="pt-BR" sz="1400" b="0" dirty="0"/>
          </a:p>
        </p:txBody>
      </p:sp>
      <p:sp>
        <p:nvSpPr>
          <p:cNvPr id="8" name="Retângulo 7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RESUMO DAS FASES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86876" y="49147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PIL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Principais Etapas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51134" y="681540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Demanda/Diretrizes do Programa</a:t>
            </a:r>
          </a:p>
        </p:txBody>
      </p:sp>
      <p:sp>
        <p:nvSpPr>
          <p:cNvPr id="4" name="Retângulo 3">
            <a:hlinkClick r:id="rId2" action="ppaction://hlinksldjump"/>
          </p:cNvPr>
          <p:cNvSpPr/>
          <p:nvPr/>
        </p:nvSpPr>
        <p:spPr>
          <a:xfrm rot="5400000">
            <a:off x="840167" y="605884"/>
            <a:ext cx="267769" cy="48803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51134" y="954985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sz="1800" b="1" dirty="0">
                <a:solidFill>
                  <a:srgbClr val="00B0F0"/>
                </a:solidFill>
              </a:rPr>
              <a:t>Estudo de Viabilidade Técnica - EVT</a:t>
            </a:r>
          </a:p>
        </p:txBody>
      </p:sp>
      <p:sp>
        <p:nvSpPr>
          <p:cNvPr id="6" name="Retângulo 5">
            <a:hlinkClick r:id="rId2" action="ppaction://hlinksldjump"/>
          </p:cNvPr>
          <p:cNvSpPr/>
          <p:nvPr/>
        </p:nvSpPr>
        <p:spPr>
          <a:xfrm rot="5400000">
            <a:off x="840167" y="879330"/>
            <a:ext cx="267769" cy="48803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51134" y="1222754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sz="1800" dirty="0">
                <a:solidFill>
                  <a:srgbClr val="002060"/>
                </a:solidFill>
              </a:rPr>
              <a:t>Definição de Cenário</a:t>
            </a:r>
          </a:p>
        </p:txBody>
      </p:sp>
      <p:sp>
        <p:nvSpPr>
          <p:cNvPr id="8" name="Retângulo 7">
            <a:hlinkClick r:id="rId2" action="ppaction://hlinksldjump"/>
          </p:cNvPr>
          <p:cNvSpPr/>
          <p:nvPr/>
        </p:nvSpPr>
        <p:spPr>
          <a:xfrm rot="5400000">
            <a:off x="840167" y="1147099"/>
            <a:ext cx="267769" cy="48803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451134" y="1496200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Levantamento Topográfico</a:t>
            </a:r>
          </a:p>
        </p:txBody>
      </p:sp>
      <p:sp>
        <p:nvSpPr>
          <p:cNvPr id="11" name="Retângulo 10">
            <a:hlinkClick r:id="rId2" action="ppaction://hlinksldjump"/>
          </p:cNvPr>
          <p:cNvSpPr/>
          <p:nvPr/>
        </p:nvSpPr>
        <p:spPr>
          <a:xfrm rot="5400000">
            <a:off x="840167" y="1420544"/>
            <a:ext cx="267769" cy="48803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451134" y="1763968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</a:rPr>
              <a:t>Estudo Preliminar - EP</a:t>
            </a:r>
          </a:p>
        </p:txBody>
      </p:sp>
      <p:sp>
        <p:nvSpPr>
          <p:cNvPr id="14" name="Retângulo 13">
            <a:hlinkClick r:id="rId2" action="ppaction://hlinksldjump"/>
          </p:cNvPr>
          <p:cNvSpPr/>
          <p:nvPr/>
        </p:nvSpPr>
        <p:spPr>
          <a:xfrm rot="5400000">
            <a:off x="840167" y="1688313"/>
            <a:ext cx="267769" cy="48803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451134" y="2300467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Ensaios de Geotecnia</a:t>
            </a:r>
          </a:p>
        </p:txBody>
      </p:sp>
      <p:sp>
        <p:nvSpPr>
          <p:cNvPr id="16" name="Retângulo 15">
            <a:hlinkClick r:id="rId2" action="ppaction://hlinksldjump"/>
          </p:cNvPr>
          <p:cNvSpPr/>
          <p:nvPr/>
        </p:nvSpPr>
        <p:spPr>
          <a:xfrm rot="5400000">
            <a:off x="840167" y="2224812"/>
            <a:ext cx="267769" cy="48803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458386" y="2574921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Estudos Ambientais</a:t>
            </a:r>
          </a:p>
        </p:txBody>
      </p:sp>
      <p:sp>
        <p:nvSpPr>
          <p:cNvPr id="18" name="Retângulo 17">
            <a:hlinkClick r:id="rId2" action="ppaction://hlinksldjump"/>
          </p:cNvPr>
          <p:cNvSpPr/>
          <p:nvPr/>
        </p:nvSpPr>
        <p:spPr>
          <a:xfrm rot="5400000">
            <a:off x="840167" y="2492581"/>
            <a:ext cx="267769" cy="48803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451134" y="2836005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Conclusão dos Projetos Padronizados</a:t>
            </a:r>
          </a:p>
        </p:txBody>
      </p:sp>
      <p:sp>
        <p:nvSpPr>
          <p:cNvPr id="20" name="Retângulo 19">
            <a:hlinkClick r:id="rId2" action="ppaction://hlinksldjump"/>
          </p:cNvPr>
          <p:cNvSpPr/>
          <p:nvPr/>
        </p:nvSpPr>
        <p:spPr>
          <a:xfrm rot="5400000">
            <a:off x="840167" y="2760349"/>
            <a:ext cx="267769" cy="48803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451133" y="3103774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</a:rPr>
              <a:t>Anteprojeto - AP</a:t>
            </a:r>
          </a:p>
        </p:txBody>
      </p:sp>
      <p:sp>
        <p:nvSpPr>
          <p:cNvPr id="22" name="Retângulo 21">
            <a:hlinkClick r:id="rId2" action="ppaction://hlinksldjump"/>
          </p:cNvPr>
          <p:cNvSpPr/>
          <p:nvPr/>
        </p:nvSpPr>
        <p:spPr>
          <a:xfrm rot="5400000">
            <a:off x="840166" y="3028118"/>
            <a:ext cx="267769" cy="48803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451133" y="3377219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Aprovação do AP</a:t>
            </a:r>
          </a:p>
        </p:txBody>
      </p:sp>
      <p:sp>
        <p:nvSpPr>
          <p:cNvPr id="24" name="Retângulo 23">
            <a:hlinkClick r:id="rId2" action="ppaction://hlinksldjump"/>
          </p:cNvPr>
          <p:cNvSpPr/>
          <p:nvPr/>
        </p:nvSpPr>
        <p:spPr>
          <a:xfrm rot="5400000">
            <a:off x="840166" y="3301564"/>
            <a:ext cx="267769" cy="48803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6" name="Retângulo 25">
            <a:hlinkClick r:id="rId2" action="ppaction://hlinksldjump"/>
          </p:cNvPr>
          <p:cNvSpPr/>
          <p:nvPr/>
        </p:nvSpPr>
        <p:spPr>
          <a:xfrm rot="5400000">
            <a:off x="840167" y="1961758"/>
            <a:ext cx="267769" cy="48803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458386" y="3640273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</a:rPr>
              <a:t>Licitação (RDC)</a:t>
            </a:r>
          </a:p>
        </p:txBody>
      </p:sp>
      <p:sp>
        <p:nvSpPr>
          <p:cNvPr id="28" name="Retângulo 27">
            <a:hlinkClick r:id="rId2" action="ppaction://hlinksldjump"/>
          </p:cNvPr>
          <p:cNvSpPr/>
          <p:nvPr/>
        </p:nvSpPr>
        <p:spPr>
          <a:xfrm rot="5400000">
            <a:off x="841069" y="3564618"/>
            <a:ext cx="267769" cy="48803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1458386" y="3908042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Projeto Básico / Executivo</a:t>
            </a:r>
          </a:p>
        </p:txBody>
      </p:sp>
      <p:sp>
        <p:nvSpPr>
          <p:cNvPr id="30" name="Retângulo 29">
            <a:hlinkClick r:id="rId2" action="ppaction://hlinksldjump"/>
          </p:cNvPr>
          <p:cNvSpPr/>
          <p:nvPr/>
        </p:nvSpPr>
        <p:spPr>
          <a:xfrm rot="5400000">
            <a:off x="841069" y="3832386"/>
            <a:ext cx="267769" cy="48803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1458386" y="4175811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Execução da Obra</a:t>
            </a:r>
          </a:p>
        </p:txBody>
      </p:sp>
      <p:sp>
        <p:nvSpPr>
          <p:cNvPr id="32" name="Retângulo 31">
            <a:hlinkClick r:id="rId2" action="ppaction://hlinksldjump"/>
          </p:cNvPr>
          <p:cNvSpPr/>
          <p:nvPr/>
        </p:nvSpPr>
        <p:spPr>
          <a:xfrm rot="5400000">
            <a:off x="841069" y="4100155"/>
            <a:ext cx="267769" cy="48803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1458386" y="4444351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Homologação da Obra</a:t>
            </a:r>
          </a:p>
        </p:txBody>
      </p:sp>
      <p:sp>
        <p:nvSpPr>
          <p:cNvPr id="36" name="Retângulo 35">
            <a:hlinkClick r:id="rId2" action="ppaction://hlinksldjump"/>
          </p:cNvPr>
          <p:cNvSpPr/>
          <p:nvPr/>
        </p:nvSpPr>
        <p:spPr>
          <a:xfrm rot="5400000">
            <a:off x="841069" y="4368695"/>
            <a:ext cx="267769" cy="48803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1458386" y="4712120"/>
            <a:ext cx="5569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Conclusão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35497" y="735546"/>
            <a:ext cx="650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sz="1600" dirty="0">
                <a:solidFill>
                  <a:srgbClr val="0070C0"/>
                </a:solidFill>
              </a:rPr>
              <a:t>SAC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35497" y="995210"/>
            <a:ext cx="650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sz="1600" dirty="0">
                <a:solidFill>
                  <a:srgbClr val="0070C0"/>
                </a:solidFill>
              </a:rPr>
              <a:t>BB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21351" y="1257230"/>
            <a:ext cx="650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sz="1600" dirty="0">
                <a:solidFill>
                  <a:srgbClr val="0070C0"/>
                </a:solidFill>
              </a:rPr>
              <a:t>SAC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35497" y="1545636"/>
            <a:ext cx="650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sz="1600" dirty="0">
                <a:solidFill>
                  <a:srgbClr val="0070C0"/>
                </a:solidFill>
              </a:rPr>
              <a:t>BB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35496" y="1815666"/>
            <a:ext cx="650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sz="1600" dirty="0">
                <a:solidFill>
                  <a:srgbClr val="0070C0"/>
                </a:solidFill>
              </a:rPr>
              <a:t>SAC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21351" y="2355726"/>
            <a:ext cx="650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sz="1600" dirty="0">
                <a:solidFill>
                  <a:srgbClr val="0070C0"/>
                </a:solidFill>
              </a:rPr>
              <a:t>BB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51489" y="3442766"/>
            <a:ext cx="650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70C0"/>
                </a:solidFill>
              </a:rPr>
              <a:t>SAC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35495" y="3705876"/>
            <a:ext cx="650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70C0"/>
                </a:solidFill>
              </a:rPr>
              <a:t>BB</a:t>
            </a:r>
          </a:p>
        </p:txBody>
      </p:sp>
      <p:sp>
        <p:nvSpPr>
          <p:cNvPr id="48" name="Retângulo 47">
            <a:hlinkClick r:id="rId2" action="ppaction://hlinksldjump"/>
          </p:cNvPr>
          <p:cNvSpPr/>
          <p:nvPr/>
        </p:nvSpPr>
        <p:spPr>
          <a:xfrm rot="5400000">
            <a:off x="841069" y="4638676"/>
            <a:ext cx="267769" cy="488033"/>
          </a:xfrm>
          <a:prstGeom prst="rect">
            <a:avLst/>
          </a:prstGeom>
          <a:solidFill>
            <a:srgbClr val="21AF28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-2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377"/>
            <a:ext cx="2703596" cy="514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CaixaDeTexto 50"/>
          <p:cNvSpPr txBox="1"/>
          <p:nvPr/>
        </p:nvSpPr>
        <p:spPr>
          <a:xfrm>
            <a:off x="1451134" y="2037414"/>
            <a:ext cx="55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Tratativa com delegatário e Aprovação </a:t>
            </a:r>
            <a:r>
              <a:rPr lang="pt-BR" dirty="0">
                <a:solidFill>
                  <a:srgbClr val="002060"/>
                </a:solidFill>
              </a:rPr>
              <a:t>do </a:t>
            </a:r>
            <a:r>
              <a:rPr lang="pt-BR" dirty="0" smtClean="0">
                <a:solidFill>
                  <a:srgbClr val="002060"/>
                </a:solidFill>
              </a:rPr>
              <a:t>EP</a:t>
            </a:r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10" grpId="0"/>
      <p:bldP spid="11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5" grpId="0"/>
      <p:bldP spid="36" grpId="0" animBg="1"/>
      <p:bldP spid="37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02760" y="197227"/>
            <a:ext cx="9041240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PROGRAMA DE </a:t>
            </a: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AVIAÇÃO REGIONAL </a:t>
            </a:r>
            <a:r>
              <a:rPr lang="en-US" b="1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pt-BR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ACOMPANHAMENTO BB/SAC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t="23437" r="20439" b="8885"/>
          <a:stretch/>
        </p:blipFill>
        <p:spPr bwMode="auto">
          <a:xfrm>
            <a:off x="827584" y="843558"/>
            <a:ext cx="8136904" cy="42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de cantos arredondados 1"/>
          <p:cNvSpPr/>
          <p:nvPr/>
        </p:nvSpPr>
        <p:spPr>
          <a:xfrm>
            <a:off x="1043608" y="3241526"/>
            <a:ext cx="626368" cy="4103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 smtClean="0">
                <a:solidFill>
                  <a:schemeClr val="tx1"/>
                </a:solidFill>
              </a:rPr>
              <a:t>Em estudo</a:t>
            </a:r>
            <a:endParaRPr lang="pt-BR" sz="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3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EXEMPLO EVT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379091"/>
              </p:ext>
            </p:extLst>
          </p:nvPr>
        </p:nvGraphicFramePr>
        <p:xfrm>
          <a:off x="363046" y="3429007"/>
          <a:ext cx="8280920" cy="76866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28092"/>
                <a:gridCol w="828092"/>
                <a:gridCol w="828092"/>
                <a:gridCol w="828092"/>
                <a:gridCol w="828092"/>
                <a:gridCol w="639998"/>
                <a:gridCol w="714380"/>
                <a:gridCol w="1285884"/>
                <a:gridCol w="672106"/>
                <a:gridCol w="828092"/>
              </a:tblGrid>
              <a:tr h="38433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" b="1" dirty="0" smtClean="0"/>
                        <a:t>AERONAVE</a:t>
                      </a:r>
                      <a:r>
                        <a:rPr lang="pt-BR" sz="800" b="1" baseline="0" dirty="0" smtClean="0"/>
                        <a:t> DE PROJETO</a:t>
                      </a:r>
                      <a:endParaRPr lang="pt-BR" sz="800" b="1" dirty="0" smtClean="0"/>
                    </a:p>
                  </a:txBody>
                  <a:tcPr marL="9525" marR="9525" marT="71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" b="1" dirty="0" smtClean="0"/>
                        <a:t>PESO MÁXIMO DE DECOLAGEM</a:t>
                      </a:r>
                    </a:p>
                  </a:txBody>
                  <a:tcPr marL="9525" marR="9525" marT="71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" b="1" dirty="0" smtClean="0"/>
                        <a:t>ORÇAMENTO</a:t>
                      </a:r>
                      <a:r>
                        <a:rPr lang="pt-BR" sz="800" b="1" baseline="0" dirty="0" smtClean="0"/>
                        <a:t> TOTAL              (R$ MILHÕES)</a:t>
                      </a:r>
                      <a:endParaRPr lang="pt-BR" sz="800" b="1" dirty="0" smtClean="0"/>
                    </a:p>
                  </a:txBody>
                  <a:tcPr marL="9525" marR="9525" marT="71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" b="1" dirty="0" smtClean="0"/>
                        <a:t>ORÇAMENTO OBRAS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" b="1" dirty="0" smtClean="0"/>
                        <a:t>(R$ MILHÕES)</a:t>
                      </a:r>
                    </a:p>
                  </a:txBody>
                  <a:tcPr marL="9525" marR="9525" marT="71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" b="1" dirty="0" smtClean="0"/>
                        <a:t>DESAPROPR.</a:t>
                      </a:r>
                      <a:r>
                        <a:rPr lang="pt-BR" sz="800" b="1" baseline="0" dirty="0" smtClean="0"/>
                        <a:t>   (R$ MILHÕES ESTIMADO)</a:t>
                      </a:r>
                      <a:endParaRPr lang="pt-BR" sz="800" b="1" dirty="0" smtClean="0"/>
                    </a:p>
                  </a:txBody>
                  <a:tcPr marL="9525" marR="9525" marT="71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TERMINAL</a:t>
                      </a:r>
                    </a:p>
                  </a:txBody>
                  <a:tcPr marL="9525" marR="9525" marT="71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PÁTIO</a:t>
                      </a:r>
                    </a:p>
                  </a:txBody>
                  <a:tcPr marL="9525" marR="9525" marT="71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PISTA</a:t>
                      </a:r>
                    </a:p>
                  </a:txBody>
                  <a:tcPr marL="9525" marR="9525" marT="71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TEMPO DE OBRA</a:t>
                      </a:r>
                    </a:p>
                  </a:txBody>
                  <a:tcPr marL="9525" marR="9525" marT="71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NOTA</a:t>
                      </a:r>
                    </a:p>
                  </a:txBody>
                  <a:tcPr marL="9525" marR="9525" marT="71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43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40,4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40,2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0,2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Novo Terminal</a:t>
                      </a:r>
                      <a:r>
                        <a:rPr lang="en-US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MB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Novo </a:t>
                      </a:r>
                      <a:r>
                        <a:rPr lang="en-US" sz="800" b="0" i="0" u="none" strike="noStrike" dirty="0" err="1" smtClean="0">
                          <a:solidFill>
                            <a:schemeClr val="tx1"/>
                          </a:solidFill>
                          <a:latin typeface="Calibri"/>
                        </a:rPr>
                        <a:t>Pátio</a:t>
                      </a:r>
                      <a:endParaRPr lang="en-US" sz="800" b="0" i="0" u="none" strike="noStrike" dirty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16.748 m²</a:t>
                      </a:r>
                    </a:p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6 </a:t>
                      </a:r>
                      <a:r>
                        <a:rPr lang="en-US" sz="800" b="0" i="0" u="none" strike="noStrike" dirty="0" err="1" smtClean="0">
                          <a:solidFill>
                            <a:schemeClr val="tx1"/>
                          </a:solidFill>
                          <a:latin typeface="Calibri"/>
                        </a:rPr>
                        <a:t>posições</a:t>
                      </a:r>
                      <a:endParaRPr lang="en-US" sz="800" b="0" i="0" u="none" strike="noStrike" dirty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Novas RESA 90x60m, Novo Taxiway de </a:t>
                      </a:r>
                      <a:r>
                        <a:rPr lang="en-US" sz="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ligação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 </a:t>
                      </a:r>
                      <a:r>
                        <a:rPr lang="en-US" sz="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meses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0,89</a:t>
                      </a: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4" t="15735" r="15027" b="54211"/>
          <a:stretch/>
        </p:blipFill>
        <p:spPr bwMode="auto">
          <a:xfrm>
            <a:off x="213457" y="987575"/>
            <a:ext cx="8751031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48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5" descr="H:\4-SEAP\DPROFAA\Gestão Técnica\MONITORAMENTO - CONVÊNIOS\Acompanhamento de Obras\Vitória da Conquista\Visita técnica 08 - nov-15\fotos\DSC070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" b="25702"/>
          <a:stretch/>
        </p:blipFill>
        <p:spPr bwMode="auto">
          <a:xfrm>
            <a:off x="0" y="1"/>
            <a:ext cx="9396536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58"/>
          <p:cNvSpPr/>
          <p:nvPr/>
        </p:nvSpPr>
        <p:spPr>
          <a:xfrm>
            <a:off x="179512" y="1570896"/>
            <a:ext cx="9073008" cy="205440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ct val="75000"/>
              </a:lnSpc>
              <a:spcAft>
                <a:spcPts val="0"/>
              </a:spcAft>
            </a:pPr>
            <a:r>
              <a:rPr lang="pt-BR" sz="34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PROGRAMA </a:t>
            </a:r>
          </a:p>
          <a:p>
            <a:pPr algn="ctr">
              <a:lnSpc>
                <a:spcPct val="75000"/>
              </a:lnSpc>
              <a:spcAft>
                <a:spcPts val="0"/>
              </a:spcAft>
            </a:pPr>
            <a:endParaRPr lang="pt-BR" sz="3400" b="1" dirty="0" smtClean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ctr">
              <a:lnSpc>
                <a:spcPct val="75000"/>
              </a:lnSpc>
              <a:spcAft>
                <a:spcPts val="0"/>
              </a:spcAft>
            </a:pPr>
            <a:r>
              <a:rPr lang="pt-BR" sz="34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DE </a:t>
            </a:r>
          </a:p>
          <a:p>
            <a:pPr algn="ctr">
              <a:lnSpc>
                <a:spcPct val="75000"/>
              </a:lnSpc>
              <a:spcAft>
                <a:spcPts val="0"/>
              </a:spcAft>
            </a:pPr>
            <a:endParaRPr lang="pt-BR" sz="3400" b="1" dirty="0" smtClean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ctr">
              <a:lnSpc>
                <a:spcPct val="75000"/>
              </a:lnSpc>
              <a:spcAft>
                <a:spcPts val="0"/>
              </a:spcAft>
            </a:pPr>
            <a:r>
              <a:rPr lang="pt-BR" sz="34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AVIAÇÃO REGIONAL</a:t>
            </a:r>
            <a:endParaRPr lang="pt-BR" sz="3400" b="1" dirty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74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EXEMPLO ESTUDO PRELIMINAR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" t="14870" r="2217" b="39871"/>
          <a:stretch/>
        </p:blipFill>
        <p:spPr bwMode="auto">
          <a:xfrm>
            <a:off x="3066125" y="3455244"/>
            <a:ext cx="5970371" cy="1636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t="11611" r="17647" b="20070"/>
          <a:stretch/>
        </p:blipFill>
        <p:spPr bwMode="auto">
          <a:xfrm>
            <a:off x="257813" y="3455243"/>
            <a:ext cx="2664296" cy="1636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t="24542" r="3835" b="27613"/>
          <a:stretch/>
        </p:blipFill>
        <p:spPr bwMode="auto">
          <a:xfrm>
            <a:off x="257813" y="699542"/>
            <a:ext cx="8778683" cy="25847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9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2"/>
          <p:cNvSpPr txBox="1">
            <a:spLocks/>
          </p:cNvSpPr>
          <p:nvPr/>
        </p:nvSpPr>
        <p:spPr bwMode="auto">
          <a:xfrm>
            <a:off x="6804029" y="1347788"/>
            <a:ext cx="2314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/>
          <a:lstStyle/>
          <a:p>
            <a:pPr>
              <a:lnSpc>
                <a:spcPct val="200000"/>
              </a:lnSpc>
            </a:pPr>
            <a:r>
              <a:rPr lang="pt-BR" sz="2000" b="1" dirty="0" err="1" smtClean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mA</a:t>
            </a:r>
            <a:r>
              <a:rPr lang="pt-BR" sz="2000" b="1" dirty="0" smtClean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pt-BR" sz="2000" b="1" dirty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– 682 m²  </a:t>
            </a:r>
          </a:p>
          <a:p>
            <a:pPr>
              <a:lnSpc>
                <a:spcPct val="200000"/>
              </a:lnSpc>
            </a:pPr>
            <a:r>
              <a:rPr lang="pt-BR" sz="2000" b="1" dirty="0" err="1" smtClean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mB</a:t>
            </a:r>
            <a:r>
              <a:rPr lang="pt-BR" sz="2000" b="1" dirty="0" smtClean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pt-BR" sz="2000" b="1" dirty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– 1.210 m² </a:t>
            </a:r>
          </a:p>
          <a:p>
            <a:pPr>
              <a:lnSpc>
                <a:spcPct val="200000"/>
              </a:lnSpc>
            </a:pPr>
            <a:r>
              <a:rPr lang="pt-BR" sz="2000" b="1" dirty="0" err="1" smtClean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mC</a:t>
            </a:r>
            <a:r>
              <a:rPr lang="pt-BR" sz="2000" b="1" dirty="0" smtClean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pt-BR" sz="2000" b="1" dirty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– </a:t>
            </a:r>
            <a:r>
              <a:rPr lang="pt-BR" sz="2000" b="1" dirty="0" smtClean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2.160 </a:t>
            </a:r>
            <a:r>
              <a:rPr lang="pt-BR" sz="2000" b="1" dirty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m² </a:t>
            </a:r>
          </a:p>
          <a:p>
            <a:pPr>
              <a:lnSpc>
                <a:spcPct val="200000"/>
              </a:lnSpc>
            </a:pPr>
            <a:r>
              <a:rPr lang="pt-BR" sz="2000" b="1" dirty="0" err="1" smtClean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mD</a:t>
            </a:r>
            <a:r>
              <a:rPr lang="pt-BR" sz="2000" b="1" dirty="0" smtClean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pt-BR" sz="2000" b="1" dirty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– </a:t>
            </a:r>
            <a:r>
              <a:rPr lang="pt-BR" sz="2000" b="1" dirty="0" smtClean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3.550 </a:t>
            </a:r>
            <a:r>
              <a:rPr lang="pt-BR" sz="2000" b="1" dirty="0">
                <a:solidFill>
                  <a:srgbClr val="376092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m²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800100"/>
            <a:ext cx="670560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TPS PADRÃO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PROJETOS PADRÃO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47134" r="34846" b="12500"/>
          <a:stretch>
            <a:fillRect/>
          </a:stretch>
        </p:blipFill>
        <p:spPr bwMode="auto">
          <a:xfrm>
            <a:off x="285412" y="3283653"/>
            <a:ext cx="4896544" cy="140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t="19836" r="28653" b="10869"/>
          <a:stretch>
            <a:fillRect/>
          </a:stretch>
        </p:blipFill>
        <p:spPr bwMode="auto">
          <a:xfrm>
            <a:off x="5181956" y="2859782"/>
            <a:ext cx="3707448" cy="196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7"/>
          <p:cNvSpPr>
            <a:spLocks noChangeArrowheads="1"/>
          </p:cNvSpPr>
          <p:nvPr/>
        </p:nvSpPr>
        <p:spPr bwMode="auto">
          <a:xfrm>
            <a:off x="285412" y="4686404"/>
            <a:ext cx="23102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100" b="1" dirty="0" smtClean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Seção </a:t>
            </a:r>
            <a:r>
              <a:rPr lang="pt-BR" sz="1100" b="1" dirty="0" err="1" smtClean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Contraincêndio</a:t>
            </a:r>
            <a:r>
              <a:rPr lang="pt-BR" sz="1100" b="1" dirty="0" smtClean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 – SCI NPCR 7</a:t>
            </a:r>
            <a:endParaRPr lang="pt-BR" sz="1100" b="1" dirty="0">
              <a:solidFill>
                <a:srgbClr val="00B0F0"/>
              </a:solidFill>
              <a:latin typeface="+mj-lt"/>
              <a:ea typeface="Segoe UI" panose="020B0502040204020203" pitchFamily="34" charset="0"/>
            </a:endParaRPr>
          </a:p>
        </p:txBody>
      </p:sp>
      <p:sp>
        <p:nvSpPr>
          <p:cNvPr id="11" name="Retângulo 7"/>
          <p:cNvSpPr>
            <a:spLocks noChangeArrowheads="1"/>
          </p:cNvSpPr>
          <p:nvPr/>
        </p:nvSpPr>
        <p:spPr bwMode="auto">
          <a:xfrm>
            <a:off x="5520049" y="4731990"/>
            <a:ext cx="12121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100" b="1" dirty="0" smtClean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EPTA </a:t>
            </a:r>
            <a:r>
              <a:rPr lang="pt-BR" sz="1100" b="1" dirty="0" err="1" smtClean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Cat</a:t>
            </a:r>
            <a:r>
              <a:rPr lang="pt-BR" sz="1100" b="1" dirty="0" smtClean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 Especial</a:t>
            </a:r>
            <a:endParaRPr lang="pt-BR" sz="1100" b="1" dirty="0">
              <a:solidFill>
                <a:srgbClr val="00B0F0"/>
              </a:solidFill>
              <a:latin typeface="+mj-lt"/>
              <a:ea typeface="Segoe UI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0" y="771550"/>
            <a:ext cx="3456000" cy="1944000"/>
          </a:xfrm>
          <a:prstGeom prst="rect">
            <a:avLst/>
          </a:prstGeom>
        </p:spPr>
      </p:pic>
      <p:sp>
        <p:nvSpPr>
          <p:cNvPr id="13" name="Retângulo 7"/>
          <p:cNvSpPr>
            <a:spLocks noChangeArrowheads="1"/>
          </p:cNvSpPr>
          <p:nvPr/>
        </p:nvSpPr>
        <p:spPr bwMode="auto">
          <a:xfrm>
            <a:off x="2573547" y="2715766"/>
            <a:ext cx="63030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100" b="1" dirty="0" smtClean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TPS </a:t>
            </a:r>
            <a:r>
              <a:rPr lang="pt-BR" sz="1100" b="1" dirty="0" err="1" smtClean="0">
                <a:solidFill>
                  <a:srgbClr val="00B0F0"/>
                </a:solidFill>
                <a:latin typeface="+mj-lt"/>
                <a:ea typeface="Segoe UI" panose="020B0502040204020203" pitchFamily="34" charset="0"/>
              </a:rPr>
              <a:t>mA</a:t>
            </a:r>
            <a:endParaRPr lang="pt-BR" sz="1100" b="1" dirty="0">
              <a:solidFill>
                <a:srgbClr val="00B0F0"/>
              </a:solidFill>
              <a:latin typeface="+mj-lt"/>
              <a:ea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8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1"/>
          <a:stretch/>
        </p:blipFill>
        <p:spPr>
          <a:xfrm>
            <a:off x="0" y="0"/>
            <a:ext cx="9144000" cy="516403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AMBIENTAL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99592" y="1851670"/>
            <a:ext cx="7848872" cy="7771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pt-BR" b="1" dirty="0" smtClean="0">
                <a:solidFill>
                  <a:srgbClr val="002060"/>
                </a:solidFill>
                <a:latin typeface="+mj-lt"/>
                <a:ea typeface="Segoe UI" panose="020B0502040204020203" pitchFamily="34" charset="0"/>
              </a:rPr>
              <a:t>Membros </a:t>
            </a:r>
            <a:r>
              <a:rPr lang="pt-BR" b="1" dirty="0">
                <a:solidFill>
                  <a:srgbClr val="002060"/>
                </a:solidFill>
                <a:latin typeface="+mj-lt"/>
                <a:ea typeface="Segoe UI" panose="020B0502040204020203" pitchFamily="34" charset="0"/>
              </a:rPr>
              <a:t>do Conselho </a:t>
            </a:r>
            <a:r>
              <a:rPr lang="pt-BR" b="1" dirty="0">
                <a:solidFill>
                  <a:srgbClr val="002060"/>
                </a:solidFill>
                <a:latin typeface="+mj-lt"/>
              </a:rPr>
              <a:t>Nacional do Meio </a:t>
            </a:r>
            <a:r>
              <a:rPr lang="pt-BR" b="1" dirty="0" smtClean="0">
                <a:solidFill>
                  <a:srgbClr val="002060"/>
                </a:solidFill>
                <a:latin typeface="+mj-lt"/>
              </a:rPr>
              <a:t>Ambiente</a:t>
            </a:r>
            <a:r>
              <a:rPr lang="pt-BR" b="1" dirty="0" smtClean="0">
                <a:solidFill>
                  <a:srgbClr val="002060"/>
                </a:solidFill>
              </a:rPr>
              <a:t>  </a:t>
            </a:r>
            <a:r>
              <a:rPr lang="pt-BR" sz="1600" b="1" dirty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CONAMA</a:t>
            </a:r>
          </a:p>
          <a:p>
            <a:pPr algn="r"/>
            <a:endParaRPr lang="pt-BR" sz="105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algn="r"/>
            <a:r>
              <a:rPr lang="pt-BR" sz="1600" b="1" dirty="0">
                <a:solidFill>
                  <a:schemeClr val="bg1"/>
                </a:solidFill>
                <a:latin typeface="+mj-lt"/>
                <a:ea typeface="Segoe UI" panose="020B0502040204020203" pitchFamily="34" charset="0"/>
              </a:rPr>
              <a:t>Apresentação da proposta de Resolução para licenciamento de Aeroportos Regionais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123728" y="2859782"/>
            <a:ext cx="6768752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Wingdings" pitchFamily="2" charset="2"/>
              <a:buChar char="ü"/>
            </a:pPr>
            <a:r>
              <a:rPr lang="pt-BR" sz="1600" dirty="0">
                <a:solidFill>
                  <a:srgbClr val="002060"/>
                </a:solidFill>
                <a:cs typeface="Arial" pitchFamily="34" charset="0"/>
              </a:rPr>
              <a:t>Aprovação da </a:t>
            </a:r>
            <a:r>
              <a:rPr lang="pt-BR" sz="1600" b="1" dirty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Resolução CONAMA n° 470/2015</a:t>
            </a:r>
          </a:p>
          <a:p>
            <a:pPr algn="r"/>
            <a:endParaRPr lang="pt-BR" sz="1050" b="1" dirty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23529" y="3624575"/>
            <a:ext cx="4464496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Licenciamento Ambiental (até junho/2016):</a:t>
            </a:r>
          </a:p>
          <a:p>
            <a:r>
              <a:rPr lang="pt-BR" sz="1600" dirty="0" smtClean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Licenças emitidas – 16 Licenças</a:t>
            </a:r>
          </a:p>
          <a:p>
            <a:r>
              <a:rPr lang="pt-BR" sz="1600" dirty="0" smtClean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Licenças em emissão – 19 Licenças</a:t>
            </a:r>
          </a:p>
          <a:p>
            <a:endParaRPr lang="pt-BR" sz="1600" dirty="0" smtClean="0"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endParaRPr lang="pt-BR" sz="1600" b="1" dirty="0"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292080" y="3507854"/>
            <a:ext cx="36724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Estudos Ambientais (até </a:t>
            </a:r>
            <a:r>
              <a:rPr lang="pt-BR" sz="1400" dirty="0" smtClean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junho/2016</a:t>
            </a:r>
            <a:r>
              <a:rPr lang="pt-BR" sz="1400" dirty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):</a:t>
            </a:r>
          </a:p>
          <a:p>
            <a:pPr algn="r"/>
            <a:r>
              <a:rPr lang="pt-BR" sz="1400" dirty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100% Contratados (prateleira)</a:t>
            </a:r>
          </a:p>
          <a:p>
            <a:pPr algn="r"/>
            <a:r>
              <a:rPr lang="pt-BR" sz="1400" dirty="0" smtClean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35 </a:t>
            </a:r>
            <a:r>
              <a:rPr lang="pt-BR" sz="1400" dirty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concluídos e protocolados nos OEMA</a:t>
            </a:r>
          </a:p>
          <a:p>
            <a:pPr algn="r"/>
            <a:r>
              <a:rPr lang="pt-BR" sz="1400" dirty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7 concluídos em avaliação pelo BB</a:t>
            </a:r>
          </a:p>
          <a:p>
            <a:pPr algn="r"/>
            <a:r>
              <a:rPr lang="pt-BR" sz="1400" dirty="0" smtClean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48 </a:t>
            </a:r>
            <a:r>
              <a:rPr lang="pt-BR" sz="1400" dirty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em </a:t>
            </a:r>
            <a:r>
              <a:rPr lang="pt-BR" sz="1400" dirty="0" smtClean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elaboração pelas contratadas</a:t>
            </a:r>
            <a:endParaRPr lang="pt-BR" sz="1400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:\4-SEAP\DPROFAA\Gestão Técnica\MONITORAMENTO - CONVÊNIOS\Acompanhamento de Obras\Vitória da Conquista\Visita técnica 08 - nov-15\fotos\DSC07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20538"/>
            <a:ext cx="9143999" cy="514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899592" y="1419622"/>
            <a:ext cx="698477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1400" b="1" dirty="0" smtClean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EM EXECUÇÃO</a:t>
            </a:r>
          </a:p>
          <a:p>
            <a:endParaRPr lang="pt-BR" sz="600" b="1" dirty="0">
              <a:solidFill>
                <a:srgbClr val="00B0F0"/>
              </a:solidFill>
              <a:latin typeface="Rockwell" panose="02060603020205020403" pitchFamily="18" charset="0"/>
              <a:cs typeface="Arial" pitchFamily="34" charset="0"/>
            </a:endParaRPr>
          </a:p>
          <a:p>
            <a:r>
              <a:rPr lang="pt-BR" sz="1400" dirty="0" smtClean="0">
                <a:solidFill>
                  <a:srgbClr val="002060"/>
                </a:solidFill>
                <a:cs typeface="Arial" pitchFamily="34" charset="0"/>
              </a:rPr>
              <a:t>Cascavel/PR                                       </a:t>
            </a:r>
            <a:r>
              <a:rPr lang="pt-BR" sz="1400" b="1" dirty="0" smtClean="0">
                <a:solidFill>
                  <a:srgbClr val="002060"/>
                </a:solidFill>
                <a:cs typeface="Arial" pitchFamily="34" charset="0"/>
              </a:rPr>
              <a:t>R</a:t>
            </a:r>
            <a:r>
              <a:rPr lang="pt-BR" sz="1400" b="1" dirty="0">
                <a:solidFill>
                  <a:srgbClr val="002060"/>
                </a:solidFill>
                <a:cs typeface="Arial" pitchFamily="34" charset="0"/>
              </a:rPr>
              <a:t>$ </a:t>
            </a:r>
            <a:r>
              <a:rPr lang="pt-BR" sz="1400" b="1" dirty="0" smtClean="0">
                <a:solidFill>
                  <a:srgbClr val="002060"/>
                </a:solidFill>
                <a:cs typeface="Arial" pitchFamily="34" charset="0"/>
              </a:rPr>
              <a:t>5,0 milhões         </a:t>
            </a:r>
            <a:r>
              <a:rPr lang="pt-BR" sz="1400" dirty="0" smtClean="0">
                <a:solidFill>
                  <a:srgbClr val="002060"/>
                </a:solidFill>
                <a:cs typeface="Arial" pitchFamily="34" charset="0"/>
              </a:rPr>
              <a:t>conclusão outubro/16</a:t>
            </a:r>
          </a:p>
          <a:p>
            <a:r>
              <a:rPr lang="pt-BR" sz="1400" dirty="0" smtClean="0">
                <a:solidFill>
                  <a:srgbClr val="002060"/>
                </a:solidFill>
                <a:cs typeface="Arial" pitchFamily="34" charset="0"/>
              </a:rPr>
              <a:t>Fernando de Noronha/PE                   </a:t>
            </a:r>
            <a:r>
              <a:rPr lang="pt-BR" sz="1400" b="1" dirty="0" smtClean="0">
                <a:solidFill>
                  <a:srgbClr val="002060"/>
                </a:solidFill>
                <a:cs typeface="Arial" pitchFamily="34" charset="0"/>
              </a:rPr>
              <a:t>R</a:t>
            </a:r>
            <a:r>
              <a:rPr lang="pt-BR" sz="1400" b="1" dirty="0">
                <a:solidFill>
                  <a:srgbClr val="002060"/>
                </a:solidFill>
                <a:cs typeface="Arial" pitchFamily="34" charset="0"/>
              </a:rPr>
              <a:t>$ </a:t>
            </a:r>
            <a:r>
              <a:rPr lang="pt-BR" sz="1400" b="1" dirty="0" smtClean="0">
                <a:solidFill>
                  <a:srgbClr val="002060"/>
                </a:solidFill>
                <a:cs typeface="Arial" pitchFamily="34" charset="0"/>
              </a:rPr>
              <a:t>14,8 milhões       </a:t>
            </a:r>
            <a:r>
              <a:rPr lang="pt-BR" sz="1400" dirty="0" smtClean="0">
                <a:solidFill>
                  <a:srgbClr val="002060"/>
                </a:solidFill>
                <a:cs typeface="Arial" pitchFamily="34" charset="0"/>
              </a:rPr>
              <a:t>conclusão outubro/16</a:t>
            </a:r>
          </a:p>
          <a:p>
            <a:r>
              <a:rPr lang="pt-BR" sz="1400" dirty="0" smtClean="0">
                <a:solidFill>
                  <a:srgbClr val="002060"/>
                </a:solidFill>
                <a:cs typeface="Arial" pitchFamily="34" charset="0"/>
              </a:rPr>
              <a:t>Vitória </a:t>
            </a:r>
            <a:r>
              <a:rPr lang="pt-BR" sz="1400" dirty="0">
                <a:solidFill>
                  <a:srgbClr val="002060"/>
                </a:solidFill>
                <a:cs typeface="Arial" pitchFamily="34" charset="0"/>
              </a:rPr>
              <a:t>da </a:t>
            </a:r>
            <a:r>
              <a:rPr lang="pt-BR" sz="1400" dirty="0" smtClean="0">
                <a:solidFill>
                  <a:srgbClr val="002060"/>
                </a:solidFill>
                <a:cs typeface="Arial" pitchFamily="34" charset="0"/>
              </a:rPr>
              <a:t>Conquista/BA (fase 1)         </a:t>
            </a:r>
            <a:r>
              <a:rPr lang="pt-BR" sz="1400" b="1" dirty="0" smtClean="0">
                <a:solidFill>
                  <a:srgbClr val="002060"/>
                </a:solidFill>
                <a:cs typeface="Arial" pitchFamily="34" charset="0"/>
              </a:rPr>
              <a:t>R</a:t>
            </a:r>
            <a:r>
              <a:rPr lang="pt-BR" sz="1400" b="1" dirty="0">
                <a:solidFill>
                  <a:srgbClr val="002060"/>
                </a:solidFill>
                <a:cs typeface="Arial" pitchFamily="34" charset="0"/>
              </a:rPr>
              <a:t>$ </a:t>
            </a:r>
            <a:r>
              <a:rPr lang="pt-BR" sz="1400" b="1" dirty="0" smtClean="0">
                <a:solidFill>
                  <a:srgbClr val="002060"/>
                </a:solidFill>
                <a:cs typeface="Arial" pitchFamily="34" charset="0"/>
              </a:rPr>
              <a:t>53,0milhões        </a:t>
            </a:r>
            <a:r>
              <a:rPr lang="pt-BR" sz="1400" dirty="0" smtClean="0">
                <a:solidFill>
                  <a:srgbClr val="002060"/>
                </a:solidFill>
                <a:cs typeface="Arial" pitchFamily="34" charset="0"/>
              </a:rPr>
              <a:t>conclusão agosto/16</a:t>
            </a:r>
            <a:endParaRPr lang="pt-BR" sz="14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99592" y="4083918"/>
            <a:ext cx="6984776" cy="10310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1400" b="1" dirty="0" smtClean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EM CELEBRAÇÃO</a:t>
            </a:r>
          </a:p>
          <a:p>
            <a:endParaRPr lang="pt-BR" sz="300" b="1" dirty="0">
              <a:solidFill>
                <a:schemeClr val="bg1"/>
              </a:solidFill>
              <a:latin typeface="Rockwell" panose="02060603020205020403" pitchFamily="18" charset="0"/>
              <a:cs typeface="Arial" pitchFamily="34" charset="0"/>
            </a:endParaRPr>
          </a:p>
          <a:p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Aracati/CE	                                          R$ 2,1 milhões	</a:t>
            </a:r>
          </a:p>
          <a:p>
            <a:r>
              <a:rPr lang="pt-BR" sz="1400" dirty="0" err="1" smtClean="0">
                <a:solidFill>
                  <a:schemeClr val="bg1"/>
                </a:solidFill>
                <a:cs typeface="Arial" pitchFamily="34" charset="0"/>
              </a:rPr>
              <a:t>Jijoca</a:t>
            </a:r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 de Jericoacoara/CE                   R$ 17,5  milhões</a:t>
            </a:r>
          </a:p>
          <a:p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Santiago/RS                                         R</a:t>
            </a:r>
            <a:r>
              <a:rPr lang="pt-BR" sz="1400" dirty="0">
                <a:solidFill>
                  <a:schemeClr val="bg1"/>
                </a:solidFill>
                <a:cs typeface="Arial" pitchFamily="34" charset="0"/>
              </a:rPr>
              <a:t>$ </a:t>
            </a:r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0,6 milhão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508104" y="4815031"/>
            <a:ext cx="352839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1200" dirty="0" smtClean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Emenda Parlamentar 2016</a:t>
            </a:r>
            <a:endParaRPr lang="pt-BR" sz="12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99592" y="2427734"/>
            <a:ext cx="6624736" cy="17389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1400" b="1" dirty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A EXECUTAR</a:t>
            </a:r>
          </a:p>
          <a:p>
            <a:endParaRPr lang="pt-BR" sz="600" b="1" dirty="0">
              <a:solidFill>
                <a:srgbClr val="00B0F0"/>
              </a:solidFill>
              <a:latin typeface="Rockwell" panose="02060603020205020403" pitchFamily="18" charset="0"/>
              <a:cs typeface="Arial" pitchFamily="34" charset="0"/>
            </a:endParaRPr>
          </a:p>
          <a:p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Cajazeiras/PB                                      R</a:t>
            </a:r>
            <a:r>
              <a:rPr lang="pt-BR" sz="1400" dirty="0">
                <a:solidFill>
                  <a:schemeClr val="bg1"/>
                </a:solidFill>
                <a:cs typeface="Arial" pitchFamily="34" charset="0"/>
              </a:rPr>
              <a:t>$ 1,1 milhões</a:t>
            </a:r>
          </a:p>
          <a:p>
            <a:r>
              <a:rPr lang="pt-BR" sz="1400" dirty="0">
                <a:solidFill>
                  <a:schemeClr val="bg1"/>
                </a:solidFill>
                <a:cs typeface="Arial" pitchFamily="34" charset="0"/>
              </a:rPr>
              <a:t>Correia Pinto/SC                    </a:t>
            </a:r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              R</a:t>
            </a:r>
            <a:r>
              <a:rPr lang="pt-BR" sz="1400" dirty="0">
                <a:solidFill>
                  <a:schemeClr val="bg1"/>
                </a:solidFill>
                <a:cs typeface="Arial" pitchFamily="34" charset="0"/>
              </a:rPr>
              <a:t>$ 1,8 </a:t>
            </a:r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milhões    </a:t>
            </a:r>
            <a:r>
              <a:rPr lang="pt-BR" sz="1400" dirty="0" smtClean="0">
                <a:solidFill>
                  <a:schemeClr val="bg1"/>
                </a:solidFill>
                <a:latin typeface="Rockwell" panose="02060603020205020403" pitchFamily="18" charset="0"/>
                <a:cs typeface="Arial" pitchFamily="34" charset="0"/>
              </a:rPr>
              <a:t> </a:t>
            </a:r>
          </a:p>
          <a:p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Linhares/ES                                         R$ 27,0 milhões  </a:t>
            </a:r>
          </a:p>
          <a:p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Penedo/AL                                           R</a:t>
            </a:r>
            <a:r>
              <a:rPr lang="pt-BR" sz="1400" dirty="0">
                <a:solidFill>
                  <a:schemeClr val="bg1"/>
                </a:solidFill>
                <a:cs typeface="Arial" pitchFamily="34" charset="0"/>
              </a:rPr>
              <a:t>$ 4,6 </a:t>
            </a:r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milhões </a:t>
            </a:r>
            <a:endParaRPr lang="pt-BR" sz="1400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pt-BR" sz="1400" dirty="0">
                <a:solidFill>
                  <a:schemeClr val="bg1"/>
                </a:solidFill>
                <a:cs typeface="Arial" pitchFamily="34" charset="0"/>
              </a:rPr>
              <a:t>Vitória da </a:t>
            </a:r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Conquista/BA (fase 2)          R</a:t>
            </a:r>
            <a:r>
              <a:rPr lang="pt-BR" sz="1400" dirty="0">
                <a:solidFill>
                  <a:schemeClr val="bg1"/>
                </a:solidFill>
                <a:cs typeface="Arial" pitchFamily="34" charset="0"/>
              </a:rPr>
              <a:t>$ 45,0 </a:t>
            </a:r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milhões</a:t>
            </a:r>
          </a:p>
          <a:p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Araruna/PB	                        R$ 1,66 milhão</a:t>
            </a:r>
            <a:endParaRPr lang="pt-BR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899592" y="843558"/>
            <a:ext cx="6984776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1400" b="1" dirty="0" smtClean="0">
                <a:solidFill>
                  <a:srgbClr val="00B0F0"/>
                </a:solidFill>
                <a:latin typeface="Rockwell" panose="02060603020205020403" pitchFamily="18" charset="0"/>
                <a:cs typeface="Arial" pitchFamily="34" charset="0"/>
              </a:rPr>
              <a:t>CONCLUÍDO</a:t>
            </a:r>
          </a:p>
          <a:p>
            <a:endParaRPr lang="pt-BR" sz="600" b="1" dirty="0">
              <a:solidFill>
                <a:srgbClr val="00B0F0"/>
              </a:solidFill>
              <a:latin typeface="Rockwell" panose="02060603020205020403" pitchFamily="18" charset="0"/>
              <a:cs typeface="Arial" pitchFamily="34" charset="0"/>
            </a:endParaRPr>
          </a:p>
          <a:p>
            <a:r>
              <a:rPr lang="pt-BR" sz="1400" dirty="0" smtClean="0">
                <a:solidFill>
                  <a:srgbClr val="002060"/>
                </a:solidFill>
                <a:cs typeface="Arial" pitchFamily="34" charset="0"/>
              </a:rPr>
              <a:t>Santo Ângelo/RS                                </a:t>
            </a:r>
            <a:r>
              <a:rPr lang="pt-BR" sz="1400" b="1" dirty="0" smtClean="0">
                <a:solidFill>
                  <a:srgbClr val="002060"/>
                </a:solidFill>
                <a:cs typeface="Arial" pitchFamily="34" charset="0"/>
              </a:rPr>
              <a:t>R</a:t>
            </a:r>
            <a:r>
              <a:rPr lang="pt-BR" sz="1400" b="1" dirty="0">
                <a:solidFill>
                  <a:srgbClr val="002060"/>
                </a:solidFill>
                <a:cs typeface="Arial" pitchFamily="34" charset="0"/>
              </a:rPr>
              <a:t>$ </a:t>
            </a:r>
            <a:r>
              <a:rPr lang="pt-BR" sz="1400" b="1" dirty="0" smtClean="0">
                <a:solidFill>
                  <a:srgbClr val="002060"/>
                </a:solidFill>
                <a:cs typeface="Arial" pitchFamily="34" charset="0"/>
              </a:rPr>
              <a:t>5,1 milhões         </a:t>
            </a:r>
            <a:r>
              <a:rPr lang="pt-BR" sz="1400" dirty="0" smtClean="0">
                <a:solidFill>
                  <a:srgbClr val="002060"/>
                </a:solidFill>
                <a:cs typeface="Arial" pitchFamily="34" charset="0"/>
              </a:rPr>
              <a:t>concluído março/16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CONVÊNIOS COM ESTADOS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83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395536" y="1660033"/>
            <a:ext cx="262829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002060"/>
                </a:solidFill>
                <a:latin typeface="Rockwell" pitchFamily="18" charset="0"/>
              </a:rPr>
              <a:t>ENTREGUES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100" b="1" dirty="0">
              <a:solidFill>
                <a:srgbClr val="00B0F0"/>
              </a:solidFill>
              <a:latin typeface="Rockwell" panose="02060603020205020403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prstClr val="white"/>
                </a:solidFill>
                <a:latin typeface="Calibri"/>
              </a:rPr>
              <a:t>19 TIPO 3 (3.000 litros)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prstClr val="white"/>
                </a:solidFill>
                <a:latin typeface="Calibri"/>
              </a:rPr>
              <a:t>49 TIPO 4 (6.100 litros)</a:t>
            </a:r>
            <a:endParaRPr lang="pt-BR" b="1" dirty="0">
              <a:solidFill>
                <a:prstClr val="white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prstClr val="white"/>
                </a:solidFill>
                <a:latin typeface="Calibri"/>
              </a:rPr>
              <a:t>Valor : </a:t>
            </a:r>
            <a:r>
              <a:rPr lang="pt-BR" b="1" dirty="0" smtClean="0">
                <a:solidFill>
                  <a:prstClr val="white"/>
                </a:solidFill>
                <a:latin typeface="Calibri"/>
                <a:cs typeface="+mn-cs"/>
              </a:rPr>
              <a:t>R$ 94,64 milhões</a:t>
            </a:r>
            <a:endParaRPr lang="pt-BR" b="1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3528" y="3353385"/>
            <a:ext cx="2628292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002060"/>
                </a:solidFill>
                <a:latin typeface="Rockwell" pitchFamily="18" charset="0"/>
              </a:rPr>
              <a:t>A ENTREGAR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100" b="1" dirty="0">
              <a:solidFill>
                <a:srgbClr val="00B0F0"/>
              </a:solidFill>
              <a:latin typeface="Rockwell" panose="02060603020205020403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prstClr val="white"/>
                </a:solidFill>
                <a:latin typeface="Calibri"/>
              </a:rPr>
              <a:t>10 </a:t>
            </a:r>
            <a:r>
              <a:rPr lang="pt-BR" dirty="0">
                <a:solidFill>
                  <a:prstClr val="white"/>
                </a:solidFill>
                <a:latin typeface="Calibri"/>
              </a:rPr>
              <a:t>TIPO 3 (3.000 litros)</a:t>
            </a:r>
            <a:endParaRPr lang="pt-BR" b="1" dirty="0">
              <a:solidFill>
                <a:prstClr val="white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prstClr val="white"/>
                </a:solidFill>
                <a:latin typeface="Calibri"/>
              </a:rPr>
              <a:t>11 </a:t>
            </a:r>
            <a:r>
              <a:rPr lang="pt-BR" dirty="0">
                <a:solidFill>
                  <a:prstClr val="white"/>
                </a:solidFill>
                <a:latin typeface="Calibri"/>
              </a:rPr>
              <a:t>TIPO 4 (6.100 litros</a:t>
            </a:r>
            <a:r>
              <a:rPr lang="pt-BR" dirty="0" smtClean="0">
                <a:solidFill>
                  <a:prstClr val="white"/>
                </a:solidFill>
                <a:latin typeface="Calibri"/>
              </a:rPr>
              <a:t>)</a:t>
            </a:r>
            <a:endParaRPr lang="pt-BR" b="1" dirty="0">
              <a:solidFill>
                <a:prstClr val="white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prstClr val="white"/>
                </a:solidFill>
                <a:latin typeface="Calibri"/>
              </a:rPr>
              <a:t>Valor : </a:t>
            </a:r>
            <a:r>
              <a:rPr lang="pt-BR" b="1" dirty="0">
                <a:solidFill>
                  <a:prstClr val="white"/>
                </a:solidFill>
                <a:latin typeface="Calibri"/>
                <a:cs typeface="+mn-cs"/>
              </a:rPr>
              <a:t>R$ </a:t>
            </a:r>
            <a:r>
              <a:rPr lang="pt-BR" b="1" dirty="0" smtClean="0">
                <a:solidFill>
                  <a:prstClr val="white"/>
                </a:solidFill>
                <a:latin typeface="Calibri"/>
                <a:cs typeface="+mn-cs"/>
              </a:rPr>
              <a:t>28,70 milhões</a:t>
            </a:r>
            <a:endParaRPr lang="pt-BR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hangingPunct="0"/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AQUISIÇÃO CCI</a:t>
            </a:r>
            <a:endParaRPr lang="pt-BR" sz="20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65" y="1545637"/>
            <a:ext cx="3437139" cy="257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56"/>
          <p:cNvSpPr/>
          <p:nvPr/>
        </p:nvSpPr>
        <p:spPr>
          <a:xfrm>
            <a:off x="64617" y="54281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PROGRAMA DE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CAPACITAÇÃO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6"/>
          <p:cNvGrpSpPr/>
          <p:nvPr/>
        </p:nvGrpSpPr>
        <p:grpSpPr>
          <a:xfrm>
            <a:off x="3923929" y="2793002"/>
            <a:ext cx="4706327" cy="1107996"/>
            <a:chOff x="4766982" y="1131590"/>
            <a:chExt cx="3837467" cy="1477328"/>
          </a:xfrm>
        </p:grpSpPr>
        <p:sp>
          <p:nvSpPr>
            <p:cNvPr id="11" name="CaixaDeTexto 13"/>
            <p:cNvSpPr txBox="1">
              <a:spLocks noChangeArrowheads="1"/>
            </p:cNvSpPr>
            <p:nvPr/>
          </p:nvSpPr>
          <p:spPr bwMode="auto">
            <a:xfrm>
              <a:off x="4766982" y="1134894"/>
              <a:ext cx="1217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fontAlgn="base">
                <a:spcBef>
                  <a:spcPct val="0"/>
                </a:spcBef>
                <a:spcAft>
                  <a:spcPct val="0"/>
                </a:spcAft>
                <a:defRPr kumimoji="0" sz="16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Rockwell" panose="02060603020205020403" pitchFamily="18" charset="0"/>
                  <a:cs typeface="Arial" pitchFamily="34" charset="0"/>
                </a:defRPr>
              </a:lvl1pPr>
              <a:extLst/>
            </a:lstStyle>
            <a:p>
              <a:pPr algn="r">
                <a:spcBef>
                  <a:spcPts val="1800"/>
                </a:spcBef>
              </a:pPr>
              <a:r>
                <a:rPr lang="pt-BR" sz="1800" dirty="0" smtClean="0"/>
                <a:t>•</a:t>
              </a:r>
            </a:p>
          </p:txBody>
        </p:sp>
        <p:sp>
          <p:nvSpPr>
            <p:cNvPr id="12" name="CaixaDeTexto 13"/>
            <p:cNvSpPr txBox="1">
              <a:spLocks noChangeArrowheads="1"/>
            </p:cNvSpPr>
            <p:nvPr/>
          </p:nvSpPr>
          <p:spPr bwMode="auto">
            <a:xfrm>
              <a:off x="4956927" y="1131590"/>
              <a:ext cx="364752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fontAlgn="base">
                <a:spcBef>
                  <a:spcPct val="0"/>
                </a:spcBef>
                <a:spcAft>
                  <a:spcPct val="0"/>
                </a:spcAft>
                <a:defRPr kumimoji="0" sz="16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Rockwell" panose="02060603020205020403" pitchFamily="18" charset="0"/>
                  <a:cs typeface="Arial" pitchFamily="34" charset="0"/>
                </a:defRPr>
              </a:lvl1pPr>
              <a:extLst/>
            </a:lstStyle>
            <a:p>
              <a:pPr>
                <a:spcBef>
                  <a:spcPts val="1800"/>
                </a:spcBef>
              </a:pPr>
              <a:r>
                <a:rPr lang="pt-BR" sz="1800" b="0" dirty="0" smtClean="0">
                  <a:solidFill>
                    <a:prstClr val="black"/>
                  </a:solidFill>
                  <a:latin typeface="Calibri"/>
                </a:rPr>
                <a:t>Formar </a:t>
              </a:r>
              <a:r>
                <a:rPr lang="pt-BR" sz="1800" b="0" dirty="0">
                  <a:solidFill>
                    <a:prstClr val="black"/>
                  </a:solidFill>
                  <a:latin typeface="Calibri"/>
                </a:rPr>
                <a:t>e capacitar profissionais envolvidos com a gestão e a operação de </a:t>
              </a:r>
              <a:r>
                <a:rPr lang="pt-BR" sz="1800" dirty="0"/>
                <a:t>aeroportos regionais </a:t>
              </a:r>
              <a:r>
                <a:rPr lang="pt-BR" sz="1800" b="0" dirty="0">
                  <a:solidFill>
                    <a:prstClr val="black"/>
                  </a:solidFill>
                  <a:latin typeface="Calibri"/>
                </a:rPr>
                <a:t>de médio e pequeno porte, situados fora dos grandes centros urbanos</a:t>
              </a:r>
              <a:r>
                <a:rPr lang="pt-BR" sz="1800" b="0" dirty="0" smtClean="0">
                  <a:solidFill>
                    <a:prstClr val="black"/>
                  </a:solidFill>
                  <a:latin typeface="Calibri"/>
                </a:rPr>
                <a:t>.</a:t>
              </a:r>
              <a:endParaRPr lang="pt-BR" sz="1800" b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3949734" y="2330686"/>
            <a:ext cx="4248472" cy="438511"/>
          </a:xfrm>
          <a:prstGeom prst="rect">
            <a:avLst/>
          </a:prstGeom>
          <a:noFill/>
        </p:spPr>
        <p:txBody>
          <a:bodyPr wrap="square" lIns="68512" tIns="34255" rIns="68512" bIns="34255" rtlCol="0">
            <a:spAutoFit/>
          </a:bodyPr>
          <a:lstStyle>
            <a:defPPr>
              <a:defRPr lang="pt-BR"/>
            </a:defPPr>
            <a:lvl1pPr algn="just" eaLnBrk="0" fontAlgn="base" hangingPunct="0">
              <a:spcAft>
                <a:spcPts val="2400"/>
              </a:spcAft>
              <a:buClr>
                <a:srgbClr val="002060"/>
              </a:buClr>
              <a:buSzPct val="85000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spcAft>
                <a:spcPts val="450"/>
              </a:spcAft>
            </a:pPr>
            <a:r>
              <a:rPr lang="pt-BR" sz="2400" b="1" dirty="0" smtClean="0">
                <a:solidFill>
                  <a:srgbClr val="00B0F0"/>
                </a:solidFill>
                <a:latin typeface="Rockwell" panose="02060603020205020403" pitchFamily="18" charset="0"/>
              </a:rPr>
              <a:t>Objetivo</a:t>
            </a:r>
          </a:p>
        </p:txBody>
      </p:sp>
      <p:pic>
        <p:nvPicPr>
          <p:cNvPr id="8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599642"/>
            <a:ext cx="4680522" cy="502055"/>
          </a:xfrm>
          <a:prstGeom prst="rect">
            <a:avLst/>
          </a:prstGeom>
        </p:spPr>
      </p:pic>
      <p:pic>
        <p:nvPicPr>
          <p:cNvPr id="14" name="Picture 2" descr="H:\1-GM\ASCOM\Marca SA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6" b="21170"/>
          <a:stretch/>
        </p:blipFill>
        <p:spPr bwMode="auto">
          <a:xfrm>
            <a:off x="8172400" y="87838"/>
            <a:ext cx="792088" cy="21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5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021404"/>
              </p:ext>
            </p:extLst>
          </p:nvPr>
        </p:nvGraphicFramePr>
        <p:xfrm>
          <a:off x="323530" y="1059582"/>
          <a:ext cx="4143443" cy="2923287"/>
        </p:xfrm>
        <a:graphic>
          <a:graphicData uri="http://schemas.openxmlformats.org/drawingml/2006/table">
            <a:tbl>
              <a:tblPr firstRow="1" bandRow="1"/>
              <a:tblGrid>
                <a:gridCol w="2775291"/>
                <a:gridCol w="1368152"/>
              </a:tblGrid>
              <a:tr h="492946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r" defTabSz="914355" rtl="0" eaLnBrk="1" latinLnBrk="0" hangingPunct="1"/>
                      <a:r>
                        <a:rPr kumimoji="0" lang="pt-BR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Empresa Brasileira de Infraestrutura Aeroportuária </a:t>
                      </a:r>
                      <a:endParaRPr kumimoji="0" lang="pt-BR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lvl="1" indent="0" algn="ctr"/>
                      <a:r>
                        <a:rPr lang="pt-BR" sz="11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INFRAERO</a:t>
                      </a:r>
                      <a:endParaRPr lang="pt-BR" sz="11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8620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pt-BR" sz="1100" b="0" dirty="0" smtClean="0"/>
                        <a:t>Curso</a:t>
                      </a:r>
                      <a:r>
                        <a:rPr lang="pt-BR" sz="1100" b="0" baseline="0" dirty="0" smtClean="0"/>
                        <a:t> Básico de Gestores de Aeródromos</a:t>
                      </a:r>
                      <a:endParaRPr lang="pt-BR" sz="1100" b="0" dirty="0"/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pt-BR" sz="9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CBGAR</a:t>
                      </a:r>
                      <a:endParaRPr lang="pt-BR" sz="9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Intermediário para Gestores de Aeródromos</a:t>
                      </a:r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355" rtl="0" eaLnBrk="1" latinLnBrk="0" hangingPunct="1"/>
                      <a:r>
                        <a:rPr lang="pt-BR" sz="900" b="1" kern="1200" dirty="0" err="1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CinGAR</a:t>
                      </a:r>
                      <a:endParaRPr lang="pt-BR" sz="9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Gestor de SESCINC</a:t>
                      </a:r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CBGSESCINC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Manutenção Aeroportuária</a:t>
                      </a:r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CMA 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Operações Aeroportuárias</a:t>
                      </a:r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355" rtl="0" eaLnBrk="1" latinLnBrk="0" hangingPunct="1"/>
                      <a:r>
                        <a:rPr lang="pt-BR" sz="9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COA</a:t>
                      </a:r>
                      <a:endParaRPr lang="pt-BR" sz="9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55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Fiscal de Pátio e Pista</a:t>
                      </a:r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355" rtl="0" eaLnBrk="1" latinLnBrk="0" hangingPunct="1"/>
                      <a:r>
                        <a:rPr lang="pt-BR" sz="9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CFP</a:t>
                      </a:r>
                      <a:endParaRPr lang="pt-BR" sz="9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968731"/>
              </p:ext>
            </p:extLst>
          </p:nvPr>
        </p:nvGraphicFramePr>
        <p:xfrm>
          <a:off x="4821046" y="1059582"/>
          <a:ext cx="4143443" cy="1698672"/>
        </p:xfrm>
        <a:graphic>
          <a:graphicData uri="http://schemas.openxmlformats.org/drawingml/2006/table">
            <a:tbl>
              <a:tblPr firstRow="1" bandRow="1"/>
              <a:tblGrid>
                <a:gridCol w="2775291"/>
                <a:gridCol w="1368152"/>
              </a:tblGrid>
              <a:tr h="502920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r" defTabSz="914355" rtl="0" eaLnBrk="1" latinLnBrk="0" hangingPunct="1"/>
                      <a:r>
                        <a:rPr kumimoji="0" lang="pt-BR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Empresa Brasileira de Infraestrutura Aeroportuária</a:t>
                      </a:r>
                    </a:p>
                    <a:p>
                      <a:pPr marL="0" algn="r" defTabSz="914355" rtl="0" eaLnBrk="1" latinLnBrk="0" hangingPunct="1"/>
                      <a:r>
                        <a:rPr lang="pt-BR" sz="1100" b="1" kern="1200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NOVOS CURSOS -2016 </a:t>
                      </a:r>
                      <a:endParaRPr lang="pt-BR" sz="1100" b="1" kern="1200" dirty="0">
                        <a:solidFill>
                          <a:srgbClr val="00206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lvl="1" indent="0" algn="ctr"/>
                      <a:r>
                        <a:rPr lang="pt-BR" sz="11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INFRAERO</a:t>
                      </a:r>
                      <a:endParaRPr lang="pt-BR" sz="11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042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pt-BR" sz="1100" b="0" dirty="0" smtClean="0"/>
                        <a:t>Tarifas Aeroportuárias </a:t>
                      </a:r>
                      <a:endParaRPr lang="pt-BR" sz="1100" b="0" dirty="0"/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pt-BR" sz="9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CTA</a:t>
                      </a:r>
                      <a:endParaRPr lang="pt-BR" sz="9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lvl="0" algn="r" defTabSz="914355" rtl="0" eaLnBrk="1" latinLnBrk="0" hangingPunct="1"/>
                      <a:r>
                        <a:rPr lang="pt-BR" sz="1100" b="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Exercícios Simulados</a:t>
                      </a:r>
                      <a:endParaRPr lang="pt-BR" sz="1100" b="0" kern="1200" dirty="0">
                        <a:solidFill>
                          <a:schemeClr val="dk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355" rtl="0" eaLnBrk="1" latinLnBrk="0" hangingPunct="1"/>
                      <a:r>
                        <a:rPr lang="pt-BR" sz="9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CPAES</a:t>
                      </a:r>
                      <a:endParaRPr lang="pt-BR" sz="9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marL="0" lvl="0" algn="r" defTabSz="914355" rtl="0" eaLnBrk="1" latinLnBrk="0" hangingPunct="1"/>
                      <a:r>
                        <a:rPr lang="pt-BR" sz="1100" b="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Elaboração de Planos e Programas</a:t>
                      </a:r>
                      <a:endParaRPr lang="pt-BR" sz="1100" b="0" kern="1200" dirty="0">
                        <a:solidFill>
                          <a:schemeClr val="dk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CEPP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274536"/>
              </p:ext>
            </p:extLst>
          </p:nvPr>
        </p:nvGraphicFramePr>
        <p:xfrm>
          <a:off x="4691286" y="3151203"/>
          <a:ext cx="4201194" cy="824704"/>
        </p:xfrm>
        <a:graphic>
          <a:graphicData uri="http://schemas.openxmlformats.org/drawingml/2006/table">
            <a:tbl>
              <a:tblPr firstRow="1" bandRow="1"/>
              <a:tblGrid>
                <a:gridCol w="2993720"/>
                <a:gridCol w="1207474"/>
              </a:tblGrid>
              <a:tr h="364918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kumimoji="0" lang="pt-BR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Arial" pitchFamily="34" charset="0"/>
                        </a:rPr>
                        <a:t>Comando da Aeronáutica</a:t>
                      </a:r>
                      <a:endParaRPr kumimoji="0" lang="pt-BR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Arial" pitchFamily="34" charset="0"/>
                      </a:endParaRPr>
                    </a:p>
                  </a:txBody>
                  <a:tcPr marL="88409" marR="88409" marT="33154" marB="33154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lvl="1" indent="0" algn="ctr"/>
                      <a:r>
                        <a:rPr lang="pt-BR" sz="11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COMAER</a:t>
                      </a:r>
                      <a:endParaRPr lang="pt-BR" sz="11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88409" marR="88409" marT="33154" marB="3315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9786"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pt-BR" sz="1100" b="0" dirty="0" smtClean="0"/>
                        <a:t>Curso</a:t>
                      </a:r>
                      <a:r>
                        <a:rPr lang="pt-BR" sz="1100" b="0" baseline="0" dirty="0" smtClean="0"/>
                        <a:t> de Bombeiros de Aeródromos</a:t>
                      </a:r>
                      <a:endParaRPr lang="pt-BR" sz="1100" b="0" dirty="0"/>
                    </a:p>
                  </a:txBody>
                  <a:tcPr marL="88409" marR="88409" marT="33154" marB="3315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55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32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09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86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64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240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418" algn="l" defTabSz="914355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/>
                      <a:r>
                        <a:rPr lang="pt-BR" sz="900" b="1" kern="1200" dirty="0" smtClean="0">
                          <a:solidFill>
                            <a:srgbClr val="00B0F0"/>
                          </a:solidFill>
                          <a:latin typeface="Rockwell" panose="02060603020205020403" pitchFamily="18" charset="0"/>
                          <a:ea typeface="Segoe UI" panose="020B0502040204020203" pitchFamily="34" charset="0"/>
                          <a:cs typeface="Arial" panose="020B0604020202020204" pitchFamily="34" charset="0"/>
                        </a:rPr>
                        <a:t>CBBA</a:t>
                      </a:r>
                      <a:endParaRPr lang="pt-BR" sz="900" b="1" kern="1200" dirty="0">
                        <a:solidFill>
                          <a:srgbClr val="00B0F0"/>
                        </a:solidFill>
                        <a:latin typeface="Rockwell" panose="02060603020205020403" pitchFamily="18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88409" marR="88409" marT="33154" marB="3315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H:\1-GM\ASCOM\Marca SA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6" b="21170"/>
          <a:stretch/>
        </p:blipFill>
        <p:spPr bwMode="auto">
          <a:xfrm>
            <a:off x="8172400" y="87838"/>
            <a:ext cx="792088" cy="21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76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203776"/>
              </p:ext>
            </p:extLst>
          </p:nvPr>
        </p:nvGraphicFramePr>
        <p:xfrm>
          <a:off x="899592" y="789552"/>
          <a:ext cx="7704856" cy="365517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75594"/>
                <a:gridCol w="937025"/>
                <a:gridCol w="1041139"/>
                <a:gridCol w="1041139"/>
                <a:gridCol w="1483883"/>
                <a:gridCol w="326076"/>
              </a:tblGrid>
              <a:tr h="390367">
                <a:tc>
                  <a:txBody>
                    <a:bodyPr/>
                    <a:lstStyle/>
                    <a:p>
                      <a:pPr algn="l"/>
                      <a:r>
                        <a:rPr lang="pt-B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</a:t>
                      </a:r>
                      <a:endParaRPr lang="pt-BR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pt-BR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2013-2015</a:t>
                      </a:r>
                      <a:endParaRPr lang="pt-BR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r"/>
                      <a:endParaRPr lang="pt-BR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</a:tr>
              <a:tr h="307336">
                <a:tc>
                  <a:txBody>
                    <a:bodyPr/>
                    <a:lstStyle/>
                    <a:p>
                      <a:pPr algn="l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CBBA (Bombeiros de Aeródromo)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386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1042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r"/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</a:tr>
              <a:tr h="290570">
                <a:tc>
                  <a:txBody>
                    <a:bodyPr/>
                    <a:lstStyle/>
                    <a:p>
                      <a:pPr algn="l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CBGAR (Gestores</a:t>
                      </a:r>
                      <a:r>
                        <a:rPr lang="pt-BR" sz="7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Básico)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r"/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</a:tr>
              <a:tr h="307336">
                <a:tc>
                  <a:txBody>
                    <a:bodyPr/>
                    <a:lstStyle/>
                    <a:p>
                      <a:pPr algn="l"/>
                      <a:r>
                        <a:rPr lang="pt-BR" sz="7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CInGAR</a:t>
                      </a:r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(Gestores –</a:t>
                      </a:r>
                      <a:r>
                        <a:rPr lang="pt-BR" sz="7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Intermediário)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r"/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</a:tr>
              <a:tr h="344441">
                <a:tc>
                  <a:txBody>
                    <a:bodyPr/>
                    <a:lstStyle/>
                    <a:p>
                      <a:pPr algn="l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CBGSESCINC (Gestores</a:t>
                      </a:r>
                      <a:r>
                        <a:rPr lang="pt-BR" sz="7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SESCINC)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r"/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</a:tr>
              <a:tr h="307336">
                <a:tc>
                  <a:txBody>
                    <a:bodyPr/>
                    <a:lstStyle/>
                    <a:p>
                      <a:pPr algn="l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CMA (Manutenção)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r"/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</a:tr>
              <a:tr h="307336">
                <a:tc>
                  <a:txBody>
                    <a:bodyPr/>
                    <a:lstStyle/>
                    <a:p>
                      <a:pPr algn="l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 (Operações Aeroportuárias)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r"/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</a:tr>
              <a:tr h="206666">
                <a:tc>
                  <a:txBody>
                    <a:bodyPr/>
                    <a:lstStyle/>
                    <a:p>
                      <a:pPr algn="l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CFP (Fiscal</a:t>
                      </a:r>
                      <a:r>
                        <a:rPr lang="pt-BR" sz="7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Pátio)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pt-BR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r"/>
                      <a:endParaRPr lang="pt-BR" sz="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</a:tr>
              <a:tr h="238538">
                <a:tc>
                  <a:txBody>
                    <a:bodyPr/>
                    <a:lstStyle/>
                    <a:p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7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611</a:t>
                      </a:r>
                      <a:endParaRPr lang="pt-BR" sz="7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</a:t>
                      </a:r>
                      <a:endParaRPr lang="pt-BR" sz="7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1.566</a:t>
                      </a:r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r"/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</a:tr>
              <a:tr h="266367">
                <a:tc>
                  <a:txBody>
                    <a:bodyPr/>
                    <a:lstStyle/>
                    <a:p>
                      <a:pPr algn="l"/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AEROPORTOS REGIONAIS -</a:t>
                      </a:r>
                      <a:r>
                        <a:rPr lang="pt-BR" sz="7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PIL*</a:t>
                      </a:r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</a:t>
                      </a:r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r"/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</a:tr>
              <a:tr h="344441">
                <a:tc>
                  <a:txBody>
                    <a:bodyPr/>
                    <a:lstStyle/>
                    <a:p>
                      <a:pPr algn="l"/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AEROPORTOS/GOVERNOS</a:t>
                      </a:r>
                      <a:r>
                        <a:rPr lang="pt-BR" sz="7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pt-BR" sz="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TENDIDOS**</a:t>
                      </a:r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r"/>
                      <a:endParaRPr lang="pt-BR" sz="7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</a:tr>
              <a:tr h="344441">
                <a:tc>
                  <a:txBody>
                    <a:bodyPr/>
                    <a:lstStyle/>
                    <a:p>
                      <a:pPr algn="l"/>
                      <a:r>
                        <a:rPr lang="pt-BR" sz="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TOTAL INVESTIDO:</a:t>
                      </a:r>
                      <a:endParaRPr lang="pt-BR" sz="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R$ 8,6 milhões</a:t>
                      </a:r>
                      <a:endParaRPr lang="pt-BR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R$ 9,3 milhões</a:t>
                      </a:r>
                      <a:endParaRPr lang="pt-BR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r>
                        <a:rPr lang="pt-BR" sz="700" b="1" dirty="0" smtClean="0"/>
                        <a:t>R$ 1,9 milhões</a:t>
                      </a:r>
                      <a:endParaRPr lang="pt-BR" sz="700" b="1" dirty="0"/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R$ 19,8 milhões</a:t>
                      </a:r>
                      <a:endParaRPr lang="pt-BR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  <a:tc>
                  <a:txBody>
                    <a:bodyPr/>
                    <a:lstStyle/>
                    <a:p>
                      <a:pPr algn="r"/>
                      <a:endParaRPr lang="pt-BR" sz="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5718" marB="25718" anchor="ctr"/>
                </a:tc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1331640" y="4508997"/>
            <a:ext cx="4860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F6FC6"/>
              </a:buClr>
              <a:buSzPct val="85000"/>
              <a:defRPr/>
            </a:pP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* PIL - Plano de Investimento em Logística</a:t>
            </a:r>
          </a:p>
          <a:p>
            <a:pPr>
              <a:buClr>
                <a:srgbClr val="0F6FC6"/>
              </a:buClr>
              <a:buSzPct val="85000"/>
              <a:defRPr/>
            </a:pP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** Inclui atendimento a servidores de Prefeituras ou Estados.</a:t>
            </a:r>
          </a:p>
        </p:txBody>
      </p:sp>
      <p:sp>
        <p:nvSpPr>
          <p:cNvPr id="11" name="Elipse 10"/>
          <p:cNvSpPr/>
          <p:nvPr/>
        </p:nvSpPr>
        <p:spPr>
          <a:xfrm>
            <a:off x="6012160" y="3293925"/>
            <a:ext cx="540060" cy="141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4" name="Picture 2" descr="H:\1-GM\ASCOM\Marca SA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6" b="21170"/>
          <a:stretch/>
        </p:blipFill>
        <p:spPr bwMode="auto">
          <a:xfrm>
            <a:off x="8172400" y="87838"/>
            <a:ext cx="792088" cy="21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ipse 14"/>
          <p:cNvSpPr/>
          <p:nvPr/>
        </p:nvSpPr>
        <p:spPr>
          <a:xfrm>
            <a:off x="6012160" y="3543858"/>
            <a:ext cx="540060" cy="141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Elipse 15"/>
          <p:cNvSpPr/>
          <p:nvPr/>
        </p:nvSpPr>
        <p:spPr>
          <a:xfrm>
            <a:off x="6012160" y="3867894"/>
            <a:ext cx="540060" cy="141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5403201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94" name="Retângulo 56"/>
          <p:cNvSpPr/>
          <p:nvPr/>
        </p:nvSpPr>
        <p:spPr>
          <a:xfrm>
            <a:off x="3707904" y="4856261"/>
            <a:ext cx="1733349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 panose="020F0502020204030204" pitchFamily="34" charset="0"/>
                <a:ea typeface="Segoe UI" panose="020B0502040204020203" pitchFamily="34" charset="0"/>
              </a:rPr>
              <a:t>JUNHO 2016</a:t>
            </a:r>
            <a:endParaRPr lang="en-US" sz="1400" dirty="0">
              <a:solidFill>
                <a:prstClr val="white"/>
              </a:solidFill>
              <a:latin typeface="Calibri" panose="020F0502020204030204" pitchFamily="34" charset="0"/>
              <a:ea typeface="Segoe UI" panose="020B0502040204020203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4" t="16951" r="7876" b="19556"/>
          <a:stretch/>
        </p:blipFill>
        <p:spPr>
          <a:xfrm>
            <a:off x="726511" y="870961"/>
            <a:ext cx="7690976" cy="326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ângulo 58"/>
          <p:cNvSpPr/>
          <p:nvPr/>
        </p:nvSpPr>
        <p:spPr>
          <a:xfrm>
            <a:off x="586512" y="1275606"/>
            <a:ext cx="7801912" cy="221599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>
              <a:lnSpc>
                <a:spcPct val="75000"/>
              </a:lnSpc>
              <a:spcAft>
                <a:spcPts val="0"/>
              </a:spcAft>
            </a:pPr>
            <a:endParaRPr lang="pt-BR" sz="2400" b="1" dirty="0" smtClean="0">
              <a:solidFill>
                <a:prstClr val="black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ctr">
              <a:lnSpc>
                <a:spcPct val="75000"/>
              </a:lnSpc>
              <a:spcAft>
                <a:spcPts val="0"/>
              </a:spcAft>
            </a:pPr>
            <a:endParaRPr lang="pt-BR" sz="2400" b="1" dirty="0" smtClean="0">
              <a:solidFill>
                <a:prstClr val="black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ctr">
              <a:lnSpc>
                <a:spcPct val="75000"/>
              </a:lnSpc>
              <a:spcAft>
                <a:spcPts val="0"/>
              </a:spcAft>
            </a:pPr>
            <a:r>
              <a:rPr lang="pt-BR" sz="2400" b="1" dirty="0" smtClean="0">
                <a:latin typeface="Rockwell" panose="02060603020205020403" pitchFamily="18" charset="0"/>
                <a:ea typeface="Segoe UI" panose="020B0502040204020203" pitchFamily="34" charset="0"/>
              </a:rPr>
              <a:t>PROGRAMA DE AVIAÇÃO REGIONAL</a:t>
            </a:r>
          </a:p>
          <a:p>
            <a:pPr algn="ctr">
              <a:lnSpc>
                <a:spcPct val="75000"/>
              </a:lnSpc>
              <a:spcAft>
                <a:spcPts val="0"/>
              </a:spcAft>
            </a:pPr>
            <a:endParaRPr lang="pt-BR" sz="2400" b="1" dirty="0" smtClean="0"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ctr">
              <a:lnSpc>
                <a:spcPct val="75000"/>
              </a:lnSpc>
              <a:spcAft>
                <a:spcPts val="0"/>
              </a:spcAft>
            </a:pPr>
            <a:r>
              <a:rPr lang="pt-BR" sz="2400" b="1" dirty="0" smtClean="0">
                <a:latin typeface="Rockwell" panose="02060603020205020403" pitchFamily="18" charset="0"/>
                <a:ea typeface="Segoe UI" panose="020B0502040204020203" pitchFamily="34" charset="0"/>
              </a:rPr>
              <a:t>OBRIGADO</a:t>
            </a:r>
          </a:p>
          <a:p>
            <a:pPr algn="r">
              <a:lnSpc>
                <a:spcPct val="75000"/>
              </a:lnSpc>
              <a:spcAft>
                <a:spcPts val="0"/>
              </a:spcAft>
            </a:pPr>
            <a:endParaRPr lang="pt-BR" sz="2400" b="1" dirty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r">
              <a:lnSpc>
                <a:spcPct val="75000"/>
              </a:lnSpc>
              <a:spcAft>
                <a:spcPts val="0"/>
              </a:spcAft>
            </a:pPr>
            <a:endParaRPr lang="pt-BR" sz="2400" b="1" dirty="0" smtClean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  <a:p>
            <a:pPr algn="r">
              <a:lnSpc>
                <a:spcPct val="75000"/>
              </a:lnSpc>
              <a:spcAft>
                <a:spcPts val="0"/>
              </a:spcAft>
            </a:pP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Contato: (61) 3311-7385</a:t>
            </a:r>
            <a:endParaRPr lang="pt-BR" sz="1600" b="1" dirty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4"/>
          <p:cNvSpPr txBox="1"/>
          <p:nvPr/>
        </p:nvSpPr>
        <p:spPr>
          <a:xfrm>
            <a:off x="467544" y="1059582"/>
            <a:ext cx="777686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sz="1600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O</a:t>
            </a:r>
            <a:r>
              <a:rPr lang="pt-BR" sz="160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bjetivos </a:t>
            </a:r>
            <a:r>
              <a:rPr lang="pt-BR" sz="1600" dirty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principais</a:t>
            </a:r>
            <a:r>
              <a:rPr lang="pt-BR" sz="1600" b="0" dirty="0"/>
              <a:t>:</a:t>
            </a:r>
            <a:r>
              <a:rPr lang="pt-BR" sz="1600" dirty="0"/>
              <a:t> </a:t>
            </a:r>
            <a:endParaRPr lang="pt-BR" sz="1600" dirty="0" smtClean="0"/>
          </a:p>
          <a:p>
            <a:endParaRPr lang="pt-BR" sz="1000" dirty="0" smtClean="0"/>
          </a:p>
          <a:p>
            <a:r>
              <a:rPr lang="pt-BR" sz="1400" dirty="0" smtClean="0"/>
              <a:t>- </a:t>
            </a:r>
            <a:r>
              <a:rPr lang="pt-BR" sz="140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Melhorar </a:t>
            </a:r>
            <a:r>
              <a:rPr lang="pt-BR" sz="1400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a qualidade</a:t>
            </a:r>
            <a:r>
              <a:rPr lang="pt-BR" sz="1400" dirty="0"/>
              <a:t> </a:t>
            </a:r>
            <a:r>
              <a:rPr lang="pt-BR" sz="1400" b="0" dirty="0">
                <a:solidFill>
                  <a:srgbClr val="002060"/>
                </a:solidFill>
              </a:rPr>
              <a:t>dos serviços e a infraestrutura aeroportuária para os </a:t>
            </a:r>
            <a:r>
              <a:rPr lang="pt-BR" sz="1400" b="0" dirty="0" smtClean="0">
                <a:solidFill>
                  <a:srgbClr val="002060"/>
                </a:solidFill>
              </a:rPr>
              <a:t>usuários</a:t>
            </a:r>
            <a:endParaRPr lang="pt-BR" sz="1400" b="0" dirty="0">
              <a:solidFill>
                <a:srgbClr val="002060"/>
              </a:solidFill>
            </a:endParaRPr>
          </a:p>
          <a:p>
            <a:endParaRPr lang="pt-BR" sz="1000" b="0" dirty="0" smtClean="0"/>
          </a:p>
          <a:p>
            <a:r>
              <a:rPr lang="pt-BR" sz="1400" b="0" dirty="0" smtClean="0"/>
              <a:t>- </a:t>
            </a:r>
            <a:r>
              <a:rPr lang="pt-BR" sz="140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Ampliar </a:t>
            </a:r>
            <a:r>
              <a:rPr lang="pt-BR" sz="1400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a oferta </a:t>
            </a:r>
            <a:r>
              <a:rPr lang="pt-BR" sz="1400" b="0" dirty="0">
                <a:solidFill>
                  <a:srgbClr val="002060"/>
                </a:solidFill>
              </a:rPr>
              <a:t>de transporte aéreo à população </a:t>
            </a:r>
            <a:r>
              <a:rPr lang="pt-BR" sz="1400" b="0" dirty="0" smtClean="0">
                <a:solidFill>
                  <a:srgbClr val="002060"/>
                </a:solidFill>
              </a:rPr>
              <a:t>brasileira</a:t>
            </a:r>
          </a:p>
          <a:p>
            <a:endParaRPr lang="pt-BR" sz="1000" b="0" dirty="0" smtClean="0"/>
          </a:p>
          <a:p>
            <a:r>
              <a:rPr lang="pt-BR" sz="1400" b="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- </a:t>
            </a:r>
            <a:r>
              <a:rPr lang="pt-BR" sz="140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Reconstruir </a:t>
            </a:r>
            <a:r>
              <a:rPr lang="pt-BR" sz="1400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a rede </a:t>
            </a:r>
            <a:r>
              <a:rPr lang="pt-BR" sz="1400" b="0" dirty="0">
                <a:solidFill>
                  <a:srgbClr val="002060"/>
                </a:solidFill>
              </a:rPr>
              <a:t>de aviação </a:t>
            </a:r>
            <a:r>
              <a:rPr lang="pt-BR" sz="1400" b="0" dirty="0" smtClean="0">
                <a:solidFill>
                  <a:srgbClr val="002060"/>
                </a:solidFill>
              </a:rPr>
              <a:t>regional</a:t>
            </a:r>
          </a:p>
          <a:p>
            <a:pPr marL="342900" indent="-342900">
              <a:buFontTx/>
              <a:buChar char="-"/>
            </a:pPr>
            <a:endParaRPr lang="pt-BR" sz="1400" dirty="0"/>
          </a:p>
          <a:p>
            <a:endParaRPr lang="pt-BR" sz="1600" b="0" dirty="0" smtClean="0">
              <a:solidFill>
                <a:schemeClr val="tx2">
                  <a:lumMod val="75000"/>
                </a:schemeClr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algn="r"/>
            <a:r>
              <a:rPr lang="pt-BR" sz="160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3 </a:t>
            </a:r>
            <a:r>
              <a:rPr lang="pt-BR" sz="1600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pilares</a:t>
            </a:r>
            <a:r>
              <a:rPr lang="pt-BR" sz="1400" b="0" dirty="0" smtClean="0"/>
              <a:t>:</a:t>
            </a:r>
            <a:r>
              <a:rPr lang="pt-BR" sz="1400" dirty="0"/>
              <a:t> </a:t>
            </a:r>
          </a:p>
          <a:p>
            <a:pPr algn="r"/>
            <a:endParaRPr lang="pt-BR" sz="1400" dirty="0"/>
          </a:p>
          <a:p>
            <a:pPr algn="r"/>
            <a:r>
              <a:rPr lang="pt-BR" sz="1400" dirty="0"/>
              <a:t>- </a:t>
            </a:r>
            <a:r>
              <a:rPr lang="pt-BR" sz="140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Investimento </a:t>
            </a:r>
            <a:r>
              <a:rPr lang="pt-BR" sz="1400" b="0" dirty="0">
                <a:solidFill>
                  <a:srgbClr val="002060"/>
                </a:solidFill>
              </a:rPr>
              <a:t>em infraestrutura e equipamentos</a:t>
            </a:r>
          </a:p>
          <a:p>
            <a:pPr algn="r"/>
            <a:endParaRPr lang="pt-BR" sz="1100" dirty="0"/>
          </a:p>
          <a:p>
            <a:pPr algn="r"/>
            <a:r>
              <a:rPr lang="pt-BR" sz="1400" dirty="0"/>
              <a:t>- </a:t>
            </a:r>
            <a:r>
              <a:rPr lang="pt-BR" sz="140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Subsídios </a:t>
            </a:r>
            <a:r>
              <a:rPr lang="pt-BR" sz="1400" b="0" dirty="0">
                <a:solidFill>
                  <a:srgbClr val="002060"/>
                </a:solidFill>
              </a:rPr>
              <a:t>a tarifas e rotas</a:t>
            </a:r>
          </a:p>
          <a:p>
            <a:pPr algn="r"/>
            <a:endParaRPr lang="pt-BR" sz="1100" dirty="0"/>
          </a:p>
          <a:p>
            <a:pPr algn="r"/>
            <a:r>
              <a:rPr lang="pt-BR" sz="1400" dirty="0"/>
              <a:t>- </a:t>
            </a:r>
            <a:r>
              <a:rPr lang="pt-BR" sz="1400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Gestão </a:t>
            </a:r>
            <a:r>
              <a:rPr lang="pt-BR" sz="1400" b="0" dirty="0">
                <a:solidFill>
                  <a:srgbClr val="002060"/>
                </a:solidFill>
              </a:rPr>
              <a:t>dos aeroportos (estados e municípios</a:t>
            </a:r>
            <a:r>
              <a:rPr lang="pt-BR" sz="1400" b="0" dirty="0" smtClean="0"/>
              <a:t>)</a:t>
            </a:r>
            <a:endParaRPr lang="pt-BR" sz="1400" b="0" dirty="0"/>
          </a:p>
        </p:txBody>
      </p:sp>
      <p:pic>
        <p:nvPicPr>
          <p:cNvPr id="9" name="Picture 2" descr="C:\Users\Rafael Braga\Dropbox\SAC\malas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5198" y="2859782"/>
            <a:ext cx="2078610" cy="207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RESUMO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Rafael Braga\Dropbox\SAC\malas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6065" y="1545637"/>
            <a:ext cx="3437139" cy="257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56"/>
          <p:cNvSpPr/>
          <p:nvPr/>
        </p:nvSpPr>
        <p:spPr>
          <a:xfrm>
            <a:off x="64617" y="54281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PROGRAMA DE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AVIAÇÃO REGIONAL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6"/>
          <p:cNvGrpSpPr/>
          <p:nvPr/>
        </p:nvGrpSpPr>
        <p:grpSpPr>
          <a:xfrm>
            <a:off x="3923929" y="2144930"/>
            <a:ext cx="4706327" cy="2077492"/>
            <a:chOff x="4766982" y="1131590"/>
            <a:chExt cx="3837467" cy="2769989"/>
          </a:xfrm>
        </p:grpSpPr>
        <p:sp>
          <p:nvSpPr>
            <p:cNvPr id="11" name="CaixaDeTexto 13"/>
            <p:cNvSpPr txBox="1">
              <a:spLocks noChangeArrowheads="1"/>
            </p:cNvSpPr>
            <p:nvPr/>
          </p:nvSpPr>
          <p:spPr bwMode="auto">
            <a:xfrm>
              <a:off x="4766982" y="1134894"/>
              <a:ext cx="121716" cy="240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fontAlgn="base">
                <a:spcBef>
                  <a:spcPct val="0"/>
                </a:spcBef>
                <a:spcAft>
                  <a:spcPct val="0"/>
                </a:spcAft>
                <a:defRPr kumimoji="0" sz="16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Rockwell" panose="02060603020205020403" pitchFamily="18" charset="0"/>
                  <a:cs typeface="Arial" pitchFamily="34" charset="0"/>
                </a:defRPr>
              </a:lvl1pPr>
              <a:extLst/>
            </a:lstStyle>
            <a:p>
              <a:pPr algn="r">
                <a:spcBef>
                  <a:spcPts val="1800"/>
                </a:spcBef>
              </a:pPr>
              <a:r>
                <a:rPr lang="pt-BR" sz="1800" dirty="0" smtClean="0"/>
                <a:t>•</a:t>
              </a:r>
            </a:p>
            <a:p>
              <a:pPr algn="r">
                <a:spcBef>
                  <a:spcPts val="1800"/>
                </a:spcBef>
              </a:pPr>
              <a:r>
                <a:rPr lang="pt-BR" sz="1800" dirty="0" smtClean="0"/>
                <a:t>•</a:t>
              </a:r>
            </a:p>
            <a:p>
              <a:pPr algn="r">
                <a:spcBef>
                  <a:spcPts val="1800"/>
                </a:spcBef>
              </a:pPr>
              <a:r>
                <a:rPr lang="pt-BR" sz="1800" dirty="0" smtClean="0"/>
                <a:t>•</a:t>
              </a:r>
            </a:p>
            <a:p>
              <a:pPr algn="r">
                <a:spcBef>
                  <a:spcPts val="1800"/>
                </a:spcBef>
              </a:pPr>
              <a:r>
                <a:rPr lang="pt-BR" sz="1800" dirty="0" smtClean="0"/>
                <a:t>•</a:t>
              </a:r>
            </a:p>
          </p:txBody>
        </p:sp>
        <p:sp>
          <p:nvSpPr>
            <p:cNvPr id="12" name="CaixaDeTexto 13"/>
            <p:cNvSpPr txBox="1">
              <a:spLocks noChangeArrowheads="1"/>
            </p:cNvSpPr>
            <p:nvPr/>
          </p:nvSpPr>
          <p:spPr bwMode="auto">
            <a:xfrm>
              <a:off x="4956927" y="1131590"/>
              <a:ext cx="3647522" cy="2769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lvl="0" fontAlgn="base">
                <a:spcBef>
                  <a:spcPct val="0"/>
                </a:spcBef>
                <a:spcAft>
                  <a:spcPct val="0"/>
                </a:spcAft>
                <a:defRPr kumimoji="0" sz="16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Rockwell" panose="02060603020205020403" pitchFamily="18" charset="0"/>
                  <a:cs typeface="Arial" pitchFamily="34" charset="0"/>
                </a:defRPr>
              </a:lvl1pPr>
              <a:extLst/>
            </a:lstStyle>
            <a:p>
              <a:pPr>
                <a:spcBef>
                  <a:spcPts val="1800"/>
                </a:spcBef>
              </a:pPr>
              <a:r>
                <a:rPr lang="pt-BR" sz="1800" dirty="0"/>
                <a:t>Integração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 do território nacional</a:t>
              </a:r>
            </a:p>
            <a:p>
              <a:pPr>
                <a:spcBef>
                  <a:spcPts val="1800"/>
                </a:spcBef>
              </a:pP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Desenvolvimento dos </a:t>
              </a:r>
              <a:r>
                <a:rPr lang="pt-BR" sz="1800" dirty="0"/>
                <a:t>polos regionais</a:t>
              </a:r>
            </a:p>
            <a:p>
              <a:pPr>
                <a:spcBef>
                  <a:spcPts val="1800"/>
                </a:spcBef>
              </a:pP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Fortalecimento dos </a:t>
              </a:r>
              <a:r>
                <a:rPr lang="pt-BR" sz="1800" dirty="0"/>
                <a:t>centros de turismo</a:t>
              </a:r>
            </a:p>
            <a:p>
              <a:pPr>
                <a:spcBef>
                  <a:spcPts val="1800"/>
                </a:spcBef>
              </a:pP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Garantia de </a:t>
              </a:r>
              <a:r>
                <a:rPr lang="pt-BR" sz="1800" dirty="0"/>
                <a:t>acesso às comunidades </a:t>
              </a: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da </a:t>
              </a:r>
              <a:br>
                <a:rPr lang="pt-BR" sz="1800" b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pt-BR" sz="1800" b="0" dirty="0" smtClean="0">
                  <a:solidFill>
                    <a:schemeClr val="tx1"/>
                  </a:solidFill>
                  <a:latin typeface="+mn-lt"/>
                </a:rPr>
                <a:t>Amazônia Legal – Saúde e Inclusão Social </a:t>
              </a:r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3949734" y="1275606"/>
            <a:ext cx="4248472" cy="438511"/>
          </a:xfrm>
          <a:prstGeom prst="rect">
            <a:avLst/>
          </a:prstGeom>
          <a:noFill/>
        </p:spPr>
        <p:txBody>
          <a:bodyPr wrap="square" lIns="68512" tIns="34255" rIns="68512" bIns="34255" rtlCol="0">
            <a:spAutoFit/>
          </a:bodyPr>
          <a:lstStyle>
            <a:defPPr>
              <a:defRPr lang="pt-BR"/>
            </a:defPPr>
            <a:lvl1pPr algn="just" eaLnBrk="0" fontAlgn="base" hangingPunct="0">
              <a:spcAft>
                <a:spcPts val="2400"/>
              </a:spcAft>
              <a:buClr>
                <a:srgbClr val="002060"/>
              </a:buClr>
              <a:buSzPct val="85000"/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spcAft>
                <a:spcPts val="450"/>
              </a:spcAft>
            </a:pPr>
            <a:r>
              <a:rPr lang="pt-BR" sz="2400" b="1" dirty="0" smtClean="0">
                <a:solidFill>
                  <a:srgbClr val="00B0F0"/>
                </a:solidFill>
                <a:latin typeface="Rockwell" panose="02060603020205020403" pitchFamily="18" charset="0"/>
              </a:rPr>
              <a:t>Expansão da malha para</a:t>
            </a:r>
          </a:p>
        </p:txBody>
      </p:sp>
    </p:spTree>
    <p:extLst>
      <p:ext uri="{BB962C8B-B14F-4D97-AF65-F5344CB8AC3E}">
        <p14:creationId xmlns:p14="http://schemas.microsoft.com/office/powerpoint/2010/main" val="3350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7"/>
          <p:cNvSpPr txBox="1">
            <a:spLocks noChangeArrowheads="1"/>
          </p:cNvSpPr>
          <p:nvPr/>
        </p:nvSpPr>
        <p:spPr bwMode="auto">
          <a:xfrm>
            <a:off x="231779" y="1028417"/>
            <a:ext cx="8659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marL="341313" indent="-341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8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indent="0" algn="just" eaLnBrk="1" hangingPunct="1">
              <a:buClr>
                <a:srgbClr val="00B050"/>
              </a:buClr>
              <a:buSzPct val="85000"/>
            </a:pPr>
            <a:r>
              <a:rPr lang="pt-BR" sz="1600" b="1" noProof="1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Parcerias com Estados e Municípios</a:t>
            </a:r>
            <a:endParaRPr lang="pt-BR" sz="1600" b="1" dirty="0">
              <a:solidFill>
                <a:srgbClr val="002060"/>
              </a:solidFill>
              <a:latin typeface="Rockwell" panose="02060603020205020403" pitchFamily="18" charset="0"/>
              <a:ea typeface="Segoe UI" panose="020B0502040204020203" pitchFamily="34" charset="0"/>
            </a:endParaRPr>
          </a:p>
        </p:txBody>
      </p:sp>
      <p:sp>
        <p:nvSpPr>
          <p:cNvPr id="46085" name="Retângulo 4"/>
          <p:cNvSpPr>
            <a:spLocks noChangeArrowheads="1"/>
          </p:cNvSpPr>
          <p:nvPr/>
        </p:nvSpPr>
        <p:spPr bwMode="auto">
          <a:xfrm>
            <a:off x="250825" y="1549120"/>
            <a:ext cx="8642350" cy="153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877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00B050"/>
              </a:buClr>
              <a:buSzPct val="85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002060"/>
                </a:solidFill>
              </a:rPr>
              <a:t>Contrapartida de Estados e/ou Municípios: </a:t>
            </a:r>
            <a:r>
              <a:rPr lang="pt-BR" sz="14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</a:rPr>
              <a:t>entregar o sítio aeroportuário livre e desembaraçado</a:t>
            </a:r>
          </a:p>
          <a:p>
            <a:pPr lvl="1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00B050"/>
              </a:buClr>
              <a:buSzPct val="85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002060"/>
                </a:solidFill>
              </a:rPr>
              <a:t>União investe na infraestrutura (recursos 100% FNAC)</a:t>
            </a:r>
          </a:p>
          <a:p>
            <a:pPr lvl="1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00B050"/>
              </a:buClr>
              <a:buSzPct val="85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002060"/>
                </a:solidFill>
              </a:rPr>
              <a:t>Investimentos serão padronizados conforme porte do aeroporto</a:t>
            </a:r>
          </a:p>
          <a:p>
            <a:pPr lvl="1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00B050"/>
              </a:buClr>
              <a:buSzPct val="85000"/>
              <a:buFont typeface="Wingdings" panose="05000000000000000000" pitchFamily="2" charset="2"/>
              <a:buChar char="ü"/>
            </a:pPr>
            <a:r>
              <a:rPr lang="pt-BR" sz="1400" dirty="0">
                <a:solidFill>
                  <a:srgbClr val="002060"/>
                </a:solidFill>
              </a:rPr>
              <a:t>Garantia da gestão e conservação do investimento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CONTRAPARTIDA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460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C:\Users\guilhermewmr\Dropbox\Projetos\Mapas\Aeroportos Regionais com e sem voos regulares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6078" r="18137" b="8849"/>
          <a:stretch>
            <a:fillRect/>
          </a:stretch>
        </p:blipFill>
        <p:spPr bwMode="auto">
          <a:xfrm>
            <a:off x="4716463" y="1038225"/>
            <a:ext cx="4164012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6781" flipV="1">
            <a:off x="3886099" y="987044"/>
            <a:ext cx="908893" cy="734327"/>
          </a:xfrm>
          <a:prstGeom prst="rect">
            <a:avLst/>
          </a:prstGeom>
        </p:spPr>
      </p:pic>
      <p:sp>
        <p:nvSpPr>
          <p:cNvPr id="21508" name="Título 2"/>
          <p:cNvSpPr txBox="1">
            <a:spLocks/>
          </p:cNvSpPr>
          <p:nvPr/>
        </p:nvSpPr>
        <p:spPr bwMode="auto">
          <a:xfrm>
            <a:off x="749302" y="676277"/>
            <a:ext cx="23098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b="1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Situação atual</a:t>
            </a:r>
            <a:endParaRPr lang="en-US" b="1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1509" name="Título 2"/>
          <p:cNvSpPr txBox="1">
            <a:spLocks/>
          </p:cNvSpPr>
          <p:nvPr/>
        </p:nvSpPr>
        <p:spPr bwMode="auto">
          <a:xfrm>
            <a:off x="4605338" y="690565"/>
            <a:ext cx="40878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b="1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 o Programa de Aviação Regional</a:t>
            </a:r>
            <a:endParaRPr lang="en-US" b="1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Fluxograma: Processo 12"/>
          <p:cNvSpPr/>
          <p:nvPr/>
        </p:nvSpPr>
        <p:spPr>
          <a:xfrm>
            <a:off x="4500567" y="3435352"/>
            <a:ext cx="719137" cy="576263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pic>
        <p:nvPicPr>
          <p:cNvPr id="21511" name="Picture 5" descr="C:\Users\guilhermewmr\Dropbox\Projetos\Mapas\Aeroportos Regionais com voos regular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t="5748" r="18120" b="8809"/>
          <a:stretch>
            <a:fillRect/>
          </a:stretch>
        </p:blipFill>
        <p:spPr bwMode="auto">
          <a:xfrm>
            <a:off x="204792" y="1060452"/>
            <a:ext cx="413543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uxograma: Processo 1"/>
          <p:cNvSpPr/>
          <p:nvPr/>
        </p:nvSpPr>
        <p:spPr>
          <a:xfrm>
            <a:off x="107950" y="3292475"/>
            <a:ext cx="719138" cy="50323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SITUAÇÃO ATUAL E FUTURA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56"/>
          <p:cNvSpPr/>
          <p:nvPr/>
        </p:nvSpPr>
        <p:spPr>
          <a:xfrm>
            <a:off x="64617" y="54281"/>
            <a:ext cx="8970249" cy="73866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AVIAÇÃO REGIONAL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INFRAESTRUTURA</a:t>
            </a:r>
            <a:endParaRPr lang="pt-BR" sz="2400" b="1" dirty="0">
              <a:solidFill>
                <a:srgbClr val="00B0F0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300" y="844357"/>
            <a:ext cx="579120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admin\Downloads\mapa_01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00" y="807020"/>
            <a:ext cx="5770562" cy="414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G:\SAC\imgs\a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878" y="1419622"/>
            <a:ext cx="1666874" cy="571500"/>
          </a:xfrm>
          <a:prstGeom prst="rect">
            <a:avLst/>
          </a:prstGeom>
          <a:noFill/>
        </p:spPr>
      </p:pic>
      <p:sp>
        <p:nvSpPr>
          <p:cNvPr id="50" name="Retângulo 49"/>
          <p:cNvSpPr/>
          <p:nvPr/>
        </p:nvSpPr>
        <p:spPr>
          <a:xfrm>
            <a:off x="392172" y="1059582"/>
            <a:ext cx="26676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i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Em estudo: </a:t>
            </a:r>
            <a:endParaRPr lang="pt-BR" sz="1600" b="1" i="1" dirty="0">
              <a:solidFill>
                <a:prstClr val="black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09118" y="1491630"/>
            <a:ext cx="1564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FFC000"/>
                </a:solidFill>
              </a:rPr>
              <a:t>270</a:t>
            </a:r>
            <a:r>
              <a:rPr lang="pt-BR" sz="1600" dirty="0" smtClean="0">
                <a:solidFill>
                  <a:schemeClr val="bg1"/>
                </a:solidFill>
              </a:rPr>
              <a:t> aeroportos</a:t>
            </a:r>
            <a:endParaRPr lang="pt-BR" sz="1600" dirty="0">
              <a:solidFill>
                <a:schemeClr val="bg1"/>
              </a:solidFill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37954" r="69861" b="5922"/>
          <a:stretch/>
        </p:blipFill>
        <p:spPr bwMode="auto">
          <a:xfrm>
            <a:off x="544095" y="2358189"/>
            <a:ext cx="2011681" cy="244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1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admin\Downloads\mapa_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22" y="627536"/>
            <a:ext cx="5076310" cy="456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upo 34"/>
          <p:cNvGrpSpPr/>
          <p:nvPr/>
        </p:nvGrpSpPr>
        <p:grpSpPr>
          <a:xfrm>
            <a:off x="520720" y="933196"/>
            <a:ext cx="2251080" cy="4014818"/>
            <a:chOff x="250825" y="1052736"/>
            <a:chExt cx="2520950" cy="5091478"/>
          </a:xfrm>
        </p:grpSpPr>
        <p:grpSp>
          <p:nvGrpSpPr>
            <p:cNvPr id="36" name="Group 10"/>
            <p:cNvGrpSpPr>
              <a:grpSpLocks/>
            </p:cNvGrpSpPr>
            <p:nvPr/>
          </p:nvGrpSpPr>
          <p:grpSpPr bwMode="auto">
            <a:xfrm>
              <a:off x="250825" y="1052736"/>
              <a:ext cx="2520950" cy="5091478"/>
              <a:chOff x="251522" y="620688"/>
              <a:chExt cx="2580931" cy="4983880"/>
            </a:xfrm>
          </p:grpSpPr>
          <p:sp>
            <p:nvSpPr>
              <p:cNvPr id="57" name="AutoShape 39"/>
              <p:cNvSpPr>
                <a:spLocks/>
              </p:cNvSpPr>
              <p:nvPr/>
            </p:nvSpPr>
            <p:spPr bwMode="auto">
              <a:xfrm>
                <a:off x="251522" y="620688"/>
                <a:ext cx="2580931" cy="4983880"/>
              </a:xfrm>
              <a:prstGeom prst="roundRect">
                <a:avLst>
                  <a:gd name="adj" fmla="val 2074"/>
                </a:avLst>
              </a:prstGeom>
              <a:gradFill rotWithShape="0">
                <a:gsLst>
                  <a:gs pos="0">
                    <a:srgbClr val="2BC0FF">
                      <a:alpha val="89998"/>
                    </a:srgbClr>
                  </a:gs>
                  <a:gs pos="100000">
                    <a:srgbClr val="124FBA">
                      <a:alpha val="89998"/>
                    </a:srgbClr>
                  </a:gs>
                </a:gsLst>
                <a:lin ang="5400000" scaled="1"/>
              </a:gra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AutoShape 37"/>
              <p:cNvSpPr>
                <a:spLocks/>
              </p:cNvSpPr>
              <p:nvPr/>
            </p:nvSpPr>
            <p:spPr bwMode="auto">
              <a:xfrm>
                <a:off x="323528" y="675812"/>
                <a:ext cx="1329396" cy="370514"/>
              </a:xfrm>
              <a:prstGeom prst="roundRect">
                <a:avLst>
                  <a:gd name="adj" fmla="val 1283"/>
                </a:avLst>
              </a:prstGeom>
              <a:gradFill rotWithShape="0">
                <a:gsLst>
                  <a:gs pos="14000">
                    <a:srgbClr val="00205E">
                      <a:alpha val="90000"/>
                    </a:srgbClr>
                  </a:gs>
                  <a:gs pos="100000">
                    <a:srgbClr val="0E58B5">
                      <a:alpha val="89999"/>
                    </a:srgbClr>
                  </a:gs>
                </a:gsLst>
                <a:lin ang="16200000" scaled="0"/>
              </a:gra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>
                  <a:defRPr/>
                </a:pPr>
                <a:r>
                  <a:rPr lang="en-US" sz="1400" dirty="0">
                    <a:solidFill>
                      <a:prstClr val="black"/>
                    </a:solidFill>
                  </a:rPr>
                  <a:t>  </a:t>
                </a:r>
              </a:p>
            </p:txBody>
          </p:sp>
          <p:sp>
            <p:nvSpPr>
              <p:cNvPr id="59" name="Rectangle 55"/>
              <p:cNvSpPr>
                <a:spLocks/>
              </p:cNvSpPr>
              <p:nvPr/>
            </p:nvSpPr>
            <p:spPr bwMode="auto">
              <a:xfrm>
                <a:off x="323528" y="2665311"/>
                <a:ext cx="1329396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Rectangle 55"/>
              <p:cNvSpPr>
                <a:spLocks/>
              </p:cNvSpPr>
              <p:nvPr/>
            </p:nvSpPr>
            <p:spPr bwMode="auto">
              <a:xfrm>
                <a:off x="323528" y="2284277"/>
                <a:ext cx="1329396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Rectangle 55"/>
              <p:cNvSpPr>
                <a:spLocks/>
              </p:cNvSpPr>
              <p:nvPr/>
            </p:nvSpPr>
            <p:spPr bwMode="auto">
              <a:xfrm>
                <a:off x="323528" y="1889474"/>
                <a:ext cx="1329396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Rectangle 55"/>
              <p:cNvSpPr>
                <a:spLocks/>
              </p:cNvSpPr>
              <p:nvPr/>
            </p:nvSpPr>
            <p:spPr bwMode="auto">
              <a:xfrm>
                <a:off x="323528" y="1486229"/>
                <a:ext cx="1329396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Rectangle 55"/>
              <p:cNvSpPr>
                <a:spLocks/>
              </p:cNvSpPr>
              <p:nvPr/>
            </p:nvSpPr>
            <p:spPr bwMode="auto">
              <a:xfrm>
                <a:off x="323528" y="1082985"/>
                <a:ext cx="1329396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" name="AutoShape 37"/>
            <p:cNvSpPr>
              <a:spLocks/>
            </p:cNvSpPr>
            <p:nvPr/>
          </p:nvSpPr>
          <p:spPr bwMode="auto">
            <a:xfrm>
              <a:off x="321836" y="5360728"/>
              <a:ext cx="1295801" cy="624322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  </a:t>
              </a:r>
            </a:p>
          </p:txBody>
        </p:sp>
        <p:sp>
          <p:nvSpPr>
            <p:cNvPr id="38" name="Rectangle 55"/>
            <p:cNvSpPr>
              <a:spLocks/>
            </p:cNvSpPr>
            <p:nvPr/>
          </p:nvSpPr>
          <p:spPr bwMode="auto">
            <a:xfrm>
              <a:off x="323850" y="3973736"/>
              <a:ext cx="1295400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40" name="Rectangle 55"/>
            <p:cNvSpPr>
              <a:spLocks/>
            </p:cNvSpPr>
            <p:nvPr/>
          </p:nvSpPr>
          <p:spPr bwMode="auto">
            <a:xfrm>
              <a:off x="323850" y="3554636"/>
              <a:ext cx="1295400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41" name="AutoShape 37"/>
            <p:cNvSpPr>
              <a:spLocks/>
            </p:cNvSpPr>
            <p:nvPr/>
          </p:nvSpPr>
          <p:spPr bwMode="auto">
            <a:xfrm>
              <a:off x="1704263" y="1124131"/>
              <a:ext cx="995529" cy="370514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  </a:t>
              </a:r>
            </a:p>
          </p:txBody>
        </p:sp>
        <p:sp>
          <p:nvSpPr>
            <p:cNvPr id="42" name="Rectangle 55"/>
            <p:cNvSpPr>
              <a:spLocks/>
            </p:cNvSpPr>
            <p:nvPr/>
          </p:nvSpPr>
          <p:spPr bwMode="auto">
            <a:xfrm>
              <a:off x="1692275" y="2740248"/>
              <a:ext cx="995363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43" name="Rectangle 55"/>
            <p:cNvSpPr>
              <a:spLocks/>
            </p:cNvSpPr>
            <p:nvPr/>
          </p:nvSpPr>
          <p:spPr bwMode="auto">
            <a:xfrm>
              <a:off x="1692275" y="2337023"/>
              <a:ext cx="995363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44" name="Rectangle 55"/>
            <p:cNvSpPr>
              <a:spLocks/>
            </p:cNvSpPr>
            <p:nvPr/>
          </p:nvSpPr>
          <p:spPr bwMode="auto">
            <a:xfrm>
              <a:off x="1692275" y="1933798"/>
              <a:ext cx="995363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45" name="Rectangle 55"/>
            <p:cNvSpPr>
              <a:spLocks/>
            </p:cNvSpPr>
            <p:nvPr/>
          </p:nvSpPr>
          <p:spPr bwMode="auto">
            <a:xfrm>
              <a:off x="1692275" y="1530573"/>
              <a:ext cx="995363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46" name="Rectangle 55"/>
            <p:cNvSpPr>
              <a:spLocks/>
            </p:cNvSpPr>
            <p:nvPr/>
          </p:nvSpPr>
          <p:spPr bwMode="auto">
            <a:xfrm>
              <a:off x="1692275" y="3548286"/>
              <a:ext cx="995363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47" name="Rectangle 55"/>
            <p:cNvSpPr>
              <a:spLocks/>
            </p:cNvSpPr>
            <p:nvPr/>
          </p:nvSpPr>
          <p:spPr bwMode="auto">
            <a:xfrm>
              <a:off x="1692275" y="3140298"/>
              <a:ext cx="995363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48" name="Rectangle 55"/>
            <p:cNvSpPr>
              <a:spLocks/>
            </p:cNvSpPr>
            <p:nvPr/>
          </p:nvSpPr>
          <p:spPr bwMode="auto">
            <a:xfrm>
              <a:off x="1689100" y="3986436"/>
              <a:ext cx="995363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49" name="Rectangle 55"/>
            <p:cNvSpPr>
              <a:spLocks/>
            </p:cNvSpPr>
            <p:nvPr/>
          </p:nvSpPr>
          <p:spPr bwMode="auto">
            <a:xfrm>
              <a:off x="309563" y="4405536"/>
              <a:ext cx="1295400" cy="511175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50" name="Rectangle 55"/>
            <p:cNvSpPr>
              <a:spLocks/>
            </p:cNvSpPr>
            <p:nvPr/>
          </p:nvSpPr>
          <p:spPr bwMode="auto">
            <a:xfrm>
              <a:off x="323850" y="4967511"/>
              <a:ext cx="1295400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51" name="Rectangle 55"/>
            <p:cNvSpPr>
              <a:spLocks/>
            </p:cNvSpPr>
            <p:nvPr/>
          </p:nvSpPr>
          <p:spPr bwMode="auto">
            <a:xfrm>
              <a:off x="1677988" y="4411886"/>
              <a:ext cx="993775" cy="511175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52" name="Rectangle 55"/>
            <p:cNvSpPr>
              <a:spLocks/>
            </p:cNvSpPr>
            <p:nvPr/>
          </p:nvSpPr>
          <p:spPr bwMode="auto">
            <a:xfrm>
              <a:off x="1677988" y="4962748"/>
              <a:ext cx="995362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53" name="Retângulo 52"/>
            <p:cNvSpPr>
              <a:spLocks noChangeArrowheads="1"/>
            </p:cNvSpPr>
            <p:nvPr/>
          </p:nvSpPr>
          <p:spPr bwMode="auto">
            <a:xfrm>
              <a:off x="1619671" y="1194023"/>
              <a:ext cx="1152103" cy="415358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Aeroportos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2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20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9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11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3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9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7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2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54" name="Retângulo 53"/>
            <p:cNvSpPr>
              <a:spLocks noChangeArrowheads="1"/>
            </p:cNvSpPr>
            <p:nvPr/>
          </p:nvSpPr>
          <p:spPr bwMode="auto">
            <a:xfrm>
              <a:off x="325438" y="1197198"/>
              <a:ext cx="1366837" cy="47956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Estado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Alagoas</a:t>
              </a:r>
            </a:p>
            <a:p>
              <a:pPr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Bahia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Ceará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Maranhão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Paraíba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Pernambuco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Piauí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Rio Grande do Norte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Sergipe</a:t>
              </a:r>
            </a:p>
            <a:p>
              <a:pPr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00"/>
                </a:solidFill>
              </a:endParaRPr>
            </a:p>
            <a:p>
              <a:pPr fontAlgn="ctr">
                <a:lnSpc>
                  <a:spcPct val="94000"/>
                </a:lnSpc>
                <a:defRPr/>
              </a:pPr>
              <a:r>
                <a:rPr lang="pt-BR" sz="1200" b="1" dirty="0">
                  <a:solidFill>
                    <a:prstClr val="white"/>
                  </a:solidFill>
                </a:rPr>
                <a:t>Total de aeroportos:</a:t>
              </a:r>
            </a:p>
          </p:txBody>
        </p:sp>
        <p:sp>
          <p:nvSpPr>
            <p:cNvPr id="55" name="AutoShape 37"/>
            <p:cNvSpPr>
              <a:spLocks/>
            </p:cNvSpPr>
            <p:nvPr/>
          </p:nvSpPr>
          <p:spPr bwMode="auto">
            <a:xfrm>
              <a:off x="1692388" y="5360728"/>
              <a:ext cx="995529" cy="623564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>
                <a:defRPr/>
              </a:pPr>
              <a:r>
                <a:rPr lang="en-US" sz="1400">
                  <a:solidFill>
                    <a:prstClr val="black"/>
                  </a:solidFill>
                </a:rPr>
                <a:t>  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56" name="Retângulo 55"/>
            <p:cNvSpPr>
              <a:spLocks noChangeArrowheads="1"/>
            </p:cNvSpPr>
            <p:nvPr/>
          </p:nvSpPr>
          <p:spPr bwMode="auto">
            <a:xfrm>
              <a:off x="1619671" y="5480272"/>
              <a:ext cx="1152103" cy="37388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srgbClr val="FFD70F"/>
                  </a:solidFill>
                  <a:cs typeface="Helvetica"/>
                </a:rPr>
                <a:t>64</a:t>
              </a:r>
            </a:p>
          </p:txBody>
        </p:sp>
      </p:grpSp>
      <p:sp>
        <p:nvSpPr>
          <p:cNvPr id="32" name="Retângulo 31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INVESTIMENTOS REGIÃO NORDESTE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50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admin\Downloads\mapa_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517" y="699544"/>
            <a:ext cx="6443878" cy="406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upo 28"/>
          <p:cNvGrpSpPr/>
          <p:nvPr/>
        </p:nvGrpSpPr>
        <p:grpSpPr>
          <a:xfrm>
            <a:off x="275243" y="922991"/>
            <a:ext cx="2136521" cy="3347225"/>
            <a:chOff x="250825" y="1628775"/>
            <a:chExt cx="2604080" cy="4248472"/>
          </a:xfrm>
        </p:grpSpPr>
        <p:grpSp>
          <p:nvGrpSpPr>
            <p:cNvPr id="31" name="Group 10"/>
            <p:cNvGrpSpPr>
              <a:grpSpLocks/>
            </p:cNvGrpSpPr>
            <p:nvPr/>
          </p:nvGrpSpPr>
          <p:grpSpPr bwMode="auto">
            <a:xfrm>
              <a:off x="250825" y="1628775"/>
              <a:ext cx="2520950" cy="4248472"/>
              <a:chOff x="251522" y="476672"/>
              <a:chExt cx="2580931" cy="4249074"/>
            </a:xfrm>
          </p:grpSpPr>
          <p:sp>
            <p:nvSpPr>
              <p:cNvPr id="70" name="AutoShape 39"/>
              <p:cNvSpPr>
                <a:spLocks/>
              </p:cNvSpPr>
              <p:nvPr/>
            </p:nvSpPr>
            <p:spPr bwMode="auto">
              <a:xfrm>
                <a:off x="251522" y="476672"/>
                <a:ext cx="2580931" cy="4249074"/>
              </a:xfrm>
              <a:prstGeom prst="roundRect">
                <a:avLst>
                  <a:gd name="adj" fmla="val 2074"/>
                </a:avLst>
              </a:prstGeom>
              <a:gradFill rotWithShape="0">
                <a:gsLst>
                  <a:gs pos="0">
                    <a:srgbClr val="2BC0FF">
                      <a:alpha val="89998"/>
                    </a:srgbClr>
                  </a:gs>
                  <a:gs pos="100000">
                    <a:srgbClr val="124FBA">
                      <a:alpha val="89998"/>
                    </a:srgbClr>
                  </a:gs>
                </a:gsLst>
                <a:lin ang="5400000" scaled="1"/>
              </a:gra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AutoShape 37"/>
              <p:cNvSpPr>
                <a:spLocks/>
              </p:cNvSpPr>
              <p:nvPr/>
            </p:nvSpPr>
            <p:spPr bwMode="auto">
              <a:xfrm>
                <a:off x="323529" y="3956806"/>
                <a:ext cx="1327056" cy="624322"/>
              </a:xfrm>
              <a:prstGeom prst="roundRect">
                <a:avLst>
                  <a:gd name="adj" fmla="val 1283"/>
                </a:avLst>
              </a:prstGeom>
              <a:gradFill rotWithShape="0">
                <a:gsLst>
                  <a:gs pos="14000">
                    <a:srgbClr val="00205E">
                      <a:alpha val="90000"/>
                    </a:srgbClr>
                  </a:gs>
                  <a:gs pos="100000">
                    <a:srgbClr val="0E58B5">
                      <a:alpha val="89999"/>
                    </a:srgbClr>
                  </a:gs>
                </a:gsLst>
                <a:lin ang="16200000" scaled="0"/>
              </a:gra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>
                  <a:defRPr/>
                </a:pPr>
                <a:r>
                  <a:rPr lang="en-US" sz="1400" dirty="0">
                    <a:solidFill>
                      <a:prstClr val="black"/>
                    </a:solidFill>
                  </a:rPr>
                  <a:t>  </a:t>
                </a:r>
              </a:p>
            </p:txBody>
          </p:sp>
          <p:sp>
            <p:nvSpPr>
              <p:cNvPr id="72" name="AutoShape 37"/>
              <p:cNvSpPr>
                <a:spLocks/>
              </p:cNvSpPr>
              <p:nvPr/>
            </p:nvSpPr>
            <p:spPr bwMode="auto">
              <a:xfrm>
                <a:off x="325955" y="548715"/>
                <a:ext cx="1327057" cy="514530"/>
              </a:xfrm>
              <a:prstGeom prst="roundRect">
                <a:avLst>
                  <a:gd name="adj" fmla="val 1283"/>
                </a:avLst>
              </a:prstGeom>
              <a:gradFill rotWithShape="0">
                <a:gsLst>
                  <a:gs pos="14000">
                    <a:srgbClr val="00205E">
                      <a:alpha val="90000"/>
                    </a:srgbClr>
                  </a:gs>
                  <a:gs pos="100000">
                    <a:srgbClr val="0E58B5">
                      <a:alpha val="89999"/>
                    </a:srgbClr>
                  </a:gs>
                </a:gsLst>
                <a:lin ang="16200000" scaled="0"/>
              </a:gra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>
                  <a:defRPr/>
                </a:pPr>
                <a:r>
                  <a:rPr lang="en-US" sz="1400" dirty="0">
                    <a:solidFill>
                      <a:prstClr val="black"/>
                    </a:solidFill>
                  </a:rPr>
                  <a:t>  </a:t>
                </a:r>
              </a:p>
            </p:txBody>
          </p:sp>
          <p:sp>
            <p:nvSpPr>
              <p:cNvPr id="73" name="Rectangle 55"/>
              <p:cNvSpPr>
                <a:spLocks/>
              </p:cNvSpPr>
              <p:nvPr/>
            </p:nvSpPr>
            <p:spPr bwMode="auto">
              <a:xfrm>
                <a:off x="323528" y="2712848"/>
                <a:ext cx="1327057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Rectangle 55"/>
              <p:cNvSpPr>
                <a:spLocks/>
              </p:cNvSpPr>
              <p:nvPr/>
            </p:nvSpPr>
            <p:spPr bwMode="auto">
              <a:xfrm>
                <a:off x="323528" y="2309603"/>
                <a:ext cx="1327057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Rectangle 55"/>
              <p:cNvSpPr>
                <a:spLocks/>
              </p:cNvSpPr>
              <p:nvPr/>
            </p:nvSpPr>
            <p:spPr bwMode="auto">
              <a:xfrm>
                <a:off x="323528" y="1906358"/>
                <a:ext cx="1332887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Rectangle 55"/>
              <p:cNvSpPr>
                <a:spLocks/>
              </p:cNvSpPr>
              <p:nvPr/>
            </p:nvSpPr>
            <p:spPr bwMode="auto">
              <a:xfrm>
                <a:off x="323528" y="1503113"/>
                <a:ext cx="1327057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Rectangle 55"/>
              <p:cNvSpPr>
                <a:spLocks/>
              </p:cNvSpPr>
              <p:nvPr/>
            </p:nvSpPr>
            <p:spPr bwMode="auto">
              <a:xfrm>
                <a:off x="323528" y="1099869"/>
                <a:ext cx="1327057" cy="366586"/>
              </a:xfrm>
              <a:prstGeom prst="rect">
                <a:avLst/>
              </a:prstGeom>
              <a:solidFill>
                <a:srgbClr val="002978">
                  <a:alpha val="20000"/>
                </a:srgb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endParaRPr lang="en-US" sz="1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Rectangle 55"/>
            <p:cNvSpPr>
              <a:spLocks/>
            </p:cNvSpPr>
            <p:nvPr/>
          </p:nvSpPr>
          <p:spPr bwMode="auto">
            <a:xfrm>
              <a:off x="323850" y="4694238"/>
              <a:ext cx="1287463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3" name="Rectangle 55"/>
            <p:cNvSpPr>
              <a:spLocks/>
            </p:cNvSpPr>
            <p:nvPr/>
          </p:nvSpPr>
          <p:spPr bwMode="auto">
            <a:xfrm>
              <a:off x="323850" y="4275138"/>
              <a:ext cx="1287463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5" name="AutoShape 37"/>
            <p:cNvSpPr>
              <a:spLocks/>
            </p:cNvSpPr>
            <p:nvPr/>
          </p:nvSpPr>
          <p:spPr bwMode="auto">
            <a:xfrm>
              <a:off x="1714189" y="1700808"/>
              <a:ext cx="973728" cy="514530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  </a:t>
              </a:r>
            </a:p>
          </p:txBody>
        </p:sp>
        <p:sp>
          <p:nvSpPr>
            <p:cNvPr id="36" name="Rectangle 55"/>
            <p:cNvSpPr>
              <a:spLocks/>
            </p:cNvSpPr>
            <p:nvPr/>
          </p:nvSpPr>
          <p:spPr bwMode="auto">
            <a:xfrm>
              <a:off x="1708150" y="3462338"/>
              <a:ext cx="979488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7" name="Rectangle 55"/>
            <p:cNvSpPr>
              <a:spLocks/>
            </p:cNvSpPr>
            <p:nvPr/>
          </p:nvSpPr>
          <p:spPr bwMode="auto">
            <a:xfrm>
              <a:off x="1714500" y="3059113"/>
              <a:ext cx="973138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9" name="Rectangle 55"/>
            <p:cNvSpPr>
              <a:spLocks/>
            </p:cNvSpPr>
            <p:nvPr/>
          </p:nvSpPr>
          <p:spPr bwMode="auto">
            <a:xfrm>
              <a:off x="1714500" y="2655888"/>
              <a:ext cx="973138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62" name="Rectangle 55"/>
            <p:cNvSpPr>
              <a:spLocks/>
            </p:cNvSpPr>
            <p:nvPr/>
          </p:nvSpPr>
          <p:spPr bwMode="auto">
            <a:xfrm>
              <a:off x="1714500" y="2252663"/>
              <a:ext cx="973138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63" name="Rectangle 55"/>
            <p:cNvSpPr>
              <a:spLocks/>
            </p:cNvSpPr>
            <p:nvPr/>
          </p:nvSpPr>
          <p:spPr bwMode="auto">
            <a:xfrm>
              <a:off x="1703388" y="4268788"/>
              <a:ext cx="984250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64" name="Rectangle 55"/>
            <p:cNvSpPr>
              <a:spLocks/>
            </p:cNvSpPr>
            <p:nvPr/>
          </p:nvSpPr>
          <p:spPr bwMode="auto">
            <a:xfrm>
              <a:off x="1708150" y="3860800"/>
              <a:ext cx="979488" cy="366713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65" name="Rectangle 55"/>
            <p:cNvSpPr>
              <a:spLocks/>
            </p:cNvSpPr>
            <p:nvPr/>
          </p:nvSpPr>
          <p:spPr bwMode="auto">
            <a:xfrm>
              <a:off x="1697038" y="4706938"/>
              <a:ext cx="976312" cy="366712"/>
            </a:xfrm>
            <a:prstGeom prst="rect">
              <a:avLst/>
            </a:prstGeom>
            <a:solidFill>
              <a:srgbClr val="002978">
                <a:alpha val="20000"/>
              </a:srgb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66" name="AutoShape 37"/>
            <p:cNvSpPr>
              <a:spLocks/>
            </p:cNvSpPr>
            <p:nvPr/>
          </p:nvSpPr>
          <p:spPr bwMode="auto">
            <a:xfrm>
              <a:off x="1703344" y="5109692"/>
              <a:ext cx="981248" cy="623564"/>
            </a:xfrm>
            <a:prstGeom prst="roundRect">
              <a:avLst>
                <a:gd name="adj" fmla="val 1283"/>
              </a:avLst>
            </a:prstGeom>
            <a:gradFill rotWithShape="0">
              <a:gsLst>
                <a:gs pos="14000">
                  <a:srgbClr val="00205E">
                    <a:alpha val="90000"/>
                  </a:srgbClr>
                </a:gs>
                <a:gs pos="100000">
                  <a:srgbClr val="0E58B5">
                    <a:alpha val="89999"/>
                  </a:srgbClr>
                </a:gs>
              </a:gsLst>
              <a:lin ang="16200000" scaled="0"/>
            </a:gra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>
                <a:defRPr/>
              </a:pPr>
              <a:r>
                <a:rPr lang="en-US" sz="1400">
                  <a:solidFill>
                    <a:prstClr val="black"/>
                  </a:solidFill>
                </a:rPr>
                <a:t>  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67" name="Retângulo 66"/>
            <p:cNvSpPr>
              <a:spLocks noChangeArrowheads="1"/>
            </p:cNvSpPr>
            <p:nvPr/>
          </p:nvSpPr>
          <p:spPr bwMode="auto">
            <a:xfrm>
              <a:off x="1559505" y="1914526"/>
              <a:ext cx="1295400" cy="31471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Aeroportos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4</a:t>
              </a:r>
            </a:p>
            <a:p>
              <a:pPr 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25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2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24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6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3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3</a:t>
              </a:r>
              <a:endParaRPr lang="pt-BR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68" name="Retângulo 67"/>
            <p:cNvSpPr>
              <a:spLocks noChangeArrowheads="1"/>
            </p:cNvSpPr>
            <p:nvPr/>
          </p:nvSpPr>
          <p:spPr bwMode="auto">
            <a:xfrm>
              <a:off x="323849" y="1966913"/>
              <a:ext cx="1295400" cy="37897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Estado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Acre</a:t>
              </a:r>
            </a:p>
            <a:p>
              <a:pPr 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Amazonas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Amapá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Pará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Rondônia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Roraima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prstClr val="white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100" b="1" dirty="0">
                  <a:solidFill>
                    <a:prstClr val="white"/>
                  </a:solidFill>
                </a:rPr>
                <a:t>Tocantins</a:t>
              </a:r>
            </a:p>
            <a:p>
              <a:pPr algn="ctr" fontAlgn="ctr">
                <a:lnSpc>
                  <a:spcPct val="94000"/>
                </a:lnSpc>
                <a:defRPr/>
              </a:pPr>
              <a:endParaRPr lang="pt-BR" sz="1100" b="1" dirty="0">
                <a:solidFill>
                  <a:srgbClr val="FFFF00"/>
                </a:solidFill>
              </a:endParaRPr>
            </a:p>
            <a:p>
              <a:pPr algn="ctr" fontAlgn="ctr">
                <a:lnSpc>
                  <a:spcPct val="94000"/>
                </a:lnSpc>
                <a:defRPr/>
              </a:pPr>
              <a:r>
                <a:rPr lang="pt-BR" sz="1200" b="1" dirty="0">
                  <a:solidFill>
                    <a:prstClr val="white"/>
                  </a:solidFill>
                </a:rPr>
                <a:t>Total de aeroportos:</a:t>
              </a:r>
            </a:p>
          </p:txBody>
        </p:sp>
        <p:sp>
          <p:nvSpPr>
            <p:cNvPr id="69" name="Retângulo 68"/>
            <p:cNvSpPr>
              <a:spLocks noChangeArrowheads="1"/>
            </p:cNvSpPr>
            <p:nvPr/>
          </p:nvSpPr>
          <p:spPr bwMode="auto">
            <a:xfrm>
              <a:off x="1619672" y="5229225"/>
              <a:ext cx="1152102" cy="3742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ctr">
                <a:lnSpc>
                  <a:spcPct val="94000"/>
                </a:lnSpc>
                <a:defRPr/>
              </a:pPr>
              <a:r>
                <a:rPr lang="pt-BR" sz="1400" b="1" dirty="0">
                  <a:solidFill>
                    <a:srgbClr val="FFD70F"/>
                  </a:solidFill>
                  <a:cs typeface="Helvetica"/>
                </a:rPr>
                <a:t>67</a:t>
              </a:r>
            </a:p>
          </p:txBody>
        </p:sp>
      </p:grpSp>
      <p:sp>
        <p:nvSpPr>
          <p:cNvPr id="30" name="Retângulo 29"/>
          <p:cNvSpPr/>
          <p:nvPr/>
        </p:nvSpPr>
        <p:spPr>
          <a:xfrm>
            <a:off x="86875" y="-51316"/>
            <a:ext cx="8970249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</a:pP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– </a:t>
            </a:r>
            <a:r>
              <a:rPr lang="pt-BR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PROGRAMA DE AVIAÇÃO REGIONAL </a:t>
            </a:r>
            <a:r>
              <a:rPr lang="en-US" sz="1600" b="1" dirty="0" smtClean="0">
                <a:solidFill>
                  <a:srgbClr val="00206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– 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000" b="1" dirty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Rockwell" panose="02060603020205020403" pitchFamily="18" charset="0"/>
                <a:ea typeface="Segoe UI" panose="020B0502040204020203" pitchFamily="34" charset="0"/>
                <a:cs typeface="Arial" panose="020B0604020202020204" pitchFamily="34" charset="0"/>
              </a:rPr>
              <a:t>INVESTIMENTOS REGIÃO NORTE</a:t>
            </a:r>
            <a:endParaRPr lang="pt-BR" sz="2000" b="1" dirty="0">
              <a:solidFill>
                <a:schemeClr val="bg1"/>
              </a:solidFill>
              <a:latin typeface="Rockwell" panose="02060603020205020403" pitchFamily="18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2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Widescreen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Widescreen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14317</TotalTime>
  <Words>1200</Words>
  <Application>Microsoft Office PowerPoint</Application>
  <PresentationFormat>Apresentação na tela (16:9)</PresentationFormat>
  <Paragraphs>622</Paragraphs>
  <Slides>29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Default Design</vt:lpstr>
      <vt:lpstr>Office Theme</vt:lpstr>
      <vt:lpstr>1_Default Design</vt:lpstr>
      <vt:lpstr>1_Office Theme</vt:lpstr>
      <vt:lpstr>1_Widescreen Presentation</vt:lpstr>
      <vt:lpstr>2_Widescreen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Spintelligent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Emmanuelle Nicholls</dc:creator>
  <cp:lastModifiedBy>Juliana da Silva Castro Nunes</cp:lastModifiedBy>
  <cp:revision>841</cp:revision>
  <cp:lastPrinted>2013-05-15T15:28:20Z</cp:lastPrinted>
  <dcterms:created xsi:type="dcterms:W3CDTF">2009-07-14T08:50:08Z</dcterms:created>
  <dcterms:modified xsi:type="dcterms:W3CDTF">2016-06-28T22:22:11Z</dcterms:modified>
</cp:coreProperties>
</file>