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518" r:id="rId3"/>
    <p:sldId id="457" r:id="rId4"/>
    <p:sldId id="458" r:id="rId5"/>
    <p:sldId id="519" r:id="rId6"/>
    <p:sldId id="526" r:id="rId7"/>
    <p:sldId id="523" r:id="rId8"/>
    <p:sldId id="525" r:id="rId9"/>
    <p:sldId id="267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D4867"/>
    <a:srgbClr val="7E8FA3"/>
    <a:srgbClr val="AAB7B7"/>
    <a:srgbClr val="3986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1"/>
    <p:restoredTop sz="96405"/>
  </p:normalViewPr>
  <p:slideViewPr>
    <p:cSldViewPr snapToGrid="0" snapToObjects="1">
      <p:cViewPr varScale="1">
        <p:scale>
          <a:sx n="35" d="100"/>
          <a:sy n="35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36535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b3a133388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b3a133388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b3a133388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b3a133388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9969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b3a133388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3b3a133388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4713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b3a133388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3b3a133388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287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b3a133388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3b3a133388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456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221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pt-BR" smtClean="0"/>
              <a:pPr algn="r"/>
              <a:t>‹nº›</a:t>
            </a:fld>
            <a:endParaRPr lang="pt-BR"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5327"/>
              </a:buClr>
              <a:buSzPts val="3000"/>
              <a:buNone/>
              <a:defRPr>
                <a:solidFill>
                  <a:srgbClr val="E9532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5327"/>
              </a:buClr>
              <a:buSzPts val="3000"/>
              <a:buNone/>
              <a:defRPr>
                <a:solidFill>
                  <a:srgbClr val="E9532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5327"/>
              </a:buClr>
              <a:buSzPts val="3000"/>
              <a:buNone/>
              <a:defRPr>
                <a:solidFill>
                  <a:srgbClr val="E9532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5327"/>
              </a:buClr>
              <a:buSzPts val="3000"/>
              <a:buNone/>
              <a:defRPr>
                <a:solidFill>
                  <a:srgbClr val="E9532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5327"/>
              </a:buClr>
              <a:buSzPts val="3000"/>
              <a:buNone/>
              <a:defRPr>
                <a:solidFill>
                  <a:srgbClr val="E9532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5327"/>
              </a:buClr>
              <a:buSzPts val="3000"/>
              <a:buNone/>
              <a:defRPr>
                <a:solidFill>
                  <a:srgbClr val="E9532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5327"/>
              </a:buClr>
              <a:buSzPts val="3000"/>
              <a:buNone/>
              <a:defRPr>
                <a:solidFill>
                  <a:srgbClr val="E9532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5327"/>
              </a:buClr>
              <a:buSzPts val="3000"/>
              <a:buNone/>
              <a:defRPr>
                <a:solidFill>
                  <a:srgbClr val="E9532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5327"/>
              </a:buClr>
              <a:buSzPts val="3000"/>
              <a:buNone/>
              <a:defRPr>
                <a:solidFill>
                  <a:srgbClr val="E95327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831200" y="3515000"/>
            <a:ext cx="12147200" cy="6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1219215" lvl="0" indent="-91441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438430" lvl="1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657646" lvl="2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876861" lvl="3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6096076" lvl="4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7315291" lvl="5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8534507" lvl="6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9753722" lvl="7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0972937" lvl="8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272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pt-BR" smtClean="0"/>
              <a:pPr algn="r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9766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pt-BR" smtClean="0"/>
              <a:pPr algn="r"/>
              <a:t>‹nº›</a:t>
            </a:fld>
            <a:endParaRPr lang="pt-BR" dirty="0"/>
          </a:p>
        </p:txBody>
      </p:sp>
      <p:sp>
        <p:nvSpPr>
          <p:cNvPr id="24" name="Google Shape;24;p4"/>
          <p:cNvSpPr txBox="1"/>
          <p:nvPr/>
        </p:nvSpPr>
        <p:spPr>
          <a:xfrm>
            <a:off x="831200" y="780333"/>
            <a:ext cx="22721600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133" dirty="0">
              <a:solidFill>
                <a:srgbClr val="024163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5" name="Google Shape;25;p4"/>
          <p:cNvSpPr txBox="1"/>
          <p:nvPr/>
        </p:nvSpPr>
        <p:spPr>
          <a:xfrm>
            <a:off x="831200" y="3073267"/>
            <a:ext cx="227216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3200"/>
              </a:spcAft>
              <a:buNone/>
            </a:pPr>
            <a:endParaRPr sz="4000" dirty="0">
              <a:solidFill>
                <a:srgbClr val="666666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None/>
              <a:defRPr>
                <a:solidFill>
                  <a:srgbClr val="397AB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None/>
              <a:defRPr>
                <a:solidFill>
                  <a:srgbClr val="397AB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None/>
              <a:defRPr>
                <a:solidFill>
                  <a:srgbClr val="397AB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None/>
              <a:defRPr>
                <a:solidFill>
                  <a:srgbClr val="397AB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None/>
              <a:defRPr>
                <a:solidFill>
                  <a:srgbClr val="397AB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None/>
              <a:defRPr>
                <a:solidFill>
                  <a:srgbClr val="397AB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None/>
              <a:defRPr>
                <a:solidFill>
                  <a:srgbClr val="397AB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None/>
              <a:defRPr>
                <a:solidFill>
                  <a:srgbClr val="397AB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None/>
              <a:defRPr>
                <a:solidFill>
                  <a:srgbClr val="397ABC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1200" y="3515000"/>
            <a:ext cx="14408800" cy="7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1219215" lvl="0" indent="-91441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438430" lvl="1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657646" lvl="2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876861" lvl="3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6096076" lvl="4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7315291" lvl="5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8534507" lvl="6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9753722" lvl="7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0972937" lvl="8" indent="-846677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48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6" r:id="rId15"/>
    <p:sldLayoutId id="2147483667" r:id="rId16"/>
    <p:sldLayoutId id="2147483668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hyperlink" Target="mailto:vilfredo.schurmann@voiceoftheoceans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/>
          <p:cNvSpPr/>
          <p:nvPr/>
        </p:nvSpPr>
        <p:spPr>
          <a:xfrm>
            <a:off x="-201315" y="-177800"/>
            <a:ext cx="24585315" cy="14071600"/>
          </a:xfrm>
          <a:prstGeom prst="rect">
            <a:avLst/>
          </a:prstGeom>
          <a:solidFill>
            <a:srgbClr val="2D486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52" name="2015.09.01_Baleia Mooreia.jpg" descr="2015.09.01_Baleia Mooreia.jpg"/>
          <p:cNvPicPr>
            <a:picLocks noChangeAspect="1"/>
          </p:cNvPicPr>
          <p:nvPr/>
        </p:nvPicPr>
        <p:blipFill>
          <a:blip r:embed="rId2"/>
          <a:srcRect l="19508" t="44013" r="13023" b="4490"/>
          <a:stretch>
            <a:fillRect/>
          </a:stretch>
        </p:blipFill>
        <p:spPr>
          <a:xfrm>
            <a:off x="-201315" y="-177800"/>
            <a:ext cx="24555450" cy="14050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alphaModFix amt="25660"/>
          </a:blip>
          <a:stretch>
            <a:fillRect/>
          </a:stretch>
        </p:blipFill>
        <p:spPr>
          <a:xfrm>
            <a:off x="55893" y="5638397"/>
            <a:ext cx="24041034" cy="8045412"/>
          </a:xfrm>
          <a:prstGeom prst="rect">
            <a:avLst/>
          </a:prstGeom>
          <a:ln w="12700">
            <a:miter lim="400000"/>
          </a:ln>
          <a:effectLst>
            <a:reflection stA="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upo de pessoas posando para foto em frente a água&#10;&#10;Descrição gerada automaticamente">
            <a:extLst>
              <a:ext uri="{FF2B5EF4-FFF2-40B4-BE49-F238E27FC236}">
                <a16:creationId xmlns:a16="http://schemas.microsoft.com/office/drawing/2014/main" id="{DA50AB9F-DED9-44D8-A73E-F349545B0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3" t="1421" r="12685" b="1421"/>
          <a:stretch/>
        </p:blipFill>
        <p:spPr>
          <a:xfrm>
            <a:off x="10364187" y="-2"/>
            <a:ext cx="14019813" cy="13716003"/>
          </a:xfrm>
          <a:prstGeom prst="round2DiagRect">
            <a:avLst>
              <a:gd name="adj1" fmla="val 16963"/>
              <a:gd name="adj2" fmla="val 0"/>
            </a:avLst>
          </a:prstGeom>
        </p:spPr>
      </p:pic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9532987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r>
              <a:rPr lang="pt-BR" b="1" dirty="0">
                <a:solidFill>
                  <a:srgbClr val="094165"/>
                </a:solidFill>
                <a:latin typeface="Barlow" panose="00000500000000000000" pitchFamily="2" charset="0"/>
                <a:cs typeface="Poppins SemiBold" panose="00000700000000000000" pitchFamily="2" charset="0"/>
              </a:rPr>
              <a:t>4 DÉCADAS NO MAR</a:t>
            </a:r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831200" y="2064796"/>
            <a:ext cx="8903997" cy="10845949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indent="0" algn="l">
              <a:buNone/>
            </a:pPr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Três voltas ao mundo a bordo de um veleiro:</a:t>
            </a:r>
          </a:p>
          <a:p>
            <a:pPr marL="0" indent="0" algn="l">
              <a:buNone/>
            </a:pPr>
            <a:endParaRPr lang="pt-BR" sz="4000" dirty="0">
              <a:solidFill>
                <a:schemeClr val="accent4">
                  <a:lumMod val="75000"/>
                </a:schemeClr>
              </a:solidFill>
              <a:latin typeface="Barlow" panose="00000500000000000000" pitchFamily="2" charset="0"/>
            </a:endParaRPr>
          </a:p>
          <a:p>
            <a:pPr marL="0" indent="0" algn="l">
              <a:buNone/>
            </a:pPr>
            <a:r>
              <a:rPr lang="pt-BR" sz="4000" b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</a:rPr>
              <a:t>1984 – 1994</a:t>
            </a:r>
            <a:b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</a:br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Primeira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 e histórica volta ao mundo a bordo de um veleiro</a:t>
            </a:r>
          </a:p>
          <a:p>
            <a:pPr marL="0" indent="0" algn="l">
              <a:buNone/>
            </a:pP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Barlow" panose="00000500000000000000" pitchFamily="2" charset="0"/>
            </a:endParaRPr>
          </a:p>
          <a:p>
            <a:pPr marL="0" indent="0" algn="l">
              <a:buNone/>
            </a:pPr>
            <a:r>
              <a:rPr lang="pt-BR" sz="4000" b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</a:rPr>
              <a:t>1997 - 2000</a:t>
            </a:r>
            <a:r>
              <a:rPr lang="pt-BR" sz="4000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</a:rPr>
              <a:t> </a:t>
            </a:r>
            <a:b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</a:br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Magalhaes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Global Adventure</a:t>
            </a:r>
          </a:p>
          <a:p>
            <a:pPr marL="0" indent="0" algn="l">
              <a:buNone/>
            </a:pPr>
            <a:endParaRPr lang="pt-BR" sz="4000" b="1" dirty="0">
              <a:solidFill>
                <a:schemeClr val="tx1">
                  <a:lumMod val="75000"/>
                  <a:lumOff val="25000"/>
                </a:schemeClr>
              </a:solidFill>
              <a:latin typeface="Barlow" panose="00000500000000000000" pitchFamily="2" charset="0"/>
            </a:endParaRPr>
          </a:p>
          <a:p>
            <a:pPr marL="0" indent="0" algn="l">
              <a:buNone/>
            </a:pPr>
            <a:r>
              <a:rPr lang="pt-BR" sz="4000" b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</a:rPr>
              <a:t>2014 - 2016 </a:t>
            </a:r>
            <a:br>
              <a:rPr lang="pt-B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</a:br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Expedição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Oriente</a:t>
            </a:r>
          </a:p>
        </p:txBody>
      </p:sp>
      <p:pic>
        <p:nvPicPr>
          <p:cNvPr id="3" name="Picture 10" descr="Image result for schurmann histÃ³ria">
            <a:extLst>
              <a:ext uri="{FF2B5EF4-FFF2-40B4-BE49-F238E27FC236}">
                <a16:creationId xmlns:a16="http://schemas.microsoft.com/office/drawing/2014/main" id="{FD3915A6-6D1A-ED72-80C0-8C1C8342B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51" t="9531" r="1762" b="4325"/>
          <a:stretch/>
        </p:blipFill>
        <p:spPr bwMode="auto">
          <a:xfrm>
            <a:off x="19324323" y="8330472"/>
            <a:ext cx="4722741" cy="497168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1E586BC6-53F1-4F62-946C-07C684BAC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52248" y="522896"/>
            <a:ext cx="1001104" cy="10011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702175" y="2478840"/>
            <a:ext cx="22350073" cy="4762048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indent="0" algn="l">
              <a:buNone/>
            </a:pPr>
            <a:r>
              <a:rPr lang="pt-BR" sz="5400" b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</a:rPr>
              <a:t>1998</a:t>
            </a:r>
            <a:r>
              <a:rPr lang="pt-BR" sz="42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 – primeiros indícios da invasão de plástico em Henderson Island, no Oceano Pacífico.</a:t>
            </a:r>
          </a:p>
          <a:p>
            <a:pPr marL="0" indent="0" algn="l">
              <a:buNone/>
            </a:pPr>
            <a:endParaRPr lang="pt-BR" sz="4267" b="1" dirty="0">
              <a:solidFill>
                <a:schemeClr val="tx1">
                  <a:lumMod val="75000"/>
                  <a:lumOff val="25000"/>
                </a:schemeClr>
              </a:solidFill>
              <a:latin typeface="Barlow" panose="00000500000000000000" pitchFamily="2" charset="0"/>
            </a:endParaRPr>
          </a:p>
          <a:p>
            <a:pPr marL="0" indent="0" algn="l">
              <a:buNone/>
            </a:pPr>
            <a:r>
              <a:rPr lang="pt-BR" sz="5400" b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</a:rPr>
              <a:t>2016</a:t>
            </a:r>
            <a:r>
              <a:rPr lang="pt-BR" sz="5333" b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</a:rPr>
              <a:t> </a:t>
            </a:r>
            <a:r>
              <a:rPr lang="pt-BR" sz="42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</a:rPr>
              <a:t>– os anos agravaram a situação, como testemunhado em West Fayu, também no Oceano Pacífico.</a:t>
            </a:r>
            <a:endParaRPr lang="en-US" sz="4267" b="1" dirty="0">
              <a:solidFill>
                <a:schemeClr val="tx1">
                  <a:lumMod val="75000"/>
                  <a:lumOff val="25000"/>
                </a:schemeClr>
              </a:solidFill>
              <a:latin typeface="Barlow" panose="00000500000000000000" pitchFamily="2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CA54DAAE-406C-0494-CDD1-FD51832572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b="-1"/>
          <a:stretch/>
        </p:blipFill>
        <p:spPr>
          <a:xfrm>
            <a:off x="4677211" y="7098250"/>
            <a:ext cx="14400000" cy="6094854"/>
          </a:xfrm>
          <a:prstGeom prst="round2SameRect">
            <a:avLst>
              <a:gd name="adj1" fmla="val 0"/>
              <a:gd name="adj2" fmla="val 19912"/>
            </a:avLst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EE5E6F6-1948-4037-9945-12D702F70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52248" y="522896"/>
            <a:ext cx="1001104" cy="1001104"/>
          </a:xfrm>
          <a:prstGeom prst="rect">
            <a:avLst/>
          </a:prstGeom>
        </p:spPr>
      </p:pic>
      <p:sp>
        <p:nvSpPr>
          <p:cNvPr id="11" name="Google Shape;178;p20">
            <a:extLst>
              <a:ext uri="{FF2B5EF4-FFF2-40B4-BE49-F238E27FC236}">
                <a16:creationId xmlns:a16="http://schemas.microsoft.com/office/drawing/2014/main" id="{4E013301-7FF5-4376-BE4A-D4A7A87831AB}"/>
              </a:ext>
            </a:extLst>
          </p:cNvPr>
          <p:cNvSpPr txBox="1">
            <a:spLocks/>
          </p:cNvSpPr>
          <p:nvPr/>
        </p:nvSpPr>
        <p:spPr>
          <a:xfrm>
            <a:off x="702176" y="522896"/>
            <a:ext cx="15960645" cy="2795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r>
              <a:rPr lang="pt-BR" sz="7467" b="1" dirty="0">
                <a:solidFill>
                  <a:srgbClr val="094165"/>
                </a:solidFill>
                <a:latin typeface="Barlow" panose="00000500000000000000" pitchFamily="2" charset="0"/>
                <a:cs typeface="Poppins SemiBold" panose="00000700000000000000" pitchFamily="2" charset="0"/>
              </a:rPr>
              <a:t>PLÁSTICOS NAS ÁGUAS DO MUNDO</a:t>
            </a:r>
          </a:p>
        </p:txBody>
      </p:sp>
    </p:spTree>
    <p:extLst>
      <p:ext uri="{BB962C8B-B14F-4D97-AF65-F5344CB8AC3E}">
        <p14:creationId xmlns:p14="http://schemas.microsoft.com/office/powerpoint/2010/main" val="203233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 com linhas pretas em fundo branco&#10;&#10;Descrição gerada automaticamente com confiança média">
            <a:extLst>
              <a:ext uri="{FF2B5EF4-FFF2-40B4-BE49-F238E27FC236}">
                <a16:creationId xmlns:a16="http://schemas.microsoft.com/office/drawing/2014/main" id="{346FD46C-F1A8-435C-A77E-E1C3C3BB7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123" y="-225102"/>
            <a:ext cx="25034245" cy="1416620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5516211-0AF4-4886-BB44-D3012CC09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1440" y="742375"/>
            <a:ext cx="3556000" cy="1193800"/>
          </a:xfrm>
          <a:prstGeom prst="rect">
            <a:avLst/>
          </a:prstGeom>
        </p:spPr>
      </p:pic>
      <p:sp>
        <p:nvSpPr>
          <p:cNvPr id="86" name="Google Shape;178;p20">
            <a:extLst>
              <a:ext uri="{FF2B5EF4-FFF2-40B4-BE49-F238E27FC236}">
                <a16:creationId xmlns:a16="http://schemas.microsoft.com/office/drawing/2014/main" id="{69A4EE38-6F14-4C8D-B99B-D5A265747C1C}"/>
              </a:ext>
            </a:extLst>
          </p:cNvPr>
          <p:cNvSpPr txBox="1">
            <a:spLocks/>
          </p:cNvSpPr>
          <p:nvPr/>
        </p:nvSpPr>
        <p:spPr>
          <a:xfrm>
            <a:off x="20198080" y="9860825"/>
            <a:ext cx="2661920" cy="1294856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 sz="4000">
                <a:solidFill>
                  <a:srgbClr val="EF5224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pPr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PARTIDA</a:t>
            </a:r>
          </a:p>
        </p:txBody>
      </p:sp>
      <p:sp>
        <p:nvSpPr>
          <p:cNvPr id="87" name="Google Shape;178;p20">
            <a:extLst>
              <a:ext uri="{FF2B5EF4-FFF2-40B4-BE49-F238E27FC236}">
                <a16:creationId xmlns:a16="http://schemas.microsoft.com/office/drawing/2014/main" id="{A5CAF76A-4211-47A3-B16A-4192001ECE68}"/>
              </a:ext>
            </a:extLst>
          </p:cNvPr>
          <p:cNvSpPr txBox="1">
            <a:spLocks/>
          </p:cNvSpPr>
          <p:nvPr/>
        </p:nvSpPr>
        <p:spPr>
          <a:xfrm>
            <a:off x="4795520" y="10897145"/>
            <a:ext cx="2661920" cy="1294856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 sz="4000">
                <a:solidFill>
                  <a:srgbClr val="EF5224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pPr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CHEGADA</a:t>
            </a:r>
          </a:p>
        </p:txBody>
      </p:sp>
      <p:sp>
        <p:nvSpPr>
          <p:cNvPr id="2" name="Google Shape;173;p19">
            <a:extLst>
              <a:ext uri="{FF2B5EF4-FFF2-40B4-BE49-F238E27FC236}">
                <a16:creationId xmlns:a16="http://schemas.microsoft.com/office/drawing/2014/main" id="{BF6D04EE-69E1-22FE-70D2-964D8DED43D0}"/>
              </a:ext>
            </a:extLst>
          </p:cNvPr>
          <p:cNvSpPr txBox="1">
            <a:spLocks/>
          </p:cNvSpPr>
          <p:nvPr/>
        </p:nvSpPr>
        <p:spPr>
          <a:xfrm>
            <a:off x="3610565" y="1339275"/>
            <a:ext cx="11624818" cy="7618661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267" dirty="0">
                <a:solidFill>
                  <a:schemeClr val="bg1"/>
                </a:solidFill>
                <a:latin typeface="Barlow" panose="00000500000000000000" pitchFamily="2" charset="0"/>
              </a:rPr>
              <a:t>De agosto de 2021 a novembro de 2023.</a:t>
            </a:r>
            <a:r>
              <a:rPr lang="en-US" sz="4267" dirty="0">
                <a:solidFill>
                  <a:schemeClr val="tx1">
                    <a:lumMod val="95000"/>
                    <a:lumOff val="5000"/>
                  </a:schemeClr>
                </a:solidFill>
                <a:latin typeface="Barlow" panose="00000500000000000000" pitchFamily="2" charset="0"/>
              </a:rPr>
              <a:t> </a:t>
            </a:r>
          </a:p>
          <a:p>
            <a:endParaRPr lang="en-US" sz="4267" b="1" dirty="0">
              <a:solidFill>
                <a:schemeClr val="tx1">
                  <a:lumMod val="95000"/>
                  <a:lumOff val="5000"/>
                </a:schemeClr>
              </a:solidFill>
              <a:latin typeface="Barlow" panose="00000500000000000000" pitchFamily="2" charset="0"/>
            </a:endParaRPr>
          </a:p>
          <a:p>
            <a:r>
              <a:rPr lang="pt-BR" sz="4267" b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</a:rPr>
              <a:t>Até o momento, já testemunhamos a </a:t>
            </a:r>
            <a:r>
              <a:rPr lang="pt-BR" sz="4267" b="1" dirty="0">
                <a:solidFill>
                  <a:schemeClr val="bg1"/>
                </a:solidFill>
                <a:latin typeface="Barlow" panose="00000500000000000000" pitchFamily="2" charset="0"/>
              </a:rPr>
              <a:t>presença de plástico e micro plástico em todos os locais</a:t>
            </a:r>
            <a:r>
              <a:rPr lang="pt-BR" sz="4267" b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</a:rPr>
              <a:t> por onde nossa expedição passou.</a:t>
            </a:r>
          </a:p>
          <a:p>
            <a:endParaRPr lang="pt-BR" sz="4267" b="1" dirty="0">
              <a:solidFill>
                <a:schemeClr val="accent4">
                  <a:lumMod val="75000"/>
                </a:schemeClr>
              </a:solidFill>
              <a:latin typeface="Barlow" panose="00000500000000000000" pitchFamily="2" charset="0"/>
            </a:endParaRPr>
          </a:p>
          <a:p>
            <a:r>
              <a:rPr lang="pt-BR" sz="4267" b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</a:rPr>
              <a:t>Ou seja, em </a:t>
            </a:r>
            <a:r>
              <a:rPr lang="pt-BR" sz="4267" b="1" dirty="0">
                <a:solidFill>
                  <a:schemeClr val="bg1"/>
                </a:solidFill>
                <a:latin typeface="Barlow" panose="00000500000000000000" pitchFamily="2" charset="0"/>
              </a:rPr>
              <a:t>cerca de 100 destinos de mais de 10 países</a:t>
            </a:r>
            <a:r>
              <a:rPr lang="pt-BR" sz="4267" b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</a:rPr>
              <a:t> das Américas Sul, Central e Norte e da Oceania.</a:t>
            </a:r>
            <a:endParaRPr lang="en-US" sz="4267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43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em pé ao lado de uma rocha&#10;&#10;Descrição gerada automaticamente com confiança média">
            <a:extLst>
              <a:ext uri="{FF2B5EF4-FFF2-40B4-BE49-F238E27FC236}">
                <a16:creationId xmlns:a16="http://schemas.microsoft.com/office/drawing/2014/main" id="{BFDC0DB5-D428-D126-CCB8-0B2AA6BA61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00" b="12500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Google Shape;178;p20">
            <a:extLst>
              <a:ext uri="{FF2B5EF4-FFF2-40B4-BE49-F238E27FC236}">
                <a16:creationId xmlns:a16="http://schemas.microsoft.com/office/drawing/2014/main" id="{CCB89D85-0706-490B-B2A5-0DF1183C75FA}"/>
              </a:ext>
            </a:extLst>
          </p:cNvPr>
          <p:cNvSpPr txBox="1">
            <a:spLocks/>
          </p:cNvSpPr>
          <p:nvPr/>
        </p:nvSpPr>
        <p:spPr>
          <a:xfrm>
            <a:off x="608357" y="776245"/>
            <a:ext cx="15960645" cy="149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r>
              <a:rPr lang="pt-BR" sz="7467" b="1" dirty="0">
                <a:solidFill>
                  <a:srgbClr val="094165"/>
                </a:solidFill>
                <a:latin typeface="Barlow" panose="00000500000000000000" pitchFamily="2" charset="0"/>
                <a:cs typeface="Poppins SemiBold" panose="00000700000000000000" pitchFamily="2" charset="0"/>
              </a:rPr>
              <a:t>BRASIL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060547F-CB6D-4A28-BD36-799EF267C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52248" y="522896"/>
            <a:ext cx="1001104" cy="1001104"/>
          </a:xfrm>
          <a:prstGeom prst="rect">
            <a:avLst/>
          </a:prstGeom>
        </p:spPr>
      </p:pic>
      <p:sp>
        <p:nvSpPr>
          <p:cNvPr id="2" name="Google Shape;179;p20">
            <a:extLst>
              <a:ext uri="{FF2B5EF4-FFF2-40B4-BE49-F238E27FC236}">
                <a16:creationId xmlns:a16="http://schemas.microsoft.com/office/drawing/2014/main" id="{FD54BF60-572D-34D7-8300-9B192181357C}"/>
              </a:ext>
            </a:extLst>
          </p:cNvPr>
          <p:cNvSpPr txBox="1">
            <a:spLocks/>
          </p:cNvSpPr>
          <p:nvPr/>
        </p:nvSpPr>
        <p:spPr>
          <a:xfrm>
            <a:off x="690345" y="-816257"/>
            <a:ext cx="10886644" cy="8977745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De Santa Catarina ao Pará, incluindo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os rios da região amazônica, ou seja, </a:t>
            </a:r>
            <a:r>
              <a:rPr lang="pt-PT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praticamente toda a costa litorânea invadida por resíduos</a:t>
            </a: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, principalmente,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plásticos de uso único.</a:t>
            </a:r>
          </a:p>
        </p:txBody>
      </p:sp>
    </p:spTree>
    <p:extLst>
      <p:ext uri="{BB962C8B-B14F-4D97-AF65-F5344CB8AC3E}">
        <p14:creationId xmlns:p14="http://schemas.microsoft.com/office/powerpoint/2010/main" val="346144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78;p20">
            <a:extLst>
              <a:ext uri="{FF2B5EF4-FFF2-40B4-BE49-F238E27FC236}">
                <a16:creationId xmlns:a16="http://schemas.microsoft.com/office/drawing/2014/main" id="{E3DD7555-1A40-46AC-8031-AB05C2CFCEB5}"/>
              </a:ext>
            </a:extLst>
          </p:cNvPr>
          <p:cNvSpPr txBox="1">
            <a:spLocks/>
          </p:cNvSpPr>
          <p:nvPr/>
        </p:nvSpPr>
        <p:spPr>
          <a:xfrm>
            <a:off x="581818" y="423133"/>
            <a:ext cx="23275709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r>
              <a:rPr lang="pt-BR" sz="7300" b="1" dirty="0">
                <a:solidFill>
                  <a:srgbClr val="094165"/>
                </a:solidFill>
                <a:latin typeface="Barlow" panose="00000500000000000000" pitchFamily="2" charset="0"/>
                <a:cs typeface="Poppins SemiBold" panose="00000700000000000000" pitchFamily="2" charset="0"/>
              </a:rPr>
              <a:t>SOCIEDADE – INDÚSTRIA – GOVERNOS</a:t>
            </a:r>
          </a:p>
        </p:txBody>
      </p:sp>
      <p:sp>
        <p:nvSpPr>
          <p:cNvPr id="2" name="Google Shape;179;p20">
            <a:extLst>
              <a:ext uri="{FF2B5EF4-FFF2-40B4-BE49-F238E27FC236}">
                <a16:creationId xmlns:a16="http://schemas.microsoft.com/office/drawing/2014/main" id="{0981EBBE-C9CE-4DE0-9D21-59A4DC7984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4145" y="2269374"/>
            <a:ext cx="23275709" cy="1072896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indent="0" algn="l">
              <a:buNone/>
            </a:pP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Sociedade civil cada vez mais consciente e engajada! Em apenas 2 anos:</a:t>
            </a:r>
          </a:p>
          <a:p>
            <a:pPr marL="0" indent="0" algn="l">
              <a:buNone/>
            </a:pPr>
            <a:endParaRPr lang="pt-BR" sz="3733" b="1" dirty="0">
              <a:solidFill>
                <a:srgbClr val="024163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0" indent="0" algn="l">
              <a:buNone/>
            </a:pPr>
            <a:r>
              <a:rPr lang="pt-BR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+36 MILHÕES de pessoas impactadas mensalmente pela Voz dos Oceanos no Fantástico</a:t>
            </a:r>
          </a:p>
          <a:p>
            <a:pPr marL="0" indent="0" algn="l">
              <a:buNone/>
            </a:pPr>
            <a:endParaRPr lang="pt-BR" sz="3733" b="1" dirty="0">
              <a:solidFill>
                <a:srgbClr val="E18B0D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0" indent="0" algn="l">
              <a:buNone/>
            </a:pPr>
            <a:r>
              <a:rPr lang="pt-BR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+3 MILHÕES de pessoas impactadas pela iniciativa na GloboNews</a:t>
            </a:r>
          </a:p>
          <a:p>
            <a:pPr marL="0" indent="0" algn="l">
              <a:buNone/>
            </a:pPr>
            <a:endParaRPr lang="pt-BR" sz="3733" b="1" dirty="0">
              <a:solidFill>
                <a:srgbClr val="E18B0D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0" indent="0" algn="l">
              <a:buNone/>
            </a:pPr>
            <a:r>
              <a:rPr lang="pt-BR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+55 MILHÕES de pessoas impactadas no Instagram</a:t>
            </a:r>
          </a:p>
          <a:p>
            <a:pPr marL="0" indent="0" algn="l">
              <a:buNone/>
            </a:pPr>
            <a:endParaRPr lang="pt-BR" sz="3733" b="1" dirty="0">
              <a:solidFill>
                <a:srgbClr val="E18B0D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0" indent="0" algn="l">
              <a:buNone/>
            </a:pPr>
            <a:r>
              <a:rPr lang="pt-BR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+45 MILHÕES de pessoas </a:t>
            </a:r>
            <a:r>
              <a:rPr lang="pt-BR" sz="3733" b="1" dirty="0" err="1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impáctadas</a:t>
            </a:r>
            <a:r>
              <a:rPr lang="pt-BR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 com palestras e </a:t>
            </a:r>
          </a:p>
          <a:p>
            <a:pPr marL="0" indent="0" algn="l">
              <a:buNone/>
            </a:pPr>
            <a:r>
              <a:rPr lang="pt-BR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lives de Educação Ambiental</a:t>
            </a:r>
          </a:p>
          <a:p>
            <a:pPr marL="0" indent="0" algn="l">
              <a:buNone/>
            </a:pPr>
            <a:endParaRPr lang="pt-BR" sz="3733" b="1" dirty="0">
              <a:solidFill>
                <a:srgbClr val="E18B0D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0" indent="0" algn="l">
              <a:buNone/>
            </a:pPr>
            <a:r>
              <a:rPr lang="pt-BR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+40 TONELADAS de lixo retirado por centenas de voluntários em +30 de LIMPEZAS DE PRAIA</a:t>
            </a:r>
          </a:p>
          <a:p>
            <a:pPr marL="0" indent="0" algn="l">
              <a:buNone/>
            </a:pPr>
            <a:endParaRPr lang="pt-BR" sz="3733" b="1" dirty="0">
              <a:solidFill>
                <a:srgbClr val="024163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0" indent="0" algn="ctr">
              <a:buNone/>
            </a:pPr>
            <a:r>
              <a:rPr lang="pt-BR" sz="5400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MAS ESSA NÃO É UMA MISSÃO RESTRITA E EXCLUSIVA DO CONSUMIDOR!</a:t>
            </a:r>
          </a:p>
        </p:txBody>
      </p:sp>
    </p:spTree>
    <p:extLst>
      <p:ext uri="{BB962C8B-B14F-4D97-AF65-F5344CB8AC3E}">
        <p14:creationId xmlns:p14="http://schemas.microsoft.com/office/powerpoint/2010/main" val="95926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78;p20">
            <a:extLst>
              <a:ext uri="{FF2B5EF4-FFF2-40B4-BE49-F238E27FC236}">
                <a16:creationId xmlns:a16="http://schemas.microsoft.com/office/drawing/2014/main" id="{E3DD7555-1A40-46AC-8031-AB05C2CFCEB5}"/>
              </a:ext>
            </a:extLst>
          </p:cNvPr>
          <p:cNvSpPr txBox="1">
            <a:spLocks/>
          </p:cNvSpPr>
          <p:nvPr/>
        </p:nvSpPr>
        <p:spPr>
          <a:xfrm>
            <a:off x="581818" y="423133"/>
            <a:ext cx="9532987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7ABC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rgbClr val="397ABC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r>
              <a:rPr lang="pt-BR" sz="8000" b="1" dirty="0">
                <a:solidFill>
                  <a:srgbClr val="094165"/>
                </a:solidFill>
                <a:latin typeface="Barlow" panose="00000500000000000000" pitchFamily="2" charset="0"/>
                <a:cs typeface="Poppins SemiBold" panose="00000700000000000000" pitchFamily="2" charset="0"/>
              </a:rPr>
              <a:t>FATOS</a:t>
            </a:r>
          </a:p>
        </p:txBody>
      </p:sp>
      <p:sp>
        <p:nvSpPr>
          <p:cNvPr id="2" name="Google Shape;179;p20">
            <a:extLst>
              <a:ext uri="{FF2B5EF4-FFF2-40B4-BE49-F238E27FC236}">
                <a16:creationId xmlns:a16="http://schemas.microsoft.com/office/drawing/2014/main" id="{0981EBBE-C9CE-4DE0-9D21-59A4DC7984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500385" y="2629593"/>
            <a:ext cx="13775886" cy="1072896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indent="0" algn="l">
              <a:buNone/>
            </a:pP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De acordo com o relatório “Da Poluição à Solução: Uma Análise Global sobre Lixo Marinho e Poluição Plástica”, do Programa da ONU para o Meio Ambiente (PNUMA), estima-se que, até 2040, </a:t>
            </a:r>
            <a:r>
              <a:rPr lang="pt-PT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os ocenaos devem receber entre 23 e 37 milhões de toneladas </a:t>
            </a: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de resíduos plásticos por ano.</a:t>
            </a:r>
          </a:p>
          <a:p>
            <a:pPr marL="0" indent="0" algn="l">
              <a:buNone/>
            </a:pPr>
            <a:endParaRPr lang="pt-PT" sz="3733" b="1" dirty="0">
              <a:solidFill>
                <a:srgbClr val="E18B0D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0" indent="0" algn="l">
              <a:buNone/>
            </a:pPr>
            <a:r>
              <a:rPr lang="pt-PT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PORÉM...</a:t>
            </a:r>
          </a:p>
          <a:p>
            <a:pPr marL="0" indent="0" algn="l">
              <a:buNone/>
            </a:pPr>
            <a:endParaRPr lang="pt-BR" sz="3733" b="1" dirty="0">
              <a:solidFill>
                <a:srgbClr val="024163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0" indent="0" algn="l">
              <a:buNone/>
            </a:pP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Segundo outro estudo mais recente do PNUMA, o  “Fechando a torneira: como o mundo pode acabar com a poluição plástica e criar uma economia circular”, essa poluição plástica </a:t>
            </a:r>
            <a:r>
              <a:rPr lang="pt-BR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pode ser reduzida em 80%</a:t>
            </a: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 até o mesmo ano de 2040, </a:t>
            </a:r>
            <a:r>
              <a:rPr lang="pt-BR" sz="3733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se países e empresas fizerem mudanças profundas</a:t>
            </a: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 nas políticas e no mercado usando as tecnologias existentes.</a:t>
            </a:r>
          </a:p>
          <a:p>
            <a:pPr marL="0" indent="0" algn="l">
              <a:buNone/>
            </a:pPr>
            <a:endParaRPr lang="pt-BR" sz="3733" b="1" dirty="0">
              <a:solidFill>
                <a:srgbClr val="024163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0" indent="0" algn="ctr">
              <a:buNone/>
            </a:pP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OU SEJA, </a:t>
            </a:r>
            <a:r>
              <a:rPr lang="pt-BR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PRECISAMOS</a:t>
            </a:r>
          </a:p>
          <a:p>
            <a:pPr marL="0" indent="0" algn="ctr">
              <a:buNone/>
            </a:pPr>
            <a:r>
              <a:rPr lang="pt-BR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PARAR O TSUNAMI DE PLÁSTICO!</a:t>
            </a:r>
            <a:endParaRPr lang="pt-BR" b="1" dirty="0">
              <a:solidFill>
                <a:srgbClr val="024163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0" indent="0" algn="l">
              <a:buNone/>
            </a:pPr>
            <a:endParaRPr lang="pt-BR" sz="3733" b="1" dirty="0">
              <a:solidFill>
                <a:srgbClr val="024163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61B9D8-4BBB-42EF-67A0-9614CD0EF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66" t="19439" r="62746" b="37699"/>
          <a:stretch/>
        </p:blipFill>
        <p:spPr>
          <a:xfrm>
            <a:off x="826805" y="1645530"/>
            <a:ext cx="9288000" cy="119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9;p20">
            <a:extLst>
              <a:ext uri="{FF2B5EF4-FFF2-40B4-BE49-F238E27FC236}">
                <a16:creationId xmlns:a16="http://schemas.microsoft.com/office/drawing/2014/main" id="{0981EBBE-C9CE-4DE0-9D21-59A4DC7984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1673" y="1242580"/>
            <a:ext cx="13625946" cy="1072896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indent="0" algn="ctr">
              <a:buNone/>
            </a:pPr>
            <a:r>
              <a:rPr lang="pt-BR" sz="6000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Em discurso na 27ª Conferência das Nações Unidas sobre Mudanças Climáticas (COP27), o secretário-geral da ONU, António Guterres, “</a:t>
            </a:r>
            <a:r>
              <a:rPr lang="pt-BR" sz="6000" b="1" dirty="0">
                <a:solidFill>
                  <a:srgbClr val="E18B0D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a humanidade tem uma escolha: cooperar ou perecer”</a:t>
            </a:r>
            <a:r>
              <a:rPr lang="pt-BR" sz="6000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.</a:t>
            </a:r>
          </a:p>
          <a:p>
            <a:pPr marL="0" indent="0" algn="ctr">
              <a:buNone/>
            </a:pPr>
            <a:endParaRPr lang="pt-BR" sz="6000" b="1" dirty="0">
              <a:solidFill>
                <a:srgbClr val="024163"/>
              </a:solidFill>
              <a:latin typeface="Barlow" panose="00000500000000000000" pitchFamily="2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marL="0" indent="0" algn="ctr">
              <a:buNone/>
            </a:pPr>
            <a:r>
              <a:rPr lang="pt-BR" sz="6000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SEJAMOS AGENTES DA TRANSFORMAÇÃO!</a:t>
            </a:r>
            <a:r>
              <a:rPr lang="pt-BR" sz="3733" b="1" dirty="0">
                <a:solidFill>
                  <a:srgbClr val="024163"/>
                </a:solidFill>
                <a:latin typeface="Barlow" panose="00000500000000000000" pitchFamily="2" charset="0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</a:p>
        </p:txBody>
      </p:sp>
      <p:pic>
        <p:nvPicPr>
          <p:cNvPr id="4" name="Imagem 3" descr="Uma imagem contendo ar, mesa, pendurado, água&#10;&#10;Descrição gerada automaticamente">
            <a:extLst>
              <a:ext uri="{FF2B5EF4-FFF2-40B4-BE49-F238E27FC236}">
                <a16:creationId xmlns:a16="http://schemas.microsoft.com/office/drawing/2014/main" id="{A46BAE68-8CA4-F1EA-7D9B-3D6329AB0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82500" y="171450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85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7">
            <a:extLst>
              <a:ext uri="{FF2B5EF4-FFF2-40B4-BE49-F238E27FC236}">
                <a16:creationId xmlns:a16="http://schemas.microsoft.com/office/drawing/2014/main" id="{4F2F13EA-C7E2-41A1-BD36-B48B6C4EDC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97"/>
          <a:stretch/>
        </p:blipFill>
        <p:spPr>
          <a:xfrm>
            <a:off x="0" y="0"/>
            <a:ext cx="24464722" cy="14063323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172FED28-99CD-4BEF-83F3-8091B0DCB9DA}"/>
              </a:ext>
            </a:extLst>
          </p:cNvPr>
          <p:cNvSpPr/>
          <p:nvPr/>
        </p:nvSpPr>
        <p:spPr>
          <a:xfrm>
            <a:off x="21778" y="0"/>
            <a:ext cx="24383997" cy="14063322"/>
          </a:xfrm>
          <a:prstGeom prst="rect">
            <a:avLst/>
          </a:prstGeom>
          <a:solidFill>
            <a:srgbClr val="2D4867">
              <a:alpha val="56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AAE62C6D-F680-4DB9-96DA-9C0EEE4C4B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"/>
          </a:blip>
          <a:srcRect l="531" r="34645" b="14947"/>
          <a:stretch/>
        </p:blipFill>
        <p:spPr>
          <a:xfrm>
            <a:off x="-5724463" y="-11094214"/>
            <a:ext cx="24585314" cy="140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vozdosoceanos"/>
          <p:cNvSpPr txBox="1"/>
          <p:nvPr/>
        </p:nvSpPr>
        <p:spPr>
          <a:xfrm>
            <a:off x="18139092" y="7844544"/>
            <a:ext cx="4209486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000">
                <a:solidFill>
                  <a:srgbClr val="FFFFFF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lvl1pPr>
          </a:lstStyle>
          <a:p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voiceoftheoceansorg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5" name="vozdosoceanos"/>
          <p:cNvSpPr txBox="1"/>
          <p:nvPr/>
        </p:nvSpPr>
        <p:spPr>
          <a:xfrm>
            <a:off x="18240775" y="9157269"/>
            <a:ext cx="312104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000">
                <a:solidFill>
                  <a:srgbClr val="FFFFFF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lvl1pPr>
          </a:lstStyle>
          <a:p>
            <a:r>
              <a:rPr dirty="0" err="1">
                <a:latin typeface="Poppins" panose="00000500000000000000" pitchFamily="2" charset="0"/>
                <a:cs typeface="Poppins" panose="00000500000000000000" pitchFamily="2" charset="0"/>
              </a:rPr>
              <a:t>vozdosoceanos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6" name="voiceoftheoceans"/>
          <p:cNvSpPr txBox="1"/>
          <p:nvPr/>
        </p:nvSpPr>
        <p:spPr>
          <a:xfrm>
            <a:off x="18285691" y="10445039"/>
            <a:ext cx="355866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000">
                <a:solidFill>
                  <a:srgbClr val="FFFFFF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lvl1pPr>
          </a:lstStyle>
          <a:p>
            <a:r>
              <a:rPr dirty="0" err="1">
                <a:latin typeface="Poppins" panose="00000500000000000000" pitchFamily="2" charset="0"/>
                <a:cs typeface="Poppins" panose="00000500000000000000" pitchFamily="2" charset="0"/>
              </a:rPr>
              <a:t>voiceoftheoceans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7" name="vozdosoceanos"/>
          <p:cNvSpPr txBox="1"/>
          <p:nvPr/>
        </p:nvSpPr>
        <p:spPr>
          <a:xfrm>
            <a:off x="18240775" y="11732810"/>
            <a:ext cx="312104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000">
                <a:solidFill>
                  <a:srgbClr val="FFFFFF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lvl1pPr>
          </a:lstStyle>
          <a:p>
            <a:r>
              <a:rPr dirty="0" err="1">
                <a:latin typeface="Poppins" panose="00000500000000000000" pitchFamily="2" charset="0"/>
                <a:cs typeface="Poppins" panose="00000500000000000000" pitchFamily="2" charset="0"/>
              </a:rPr>
              <a:t>vozdosoceanos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9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2651" y="7783421"/>
            <a:ext cx="736412" cy="736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9692" y="10356001"/>
            <a:ext cx="742330" cy="742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2651" y="9071193"/>
            <a:ext cx="736412" cy="736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37178" y="11651260"/>
            <a:ext cx="727358" cy="72735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e registrar in loco…">
            <a:extLst>
              <a:ext uri="{FF2B5EF4-FFF2-40B4-BE49-F238E27FC236}">
                <a16:creationId xmlns:a16="http://schemas.microsoft.com/office/drawing/2014/main" id="{1F7873C3-B7D7-4369-81E5-9200E362338B}"/>
              </a:ext>
            </a:extLst>
          </p:cNvPr>
          <p:cNvSpPr txBox="1"/>
          <p:nvPr/>
        </p:nvSpPr>
        <p:spPr>
          <a:xfrm>
            <a:off x="12607636" y="3605184"/>
            <a:ext cx="10244605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 defTabSz="457200">
              <a:defRPr sz="3000">
                <a:solidFill>
                  <a:srgbClr val="FFFFFF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pP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Vilfredo Schurmann</a:t>
            </a:r>
          </a:p>
          <a:p>
            <a:pPr algn="r" defTabSz="457200">
              <a:defRPr sz="3000">
                <a:solidFill>
                  <a:srgbClr val="FFFFFF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pP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Rua Jesuíno Arruda, 769/2º andar – Itaim Bibi -</a:t>
            </a:r>
          </a:p>
          <a:p>
            <a:pPr algn="r" defTabSz="457200">
              <a:defRPr sz="3000">
                <a:solidFill>
                  <a:srgbClr val="FFFFFF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pP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São Paulo, SP – 04532.082 - Brasil</a:t>
            </a:r>
          </a:p>
          <a:p>
            <a:pPr algn="r" defTabSz="457200">
              <a:defRPr sz="3000">
                <a:solidFill>
                  <a:srgbClr val="FFFFFF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pPr>
            <a:r>
              <a:rPr lang="pt-BR" dirty="0">
                <a:latin typeface="Poppins" panose="00000500000000000000" pitchFamily="2" charset="0"/>
                <a:cs typeface="Poppins" panose="00000500000000000000" pitchFamily="2" charset="0"/>
              </a:rPr>
              <a:t>Tel.  +55 (11) 4210-5988 </a:t>
            </a:r>
          </a:p>
          <a:p>
            <a:pPr algn="r" defTabSz="457200">
              <a:defRPr sz="3000">
                <a:solidFill>
                  <a:srgbClr val="FFFFFF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pPr>
            <a:r>
              <a:rPr lang="pt-BR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e-mail: </a:t>
            </a:r>
            <a:r>
              <a:rPr lang="pt-BR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vilfredo.schurmann@voiceoftheoceans.org</a:t>
            </a:r>
            <a:endParaRPr lang="pt-BR" dirty="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r" defTabSz="457200">
              <a:defRPr sz="3000">
                <a:solidFill>
                  <a:srgbClr val="FFFFFF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pPr>
            <a:r>
              <a:rPr lang="pt-BR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18" name="TESTEMUNHAR">
            <a:extLst>
              <a:ext uri="{FF2B5EF4-FFF2-40B4-BE49-F238E27FC236}">
                <a16:creationId xmlns:a16="http://schemas.microsoft.com/office/drawing/2014/main" id="{5A04EB72-2A19-4E42-91EF-4008623F4636}"/>
              </a:ext>
            </a:extLst>
          </p:cNvPr>
          <p:cNvSpPr txBox="1"/>
          <p:nvPr/>
        </p:nvSpPr>
        <p:spPr>
          <a:xfrm>
            <a:off x="13251536" y="2805181"/>
            <a:ext cx="977511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000">
                <a:solidFill>
                  <a:srgbClr val="3AB8CF"/>
                </a:solidFill>
                <a:latin typeface="Spartan Thin Bold"/>
                <a:ea typeface="Spartan Thin Bold"/>
                <a:cs typeface="Spartan Thin Bold"/>
                <a:sym typeface="Spartan Thin Bold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 lang="pt-BR" sz="4800" b="1" dirty="0">
                <a:solidFill>
                  <a:srgbClr val="3AB8C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VOICE OF THE OCEAN INSTITUTE</a:t>
            </a:r>
            <a:endParaRPr sz="4800" b="1" dirty="0">
              <a:solidFill>
                <a:srgbClr val="3AB8C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D30D18-5435-4054-B9A7-3215680BD2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75" y="1604831"/>
            <a:ext cx="5817297" cy="1949252"/>
          </a:xfrm>
          <a:prstGeom prst="rect">
            <a:avLst/>
          </a:prstGeom>
        </p:spPr>
      </p:pic>
      <p:pic>
        <p:nvPicPr>
          <p:cNvPr id="20" name="Imagem 62">
            <a:extLst>
              <a:ext uri="{FF2B5EF4-FFF2-40B4-BE49-F238E27FC236}">
                <a16:creationId xmlns:a16="http://schemas.microsoft.com/office/drawing/2014/main" id="{D84A117D-A32B-45CE-8710-016E64EAF97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145" y="12423866"/>
            <a:ext cx="1701425" cy="11075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590606-99C9-4241-BE23-349A98C1A055}"/>
              </a:ext>
            </a:extLst>
          </p:cNvPr>
          <p:cNvSpPr txBox="1"/>
          <p:nvPr/>
        </p:nvSpPr>
        <p:spPr>
          <a:xfrm>
            <a:off x="464965" y="12700633"/>
            <a:ext cx="3086773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3000" dirty="0">
                <a:solidFill>
                  <a:srgbClr val="FFFFFF"/>
                </a:solidFill>
                <a:latin typeface="Spartan Thin Bold"/>
              </a:rPr>
              <a:t>A project: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483</Words>
  <Application>Microsoft Office PowerPoint</Application>
  <PresentationFormat>Personalizar</PresentationFormat>
  <Paragraphs>62</Paragraphs>
  <Slides>9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9" baseType="lpstr">
      <vt:lpstr>Arial</vt:lpstr>
      <vt:lpstr>Barlow</vt:lpstr>
      <vt:lpstr>Barlow Light</vt:lpstr>
      <vt:lpstr>Barlow Medium</vt:lpstr>
      <vt:lpstr>Barlow SemiBold</vt:lpstr>
      <vt:lpstr>Helvetica Neue</vt:lpstr>
      <vt:lpstr>Helvetica Neue Medium</vt:lpstr>
      <vt:lpstr>Poppins</vt:lpstr>
      <vt:lpstr>Spartan Thin Bold</vt:lpstr>
      <vt:lpstr>21_BasicWhite</vt:lpstr>
      <vt:lpstr>Apresentação do PowerPoint</vt:lpstr>
      <vt:lpstr>4 DÉCADAS NO MAR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Schurmann</dc:creator>
  <cp:lastModifiedBy>Alexandre Moreno</cp:lastModifiedBy>
  <cp:revision>73</cp:revision>
  <dcterms:modified xsi:type="dcterms:W3CDTF">2023-10-10T21:07:27Z</dcterms:modified>
</cp:coreProperties>
</file>