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4" r:id="rId4"/>
  </p:sldMasterIdLst>
  <p:notesMasterIdLst>
    <p:notesMasterId r:id="rId31"/>
  </p:notesMasterIdLst>
  <p:sldIdLst>
    <p:sldId id="557" r:id="rId5"/>
    <p:sldId id="1719" r:id="rId6"/>
    <p:sldId id="581" r:id="rId7"/>
    <p:sldId id="1718" r:id="rId8"/>
    <p:sldId id="582" r:id="rId9"/>
    <p:sldId id="577" r:id="rId10"/>
    <p:sldId id="579" r:id="rId11"/>
    <p:sldId id="1727" r:id="rId12"/>
    <p:sldId id="1728" r:id="rId13"/>
    <p:sldId id="578" r:id="rId14"/>
    <p:sldId id="575" r:id="rId15"/>
    <p:sldId id="560" r:id="rId16"/>
    <p:sldId id="562" r:id="rId17"/>
    <p:sldId id="1720" r:id="rId18"/>
    <p:sldId id="1723" r:id="rId19"/>
    <p:sldId id="1724" r:id="rId20"/>
    <p:sldId id="1722" r:id="rId21"/>
    <p:sldId id="1721" r:id="rId22"/>
    <p:sldId id="495" r:id="rId23"/>
    <p:sldId id="500" r:id="rId24"/>
    <p:sldId id="499" r:id="rId25"/>
    <p:sldId id="564" r:id="rId26"/>
    <p:sldId id="258" r:id="rId27"/>
    <p:sldId id="260" r:id="rId28"/>
    <p:sldId id="262" r:id="rId29"/>
    <p:sldId id="261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CE3A3-5C30-4368-B84D-1D047FEF0DA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606F861C-450E-4284-A489-769DFEFCB158}">
      <dgm:prSet/>
      <dgm:spPr/>
      <dgm:t>
        <a:bodyPr/>
        <a:lstStyle/>
        <a:p>
          <a:r>
            <a:rPr lang="pt-BR" b="0" i="0" dirty="0"/>
            <a:t>O custo associado à intoxicação aguda pode representar até US$ 149 milhões para o Paraná, i.e.</a:t>
          </a:r>
          <a:endParaRPr lang="pt-BR" dirty="0"/>
        </a:p>
      </dgm:t>
    </dgm:pt>
    <dgm:pt modelId="{B90E7F52-ECBF-4766-BA52-E0F47DAB94FF}" type="parTrans" cxnId="{D2CBC91D-677D-4F17-A9C3-F1DA87A6CC4D}">
      <dgm:prSet/>
      <dgm:spPr/>
      <dgm:t>
        <a:bodyPr/>
        <a:lstStyle/>
        <a:p>
          <a:endParaRPr lang="pt-BR"/>
        </a:p>
      </dgm:t>
    </dgm:pt>
    <dgm:pt modelId="{A6E81F4B-86FC-4D98-93E8-C545570AE070}" type="sibTrans" cxnId="{D2CBC91D-677D-4F17-A9C3-F1DA87A6CC4D}">
      <dgm:prSet/>
      <dgm:spPr/>
      <dgm:t>
        <a:bodyPr/>
        <a:lstStyle/>
        <a:p>
          <a:endParaRPr lang="pt-BR"/>
        </a:p>
      </dgm:t>
    </dgm:pt>
    <dgm:pt modelId="{5EB27246-1F70-42D8-B475-AE0D384AA986}">
      <dgm:prSet/>
      <dgm:spPr/>
      <dgm:t>
        <a:bodyPr/>
        <a:lstStyle/>
        <a:p>
          <a:r>
            <a:rPr lang="pt-BR"/>
            <a:t>P</a:t>
          </a:r>
          <a:r>
            <a:rPr lang="pt-BR" b="0" i="0"/>
            <a:t>ara cada dólar gasto com a compra dos agrotóxicos no estado, cerca de US$ 1,28 poderiam ser gerados em custos externos com a intoxicação. </a:t>
          </a:r>
          <a:endParaRPr lang="pt-BR"/>
        </a:p>
      </dgm:t>
    </dgm:pt>
    <dgm:pt modelId="{7A362B22-65F9-417F-AEA5-C9AF4CCC7795}" type="parTrans" cxnId="{AEB7BC81-13F3-4CA6-9083-F6EB2AA375DC}">
      <dgm:prSet/>
      <dgm:spPr/>
      <dgm:t>
        <a:bodyPr/>
        <a:lstStyle/>
        <a:p>
          <a:endParaRPr lang="pt-BR"/>
        </a:p>
      </dgm:t>
    </dgm:pt>
    <dgm:pt modelId="{311DAF36-9C41-4932-8C7A-238A9ACABB92}" type="sibTrans" cxnId="{AEB7BC81-13F3-4CA6-9083-F6EB2AA375DC}">
      <dgm:prSet/>
      <dgm:spPr/>
      <dgm:t>
        <a:bodyPr/>
        <a:lstStyle/>
        <a:p>
          <a:endParaRPr lang="pt-BR"/>
        </a:p>
      </dgm:t>
    </dgm:pt>
    <dgm:pt modelId="{E4C8A341-9138-41F5-A81E-BA6400DDFEEC}" type="pres">
      <dgm:prSet presAssocID="{A72CE3A3-5C30-4368-B84D-1D047FEF0DA5}" presName="linear" presStyleCnt="0">
        <dgm:presLayoutVars>
          <dgm:animLvl val="lvl"/>
          <dgm:resizeHandles val="exact"/>
        </dgm:presLayoutVars>
      </dgm:prSet>
      <dgm:spPr/>
    </dgm:pt>
    <dgm:pt modelId="{97F4E538-2624-4B36-AC4B-6C724D872E5A}" type="pres">
      <dgm:prSet presAssocID="{606F861C-450E-4284-A489-769DFEFCB158}" presName="parentText" presStyleLbl="node1" presStyleIdx="0" presStyleCnt="2" custLinFactNeighborX="2246" custLinFactNeighborY="-3212">
        <dgm:presLayoutVars>
          <dgm:chMax val="0"/>
          <dgm:bulletEnabled val="1"/>
        </dgm:presLayoutVars>
      </dgm:prSet>
      <dgm:spPr/>
    </dgm:pt>
    <dgm:pt modelId="{B93B69CC-15A5-431A-A64A-6405D9085F75}" type="pres">
      <dgm:prSet presAssocID="{A6E81F4B-86FC-4D98-93E8-C545570AE070}" presName="spacer" presStyleCnt="0"/>
      <dgm:spPr/>
    </dgm:pt>
    <dgm:pt modelId="{0DDE498E-C32B-429E-B064-4363EAFCC7D2}" type="pres">
      <dgm:prSet presAssocID="{5EB27246-1F70-42D8-B475-AE0D384AA986}" presName="parentText" presStyleLbl="node1" presStyleIdx="1" presStyleCnt="2" custLinFactY="17817" custLinFactNeighborY="100000">
        <dgm:presLayoutVars>
          <dgm:chMax val="0"/>
          <dgm:bulletEnabled val="1"/>
        </dgm:presLayoutVars>
      </dgm:prSet>
      <dgm:spPr/>
    </dgm:pt>
  </dgm:ptLst>
  <dgm:cxnLst>
    <dgm:cxn modelId="{D2CBC91D-677D-4F17-A9C3-F1DA87A6CC4D}" srcId="{A72CE3A3-5C30-4368-B84D-1D047FEF0DA5}" destId="{606F861C-450E-4284-A489-769DFEFCB158}" srcOrd="0" destOrd="0" parTransId="{B90E7F52-ECBF-4766-BA52-E0F47DAB94FF}" sibTransId="{A6E81F4B-86FC-4D98-93E8-C545570AE070}"/>
    <dgm:cxn modelId="{A54F993A-7529-459A-BC2F-6FA66DFC2EDD}" type="presOf" srcId="{606F861C-450E-4284-A489-769DFEFCB158}" destId="{97F4E538-2624-4B36-AC4B-6C724D872E5A}" srcOrd="0" destOrd="0" presId="urn:microsoft.com/office/officeart/2005/8/layout/vList2"/>
    <dgm:cxn modelId="{82777E4B-768F-491F-8C87-7AA4C2F7CDEA}" type="presOf" srcId="{5EB27246-1F70-42D8-B475-AE0D384AA986}" destId="{0DDE498E-C32B-429E-B064-4363EAFCC7D2}" srcOrd="0" destOrd="0" presId="urn:microsoft.com/office/officeart/2005/8/layout/vList2"/>
    <dgm:cxn modelId="{AEB7BC81-13F3-4CA6-9083-F6EB2AA375DC}" srcId="{A72CE3A3-5C30-4368-B84D-1D047FEF0DA5}" destId="{5EB27246-1F70-42D8-B475-AE0D384AA986}" srcOrd="1" destOrd="0" parTransId="{7A362B22-65F9-417F-AEA5-C9AF4CCC7795}" sibTransId="{311DAF36-9C41-4932-8C7A-238A9ACABB92}"/>
    <dgm:cxn modelId="{8ECADE9A-396E-4F57-80FB-5F1E68DDA030}" type="presOf" srcId="{A72CE3A3-5C30-4368-B84D-1D047FEF0DA5}" destId="{E4C8A341-9138-41F5-A81E-BA6400DDFEEC}" srcOrd="0" destOrd="0" presId="urn:microsoft.com/office/officeart/2005/8/layout/vList2"/>
    <dgm:cxn modelId="{A2DEA9CA-6043-482C-A37A-EA29A597DE37}" type="presParOf" srcId="{E4C8A341-9138-41F5-A81E-BA6400DDFEEC}" destId="{97F4E538-2624-4B36-AC4B-6C724D872E5A}" srcOrd="0" destOrd="0" presId="urn:microsoft.com/office/officeart/2005/8/layout/vList2"/>
    <dgm:cxn modelId="{8903FCA2-D5A2-4B40-A8C1-9FB0D9454DA9}" type="presParOf" srcId="{E4C8A341-9138-41F5-A81E-BA6400DDFEEC}" destId="{B93B69CC-15A5-431A-A64A-6405D9085F75}" srcOrd="1" destOrd="0" presId="urn:microsoft.com/office/officeart/2005/8/layout/vList2"/>
    <dgm:cxn modelId="{B7772871-1534-428B-8CF0-7C6A7F9D4135}" type="presParOf" srcId="{E4C8A341-9138-41F5-A81E-BA6400DDFEEC}" destId="{0DDE498E-C32B-429E-B064-4363EAFCC7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9477F-5FAC-45A6-B9F4-4FBD514BAB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DBB4E3-C129-46D9-B660-DE7DF9CD245F}">
      <dgm:prSet custT="1"/>
      <dgm:spPr/>
      <dgm:t>
        <a:bodyPr/>
        <a:lstStyle/>
        <a:p>
          <a:pPr algn="just"/>
          <a:r>
            <a:rPr lang="pt-BR" sz="2200" dirty="0"/>
            <a:t>Os agrotóxicos altamente perigosos (</a:t>
          </a:r>
          <a:r>
            <a:rPr lang="pt-BR" sz="2200" dirty="0" err="1"/>
            <a:t>HHPs</a:t>
          </a:r>
          <a:r>
            <a:rPr lang="pt-BR" sz="2200" dirty="0"/>
            <a:t>) são aqueles que são reconhecidos como tendo um nível particularmente alto de perigo agudo ou crônico para a saúde ou o meio ambiente de acordo com sistemas de classificação internacionalmente aceitos, como o da Organização Mundial da Saúde (OMS) ou o Sistema Globalmente Harmonizado de Classificação e Rotulagem de Produtos Químicos (GHS), ou de acordo com sua listagem em acordos ou convenções internacionais vinculativos relevantes. </a:t>
          </a:r>
        </a:p>
      </dgm:t>
    </dgm:pt>
    <dgm:pt modelId="{3C32E8EC-8B1F-4259-9936-495FF9CB3EBD}" type="parTrans" cxnId="{F6245C95-6ACE-4012-A994-73B3691F6D46}">
      <dgm:prSet/>
      <dgm:spPr/>
      <dgm:t>
        <a:bodyPr/>
        <a:lstStyle/>
        <a:p>
          <a:pPr algn="just"/>
          <a:endParaRPr lang="pt-BR" sz="2400"/>
        </a:p>
      </dgm:t>
    </dgm:pt>
    <dgm:pt modelId="{E6D2E748-1D9C-4DCE-8D6A-C07B4168AFF6}" type="sibTrans" cxnId="{F6245C95-6ACE-4012-A994-73B3691F6D46}">
      <dgm:prSet/>
      <dgm:spPr/>
      <dgm:t>
        <a:bodyPr/>
        <a:lstStyle/>
        <a:p>
          <a:pPr algn="just"/>
          <a:endParaRPr lang="pt-BR" sz="2400"/>
        </a:p>
      </dgm:t>
    </dgm:pt>
    <dgm:pt modelId="{EC0D6BD2-D9B0-4238-97E3-E3672C22B347}">
      <dgm:prSet custT="1"/>
      <dgm:spPr/>
      <dgm:t>
        <a:bodyPr/>
        <a:lstStyle/>
        <a:p>
          <a:pPr algn="ctr"/>
          <a:r>
            <a:rPr lang="pt-BR" sz="2400" b="1" dirty="0">
              <a:solidFill>
                <a:srgbClr val="333333"/>
              </a:solidFill>
              <a:highlight>
                <a:srgbClr val="FFFF00"/>
              </a:highlight>
              <a:latin typeface="+mn-lt"/>
            </a:rPr>
            <a:t>Meta A7: Até 2035, as partes interessadas tomaram medidas eficazes para eliminar gradualmente os agrotóxicos altamente perigosos na agricultura, onde os riscos não foram gerenciados e onde alternativas mais seguras e acessíveis estão disponíveis, e para promover a transição e disponibilizar essas alternativas.</a:t>
          </a:r>
          <a:endParaRPr lang="pt-BR" sz="2400" dirty="0">
            <a:highlight>
              <a:srgbClr val="FFFF00"/>
            </a:highlight>
            <a:latin typeface="+mn-lt"/>
          </a:endParaRPr>
        </a:p>
      </dgm:t>
    </dgm:pt>
    <dgm:pt modelId="{630FC771-8EBD-470B-89AE-97C1760F0932}" type="parTrans" cxnId="{D27C4DB4-3843-4AFD-ACD0-901D1CFBEDB8}">
      <dgm:prSet/>
      <dgm:spPr/>
      <dgm:t>
        <a:bodyPr/>
        <a:lstStyle/>
        <a:p>
          <a:endParaRPr lang="pt-BR"/>
        </a:p>
      </dgm:t>
    </dgm:pt>
    <dgm:pt modelId="{AD70B71E-D898-4C1E-A84B-F821FA143613}" type="sibTrans" cxnId="{D27C4DB4-3843-4AFD-ACD0-901D1CFBEDB8}">
      <dgm:prSet/>
      <dgm:spPr/>
      <dgm:t>
        <a:bodyPr/>
        <a:lstStyle/>
        <a:p>
          <a:endParaRPr lang="pt-BR"/>
        </a:p>
      </dgm:t>
    </dgm:pt>
    <dgm:pt modelId="{036EAFEF-A44C-48F1-A1AD-DE9994778FA8}" type="pres">
      <dgm:prSet presAssocID="{A449477F-5FAC-45A6-B9F4-4FBD514BAB45}" presName="linear" presStyleCnt="0">
        <dgm:presLayoutVars>
          <dgm:animLvl val="lvl"/>
          <dgm:resizeHandles val="exact"/>
        </dgm:presLayoutVars>
      </dgm:prSet>
      <dgm:spPr/>
    </dgm:pt>
    <dgm:pt modelId="{C59A9DCE-9B4C-407B-BF27-A75B2EC734B9}" type="pres">
      <dgm:prSet presAssocID="{EC0D6BD2-D9B0-4238-97E3-E3672C22B3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B845D4-C253-432E-9E41-6FC55B5DAF35}" type="pres">
      <dgm:prSet presAssocID="{AD70B71E-D898-4C1E-A84B-F821FA143613}" presName="spacer" presStyleCnt="0"/>
      <dgm:spPr/>
    </dgm:pt>
    <dgm:pt modelId="{3C482125-A179-413D-8B17-6DD8F9DA19AE}" type="pres">
      <dgm:prSet presAssocID="{51DBB4E3-C129-46D9-B660-DE7DF9CD24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6245C95-6ACE-4012-A994-73B3691F6D46}" srcId="{A449477F-5FAC-45A6-B9F4-4FBD514BAB45}" destId="{51DBB4E3-C129-46D9-B660-DE7DF9CD245F}" srcOrd="1" destOrd="0" parTransId="{3C32E8EC-8B1F-4259-9936-495FF9CB3EBD}" sibTransId="{E6D2E748-1D9C-4DCE-8D6A-C07B4168AFF6}"/>
    <dgm:cxn modelId="{2D87C4A0-AEEE-4078-AF47-819B0ED4EF91}" type="presOf" srcId="{A449477F-5FAC-45A6-B9F4-4FBD514BAB45}" destId="{036EAFEF-A44C-48F1-A1AD-DE9994778FA8}" srcOrd="0" destOrd="0" presId="urn:microsoft.com/office/officeart/2005/8/layout/vList2"/>
    <dgm:cxn modelId="{D27C4DB4-3843-4AFD-ACD0-901D1CFBEDB8}" srcId="{A449477F-5FAC-45A6-B9F4-4FBD514BAB45}" destId="{EC0D6BD2-D9B0-4238-97E3-E3672C22B347}" srcOrd="0" destOrd="0" parTransId="{630FC771-8EBD-470B-89AE-97C1760F0932}" sibTransId="{AD70B71E-D898-4C1E-A84B-F821FA143613}"/>
    <dgm:cxn modelId="{2CE957D4-C063-4B95-A1D0-432B156F1C91}" type="presOf" srcId="{51DBB4E3-C129-46D9-B660-DE7DF9CD245F}" destId="{3C482125-A179-413D-8B17-6DD8F9DA19AE}" srcOrd="0" destOrd="0" presId="urn:microsoft.com/office/officeart/2005/8/layout/vList2"/>
    <dgm:cxn modelId="{924336F8-465A-4EFF-8EF0-F7B852C19752}" type="presOf" srcId="{EC0D6BD2-D9B0-4238-97E3-E3672C22B347}" destId="{C59A9DCE-9B4C-407B-BF27-A75B2EC734B9}" srcOrd="0" destOrd="0" presId="urn:microsoft.com/office/officeart/2005/8/layout/vList2"/>
    <dgm:cxn modelId="{F8BD17B5-173F-4649-805E-09A1532C059C}" type="presParOf" srcId="{036EAFEF-A44C-48F1-A1AD-DE9994778FA8}" destId="{C59A9DCE-9B4C-407B-BF27-A75B2EC734B9}" srcOrd="0" destOrd="0" presId="urn:microsoft.com/office/officeart/2005/8/layout/vList2"/>
    <dgm:cxn modelId="{07F7A5F3-5EB0-465C-B17D-1D7339A0DC29}" type="presParOf" srcId="{036EAFEF-A44C-48F1-A1AD-DE9994778FA8}" destId="{5FB845D4-C253-432E-9E41-6FC55B5DAF35}" srcOrd="1" destOrd="0" presId="urn:microsoft.com/office/officeart/2005/8/layout/vList2"/>
    <dgm:cxn modelId="{28E9B703-1248-4BF4-9514-2421D896018D}" type="presParOf" srcId="{036EAFEF-A44C-48F1-A1AD-DE9994778FA8}" destId="{3C482125-A179-413D-8B17-6DD8F9DA19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E538-2624-4B36-AC4B-6C724D872E5A}">
      <dsp:nvSpPr>
        <dsp:cNvPr id="0" name=""/>
        <dsp:cNvSpPr/>
      </dsp:nvSpPr>
      <dsp:spPr>
        <a:xfrm>
          <a:off x="0" y="53023"/>
          <a:ext cx="5302261" cy="1831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/>
            <a:t>O custo associado à intoxicação aguda pode representar até US$ 149 milhões para o Paraná, i.e.</a:t>
          </a:r>
          <a:endParaRPr lang="pt-BR" sz="2600" kern="1200" dirty="0"/>
        </a:p>
      </dsp:txBody>
      <dsp:txXfrm>
        <a:off x="89424" y="142447"/>
        <a:ext cx="5123413" cy="1653006"/>
      </dsp:txXfrm>
    </dsp:sp>
    <dsp:sp modelId="{0DDE498E-C32B-429E-B064-4363EAFCC7D2}">
      <dsp:nvSpPr>
        <dsp:cNvPr id="0" name=""/>
        <dsp:cNvSpPr/>
      </dsp:nvSpPr>
      <dsp:spPr>
        <a:xfrm>
          <a:off x="0" y="2017591"/>
          <a:ext cx="5302261" cy="18318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</a:t>
          </a:r>
          <a:r>
            <a:rPr lang="pt-BR" sz="2600" b="0" i="0" kern="1200"/>
            <a:t>ara cada dólar gasto com a compra dos agrotóxicos no estado, cerca de US$ 1,28 poderiam ser gerados em custos externos com a intoxicação. </a:t>
          </a:r>
          <a:endParaRPr lang="pt-BR" sz="2600" kern="1200"/>
        </a:p>
      </dsp:txBody>
      <dsp:txXfrm>
        <a:off x="89424" y="2107015"/>
        <a:ext cx="5123413" cy="165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A9DCE-9B4C-407B-BF27-A75B2EC734B9}">
      <dsp:nvSpPr>
        <dsp:cNvPr id="0" name=""/>
        <dsp:cNvSpPr/>
      </dsp:nvSpPr>
      <dsp:spPr>
        <a:xfrm>
          <a:off x="0" y="54279"/>
          <a:ext cx="8157950" cy="2916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333333"/>
              </a:solidFill>
              <a:highlight>
                <a:srgbClr val="FFFF00"/>
              </a:highlight>
              <a:latin typeface="+mn-lt"/>
            </a:rPr>
            <a:t>Meta A7: Até 2035, as partes interessadas tomaram medidas eficazes para eliminar gradualmente os agrotóxicos altamente perigosos na agricultura, onde os riscos não foram gerenciados e onde alternativas mais seguras e acessíveis estão disponíveis, e para promover a transição e disponibilizar essas alternativas.</a:t>
          </a:r>
          <a:endParaRPr lang="pt-BR" sz="2400" kern="1200" dirty="0">
            <a:highlight>
              <a:srgbClr val="FFFF00"/>
            </a:highlight>
            <a:latin typeface="+mn-lt"/>
          </a:endParaRPr>
        </a:p>
      </dsp:txBody>
      <dsp:txXfrm>
        <a:off x="142349" y="196628"/>
        <a:ext cx="7873252" cy="2631344"/>
      </dsp:txXfrm>
    </dsp:sp>
    <dsp:sp modelId="{3C482125-A179-413D-8B17-6DD8F9DA19AE}">
      <dsp:nvSpPr>
        <dsp:cNvPr id="0" name=""/>
        <dsp:cNvSpPr/>
      </dsp:nvSpPr>
      <dsp:spPr>
        <a:xfrm>
          <a:off x="0" y="3157522"/>
          <a:ext cx="8157950" cy="2916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Os agrotóxicos altamente perigosos (</a:t>
          </a:r>
          <a:r>
            <a:rPr lang="pt-BR" sz="2200" kern="1200" dirty="0" err="1"/>
            <a:t>HHPs</a:t>
          </a:r>
          <a:r>
            <a:rPr lang="pt-BR" sz="2200" kern="1200" dirty="0"/>
            <a:t>) são aqueles que são reconhecidos como tendo um nível particularmente alto de perigo agudo ou crônico para a saúde ou o meio ambiente de acordo com sistemas de classificação internacionalmente aceitos, como o da Organização Mundial da Saúde (OMS) ou o Sistema Globalmente Harmonizado de Classificação e Rotulagem de Produtos Químicos (GHS), ou de acordo com sua listagem em acordos ou convenções internacionais vinculativos relevantes. </a:t>
          </a:r>
        </a:p>
      </dsp:txBody>
      <dsp:txXfrm>
        <a:off x="142349" y="3299871"/>
        <a:ext cx="7873252" cy="263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F11E-07BE-4E19-93B5-F066CF8DE381}" type="datetimeFigureOut">
              <a:t>29/10/2024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023A-4CC3-46B6-80DA-C1D43698E5D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49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25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Este artigo teve como objetivo estimar a desoneração fiscal sobre os agrotóxicos no país em 2017. A metodologia incluiu a pesquisa bibliográfica das legislações tributárias de referência, seguida das estimativas calculadas com base nas despesas com agrotóxicos reveladas no último Censo Agropecuário e nos dados de comércio exterior. </a:t>
            </a:r>
          </a:p>
          <a:p>
            <a:pPr algn="l"/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O montante calculado e consolidado no Brasil é da ordem de BRL 9,8 bilhões, sendo que BRL 6,2 bilhões correspondem à desoneração de ICMS (Imposto sobre Circulação de Mercadorias e Serviços), BRL 1,7 bilhão do IPI (Imposto sobre Produtos Industrializados), BRL 1,5 bilhão de contribuições sociais e BRL 472 milhões de Imposto de Importação.</a:t>
            </a:r>
          </a:p>
          <a:p>
            <a:pPr algn="l"/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 Os resultados encontrados demonstram que a eficiência do uso de agroquímicos está artificialmente superestimada devido à desoneração fiscal. Dessa forma, a tributação apresenta-se como meio potencial de reduzir a demanda por agrotóxicos, mitigando as externalidades negativas e fortalecendo práticas agrícolas alternativas e ecologicamente equilibradas.</a:t>
            </a:r>
          </a:p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É consenso que os instrumentos econômicos devem desincentivar o uso de substâncias perigosas. Dentre tantos fatores importantes, destacam-se: a função extrafiscal dos tributos e os efeitos dos incentivos fiscais aos agrotóxicos no setor agrícola.</a:t>
            </a:r>
          </a:p>
          <a:p>
            <a:pPr algn="l"/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A literatura visitada demonstra que as externalidades negativas devem ser mitigadas pelos instrumentos econômicos. Dessa maneira, diversos países usam a função extrafiscal tributária para desestimular o uso de agrotóxicos.</a:t>
            </a:r>
          </a:p>
          <a:p>
            <a:pPr algn="l"/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Apesar da experiência internacional, a política brasileira de incentivo fiscal aos agrotóxicos vai na contramão das ações de regulação dos problemas sanitários e ambientais. Assim, os subsídios aos agrotóxicos distorcem a eficiência econômica de seu uso, fazendo com que o método agrícola convencional seja mais interessante financeiramente do que outros como o agroecológico.</a:t>
            </a:r>
          </a:p>
          <a:p>
            <a:pPr algn="l"/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Dessa forma, conclui-se que o modelo fiscal influencia o modelo operacional da agricultura convencional. Portanto, é urgente a adoção de um novo modelo que estimule a formulação de substâncias com menores efeitos nocivos e com potencial de mitigar ou mesmo eliminar o uso de agrotóxicos e assim fortalecer as práticas agrícolas sustentáveis.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8A4EB-7C7B-4D54-B84B-49839C3A363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53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OBJETIVO: Estimar externalidades associadas às intoxicações agudas por agrotóxicos. </a:t>
            </a:r>
          </a:p>
          <a:p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MÉTODOS: Foram estimadas as probabilidades de intoxicação aguda segundo as características dos estabelecimentos rurais e de municípios no Paraná. Foram utilizadas informações sobre intoxicações agudas obtidas da Pesquisa de Previsão de Safras de 1998 a 1999. Os custos esperados com a intoxicação nessas propriedades foram calculados a partir da soma das despesas médicas-hospitalares e dos dias de convalescência necessários para restabelecer a saúde dos intoxicados.</a:t>
            </a:r>
          </a:p>
          <a:p>
            <a:endParaRPr lang="pt-BR" b="0" i="0">
              <a:solidFill>
                <a:srgbClr val="403D39"/>
              </a:solidFill>
              <a:effectLst/>
              <a:latin typeface="Arial" panose="020B0604020202020204" pitchFamily="34" charset="0"/>
            </a:endParaRPr>
          </a:p>
          <a:p>
            <a:r>
              <a:rPr lang="pt-BR" b="0" i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RESULTADOS: O custo associado à intoxicação aguda pode representar até US$ 149 milhões para o Paraná, i.e., para cada dólar gasto com a compra dos agrotóxicos no estado, cerca de US$ 1,28 poderiam ser gerados em custos externos com a intoxicação. Essa situação poderia ser revertida com a implementação de políticas públicas, como adoção de programa de incentivo à agricultura orgânica nos municípios, cujo custo social com a intoxicação aguda poderia ser reduzido em torno de US$ 25 milhões. CONCLUSÕES: A sociedade, em especial as populações mais atingidas pelos agrotóxicos, seriam beneficiadas se riscos de intoxicação aguda associados ao atual modelo de produção agrícola fossem reconhecidos e eliminados. É necessária a implementação de políticas públicas e ações integradas envolvendo os campos da economia, da saúde pública, da agronomia, do meio ambiente, da educação e da ciência e tecnologia, dentre outros.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8A4EB-7C7B-4D54-B84B-49839C3A363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673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64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5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8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62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06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45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023A-4CC3-46B6-80DA-C1D43698E5D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06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67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527C30A-0D66-6BB6-A278-CD8E6676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a61ea0a90_0_0:notes">
            <a:extLst>
              <a:ext uri="{FF2B5EF4-FFF2-40B4-BE49-F238E27FC236}">
                <a16:creationId xmlns:a16="http://schemas.microsoft.com/office/drawing/2014/main" id="{9118BEDB-7CD4-86D5-46B7-A8F34AE63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80" y="4400176"/>
            <a:ext cx="54870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2a61ea0a90_0_0:notes">
            <a:extLst>
              <a:ext uri="{FF2B5EF4-FFF2-40B4-BE49-F238E27FC236}">
                <a16:creationId xmlns:a16="http://schemas.microsoft.com/office/drawing/2014/main" id="{D4242A9A-0F1D-85DE-818C-3462CB57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07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 b="1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 i="1"/>
            </a:lvl3pPr>
            <a:lvl4pPr marL="2438339" lvl="3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3047924" lvl="4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3657509" lvl="5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4267093" lvl="6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4876678" lvl="7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5486263" lvl="8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97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695E2-DA07-BE0F-43EF-9E80135F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3CC49F5-9989-425A-85D5-FFEDE65C550B}" type="datetimeFigureOut">
              <a:rPr lang="pt-BR" smtClean="0"/>
              <a:t>29/10/2024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12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54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75BB02C-5EEE-B043-BCBF-B72963FEDE70}"/>
              </a:ext>
            </a:extLst>
          </p:cNvPr>
          <p:cNvGrpSpPr/>
          <p:nvPr userDrawn="1"/>
        </p:nvGrpSpPr>
        <p:grpSpPr>
          <a:xfrm>
            <a:off x="9391650" y="5906367"/>
            <a:ext cx="2800350" cy="632545"/>
            <a:chOff x="-253999" y="2085975"/>
            <a:chExt cx="12445999" cy="273454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4347A88-B73F-9302-04CC-722A4BD94C20}"/>
                </a:ext>
              </a:extLst>
            </p:cNvPr>
            <p:cNvSpPr/>
            <p:nvPr userDrawn="1"/>
          </p:nvSpPr>
          <p:spPr>
            <a:xfrm>
              <a:off x="0" y="2085975"/>
              <a:ext cx="12192000" cy="267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Logotipo&#10;&#10;Descrição gerada automaticamente">
              <a:extLst>
                <a:ext uri="{FF2B5EF4-FFF2-40B4-BE49-F238E27FC236}">
                  <a16:creationId xmlns:a16="http://schemas.microsoft.com/office/drawing/2014/main" id="{D4BB4D60-134D-8539-8C3E-E7A16829D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3999" y="2202192"/>
              <a:ext cx="12191999" cy="2618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94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8" r:id="rId8"/>
    <p:sldLayoutId id="2147483679" r:id="rId9"/>
    <p:sldLayoutId id="2147483674" r:id="rId10"/>
    <p:sldLayoutId id="2147483676" r:id="rId11"/>
    <p:sldLayoutId id="2147483675" r:id="rId12"/>
    <p:sldLayoutId id="2147483677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asildefato.com.br/2024/07/30/agrotoxico-o-assunto-ignorado-pela-reforma-tributaria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terradedireitos.org.br/noticias/noticias/entenda-porque-a-isencao-fiscal-de-agrotoxicos-e-o-incentivo-que-mais-desfavorece-o-brasil/23110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8">
            <a:extLst>
              <a:ext uri="{FF2B5EF4-FFF2-40B4-BE49-F238E27FC236}">
                <a16:creationId xmlns:a16="http://schemas.microsoft.com/office/drawing/2014/main" id="{155946B6-8877-0666-B482-3775D658546C}"/>
              </a:ext>
            </a:extLst>
          </p:cNvPr>
          <p:cNvSpPr txBox="1"/>
          <p:nvPr/>
        </p:nvSpPr>
        <p:spPr>
          <a:xfrm>
            <a:off x="770422" y="3657113"/>
            <a:ext cx="10849511" cy="1054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  <a:spcBef>
                <a:spcPct val="0"/>
              </a:spcBef>
            </a:pPr>
            <a:r>
              <a:rPr lang="pt-BR" sz="2400" b="1" dirty="0">
                <a:latin typeface="Open Sans"/>
                <a:ea typeface="Open Sans"/>
                <a:cs typeface="Open Sans"/>
                <a:sym typeface="Open Sans"/>
              </a:rPr>
              <a:t>Adalberto Maluf</a:t>
            </a:r>
          </a:p>
          <a:p>
            <a:pPr algn="ctr">
              <a:lnSpc>
                <a:spcPts val="1637"/>
              </a:lnSpc>
              <a:spcBef>
                <a:spcPct val="0"/>
              </a:spcBef>
            </a:pPr>
            <a:endParaRPr lang="pt-BR"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637"/>
              </a:lnSpc>
              <a:spcBef>
                <a:spcPct val="0"/>
              </a:spcBef>
            </a:pPr>
            <a:r>
              <a:rPr lang="pt-BR" sz="2400" b="1" dirty="0">
                <a:latin typeface="Open Sans"/>
                <a:ea typeface="Open Sans"/>
                <a:cs typeface="Open Sans"/>
                <a:sym typeface="Open Sans"/>
              </a:rPr>
              <a:t>Secretário Nacional de Meio Ambiente Urbano e Qualidade Ambiental</a:t>
            </a:r>
          </a:p>
          <a:p>
            <a:pPr algn="ctr">
              <a:lnSpc>
                <a:spcPts val="1637"/>
              </a:lnSpc>
              <a:spcBef>
                <a:spcPct val="0"/>
              </a:spcBef>
            </a:pPr>
            <a:endParaRPr lang="pt-BR"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1637"/>
              </a:lnSpc>
              <a:spcBef>
                <a:spcPct val="0"/>
              </a:spcBef>
            </a:pPr>
            <a:r>
              <a:rPr lang="pt-BR" sz="2400" b="1" dirty="0">
                <a:latin typeface="Open Sans"/>
                <a:ea typeface="Open Sans"/>
                <a:cs typeface="Open Sans"/>
                <a:sym typeface="Open Sans"/>
              </a:rPr>
              <a:t>Ministério do Meio Ambiente e Mudança do Clima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33A5DF3-6B47-8ED6-AFE2-BCEEA67B99C6}"/>
              </a:ext>
            </a:extLst>
          </p:cNvPr>
          <p:cNvGrpSpPr/>
          <p:nvPr/>
        </p:nvGrpSpPr>
        <p:grpSpPr>
          <a:xfrm>
            <a:off x="3224019" y="4951971"/>
            <a:ext cx="5743961" cy="213618"/>
            <a:chOff x="7878655" y="0"/>
            <a:chExt cx="4074727" cy="9172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8BCE892-EFB8-8A04-6C9C-F611F2AB174A}"/>
                </a:ext>
              </a:extLst>
            </p:cNvPr>
            <p:cNvGrpSpPr/>
            <p:nvPr/>
          </p:nvGrpSpPr>
          <p:grpSpPr>
            <a:xfrm>
              <a:off x="7878655" y="0"/>
              <a:ext cx="3056045" cy="91723"/>
              <a:chOff x="7772400" y="1164320"/>
              <a:chExt cx="4419600" cy="221845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EA77EAE-65D3-DAE9-280C-021CD396D868}"/>
                  </a:ext>
                </a:extLst>
              </p:cNvPr>
              <p:cNvSpPr/>
              <p:nvPr/>
            </p:nvSpPr>
            <p:spPr>
              <a:xfrm flipV="1">
                <a:off x="10718800" y="1164320"/>
                <a:ext cx="1473200" cy="21998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FC80F56F-C062-8C86-75FB-516644DD5588}"/>
                  </a:ext>
                </a:extLst>
              </p:cNvPr>
              <p:cNvSpPr/>
              <p:nvPr/>
            </p:nvSpPr>
            <p:spPr>
              <a:xfrm flipV="1">
                <a:off x="9245600" y="1164320"/>
                <a:ext cx="1473200" cy="21998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16A6463-E872-1D97-985C-D4C71FC54D46}"/>
                  </a:ext>
                </a:extLst>
              </p:cNvPr>
              <p:cNvSpPr/>
              <p:nvPr/>
            </p:nvSpPr>
            <p:spPr>
              <a:xfrm flipV="1">
                <a:off x="7772400" y="1166185"/>
                <a:ext cx="1473200" cy="21998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68BCB51-D324-AD5E-51E5-EA0C6E9B5C3E}"/>
                </a:ext>
              </a:extLst>
            </p:cNvPr>
            <p:cNvSpPr/>
            <p:nvPr/>
          </p:nvSpPr>
          <p:spPr>
            <a:xfrm flipV="1">
              <a:off x="10934700" y="0"/>
              <a:ext cx="1018682" cy="909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A5A28B-BA14-E309-B6A1-2BCE9110E2DB}"/>
              </a:ext>
            </a:extLst>
          </p:cNvPr>
          <p:cNvSpPr txBox="1"/>
          <p:nvPr/>
        </p:nvSpPr>
        <p:spPr>
          <a:xfrm>
            <a:off x="-56" y="1684876"/>
            <a:ext cx="1219200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200" b="1" dirty="0">
                <a:latin typeface="+mn-lt"/>
              </a:rPr>
              <a:t>Audiência Pública no Senado Federal</a:t>
            </a:r>
            <a:br>
              <a:rPr lang="pt-BR" sz="4200" dirty="0">
                <a:latin typeface="+mn-lt"/>
              </a:rPr>
            </a:br>
            <a:r>
              <a:rPr lang="pt-BR" sz="4200" dirty="0">
                <a:latin typeface="+mn-lt"/>
              </a:rPr>
              <a:t>PLP 68/2024 - Reforma Tributária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1A005B2-5ABE-FEA9-C462-D86C7D36FD6B}"/>
              </a:ext>
            </a:extLst>
          </p:cNvPr>
          <p:cNvSpPr txBox="1"/>
          <p:nvPr/>
        </p:nvSpPr>
        <p:spPr>
          <a:xfrm>
            <a:off x="2971975" y="529842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29 de outubro de 2024</a:t>
            </a:r>
          </a:p>
          <a:p>
            <a:pPr algn="ctr"/>
            <a:r>
              <a:rPr lang="pt-BR" sz="2200" b="1" dirty="0"/>
              <a:t>Senado Federal</a:t>
            </a:r>
          </a:p>
        </p:txBody>
      </p:sp>
    </p:spTree>
    <p:extLst>
      <p:ext uri="{BB962C8B-B14F-4D97-AF65-F5344CB8AC3E}">
        <p14:creationId xmlns:p14="http://schemas.microsoft.com/office/powerpoint/2010/main" val="115862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A4E56A99-0AF4-32A3-58AE-B475A344DBD0}"/>
              </a:ext>
            </a:extLst>
          </p:cNvPr>
          <p:cNvSpPr txBox="1"/>
          <p:nvPr/>
        </p:nvSpPr>
        <p:spPr>
          <a:xfrm>
            <a:off x="417613" y="1049574"/>
            <a:ext cx="11576173" cy="76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76311">
              <a:lnSpc>
                <a:spcPct val="114999"/>
              </a:lnSpc>
            </a:pPr>
            <a:r>
              <a:rPr lang="pt-BR" sz="2200" b="1" dirty="0">
                <a:solidFill>
                  <a:schemeClr val="tx1"/>
                </a:solidFill>
                <a:latin typeface="Montserrat ExtraBold"/>
                <a:ea typeface="+mn-ea"/>
                <a:cs typeface="+mn-cs"/>
              </a:rPr>
              <a:t>2. </a:t>
            </a:r>
            <a:r>
              <a:rPr lang="pt-BR" sz="2200" b="1" dirty="0">
                <a:solidFill>
                  <a:schemeClr val="tx1"/>
                </a:solidFill>
                <a:latin typeface="Montserrat ExtraBold"/>
                <a:ea typeface="+mn-ea"/>
              </a:rPr>
              <a:t>Garantia da atividade de Produtores Rurais organizados em Cooperativas, Associações e demais representações coletivas e tradicionais</a:t>
            </a:r>
            <a:endParaRPr lang="pt-BR" sz="2200" dirty="0">
              <a:solidFill>
                <a:schemeClr val="tx1"/>
              </a:solidFill>
            </a:endParaRPr>
          </a:p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rgbClr val="0070C0"/>
                </a:solidFill>
                <a:latin typeface="Montserrat"/>
                <a:ea typeface="+mn-ea"/>
              </a:rPr>
              <a:t>Assegurar incentivos e condições diferenciadas que promovam a sustentabilidade e viabilidade econômica desses produtores, facilitando acesso a mercados e políticas de apoio (PF e PJ) com Receita Anual Inferior a R$ 3,6 milhões. </a:t>
            </a:r>
            <a:endParaRPr lang="pt-BR" sz="1800" dirty="0">
              <a:ea typeface="+mn-ea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282755" y="2374118"/>
            <a:ext cx="11711031" cy="404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endParaRPr lang="pt-BR" sz="800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133 - Extensão do diferimento do IVA na compra de insumos agropecuários ao </a:t>
            </a:r>
            <a:r>
              <a:rPr lang="pt-BR" sz="14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produtor rural </a:t>
            </a:r>
            <a:r>
              <a:rPr lang="pt-BR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contribuinte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Diferimento do recolhimento de IVA para aquisição de insumos agropecuários ficou restrito ao produtor rural contribuinte e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o produtor rural não contribuinte tem de ser incluído. 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Agricultura familiar não poderá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pagar mais caro que o grande produtor 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para adquirir os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mesmos insumos agropecuários, assistência técnica e tecnologia.</a:t>
            </a:r>
            <a:endParaRPr lang="pt-BR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9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159 – </a:t>
            </a:r>
            <a:r>
              <a:rPr lang="pt-BR" sz="14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Cooperativas e Associações com renda anual até R$ 3,6 milhões 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 ser passíveis de enquadramento como pessoas </a:t>
            </a:r>
            <a:b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jurídicas não contribuintes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Texto traz de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maneira genérica em pessoa jurídica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 o que abre margem para interpretações legais conflitantes.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Grande parte da Agricultura Familiar organiza-se produtivamente em associações e cooperativas 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e dentro desse limite de renda e muito se beneficiariam de poderem ser enquadrados como não contribuintes.</a:t>
            </a:r>
          </a:p>
          <a:p>
            <a:pPr marL="139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163 – </a:t>
            </a:r>
            <a:r>
              <a:rPr lang="pt-BR" sz="14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Crédito Presumido deve estimular a aquisição de produtos da agricultura familiar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Grande parte da Agricultura Familiar não vende direto ao consumidor 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mas para indústria e o comércio e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não tem como arcar com os custos de se tornar contribuinte. 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Crédito Presumido é fundamental para </a:t>
            </a:r>
            <a:r>
              <a:rPr lang="pt-BR" sz="1400" b="1" dirty="0">
                <a:solidFill>
                  <a:schemeClr val="tx1"/>
                </a:solidFill>
                <a:latin typeface="Arial"/>
                <a:cs typeface="Arial"/>
              </a:rPr>
              <a:t>garantir competitividade ao produtor rural não contribuinte</a:t>
            </a:r>
            <a:r>
              <a:rPr lang="pt-BR" sz="1400" dirty="0">
                <a:solidFill>
                  <a:schemeClr val="tx1"/>
                </a:solidFill>
                <a:latin typeface="Arial"/>
                <a:cs typeface="Arial"/>
              </a:rPr>
              <a:t>, frente ao produtor rural contribuinte (geração de créditos tributários).</a:t>
            </a:r>
            <a:endPara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7D59011-018F-85C9-66DA-F43CA34464D7}"/>
              </a:ext>
            </a:extLst>
          </p:cNvPr>
          <p:cNvGrpSpPr/>
          <p:nvPr/>
        </p:nvGrpSpPr>
        <p:grpSpPr>
          <a:xfrm>
            <a:off x="9032646" y="6002866"/>
            <a:ext cx="2821927" cy="671909"/>
            <a:chOff x="4675504" y="6050174"/>
            <a:chExt cx="2821927" cy="67190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B1537D77-5244-F511-3928-96BBEC7235EE}"/>
                </a:ext>
              </a:extLst>
            </p:cNvPr>
            <p:cNvPicPr/>
            <p:nvPr/>
          </p:nvPicPr>
          <p:blipFill rotWithShape="1">
            <a:blip r:embed="rId3" cstate="print"/>
            <a:srcRect l="-1078" t="18740" r="1078" b="1250"/>
            <a:stretch/>
          </p:blipFill>
          <p:spPr>
            <a:xfrm>
              <a:off x="4675504" y="6050174"/>
              <a:ext cx="2821927" cy="67190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7304E489-8F7F-969F-300C-81979ED9E8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6C707826-1413-03E0-56EC-D4CAC5DA54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2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B98602-6C91-6C28-01BC-D0A4D5A9EE3D}"/>
              </a:ext>
            </a:extLst>
          </p:cNvPr>
          <p:cNvSpPr txBox="1"/>
          <p:nvPr/>
        </p:nvSpPr>
        <p:spPr>
          <a:xfrm>
            <a:off x="380452" y="804516"/>
            <a:ext cx="1143000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397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2400" b="1" dirty="0">
                <a:latin typeface="Montserrat ExtraBold"/>
                <a:sym typeface="Arial"/>
              </a:rPr>
              <a:t>3. </a:t>
            </a:r>
            <a:r>
              <a:rPr lang="pt-BR" sz="2400" b="1" dirty="0">
                <a:latin typeface="Montserrat ExtraBold"/>
                <a:ea typeface="+mn-lt"/>
                <a:cs typeface="+mn-lt"/>
                <a:sym typeface="Arial"/>
              </a:rPr>
              <a:t>Alíquotas diferenciadas para serviços ambientais de apoio à proteção, uso sustentável e restauração dos serviços ecossistêmicos: </a:t>
            </a:r>
            <a:endParaRPr lang="pt-BR" sz="2400" dirty="0">
              <a:cs typeface="Calibri" panose="020F0502020204030204"/>
            </a:endParaRPr>
          </a:p>
          <a:p>
            <a:pPr marL="139700"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pt-BR" sz="2000" b="1" dirty="0">
                <a:solidFill>
                  <a:srgbClr val="0070C0"/>
                </a:solidFill>
                <a:latin typeface="Montserrat ExtraBold"/>
                <a:ea typeface="+mn-lt"/>
                <a:cs typeface="+mn-lt"/>
                <a:sym typeface="Arial"/>
              </a:rPr>
              <a:t>M</a:t>
            </a:r>
            <a:r>
              <a:rPr lang="pt-BR" b="1" dirty="0">
                <a:solidFill>
                  <a:srgbClr val="0070C0"/>
                </a:solidFill>
                <a:latin typeface="Montserrat"/>
                <a:ea typeface="+mn-lt"/>
                <a:cs typeface="+mn-lt"/>
                <a:sym typeface="Arial"/>
              </a:rPr>
              <a:t>anutenção dos programas de incentivos fiscais ao pagamento por serviços ambientais, fortalecendo o papel econômico das ações de conservação.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11CEFC-C578-54E1-07C1-0895F9A7B368}"/>
              </a:ext>
            </a:extLst>
          </p:cNvPr>
          <p:cNvSpPr txBox="1"/>
          <p:nvPr/>
        </p:nvSpPr>
        <p:spPr>
          <a:xfrm>
            <a:off x="617349" y="2980841"/>
            <a:ext cx="1095730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latin typeface="Montserrat"/>
                <a:cs typeface="Segoe UI"/>
              </a:rPr>
              <a:t>Os valores recebidos a título de </a:t>
            </a:r>
            <a:r>
              <a:rPr lang="pt-BR" b="1" dirty="0">
                <a:highlight>
                  <a:srgbClr val="FFFF00"/>
                </a:highlight>
                <a:latin typeface="Montserrat"/>
                <a:cs typeface="Segoe UI"/>
              </a:rPr>
              <a:t>Pagamento por Serviços Ambientais (PSA) </a:t>
            </a:r>
            <a:r>
              <a:rPr lang="pt-BR" b="1" dirty="0">
                <a:latin typeface="Montserrat"/>
                <a:cs typeface="Segoe UI"/>
              </a:rPr>
              <a:t>não devem integrar a base de cálculo do Imposto sobre a Renda e Proventos de Qualquer Natureza</a:t>
            </a:r>
            <a:r>
              <a:rPr lang="pt-BR" dirty="0">
                <a:latin typeface="Montserrat"/>
                <a:cs typeface="Segoe UI"/>
              </a:rPr>
              <a:t>, da Contribuição Social sobre o Lucro Líquido (CSLL), o Imposto sobre Bens e Serviços (IBS) e a Contribuição Social sobre Bens e Serviços (CBS);</a:t>
            </a:r>
          </a:p>
          <a:p>
            <a:pPr marL="285750" indent="-285750">
              <a:buFont typeface="Arial"/>
              <a:buChar char="•"/>
            </a:pPr>
            <a:endParaRPr lang="pt-BR" dirty="0">
              <a:latin typeface="Montserrat"/>
              <a:ea typeface="+mn-lt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latin typeface="Montserrat"/>
                <a:ea typeface="+mn-lt"/>
                <a:cs typeface="Segoe UI"/>
              </a:rPr>
              <a:t>A isenção fiscal permite que pequenos produtores e </a:t>
            </a:r>
            <a:r>
              <a:rPr lang="pt-BR" b="1" dirty="0">
                <a:highlight>
                  <a:srgbClr val="FFFF00"/>
                </a:highlight>
                <a:latin typeface="Montserrat"/>
                <a:ea typeface="+mn-lt"/>
                <a:cs typeface="Segoe UI"/>
              </a:rPr>
              <a:t>comunidades tradicionais adotem o PSA sem comprometer sua renda</a:t>
            </a:r>
            <a:r>
              <a:rPr lang="pt-BR" dirty="0">
                <a:latin typeface="Montserrat"/>
                <a:ea typeface="+mn-lt"/>
                <a:cs typeface="Segoe UI"/>
              </a:rPr>
              <a:t>, promovendo uma economia de baixo impacto ambiental;</a:t>
            </a:r>
          </a:p>
          <a:p>
            <a:pPr marL="285750" indent="-285750">
              <a:buFont typeface="Arial"/>
              <a:buChar char="•"/>
            </a:pPr>
            <a:endParaRPr lang="pt-BR" dirty="0">
              <a:latin typeface="Montserrat"/>
              <a:ea typeface="+mn-lt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pt-BR" b="1" dirty="0">
                <a:latin typeface="Montserrat"/>
                <a:ea typeface="+mn-lt"/>
                <a:cs typeface="Segoe UI"/>
              </a:rPr>
              <a:t>Direcionando recursos diretamente para proteger ecossistemas e reforçar compromissos ambientais.</a:t>
            </a:r>
            <a:endParaRPr lang="pt-BR" b="1" dirty="0">
              <a:latin typeface="Montserrat"/>
              <a:cs typeface="Segoe UI"/>
            </a:endParaRPr>
          </a:p>
        </p:txBody>
      </p:sp>
      <p:grpSp>
        <p:nvGrpSpPr>
          <p:cNvPr id="12" name="Google Shape;54;p13">
            <a:extLst>
              <a:ext uri="{FF2B5EF4-FFF2-40B4-BE49-F238E27FC236}">
                <a16:creationId xmlns:a16="http://schemas.microsoft.com/office/drawing/2014/main" id="{C942E292-F796-B2DE-820E-56413EB0688C}"/>
              </a:ext>
            </a:extLst>
          </p:cNvPr>
          <p:cNvGrpSpPr/>
          <p:nvPr/>
        </p:nvGrpSpPr>
        <p:grpSpPr>
          <a:xfrm rot="10800000" flipH="1">
            <a:off x="33" y="5"/>
            <a:ext cx="12191908" cy="174439"/>
            <a:chOff x="7878846" y="52"/>
            <a:chExt cx="4074654" cy="91733"/>
          </a:xfrm>
        </p:grpSpPr>
        <p:grpSp>
          <p:nvGrpSpPr>
            <p:cNvPr id="7" name="Google Shape;55;p13">
              <a:extLst>
                <a:ext uri="{FF2B5EF4-FFF2-40B4-BE49-F238E27FC236}">
                  <a16:creationId xmlns:a16="http://schemas.microsoft.com/office/drawing/2014/main" id="{50492F3E-7AC2-9006-7FC7-BEE161F8A07F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9" name="Google Shape;56;p13">
                <a:extLst>
                  <a:ext uri="{FF2B5EF4-FFF2-40B4-BE49-F238E27FC236}">
                    <a16:creationId xmlns:a16="http://schemas.microsoft.com/office/drawing/2014/main" id="{0CE4A9CA-1321-4497-A10E-D60AAE64234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7;p13">
                <a:extLst>
                  <a:ext uri="{FF2B5EF4-FFF2-40B4-BE49-F238E27FC236}">
                    <a16:creationId xmlns:a16="http://schemas.microsoft.com/office/drawing/2014/main" id="{D847ABF0-C653-6103-48A6-876F90F91C0B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8;p13">
                <a:extLst>
                  <a:ext uri="{FF2B5EF4-FFF2-40B4-BE49-F238E27FC236}">
                    <a16:creationId xmlns:a16="http://schemas.microsoft.com/office/drawing/2014/main" id="{7B6828CE-2F37-72BA-BF99-CEFAB4922650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59;p13">
              <a:extLst>
                <a:ext uri="{FF2B5EF4-FFF2-40B4-BE49-F238E27FC236}">
                  <a16:creationId xmlns:a16="http://schemas.microsoft.com/office/drawing/2014/main" id="{71E6AEC4-ED45-30D7-6C26-171EFD8ECAE2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object 3">
            <a:extLst>
              <a:ext uri="{FF2B5EF4-FFF2-40B4-BE49-F238E27FC236}">
                <a16:creationId xmlns:a16="http://schemas.microsoft.com/office/drawing/2014/main" id="{3DC26D61-D53A-EDFC-311D-3B8E9AC51C9F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9BE771ED-3F0E-C41B-3D43-7B3CB63E9E27}"/>
                </a:ext>
              </a:extLst>
            </p:cNvPr>
            <p:cNvPicPr/>
            <p:nvPr/>
          </p:nvPicPr>
          <p:blipFill rotWithShape="1">
            <a:blip r:embed="rId3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4D42CB62-34E5-A744-795A-335E1E9452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F06C3366-CA06-19D2-F879-38736B58159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57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597729" y="2014060"/>
            <a:ext cx="11166241" cy="330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endParaRPr lang="pt-BR" sz="1050" dirty="0">
              <a:solidFill>
                <a:srgbClr val="162937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</a:pPr>
            <a:r>
              <a:rPr lang="pt-BR" sz="1800" b="1" dirty="0">
                <a:solidFill>
                  <a:schemeClr val="tx1"/>
                </a:solidFill>
                <a:latin typeface="Montserrat"/>
              </a:rPr>
              <a:t>Art. 170 – </a:t>
            </a: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Montserrat"/>
              </a:rPr>
              <a:t>Manter diferenciação de tributação do biodiesel quando proveniente de matérias primas da agricultura familiar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600" b="1" dirty="0">
                <a:solidFill>
                  <a:schemeClr val="tx1"/>
                </a:solidFill>
                <a:latin typeface="Montserrat"/>
              </a:rPr>
              <a:t>Selo Biocombustível Social (Decreto 10.527/20)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 garante tratamento tributário diferenciado para produção de biodiesel proveniente da agricultura familiar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Política envolve </a:t>
            </a:r>
            <a:r>
              <a:rPr lang="pt-BR" sz="1600" b="1" dirty="0">
                <a:solidFill>
                  <a:schemeClr val="tx1"/>
                </a:solidFill>
                <a:highlight>
                  <a:srgbClr val="FFFF00"/>
                </a:highlight>
                <a:latin typeface="Montserrat"/>
              </a:rPr>
              <a:t>70 mil famílias agricultoras</a:t>
            </a:r>
            <a:r>
              <a:rPr lang="pt-BR" sz="1600" dirty="0">
                <a:solidFill>
                  <a:schemeClr val="tx1"/>
                </a:solidFill>
                <a:highlight>
                  <a:srgbClr val="FFFF00"/>
                </a:highlight>
                <a:latin typeface="Montserrat"/>
              </a:rPr>
              <a:t> e empresas beneficiárias possuem contrapartidas (preços justos e assistência técnica)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600" b="1" dirty="0">
                <a:solidFill>
                  <a:schemeClr val="tx1"/>
                </a:solidFill>
                <a:latin typeface="Montserrat"/>
              </a:rPr>
              <a:t>Programa será extinto 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se não for incluída a possibilidade de tratamento diferenciado para agricultura familiar na Lei Complementar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Google Shape;60;p13">
            <a:extLst>
              <a:ext uri="{FF2B5EF4-FFF2-40B4-BE49-F238E27FC236}">
                <a16:creationId xmlns:a16="http://schemas.microsoft.com/office/drawing/2014/main" id="{6583C7EC-E211-2450-E271-6BBFBF869457}"/>
              </a:ext>
            </a:extLst>
          </p:cNvPr>
          <p:cNvSpPr txBox="1"/>
          <p:nvPr/>
        </p:nvSpPr>
        <p:spPr>
          <a:xfrm>
            <a:off x="407504" y="901962"/>
            <a:ext cx="11447069" cy="77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pt-BR" sz="2000" b="1" dirty="0">
                <a:solidFill>
                  <a:schemeClr val="tx1"/>
                </a:solidFill>
                <a:latin typeface="Montserrat ExtraBold"/>
                <a:ea typeface="+mn-ea"/>
                <a:cs typeface="+mn-cs"/>
              </a:rPr>
              <a:t>4. </a:t>
            </a:r>
            <a:r>
              <a:rPr lang="pt-BR" sz="2000" b="1" dirty="0">
                <a:solidFill>
                  <a:schemeClr val="tx1"/>
                </a:solidFill>
                <a:latin typeface="Montserrat ExtraBold"/>
                <a:ea typeface="+mn-ea"/>
              </a:rPr>
              <a:t>Manter diferenciação de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  <a:latin typeface="Montserrat ExtraBold"/>
                <a:ea typeface="+mn-ea"/>
              </a:rPr>
              <a:t>tributação do biodiesel quando proveniente de matérias primas da agricultura familiar</a:t>
            </a:r>
            <a:r>
              <a:rPr lang="pt-BR" sz="2000" b="1" dirty="0">
                <a:solidFill>
                  <a:schemeClr val="tx1"/>
                </a:solidFill>
                <a:latin typeface="Montserrat ExtraBold"/>
                <a:ea typeface="+mn-ea"/>
              </a:rPr>
              <a:t> e para geração de energia renovável em situação de “locação, arrendamento e cessão onerosa.</a:t>
            </a:r>
          </a:p>
          <a:p>
            <a:pPr marL="139700" algn="just"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pt-BR" sz="1800" b="1" dirty="0">
                <a:solidFill>
                  <a:srgbClr val="0070C0"/>
                </a:solidFill>
                <a:latin typeface="Montserrat"/>
                <a:ea typeface="+mn-ea"/>
              </a:rPr>
              <a:t>Incentivos aos biocombustíveis e energias renováveis como forma de promover sua competitividade e viabilidade em relação aos combustíveis fósseis, com ênfase na redução das emissões de carbono e no apoio à transição para uma matriz energética mais limpa.</a:t>
            </a:r>
            <a:endParaRPr lang="pt-BR" sz="1800" dirty="0">
              <a:solidFill>
                <a:srgbClr val="FF0000"/>
              </a:solidFill>
              <a:latin typeface="Montserrat"/>
              <a:ea typeface="+mn-ea"/>
              <a:cs typeface="+mn-c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3B3DBE-6F1E-BAB3-7D71-A5E71E0A7981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C0AF4D84-BCD0-CBAF-D8AE-13EE5178CA4D}"/>
                </a:ext>
              </a:extLst>
            </p:cNvPr>
            <p:cNvPicPr/>
            <p:nvPr/>
          </p:nvPicPr>
          <p:blipFill rotWithShape="1">
            <a:blip r:embed="rId3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86E65E1-E3D7-5169-A736-B73E2304C0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17CF0989-4883-31D0-749C-0BDC4E5A858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258E4F-8A47-D511-E821-17CE031A0C03}"/>
              </a:ext>
            </a:extLst>
          </p:cNvPr>
          <p:cNvSpPr txBox="1"/>
          <p:nvPr/>
        </p:nvSpPr>
        <p:spPr>
          <a:xfrm>
            <a:off x="507127" y="4933148"/>
            <a:ext cx="113474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/>
              <a:t>Art. 257: </a:t>
            </a:r>
            <a:r>
              <a:rPr lang="pt-BR" sz="2200" dirty="0"/>
              <a:t>Acrescentar § 2º citando a possibilidade da redução da alíquota (60%) também ser aplicada quando existir </a:t>
            </a:r>
            <a:r>
              <a:rPr lang="pt-BR" sz="2200" b="1" dirty="0">
                <a:highlight>
                  <a:srgbClr val="FFFF00"/>
                </a:highlight>
              </a:rPr>
              <a:t>operações de locação, cessão onerosa e arrendamento de instalações de geração de energia elétrica </a:t>
            </a:r>
            <a:r>
              <a:rPr lang="pt-BR" sz="2200" dirty="0"/>
              <a:t>a partir de fontes renováveis tais como </a:t>
            </a:r>
            <a:r>
              <a:rPr lang="pt-BR" sz="2200" b="1" dirty="0">
                <a:highlight>
                  <a:srgbClr val="FFFF00"/>
                </a:highlight>
              </a:rPr>
              <a:t>biomassa, biogás, eólica e solar fotovoltaica, inclusive geração distribuída.”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F58625-E9DA-7336-E298-8DC9CA9A1214}"/>
              </a:ext>
            </a:extLst>
          </p:cNvPr>
          <p:cNvSpPr txBox="1"/>
          <p:nvPr/>
        </p:nvSpPr>
        <p:spPr>
          <a:xfrm>
            <a:off x="539412" y="6373349"/>
            <a:ext cx="1368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ABSOLAR</a:t>
            </a:r>
          </a:p>
        </p:txBody>
      </p:sp>
    </p:spTree>
    <p:extLst>
      <p:ext uri="{BB962C8B-B14F-4D97-AF65-F5344CB8AC3E}">
        <p14:creationId xmlns:p14="http://schemas.microsoft.com/office/powerpoint/2010/main" val="355447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581849" y="2589247"/>
            <a:ext cx="11048176" cy="347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</a:pPr>
            <a:r>
              <a:rPr lang="pt-BR" sz="1600" b="1" dirty="0">
                <a:solidFill>
                  <a:schemeClr val="tx1"/>
                </a:solidFill>
                <a:latin typeface="Montserrat"/>
              </a:rPr>
              <a:t>Garantir tratamento tributário diferenciado a produtos da Sociobiodiversidade brasileira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600" b="1" dirty="0">
                <a:solidFill>
                  <a:schemeClr val="tx1"/>
                </a:solidFill>
                <a:highlight>
                  <a:srgbClr val="00FF00"/>
                </a:highlight>
                <a:latin typeface="Montserrat"/>
              </a:rPr>
              <a:t>Produtos estratégicos da sociobiodiversidade</a:t>
            </a:r>
            <a:r>
              <a:rPr lang="pt-BR" sz="1600" b="1" dirty="0">
                <a:solidFill>
                  <a:schemeClr val="tx1"/>
                </a:solidFill>
                <a:latin typeface="Montserrat"/>
              </a:rPr>
              <a:t>, 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a exemplo da castanha de caju ou do Brasil ficaram </a:t>
            </a:r>
            <a:r>
              <a:rPr lang="pt-BR" sz="1600" b="1" dirty="0">
                <a:solidFill>
                  <a:schemeClr val="tx1"/>
                </a:solidFill>
                <a:latin typeface="Montserrat"/>
              </a:rPr>
              <a:t>fora de quaisquer benefícios tributários (isenção ou tarifa reduzida se destinados ao consumidor final)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Destaca-se que alguns desses alimentos que ficaram de fora figuram com destaque no </a:t>
            </a:r>
            <a:r>
              <a:rPr lang="pt-BR" sz="1600" b="1" dirty="0">
                <a:solidFill>
                  <a:schemeClr val="tx1"/>
                </a:solidFill>
                <a:latin typeface="Montserrat"/>
              </a:rPr>
              <a:t>Guia Alimentar para a População Brasileira, no Decreto n.11.936/2024 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que dispõe sobre a composição da Cesta Básica e na Portaria MDS nº 966 de 2024. </a:t>
            </a:r>
          </a:p>
          <a:p>
            <a:pPr marL="425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600" b="1" dirty="0">
                <a:solidFill>
                  <a:schemeClr val="tx1"/>
                </a:solidFill>
                <a:highlight>
                  <a:srgbClr val="00FF00"/>
                </a:highlight>
                <a:latin typeface="Montserrat"/>
              </a:rPr>
              <a:t>Cadeias produtivas são estratégicas</a:t>
            </a:r>
            <a:r>
              <a:rPr lang="pt-BR" sz="1600" dirty="0">
                <a:solidFill>
                  <a:schemeClr val="tx1"/>
                </a:solidFill>
                <a:highlight>
                  <a:srgbClr val="00FF00"/>
                </a:highlight>
                <a:latin typeface="Montserrat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para conter o desmatamento e estimular a conservação de biomas brasileiros pelos povos e comunidades tradicionais que vão </a:t>
            </a:r>
            <a:r>
              <a:rPr lang="pt-BR" sz="1600" b="1" dirty="0">
                <a:solidFill>
                  <a:schemeClr val="tx1"/>
                </a:solidFill>
                <a:latin typeface="Montserrat"/>
              </a:rPr>
              <a:t>pagar alíquota cheia, mais que agrotóxicos!</a:t>
            </a:r>
            <a:endParaRPr lang="pt-BR" sz="1600" dirty="0">
              <a:solidFill>
                <a:schemeClr val="tx1"/>
              </a:solidFill>
              <a:latin typeface="Montserrat"/>
            </a:endParaRPr>
          </a:p>
          <a:p>
            <a:pPr marL="825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</a:pPr>
            <a:endParaRPr lang="pt-BR" sz="1400" b="1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4" name="Google Shape;60;p13">
            <a:extLst>
              <a:ext uri="{FF2B5EF4-FFF2-40B4-BE49-F238E27FC236}">
                <a16:creationId xmlns:a16="http://schemas.microsoft.com/office/drawing/2014/main" id="{6583C7EC-E211-2450-E271-6BBFBF869457}"/>
              </a:ext>
            </a:extLst>
          </p:cNvPr>
          <p:cNvSpPr txBox="1"/>
          <p:nvPr/>
        </p:nvSpPr>
        <p:spPr>
          <a:xfrm>
            <a:off x="581849" y="1244364"/>
            <a:ext cx="10922249" cy="105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  <a:cs typeface="+mn-cs"/>
              </a:rPr>
              <a:t>5. </a:t>
            </a: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</a:rPr>
              <a:t>Diferenciação tributária para produtos da </a:t>
            </a:r>
            <a:r>
              <a:rPr lang="pt-BR" sz="1800" b="1" dirty="0" err="1">
                <a:solidFill>
                  <a:schemeClr val="tx1"/>
                </a:solidFill>
                <a:latin typeface="Montserrat ExtraBold"/>
                <a:ea typeface="+mn-ea"/>
              </a:rPr>
              <a:t>sociobiodiversidade</a:t>
            </a: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</a:rPr>
              <a:t>, com foco em sistemas de produção e consumo sustentáveis, beneficiando diretamente os Povos Indígenas, Comunidades Tradicionais e Agricultores Familiares</a:t>
            </a:r>
            <a:endParaRPr lang="pt-BR" sz="1800" dirty="0">
              <a:solidFill>
                <a:schemeClr val="tx1"/>
              </a:solidFill>
              <a:latin typeface="Montserrat"/>
              <a:ea typeface="+mn-ea"/>
            </a:endParaRPr>
          </a:p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rgbClr val="0070C0"/>
                </a:solidFill>
                <a:latin typeface="Montserrat"/>
                <a:ea typeface="+mn-ea"/>
              </a:rPr>
              <a:t>Assegurando incentivo fiscal para produtos e práticas que valorizem a </a:t>
            </a:r>
            <a:r>
              <a:rPr lang="pt-BR" sz="1800" b="1" dirty="0" err="1">
                <a:solidFill>
                  <a:srgbClr val="0070C0"/>
                </a:solidFill>
                <a:latin typeface="Montserrat"/>
                <a:ea typeface="+mn-ea"/>
              </a:rPr>
              <a:t>sociobiodiversidade</a:t>
            </a:r>
            <a:r>
              <a:rPr lang="pt-BR" sz="1800" b="1" dirty="0">
                <a:solidFill>
                  <a:srgbClr val="0070C0"/>
                </a:solidFill>
                <a:latin typeface="Montserrat"/>
                <a:ea typeface="+mn-ea"/>
              </a:rPr>
              <a:t> e fortaleçam a economia de base comunitária.</a:t>
            </a:r>
            <a:endParaRPr lang="pt-BR" sz="1800" dirty="0">
              <a:solidFill>
                <a:srgbClr val="C00000"/>
              </a:solidFill>
              <a:latin typeface="Montserrat"/>
              <a:ea typeface="+mn-ea"/>
            </a:endParaRPr>
          </a:p>
          <a:p>
            <a:pPr algn="just" defTabSz="476311">
              <a:lnSpc>
                <a:spcPct val="114999"/>
              </a:lnSpc>
            </a:pPr>
            <a:endParaRPr lang="pt-BR" sz="2000" b="1" dirty="0">
              <a:solidFill>
                <a:srgbClr val="C00000"/>
              </a:solidFill>
              <a:latin typeface="Montserrat ExtraBold"/>
              <a:ea typeface="+mn-ea"/>
              <a:cs typeface="+mn-cs"/>
            </a:endParaRPr>
          </a:p>
          <a:p>
            <a:pPr algn="just" defTabSz="476311">
              <a:lnSpc>
                <a:spcPct val="114999"/>
              </a:lnSpc>
            </a:pPr>
            <a:endParaRPr lang="pt-BR" sz="2000" b="1" dirty="0">
              <a:solidFill>
                <a:srgbClr val="C00000"/>
              </a:solidFill>
              <a:latin typeface="Montserrat ExtraBold"/>
              <a:ea typeface="+mn-ea"/>
              <a:cs typeface="+mn-c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C53A572-6905-33F7-A200-9A5A805517BC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E856A8D6-6095-BA72-E9D8-867F92B8D094}"/>
                </a:ext>
              </a:extLst>
            </p:cNvPr>
            <p:cNvPicPr/>
            <p:nvPr/>
          </p:nvPicPr>
          <p:blipFill rotWithShape="1">
            <a:blip r:embed="rId3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140665C8-9C70-9EBE-576D-4C597FB043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F729493E-FBB5-6AF7-8A99-5CCCB4F27E0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79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B1FC270-8C17-1952-4C63-ECD73323199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95486" y="2436549"/>
            <a:ext cx="59196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i="0" u="none" strike="noStrike" baseline="0" dirty="0">
                <a:highlight>
                  <a:srgbClr val="FFFF00"/>
                </a:highlight>
                <a:latin typeface="Kepler Std"/>
              </a:rPr>
              <a:t>Art. 153. Compete à União instituir impostos sobre: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pt-BR" sz="2400" b="0" i="0" u="none" strike="noStrike" baseline="0" dirty="0">
                <a:latin typeface="Kepler Std"/>
              </a:rPr>
              <a:t>IV – produtos industrializados;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pt-BR" sz="2400" b="0" i="0" u="none" strike="noStrike" baseline="0" dirty="0">
                <a:latin typeface="Kepler Std"/>
              </a:rPr>
              <a:t>VIII – produção, extração, comercialização ou importação de </a:t>
            </a:r>
            <a:r>
              <a:rPr lang="pt-BR" sz="2400" b="1" i="0" u="sng" strike="noStrike" baseline="0" dirty="0">
                <a:highlight>
                  <a:srgbClr val="FFFF00"/>
                </a:highlight>
                <a:latin typeface="Kepler Std"/>
              </a:rPr>
              <a:t>bens e serviços prejudiciais à saúde ou ao meio ambiente</a:t>
            </a:r>
            <a:r>
              <a:rPr lang="pt-BR" sz="2400" b="0" i="0" u="sng" strike="noStrike" baseline="0" dirty="0">
                <a:highlight>
                  <a:srgbClr val="FFFF00"/>
                </a:highlight>
                <a:latin typeface="Kepler Std"/>
              </a:rPr>
              <a:t>, </a:t>
            </a:r>
            <a:r>
              <a:rPr lang="pt-BR" sz="2400" b="0" i="0" u="none" strike="noStrike" baseline="0" dirty="0">
                <a:latin typeface="Kepler Std"/>
              </a:rPr>
              <a:t>nos termos de lei complementar.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§ 3º O imposto previsto no inciso IV:</a:t>
            </a:r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I – será seletivo, em função da essencialidade do produto;</a:t>
            </a:r>
          </a:p>
        </p:txBody>
      </p:sp>
      <p:grpSp>
        <p:nvGrpSpPr>
          <p:cNvPr id="6" name="Google Shape;54;p13">
            <a:extLst>
              <a:ext uri="{FF2B5EF4-FFF2-40B4-BE49-F238E27FC236}">
                <a16:creationId xmlns:a16="http://schemas.microsoft.com/office/drawing/2014/main" id="{697D86B0-3502-D936-CE70-85C03CCF8BFC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7" name="Google Shape;55;p13">
              <a:extLst>
                <a:ext uri="{FF2B5EF4-FFF2-40B4-BE49-F238E27FC236}">
                  <a16:creationId xmlns:a16="http://schemas.microsoft.com/office/drawing/2014/main" id="{668CD5B4-184C-0773-F6D8-EA8E64931075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9" name="Google Shape;56;p13">
                <a:extLst>
                  <a:ext uri="{FF2B5EF4-FFF2-40B4-BE49-F238E27FC236}">
                    <a16:creationId xmlns:a16="http://schemas.microsoft.com/office/drawing/2014/main" id="{BBEB2D3D-3CD6-C9E8-DB88-2BFD997401E1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7;p13">
                <a:extLst>
                  <a:ext uri="{FF2B5EF4-FFF2-40B4-BE49-F238E27FC236}">
                    <a16:creationId xmlns:a16="http://schemas.microsoft.com/office/drawing/2014/main" id="{49DE4179-996F-D8A8-5FEC-E3BE2D1EB949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8;p13">
                <a:extLst>
                  <a:ext uri="{FF2B5EF4-FFF2-40B4-BE49-F238E27FC236}">
                    <a16:creationId xmlns:a16="http://schemas.microsoft.com/office/drawing/2014/main" id="{BF32366A-6CBD-31B7-2AA9-F5B5B0198551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59;p13">
              <a:extLst>
                <a:ext uri="{FF2B5EF4-FFF2-40B4-BE49-F238E27FC236}">
                  <a16:creationId xmlns:a16="http://schemas.microsoft.com/office/drawing/2014/main" id="{54BC6471-9C18-E799-0C9D-0F0C1B054291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9382439-3368-B402-CB79-6000F09F1F03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858000" y="2569067"/>
            <a:ext cx="4886325" cy="27515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pt-BR" sz="2400" b="1" i="0" u="none" strike="noStrike" baseline="0" dirty="0">
                <a:latin typeface="Kepler Std"/>
              </a:rPr>
              <a:t>Art. 196. A saúde é direito de todos e dever do Estado, garantido mediante políticas sociais e </a:t>
            </a:r>
            <a:r>
              <a:rPr lang="pt-BR" sz="2400" b="1" i="0" u="sng" strike="noStrike" baseline="0" dirty="0">
                <a:latin typeface="Kepler Std"/>
              </a:rPr>
              <a:t>econômicas que visem à redução do risco de doença e de outros agravos</a:t>
            </a:r>
            <a:r>
              <a:rPr lang="pt-BR" sz="2400" b="1" i="0" u="none" strike="noStrike" baseline="0" dirty="0">
                <a:latin typeface="Kepler Std"/>
              </a:rPr>
              <a:t> e ao acesso universal e igualitário às ações e serviços para sua promoção, proteção e recuperação.</a:t>
            </a:r>
            <a:endParaRPr lang="pt-BR" sz="2400" b="1" dirty="0"/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6858000" y="532105"/>
            <a:ext cx="4886325" cy="181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0" u="none" strike="noStrike" baseline="0" dirty="0">
                <a:latin typeface="Kepler Std"/>
              </a:rPr>
              <a:t>TÍTULO VIII</a:t>
            </a:r>
          </a:p>
          <a:p>
            <a:pPr algn="ctr"/>
            <a:r>
              <a:rPr lang="pt-BR" sz="1800" i="0" u="none" strike="noStrike" baseline="0" dirty="0">
                <a:latin typeface="Kepler Std"/>
              </a:rPr>
              <a:t>Da Ordem Social</a:t>
            </a:r>
          </a:p>
          <a:p>
            <a:pPr algn="ctr"/>
            <a:r>
              <a:rPr lang="pt-BR" sz="1800" b="1" i="0" u="none" strike="noStrike" baseline="0" dirty="0">
                <a:latin typeface="Kepler Std"/>
              </a:rPr>
              <a:t>CAPÍTULO II</a:t>
            </a:r>
            <a:endParaRPr lang="pt-BR" sz="1800" b="0" i="0" u="none" strike="noStrike" baseline="0" dirty="0">
              <a:latin typeface="Kepler Std"/>
            </a:endParaRPr>
          </a:p>
          <a:p>
            <a:pPr algn="ctr"/>
            <a:r>
              <a:rPr lang="pt-BR" sz="1800" b="0" i="0" u="none" strike="noStrike" baseline="0" dirty="0">
                <a:latin typeface="Kepler Std"/>
              </a:rPr>
              <a:t>Dos Princípios Gerais da Atividade Econômica</a:t>
            </a:r>
          </a:p>
          <a:p>
            <a:pPr algn="ctr"/>
            <a:r>
              <a:rPr lang="pt-BR" b="1" dirty="0"/>
              <a:t>SEÇÃO II</a:t>
            </a:r>
          </a:p>
          <a:p>
            <a:pPr algn="ctr"/>
            <a:r>
              <a:rPr lang="pt-BR" dirty="0"/>
              <a:t>Da Saúde</a:t>
            </a:r>
          </a:p>
        </p:txBody>
      </p:sp>
      <p:sp>
        <p:nvSpPr>
          <p:cNvPr id="16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-168982" y="494561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0" u="none" strike="noStrike" baseline="0" dirty="0">
                <a:latin typeface="Kepler Std"/>
              </a:rPr>
              <a:t>TÍTULO VI</a:t>
            </a:r>
          </a:p>
          <a:p>
            <a:pPr algn="ctr"/>
            <a:r>
              <a:rPr lang="pt-BR" sz="1800" i="0" u="none" strike="noStrike" baseline="0" dirty="0">
                <a:latin typeface="Kepler Std"/>
              </a:rPr>
              <a:t>Da Tributação e do Orçamento</a:t>
            </a:r>
          </a:p>
          <a:p>
            <a:pPr algn="ctr"/>
            <a:r>
              <a:rPr lang="pt-BR" sz="1800" b="1" i="0" u="none" strike="noStrike" baseline="0" dirty="0">
                <a:latin typeface="Kepler Std"/>
              </a:rPr>
              <a:t>CAPÍTULO I</a:t>
            </a:r>
          </a:p>
          <a:p>
            <a:pPr algn="ctr"/>
            <a:r>
              <a:rPr lang="pt-BR" sz="1800" i="0" u="none" strike="noStrike" baseline="0" dirty="0">
                <a:latin typeface="Kepler Std"/>
              </a:rPr>
              <a:t>Do Sistema Tributário Nacional</a:t>
            </a:r>
          </a:p>
          <a:p>
            <a:pPr algn="ctr"/>
            <a:r>
              <a:rPr lang="pt-BR" sz="1800" b="1" i="0" u="none" strike="noStrike" baseline="0" dirty="0">
                <a:latin typeface="Kepler Std"/>
              </a:rPr>
              <a:t>SEÇÃO III</a:t>
            </a:r>
          </a:p>
          <a:p>
            <a:pPr algn="ctr"/>
            <a:r>
              <a:rPr lang="pt-BR" dirty="0"/>
              <a:t>Dos Impostos da União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08AE2B3-D30B-D32B-DB49-FBD660CE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09218"/>
            <a:ext cx="1190625" cy="1558102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E3F5667E-A52D-29D2-099D-9A24D81D51F2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3EE65F09-B886-F343-66D0-142ACD2C1353}"/>
                </a:ext>
              </a:extLst>
            </p:cNvPr>
            <p:cNvPicPr/>
            <p:nvPr/>
          </p:nvPicPr>
          <p:blipFill rotWithShape="1">
            <a:blip r:embed="rId3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5504D233-41D1-28CB-145D-5E3169D1E3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A1B76622-71D1-DC91-A4C7-4D4D02F4E5E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64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4FCE0EB-1AEE-FEC7-390F-0F9F3E1E947B}"/>
              </a:ext>
            </a:extLst>
          </p:cNvPr>
          <p:cNvSpPr txBox="1"/>
          <p:nvPr/>
        </p:nvSpPr>
        <p:spPr>
          <a:xfrm>
            <a:off x="2281616" y="4661948"/>
            <a:ext cx="820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>
              <a:solidFill>
                <a:schemeClr val="accent3">
                  <a:lumMod val="75000"/>
                </a:schemeClr>
              </a:solidFill>
              <a:latin typeface="Kepler Std"/>
            </a:endParaRPr>
          </a:p>
          <a:p>
            <a:pPr algn="just"/>
            <a:endParaRPr lang="pt-BR" sz="2000" i="0" u="none" strike="noStrike" baseline="0">
              <a:solidFill>
                <a:schemeClr val="accent3">
                  <a:lumMod val="75000"/>
                </a:schemeClr>
              </a:solidFill>
              <a:latin typeface="Kepler Std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1B3DCA7-458A-4941-1579-AD2E1BD6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29" y="534789"/>
            <a:ext cx="7981538" cy="96675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1A8BAD5-6DF4-0543-A27A-38364A48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02" y="368443"/>
            <a:ext cx="1908673" cy="187375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2857056-01B1-ACD0-8685-42DA5F2D6CEC}"/>
              </a:ext>
            </a:extLst>
          </p:cNvPr>
          <p:cNvSpPr txBox="1"/>
          <p:nvPr/>
        </p:nvSpPr>
        <p:spPr>
          <a:xfrm>
            <a:off x="764529" y="1558761"/>
            <a:ext cx="8503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 CUNHA, Lucas Neves da; SOARES, Wagner Lopes. Os incentivos fiscais aos agrotóxicos como política contrária à saúde e ao meio ambiente. </a:t>
            </a:r>
            <a:r>
              <a:rPr lang="pt-BR" sz="1100" b="1"/>
              <a:t>Cadernos de Saúde Pública</a:t>
            </a:r>
            <a:r>
              <a:rPr lang="pt-BR" sz="1100"/>
              <a:t>, [S.L.], v. 36, n. 10, p. 1-20, 26 out. 2020. </a:t>
            </a:r>
            <a:r>
              <a:rPr lang="pt-BR" sz="1100" err="1"/>
              <a:t>FapUNIFESP</a:t>
            </a:r>
            <a:r>
              <a:rPr lang="pt-BR" sz="1100"/>
              <a:t> (SciELO). http://dx.doi.org/10.1590/0102-311x00225919.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F29E8E85-901D-B7B5-70C4-5DA53701A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54" y="2187757"/>
            <a:ext cx="5462516" cy="4351338"/>
          </a:xfrm>
        </p:spPr>
        <p:txBody>
          <a:bodyPr>
            <a:normAutofit fontScale="92500" lnSpcReduction="10000"/>
          </a:bodyPr>
          <a:lstStyle/>
          <a:p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O montante calculado e consolidado no Brasil é da ordem de </a:t>
            </a:r>
            <a:r>
              <a:rPr lang="pt-BR" b="1" i="0" dirty="0">
                <a:solidFill>
                  <a:srgbClr val="403D3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BRL 9,8 bilhões</a:t>
            </a:r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, sendo que BRL 6,2 bilhões correspondem à desoneração de ICMS (Imposto sobre Circulação de Mercadorias e Serviços), BRL 1,7 bilhão do IPI (Imposto sobre Produtos Industrializados), BRL 1,5 bilhão de contribuições sociais e BRL 472 milhões de Imposto de Importação.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6CB8F8F-7778-16DA-1349-EB64F578A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3022"/>
            <a:ext cx="6096000" cy="2348926"/>
          </a:xfrm>
        </p:spPr>
        <p:txBody>
          <a:bodyPr>
            <a:normAutofit fontScale="92500" lnSpcReduction="10000"/>
          </a:bodyPr>
          <a:lstStyle/>
          <a:p>
            <a:r>
              <a:rPr lang="pt-BR" sz="22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Apesar da experiência internacional, a política brasileira de incentivo fiscal aos agrotóxicos vai na contramão das ações de regulação dos problemas sanitários e ambientais. </a:t>
            </a:r>
            <a:endParaRPr lang="pt-BR" sz="2200" dirty="0"/>
          </a:p>
        </p:txBody>
      </p:sp>
      <p:pic>
        <p:nvPicPr>
          <p:cNvPr id="13" name="Imagem 12" descr="Imagem em preto e branco de gato dentro de caixa de papelão&#10;&#10;Descrição gerada automaticamente com confiança baixa">
            <a:extLst>
              <a:ext uri="{FF2B5EF4-FFF2-40B4-BE49-F238E27FC236}">
                <a16:creationId xmlns:a16="http://schemas.microsoft.com/office/drawing/2014/main" id="{1F9CCAA6-71F9-27B3-400F-FEBBBDB04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83056" y="3450277"/>
            <a:ext cx="5362076" cy="201748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28C7C6-EC2D-A53F-0A1E-2B72290027AE}"/>
              </a:ext>
            </a:extLst>
          </p:cNvPr>
          <p:cNvSpPr txBox="1"/>
          <p:nvPr/>
        </p:nvSpPr>
        <p:spPr>
          <a:xfrm>
            <a:off x="6351608" y="5475569"/>
            <a:ext cx="5362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6" tooltip="https://www.brasildefato.com.br/2024/07/30/agrotoxico-o-assunto-ignorado-pela-reforma-tributaria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7" tooltip="https://creativecommons.org/licenses/by-nd/3.0/"/>
              </a:rPr>
              <a:t>CC BY-ND</a:t>
            </a:r>
            <a:endParaRPr lang="pt-BR" sz="900"/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B9A7FF56-01D8-89A3-7CBA-2444ED4EF922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3" name="Google Shape;55;p13">
              <a:extLst>
                <a:ext uri="{FF2B5EF4-FFF2-40B4-BE49-F238E27FC236}">
                  <a16:creationId xmlns:a16="http://schemas.microsoft.com/office/drawing/2014/main" id="{1AFAC422-0048-FB04-1BA2-936692CA43C9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" name="Google Shape;56;p13">
                <a:extLst>
                  <a:ext uri="{FF2B5EF4-FFF2-40B4-BE49-F238E27FC236}">
                    <a16:creationId xmlns:a16="http://schemas.microsoft.com/office/drawing/2014/main" id="{9CB12DBE-87AC-D90F-493B-EB84F9D1C00A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57;p13">
                <a:extLst>
                  <a:ext uri="{FF2B5EF4-FFF2-40B4-BE49-F238E27FC236}">
                    <a16:creationId xmlns:a16="http://schemas.microsoft.com/office/drawing/2014/main" id="{6C37A20A-7441-F4E0-D35D-676DD0F9375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58;p13">
                <a:extLst>
                  <a:ext uri="{FF2B5EF4-FFF2-40B4-BE49-F238E27FC236}">
                    <a16:creationId xmlns:a16="http://schemas.microsoft.com/office/drawing/2014/main" id="{67EC0BDA-5610-A8B5-7C60-B5182F3E24FC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" name="Google Shape;59;p13">
              <a:extLst>
                <a:ext uri="{FF2B5EF4-FFF2-40B4-BE49-F238E27FC236}">
                  <a16:creationId xmlns:a16="http://schemas.microsoft.com/office/drawing/2014/main" id="{B8C44DFE-ECC6-88A0-84EC-1DA204048B44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object 3">
            <a:extLst>
              <a:ext uri="{FF2B5EF4-FFF2-40B4-BE49-F238E27FC236}">
                <a16:creationId xmlns:a16="http://schemas.microsoft.com/office/drawing/2014/main" id="{2D3D710F-893F-BDD6-D326-DF3DF1A23924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EE4FFF73-267D-BEE0-45C8-FF6C4D3F0CE7}"/>
                </a:ext>
              </a:extLst>
            </p:cNvPr>
            <p:cNvPicPr/>
            <p:nvPr/>
          </p:nvPicPr>
          <p:blipFill rotWithShape="1">
            <a:blip r:embed="rId8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B85D21F1-546C-F766-15A2-043B99226F2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CC61A8FF-E6B8-DFA4-6E9F-053B3B394A8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30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62857056-01B1-ACD0-8685-42DA5F2D6CEC}"/>
              </a:ext>
            </a:extLst>
          </p:cNvPr>
          <p:cNvSpPr txBox="1"/>
          <p:nvPr/>
        </p:nvSpPr>
        <p:spPr>
          <a:xfrm>
            <a:off x="1616533" y="1221653"/>
            <a:ext cx="8503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/>
              <a:t>SOARES, Wagner Lopes; PORTO, Marcelo Firpo de Souza. Uso de agrotóxicos e impactos econômicos sobre a saúde. </a:t>
            </a:r>
            <a:r>
              <a:rPr lang="pt-BR" sz="1100" b="1"/>
              <a:t>Revista de Saúde Pública</a:t>
            </a:r>
            <a:r>
              <a:rPr lang="pt-BR" sz="1100"/>
              <a:t>, [S.L.], v. 46, n. 2, p. 209-217, abr. 2012. </a:t>
            </a:r>
            <a:r>
              <a:rPr lang="pt-BR" sz="1100" err="1"/>
              <a:t>FapUNIFESP</a:t>
            </a:r>
            <a:r>
              <a:rPr lang="pt-BR" sz="1100"/>
              <a:t> (SciELO). http://dx.doi.org/10.1590/s0034-89102012005000006.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BFA026-4627-EE5D-5AD1-7FA2C642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53" y="422648"/>
            <a:ext cx="9439275" cy="762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761F2A0-AFAD-6B2F-7B4A-A351EC16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66" y="465432"/>
            <a:ext cx="1149301" cy="1164036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4BF6899-231C-1E07-272C-8ABD41338F39}"/>
              </a:ext>
            </a:extLst>
          </p:cNvPr>
          <p:cNvGraphicFramePr/>
          <p:nvPr/>
        </p:nvGraphicFramePr>
        <p:xfrm>
          <a:off x="384266" y="1867559"/>
          <a:ext cx="5302262" cy="384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Imagem 13" descr="Foto em preto e branco de pessoa a fazer um sinal com a mão&#10;&#10;Descrição gerada automaticamente com confiança média">
            <a:extLst>
              <a:ext uri="{FF2B5EF4-FFF2-40B4-BE49-F238E27FC236}">
                <a16:creationId xmlns:a16="http://schemas.microsoft.com/office/drawing/2014/main" id="{AA4D56AD-4BA4-87BA-B714-41309DDB8C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868181" y="1928560"/>
            <a:ext cx="5434819" cy="35575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1EAC80-6C7F-AC19-3AB1-810D6E3CB891}"/>
              </a:ext>
            </a:extLst>
          </p:cNvPr>
          <p:cNvSpPr txBox="1"/>
          <p:nvPr/>
        </p:nvSpPr>
        <p:spPr>
          <a:xfrm>
            <a:off x="5868182" y="5486110"/>
            <a:ext cx="5760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11" tooltip="https://terradedireitos.org.br/noticias/noticias/entenda-porque-a-isencao-fiscal-de-agrotoxicos-e-o-incentivo-que-mais-desfavorece-o-brasil/23110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12" tooltip="https://creativecommons.org/licenses/by-nc-nd/3.0/"/>
              </a:rPr>
              <a:t>CC BY-NC-ND</a:t>
            </a:r>
            <a:endParaRPr lang="pt-BR" sz="900" dirty="0"/>
          </a:p>
        </p:txBody>
      </p:sp>
      <p:grpSp>
        <p:nvGrpSpPr>
          <p:cNvPr id="3" name="Google Shape;54;p13">
            <a:extLst>
              <a:ext uri="{FF2B5EF4-FFF2-40B4-BE49-F238E27FC236}">
                <a16:creationId xmlns:a16="http://schemas.microsoft.com/office/drawing/2014/main" id="{8FA5EA79-7C2C-10AF-F4D5-A617FB317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4" name="Google Shape;55;p13">
              <a:extLst>
                <a:ext uri="{FF2B5EF4-FFF2-40B4-BE49-F238E27FC236}">
                  <a16:creationId xmlns:a16="http://schemas.microsoft.com/office/drawing/2014/main" id="{5EFCE02A-FCD2-64C9-EF07-3312426B5921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6" name="Google Shape;56;p13">
                <a:extLst>
                  <a:ext uri="{FF2B5EF4-FFF2-40B4-BE49-F238E27FC236}">
                    <a16:creationId xmlns:a16="http://schemas.microsoft.com/office/drawing/2014/main" id="{D46CC999-9712-1817-3335-BF0E53B45ECF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57;p13">
                <a:extLst>
                  <a:ext uri="{FF2B5EF4-FFF2-40B4-BE49-F238E27FC236}">
                    <a16:creationId xmlns:a16="http://schemas.microsoft.com/office/drawing/2014/main" id="{ABD60C89-ABE0-422C-9FEC-5421EECFF43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58;p13">
                <a:extLst>
                  <a:ext uri="{FF2B5EF4-FFF2-40B4-BE49-F238E27FC236}">
                    <a16:creationId xmlns:a16="http://schemas.microsoft.com/office/drawing/2014/main" id="{64E90FD5-8275-2298-7577-6773384F8621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Google Shape;59;p13">
              <a:extLst>
                <a:ext uri="{FF2B5EF4-FFF2-40B4-BE49-F238E27FC236}">
                  <a16:creationId xmlns:a16="http://schemas.microsoft.com/office/drawing/2014/main" id="{C4AC18EB-EAF4-A877-F9D5-4ECBB7DE369B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76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>
            <a:extLst>
              <a:ext uri="{FF2B5EF4-FFF2-40B4-BE49-F238E27FC236}">
                <a16:creationId xmlns:a16="http://schemas.microsoft.com/office/drawing/2014/main" id="{29382439-3368-B402-CB79-6000F09F1F03}"/>
              </a:ext>
            </a:extLst>
          </p:cNvPr>
          <p:cNvSpPr txBox="1"/>
          <p:nvPr/>
        </p:nvSpPr>
        <p:spPr>
          <a:xfrm>
            <a:off x="2063295" y="1707237"/>
            <a:ext cx="91598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b="1" i="0" u="none" strike="noStrike" baseline="0" dirty="0">
                <a:latin typeface="Kepler Std"/>
              </a:rPr>
              <a:t>Art. 225. </a:t>
            </a:r>
            <a:r>
              <a:rPr lang="pt-BR" sz="2300" b="1" i="0" u="none" strike="noStrike" baseline="0" dirty="0">
                <a:highlight>
                  <a:srgbClr val="FFFF00"/>
                </a:highlight>
                <a:latin typeface="Kepler Std"/>
              </a:rPr>
              <a:t>Todos têm direito ao meio ambiente ecologicamente equilibrado, bem de uso comum do povo e essencial à sadia qualidade de vida, impondo-se ao Poder Público e à coletividade o dever de defendê-lo e preservá-lo para as presentes e futuras gerações</a:t>
            </a:r>
            <a:r>
              <a:rPr lang="pt-BR" sz="2300" i="0" u="none" strike="noStrike" baseline="0" dirty="0">
                <a:latin typeface="Kepler Std"/>
              </a:rPr>
              <a:t>.</a:t>
            </a:r>
          </a:p>
          <a:p>
            <a:pPr algn="just"/>
            <a:r>
              <a:rPr lang="pt-BR" sz="2300" b="1" i="0" u="none" strike="noStrike" baseline="0" dirty="0">
                <a:latin typeface="Kepler Std"/>
              </a:rPr>
              <a:t>§ 1º </a:t>
            </a:r>
            <a:r>
              <a:rPr lang="pt-BR" sz="2300" i="0" u="none" strike="noStrike" baseline="0" dirty="0">
                <a:latin typeface="Kepler Std"/>
              </a:rPr>
              <a:t>Para assegurar a efetividade desse direito, incumbe ao Poder Público: </a:t>
            </a:r>
          </a:p>
          <a:p>
            <a:pPr algn="just"/>
            <a:r>
              <a:rPr lang="pt-BR" sz="2300" dirty="0"/>
              <a:t>	V – controlar a produção, a comercialização e o emprego de 	técnicas, métodos e substâncias que comportem risco para a 	vida, </a:t>
            </a:r>
            <a:br>
              <a:rPr lang="pt-BR" sz="2300" dirty="0"/>
            </a:br>
            <a:r>
              <a:rPr lang="pt-BR" sz="2300" dirty="0"/>
              <a:t>               a qualidade de vida e o meio ambiente;</a:t>
            </a:r>
          </a:p>
          <a:p>
            <a:pPr algn="just"/>
            <a:r>
              <a:rPr lang="pt-BR" sz="2300" dirty="0"/>
              <a:t>	VII – proteger a fauna e a flora, vedadas, na forma da lei, as 	práticas que coloquem em risco sua função ecológica, 	provoquem a extinção de espécies ou submetam os animais a 	crueldade;</a:t>
            </a: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2438400" y="3181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0" u="none" strike="noStrike" baseline="0">
                <a:latin typeface="Kepler Std"/>
              </a:rPr>
              <a:t>TÍTULO VIII</a:t>
            </a:r>
          </a:p>
          <a:p>
            <a:pPr algn="ctr"/>
            <a:r>
              <a:rPr lang="pt-BR" sz="1800" i="0" u="none" strike="noStrike" baseline="0">
                <a:latin typeface="Kepler Std"/>
              </a:rPr>
              <a:t>Da Ordem Social</a:t>
            </a:r>
          </a:p>
          <a:p>
            <a:pPr algn="ctr"/>
            <a:r>
              <a:rPr lang="pt-BR" sz="1800" b="1" i="0" u="none" strike="noStrike" baseline="0">
                <a:latin typeface="Kepler Std"/>
              </a:rPr>
              <a:t>CAPÍTULO VI</a:t>
            </a:r>
          </a:p>
          <a:p>
            <a:pPr algn="ctr"/>
            <a:r>
              <a:rPr lang="pt-BR" sz="1800" i="0" u="none" strike="noStrike" baseline="0">
                <a:latin typeface="Kepler Std"/>
              </a:rPr>
              <a:t>Do Meio Ambiente</a:t>
            </a:r>
            <a:endParaRPr lang="pt-BR"/>
          </a:p>
        </p:txBody>
      </p:sp>
      <p:grpSp>
        <p:nvGrpSpPr>
          <p:cNvPr id="7" name="Google Shape;54;p13">
            <a:extLst>
              <a:ext uri="{FF2B5EF4-FFF2-40B4-BE49-F238E27FC236}">
                <a16:creationId xmlns:a16="http://schemas.microsoft.com/office/drawing/2014/main" id="{61B17DC3-815A-1A8C-4846-3D0D486CF04A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8" name="Google Shape;55;p13">
              <a:extLst>
                <a:ext uri="{FF2B5EF4-FFF2-40B4-BE49-F238E27FC236}">
                  <a16:creationId xmlns:a16="http://schemas.microsoft.com/office/drawing/2014/main" id="{B16765B1-BE02-DF17-DAFA-BDC71979C7A9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0" name="Google Shape;56;p13">
                <a:extLst>
                  <a:ext uri="{FF2B5EF4-FFF2-40B4-BE49-F238E27FC236}">
                    <a16:creationId xmlns:a16="http://schemas.microsoft.com/office/drawing/2014/main" id="{CC0B7CFF-0119-61BD-0FFB-43C32C75E19E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7;p13">
                <a:extLst>
                  <a:ext uri="{FF2B5EF4-FFF2-40B4-BE49-F238E27FC236}">
                    <a16:creationId xmlns:a16="http://schemas.microsoft.com/office/drawing/2014/main" id="{748DE95A-9F74-CE49-1434-E0246AE8726D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8;p13">
                <a:extLst>
                  <a:ext uri="{FF2B5EF4-FFF2-40B4-BE49-F238E27FC236}">
                    <a16:creationId xmlns:a16="http://schemas.microsoft.com/office/drawing/2014/main" id="{A4C67B6E-53E6-38F4-8EA7-4E8CD44EB8B8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Google Shape;59;p13">
              <a:extLst>
                <a:ext uri="{FF2B5EF4-FFF2-40B4-BE49-F238E27FC236}">
                  <a16:creationId xmlns:a16="http://schemas.microsoft.com/office/drawing/2014/main" id="{D42DF60F-262C-E199-352B-5B65D68F080D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BEBED3FE-6B4E-B914-C163-1F69883E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09218"/>
            <a:ext cx="1190625" cy="1558102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76AB1656-D85F-7312-6DB4-70A0977F68A9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3461868C-A27B-EAE3-F42E-D819C7D1628C}"/>
                </a:ext>
              </a:extLst>
            </p:cNvPr>
            <p:cNvPicPr/>
            <p:nvPr/>
          </p:nvPicPr>
          <p:blipFill rotWithShape="1">
            <a:blip r:embed="rId3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39F07CCF-09D5-BC47-3DFF-867C79F2CD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094E4BC3-1AD2-0A3A-2F61-592D883DF2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073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E83E03-ED36-22B4-7F15-ECBDDDA2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855911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just" rtl="0" fontAlgn="base">
              <a:buNone/>
            </a:pPr>
            <a:r>
              <a:rPr lang="pt-BR" sz="2400" b="1" dirty="0">
                <a:latin typeface="Kepler Std"/>
              </a:rPr>
              <a:t>Art. 170. </a:t>
            </a:r>
            <a:r>
              <a:rPr lang="pt-BR" sz="2400" b="1" dirty="0">
                <a:highlight>
                  <a:srgbClr val="FFFF00"/>
                </a:highlight>
                <a:latin typeface="Kepler Std"/>
              </a:rPr>
              <a:t>A ordem econômica</a:t>
            </a:r>
            <a:r>
              <a:rPr lang="pt-BR" sz="2400" dirty="0">
                <a:latin typeface="Kepler Std"/>
              </a:rPr>
              <a:t>, fundada na valorização do trabalho humano e na livre iniciativa, tem por fim assegurar a todos existência digna, conforme os ditames da justiça social, observados os seguintes princípios:</a:t>
            </a:r>
            <a:r>
              <a:rPr lang="en-US" sz="2400" dirty="0">
                <a:latin typeface="Kepler Std"/>
              </a:rPr>
              <a:t>​</a:t>
            </a:r>
          </a:p>
          <a:p>
            <a:pPr algn="just" rtl="0" fontAlgn="base"/>
            <a:r>
              <a:rPr lang="pt-BR" sz="2400" dirty="0">
                <a:latin typeface="Kepler Std"/>
              </a:rPr>
              <a:t>(...)</a:t>
            </a:r>
            <a:r>
              <a:rPr lang="en-US" sz="2400" dirty="0">
                <a:latin typeface="Kepler Std"/>
              </a:rPr>
              <a:t>​</a:t>
            </a:r>
          </a:p>
          <a:p>
            <a:pPr algn="just" rtl="0" fontAlgn="base"/>
            <a:r>
              <a:rPr lang="pt-BR" sz="2400" dirty="0">
                <a:latin typeface="Kepler Std"/>
              </a:rPr>
              <a:t>VI – </a:t>
            </a:r>
            <a:r>
              <a:rPr lang="pt-BR" sz="2400" dirty="0">
                <a:highlight>
                  <a:srgbClr val="FFFF00"/>
                </a:highlight>
                <a:latin typeface="Kepler Std"/>
              </a:rPr>
              <a:t>defesa do meio ambiente, inclusive mediante tratamento diferenciado conforme o impacto ambiental dos produtos e serviços e de seus processos de elaboração e prestação</a:t>
            </a:r>
            <a:r>
              <a:rPr lang="pt-BR" sz="2400" dirty="0">
                <a:latin typeface="Kepler Std"/>
              </a:rPr>
              <a:t>;</a:t>
            </a:r>
            <a:endParaRPr lang="en-US" sz="2400" dirty="0">
              <a:latin typeface="Kepler Std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29382439-3368-B402-CB79-6000F09F1F0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47675" y="2363692"/>
            <a:ext cx="5353051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pt-BR" sz="2400" b="1" i="0" u="none" strike="noStrike" baseline="0" dirty="0">
                <a:latin typeface="Kepler Std"/>
              </a:rPr>
              <a:t>Art. 227.</a:t>
            </a:r>
            <a:r>
              <a:rPr lang="pt-BR" sz="2400" i="0" u="none" strike="noStrike" baseline="0" dirty="0">
                <a:latin typeface="Kepler Std"/>
              </a:rPr>
              <a:t> É dever da família, da sociedade e do Estado </a:t>
            </a:r>
            <a:r>
              <a:rPr lang="pt-BR" sz="2400" i="0" u="none" strike="noStrike" baseline="0" dirty="0">
                <a:highlight>
                  <a:srgbClr val="FFFF00"/>
                </a:highlight>
                <a:latin typeface="Kepler Std"/>
              </a:rPr>
              <a:t>assegurar à criança, ao adolescente e ao jovem, </a:t>
            </a:r>
            <a:r>
              <a:rPr lang="pt-BR" sz="2400" b="1" i="0" u="sng" strike="noStrike" baseline="0" dirty="0">
                <a:highlight>
                  <a:srgbClr val="FFFF00"/>
                </a:highlight>
                <a:latin typeface="Kepler Std"/>
              </a:rPr>
              <a:t>com absoluta prioridade</a:t>
            </a:r>
            <a:r>
              <a:rPr lang="pt-BR" sz="2400" i="0" u="none" strike="noStrike" baseline="0" dirty="0">
                <a:highlight>
                  <a:srgbClr val="FFFF00"/>
                </a:highlight>
                <a:latin typeface="Kepler Std"/>
              </a:rPr>
              <a:t>, o direito à vida, </a:t>
            </a:r>
            <a:r>
              <a:rPr lang="pt-BR" sz="2400" b="1" i="0" u="sng" strike="noStrike" baseline="0" dirty="0">
                <a:highlight>
                  <a:srgbClr val="FFFF00"/>
                </a:highlight>
                <a:latin typeface="Kepler Std"/>
              </a:rPr>
              <a:t>à saúde</a:t>
            </a:r>
            <a:r>
              <a:rPr lang="pt-BR" sz="2400" i="0" u="none" strike="noStrike" baseline="0" dirty="0">
                <a:latin typeface="Kepler Std"/>
              </a:rPr>
              <a:t>, à alimentação, à educação, ao lazer, à profissionalização, à cultura, à dignidade, ao respeito, à liberdade e à convivência familiar e comunitária, além de colocá-los a salvo de toda forma de negligência, discriminação, exploração, violência, crueldade e opressão.</a:t>
            </a:r>
            <a:endParaRPr lang="pt-BR" sz="2400" dirty="0"/>
          </a:p>
        </p:txBody>
      </p:sp>
      <p:grpSp>
        <p:nvGrpSpPr>
          <p:cNvPr id="6" name="Google Shape;54;p13">
            <a:extLst>
              <a:ext uri="{FF2B5EF4-FFF2-40B4-BE49-F238E27FC236}">
                <a16:creationId xmlns:a16="http://schemas.microsoft.com/office/drawing/2014/main" id="{BF587513-69D0-99E8-0430-4334E319241B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7" name="Google Shape;55;p13">
              <a:extLst>
                <a:ext uri="{FF2B5EF4-FFF2-40B4-BE49-F238E27FC236}">
                  <a16:creationId xmlns:a16="http://schemas.microsoft.com/office/drawing/2014/main" id="{984071DB-EC09-285D-FF3D-750776090B22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9" name="Google Shape;56;p13">
                <a:extLst>
                  <a:ext uri="{FF2B5EF4-FFF2-40B4-BE49-F238E27FC236}">
                    <a16:creationId xmlns:a16="http://schemas.microsoft.com/office/drawing/2014/main" id="{80971A43-29F1-1105-2851-15E0CCBB492B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7;p13">
                <a:extLst>
                  <a:ext uri="{FF2B5EF4-FFF2-40B4-BE49-F238E27FC236}">
                    <a16:creationId xmlns:a16="http://schemas.microsoft.com/office/drawing/2014/main" id="{AD28C85B-E4E6-7873-AB97-9C05940E3979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8;p13">
                <a:extLst>
                  <a:ext uri="{FF2B5EF4-FFF2-40B4-BE49-F238E27FC236}">
                    <a16:creationId xmlns:a16="http://schemas.microsoft.com/office/drawing/2014/main" id="{D71AD79C-C862-06EF-36C3-9F2C1F0A1B22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59;p13">
              <a:extLst>
                <a:ext uri="{FF2B5EF4-FFF2-40B4-BE49-F238E27FC236}">
                  <a16:creationId xmlns:a16="http://schemas.microsoft.com/office/drawing/2014/main" id="{BFA7C179-6C74-628F-C2F8-4CBEB32AEB29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6096000" y="415013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TÍTULO VII</a:t>
            </a:r>
            <a:endParaRPr lang="pt-BR" sz="1800" b="0" i="0" u="none" strike="noStrike" baseline="0" dirty="0">
              <a:solidFill>
                <a:schemeClr val="accent3">
                  <a:lumMod val="75000"/>
                </a:schemeClr>
              </a:solidFill>
              <a:latin typeface="Kepler Std"/>
            </a:endParaRPr>
          </a:p>
          <a:p>
            <a:pPr algn="ctr"/>
            <a:r>
              <a:rPr lang="pt-BR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Da Ordem Econômica e Financeira</a:t>
            </a:r>
          </a:p>
          <a:p>
            <a:pPr algn="ctr"/>
            <a:r>
              <a:rPr lang="pt-BR" sz="18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CAPÍTULO I</a:t>
            </a:r>
            <a:endParaRPr lang="pt-BR" sz="1800" b="0" i="0" u="none" strike="noStrike" baseline="0" dirty="0">
              <a:solidFill>
                <a:schemeClr val="accent3">
                  <a:lumMod val="75000"/>
                </a:schemeClr>
              </a:solidFill>
              <a:latin typeface="Kepler Std"/>
            </a:endParaRPr>
          </a:p>
          <a:p>
            <a:pPr algn="ctr"/>
            <a:r>
              <a:rPr lang="pt-BR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Dos Princípios Gerais da Atividade Econômica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1152524" y="589992"/>
            <a:ext cx="4943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TÍTULO VIII</a:t>
            </a:r>
          </a:p>
          <a:p>
            <a:pPr algn="ctr"/>
            <a:r>
              <a:rPr lang="pt-BR" sz="18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Da Ordem Social</a:t>
            </a:r>
          </a:p>
          <a:p>
            <a:pPr algn="ctr"/>
            <a:r>
              <a:rPr lang="pt-BR" sz="18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CAPÍTULO VII</a:t>
            </a:r>
          </a:p>
          <a:p>
            <a:pPr algn="ctr"/>
            <a:r>
              <a:rPr lang="pt-BR" sz="18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Da Família, da Criança, do Adolescente, </a:t>
            </a:r>
          </a:p>
          <a:p>
            <a:pPr algn="ctr"/>
            <a:r>
              <a:rPr lang="pt-BR" sz="18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"/>
              </a:rPr>
              <a:t>do Jovem e do Idoso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AC1DAB3-387A-7462-495C-274B68F9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09218"/>
            <a:ext cx="1190625" cy="1558102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CA46DB6F-1925-E7AA-E83D-D2CB8D665D8C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FEE903BC-4B2C-F8D9-2952-1A716EFE464D}"/>
                </a:ext>
              </a:extLst>
            </p:cNvPr>
            <p:cNvPicPr/>
            <p:nvPr/>
          </p:nvPicPr>
          <p:blipFill rotWithShape="1">
            <a:blip r:embed="rId3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1A4D6904-FA0E-487B-3D01-C1D30D4A3E8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FBE6ABCE-DF10-3A96-190A-05DE21D0DEB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42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7D8A2-F46B-0B3A-B172-9FE441F7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75740"/>
            <a:ext cx="6736307" cy="1354493"/>
          </a:xfrm>
        </p:spPr>
        <p:txBody>
          <a:bodyPr>
            <a:normAutofit/>
          </a:bodyPr>
          <a:lstStyle/>
          <a:p>
            <a:r>
              <a:rPr lang="pt-BR" sz="3100" b="1" dirty="0">
                <a:latin typeface="Calibri "/>
              </a:rPr>
              <a:t>Conselho Nacional de Segurança Alimentar e Nutricional</a:t>
            </a:r>
            <a:br>
              <a:rPr lang="pt-BR" b="1" dirty="0"/>
            </a:br>
            <a:r>
              <a:rPr lang="pt-BR" sz="2700" b="1" dirty="0"/>
              <a:t>Presidência da República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4D442F-1D1F-0BD2-B8DC-3D3AFECAF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396" y="2076756"/>
            <a:ext cx="5591175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Calibri "/>
              </a:rPr>
              <a:t>RECOMENDA ao Supremo Tribunal Federal que julgue totalmente procedente a Ação Direta de Inconstitucionalidade n" 5553, </a:t>
            </a:r>
            <a:r>
              <a:rPr lang="pt-BR" dirty="0">
                <a:highlight>
                  <a:srgbClr val="FFFF00"/>
                </a:highlight>
                <a:latin typeface="Calibri "/>
              </a:rPr>
              <a:t>declarando-se a inconstitucionalidade </a:t>
            </a:r>
            <a:r>
              <a:rPr lang="pt-BR" dirty="0">
                <a:latin typeface="Calibri "/>
              </a:rPr>
              <a:t>das cláusulas primeira, inciso I e II, e terceira, em relação a estes incisos referidos, do Convênio no 100/1997, com efeitos </a:t>
            </a:r>
            <a:r>
              <a:rPr lang="pt-BR" dirty="0" err="1">
                <a:latin typeface="Calibri "/>
              </a:rPr>
              <a:t>ex</a:t>
            </a:r>
            <a:r>
              <a:rPr lang="pt-BR" dirty="0">
                <a:latin typeface="Calibri "/>
              </a:rPr>
              <a:t> nunc, e da fixação da alíquota zero aos agrotóxicos indicados na Tabela do IPI, anexa ao Decreto 8.950/2016, Decreto no 10.923/2021 e atualmente em vigor no Decreto nº 11.158/2022,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5E5993-2FD4-20C5-1582-3272BBC6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8526" y="1699518"/>
            <a:ext cx="5988240" cy="1849891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highlight>
                  <a:srgbClr val="FFFF00"/>
                </a:highlight>
              </a:rPr>
              <a:t>por entender que esta posição é fundamental para a garantia do Direito Humano à Alimentação Adequada (EC 11064/2010) da população brasileira.</a:t>
            </a:r>
          </a:p>
        </p:txBody>
      </p:sp>
      <p:pic>
        <p:nvPicPr>
          <p:cNvPr id="2051" name="Picture 3" descr="O Conselho Nacional de Segurança Alimentar e Nutricional (CONSEA) e Sua  Importância no Combate à Fome | Blog | ONG É Por Amor">
            <a:extLst>
              <a:ext uri="{FF2B5EF4-FFF2-40B4-BE49-F238E27FC236}">
                <a16:creationId xmlns:a16="http://schemas.microsoft.com/office/drawing/2014/main" id="{8F69DD01-1755-0A09-64BA-327DFDCC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21" y="291074"/>
            <a:ext cx="2989228" cy="13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54;p13">
            <a:extLst>
              <a:ext uri="{FF2B5EF4-FFF2-40B4-BE49-F238E27FC236}">
                <a16:creationId xmlns:a16="http://schemas.microsoft.com/office/drawing/2014/main" id="{707A8393-7E17-7CA2-0EC6-82FD5FDBCA19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6" name="Google Shape;55;p13">
              <a:extLst>
                <a:ext uri="{FF2B5EF4-FFF2-40B4-BE49-F238E27FC236}">
                  <a16:creationId xmlns:a16="http://schemas.microsoft.com/office/drawing/2014/main" id="{EA130C65-8CFF-7E9B-8190-D018840B307C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8" name="Google Shape;56;p13">
                <a:extLst>
                  <a:ext uri="{FF2B5EF4-FFF2-40B4-BE49-F238E27FC236}">
                    <a16:creationId xmlns:a16="http://schemas.microsoft.com/office/drawing/2014/main" id="{DA0F578E-CBCA-7FD4-707E-308C2A0ED4DA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7;p13">
                <a:extLst>
                  <a:ext uri="{FF2B5EF4-FFF2-40B4-BE49-F238E27FC236}">
                    <a16:creationId xmlns:a16="http://schemas.microsoft.com/office/drawing/2014/main" id="{345AE90C-3846-449D-C933-3049111B14AC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8;p13">
                <a:extLst>
                  <a:ext uri="{FF2B5EF4-FFF2-40B4-BE49-F238E27FC236}">
                    <a16:creationId xmlns:a16="http://schemas.microsoft.com/office/drawing/2014/main" id="{E9A8E4C5-829D-A5A8-0CCB-A7C584540D19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59;p13">
              <a:extLst>
                <a:ext uri="{FF2B5EF4-FFF2-40B4-BE49-F238E27FC236}">
                  <a16:creationId xmlns:a16="http://schemas.microsoft.com/office/drawing/2014/main" id="{67D60399-6D11-3A5D-5A61-4494C4BF1D49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BA4C40-BF31-1A85-2EE4-B0AE1983A529}"/>
              </a:ext>
            </a:extLst>
          </p:cNvPr>
          <p:cNvSpPr txBox="1"/>
          <p:nvPr/>
        </p:nvSpPr>
        <p:spPr>
          <a:xfrm>
            <a:off x="6528140" y="590968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0" dirty="0">
                <a:effectLst/>
                <a:latin typeface="Arial" panose="020B0604020202020204" pitchFamily="34" charset="0"/>
              </a:rPr>
              <a:t> Crédito: Getty Images</a:t>
            </a:r>
            <a:endParaRPr lang="pt-BR" sz="1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0811DAD-DAE4-D084-BADE-6F2B317F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40" y="2965088"/>
            <a:ext cx="4755987" cy="2913404"/>
          </a:xfrm>
          <a:prstGeom prst="rect">
            <a:avLst/>
          </a:prstGeom>
        </p:spPr>
      </p:pic>
      <p:grpSp>
        <p:nvGrpSpPr>
          <p:cNvPr id="10" name="object 3">
            <a:extLst>
              <a:ext uri="{FF2B5EF4-FFF2-40B4-BE49-F238E27FC236}">
                <a16:creationId xmlns:a16="http://schemas.microsoft.com/office/drawing/2014/main" id="{BB956A58-BDD9-5DB3-BA3D-3C812074148C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1D6A14CF-7181-91F6-B26B-5147A1418FDF}"/>
                </a:ext>
              </a:extLst>
            </p:cNvPr>
            <p:cNvPicPr/>
            <p:nvPr/>
          </p:nvPicPr>
          <p:blipFill rotWithShape="1">
            <a:blip r:embed="rId4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B6CBD281-542E-6B0F-DB72-54DD4DF89C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FAFB4299-C6DC-D934-7B15-4AA68EDB8CB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5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A4E56A99-0AF4-32A3-58AE-B475A344DBD0}"/>
              </a:ext>
            </a:extLst>
          </p:cNvPr>
          <p:cNvSpPr txBox="1"/>
          <p:nvPr/>
        </p:nvSpPr>
        <p:spPr>
          <a:xfrm>
            <a:off x="837599" y="1253543"/>
            <a:ext cx="10516801" cy="52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 defTabSz="476311">
              <a:lnSpc>
                <a:spcPct val="114999"/>
              </a:lnSpc>
              <a:buAutoNum type="arabicPeriod"/>
            </a:pP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Reduzir </a:t>
            </a:r>
            <a:r>
              <a:rPr lang="pt-BR" sz="2000" b="1" dirty="0" err="1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</a:rPr>
              <a:t>bi-tributação</a:t>
            </a: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 nos produtos reciclados.</a:t>
            </a:r>
          </a:p>
          <a:p>
            <a:pPr marL="457200" indent="-457200" algn="just" defTabSz="476311">
              <a:lnSpc>
                <a:spcPct val="114999"/>
              </a:lnSpc>
              <a:buFont typeface="Arial"/>
              <a:buAutoNum type="arabicPeriod"/>
            </a:pP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Garantia da atividade de </a:t>
            </a:r>
            <a:r>
              <a:rPr lang="pt-BR" sz="2000" b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</a:rPr>
              <a:t>Produtores Rurais organizados em Cooperativas, Associações</a:t>
            </a: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 e demais representações coletivas e tradicionais.</a:t>
            </a:r>
          </a:p>
          <a:p>
            <a:pPr marL="457200" indent="-457200" algn="just" defTabSz="476311">
              <a:lnSpc>
                <a:spcPct val="114999"/>
              </a:lnSpc>
              <a:buFont typeface="Arial"/>
              <a:buAutoNum type="arabicPeriod"/>
            </a:pPr>
            <a:r>
              <a:rPr lang="pt-BR" sz="2000" b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lt"/>
                <a:cs typeface="+mn-lt"/>
                <a:sym typeface="Arial"/>
              </a:rPr>
              <a:t>Alíquotas diferenciadas para serviços ambientais de apoio à proteção, uso sustentável e restauração dos serviços ecossistêmicos</a:t>
            </a:r>
            <a:r>
              <a:rPr lang="pt-BR" sz="2000" b="1" dirty="0">
                <a:solidFill>
                  <a:schemeClr val="tx1"/>
                </a:solidFill>
                <a:latin typeface="+mn-lt"/>
                <a:ea typeface="+mn-lt"/>
                <a:cs typeface="+mn-lt"/>
                <a:sym typeface="Arial"/>
              </a:rPr>
              <a:t>.</a:t>
            </a:r>
            <a:endParaRPr lang="pt-BR" sz="2000" b="1" dirty="0">
              <a:solidFill>
                <a:schemeClr val="tx1"/>
              </a:solidFill>
              <a:highlight>
                <a:srgbClr val="00FF00"/>
              </a:highlight>
              <a:latin typeface="+mn-lt"/>
              <a:ea typeface="+mn-ea"/>
            </a:endParaRPr>
          </a:p>
          <a:p>
            <a:pPr marL="457200" indent="-457200" algn="just" defTabSz="476311">
              <a:lnSpc>
                <a:spcPct val="114999"/>
              </a:lnSpc>
              <a:buFont typeface="Arial"/>
              <a:buAutoNum type="arabicPeriod"/>
            </a:pP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Manter </a:t>
            </a:r>
            <a:r>
              <a:rPr lang="pt-BR" sz="2000" b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</a:rPr>
              <a:t>diferenciação de tributação do biodiesel </a:t>
            </a: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quando proveniente de matérias primas da agricultura familiar e para geração de energia renovável em situação de “locação, arrendamento e cessão onerosa”.</a:t>
            </a:r>
          </a:p>
          <a:p>
            <a:pPr marL="457200" indent="-457200" algn="just" defTabSz="476311">
              <a:lnSpc>
                <a:spcPct val="114999"/>
              </a:lnSpc>
              <a:buFont typeface="Arial"/>
              <a:buAutoNum type="arabicPeriod"/>
            </a:pPr>
            <a:r>
              <a:rPr lang="pt-BR" sz="2000" b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</a:rPr>
              <a:t>Diferenciação tributária para produtos da </a:t>
            </a:r>
            <a:r>
              <a:rPr lang="pt-BR" sz="2000" b="1" dirty="0" err="1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</a:rPr>
              <a:t>sociobiodiversidade</a:t>
            </a: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, com foco em sistemas de produção e consumo sustentáveis, beneficiando os Povos Indígenas, Comunidades Tradicionais e Agricultores Familiares.</a:t>
            </a:r>
          </a:p>
          <a:p>
            <a:pPr marL="457200" indent="-457200" algn="just" defTabSz="476311">
              <a:lnSpc>
                <a:spcPct val="114999"/>
              </a:lnSpc>
              <a:buFont typeface="Arial"/>
              <a:buAutoNum type="arabicPeriod"/>
            </a:pPr>
            <a:r>
              <a:rPr lang="pt-BR" sz="2000" b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ea typeface="+mn-ea"/>
              </a:rPr>
              <a:t>Diferenciação tributária para produtos prejudiciais à saúde e ao meio ambiente</a:t>
            </a:r>
            <a:r>
              <a:rPr lang="pt-BR" sz="2000" b="1" dirty="0">
                <a:solidFill>
                  <a:schemeClr val="tx1"/>
                </a:solidFill>
                <a:latin typeface="+mn-lt"/>
                <a:ea typeface="+mn-ea"/>
              </a:rPr>
              <a:t>, com destaque para agrotóxicos em contraste com sistemas produtivos mais sustentáveis e saudáveis.</a:t>
            </a:r>
            <a:endParaRPr lang="pt-BR" sz="2000" dirty="0">
              <a:solidFill>
                <a:srgbClr val="C00000"/>
              </a:solidFill>
              <a:latin typeface="Montserrat"/>
              <a:ea typeface="+mn-ea"/>
            </a:endParaRPr>
          </a:p>
          <a:p>
            <a:pPr algn="just" defTabSz="476311">
              <a:lnSpc>
                <a:spcPct val="114999"/>
              </a:lnSpc>
            </a:pP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F686A7-1E2B-8F4D-B4E5-48F3BF928EA1}"/>
              </a:ext>
            </a:extLst>
          </p:cNvPr>
          <p:cNvSpPr txBox="1"/>
          <p:nvPr/>
        </p:nvSpPr>
        <p:spPr>
          <a:xfrm>
            <a:off x="1071066" y="441980"/>
            <a:ext cx="9896267" cy="59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76311">
              <a:lnSpc>
                <a:spcPct val="114999"/>
              </a:lnSpc>
            </a:pPr>
            <a:r>
              <a:rPr lang="pt-BR" sz="3000" b="1" u="sng" dirty="0">
                <a:solidFill>
                  <a:schemeClr val="tx1"/>
                </a:solidFill>
                <a:highlight>
                  <a:srgbClr val="FFFF00"/>
                </a:highlight>
                <a:ea typeface="+mn-ea"/>
              </a:rPr>
              <a:t>Sugestões MMA para </a:t>
            </a:r>
            <a:r>
              <a:rPr lang="pt-BR" sz="30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PLP 68/2024 - Reforma Tributária</a:t>
            </a:r>
            <a:endParaRPr lang="pt-BR" sz="3000" b="1" u="sng" dirty="0">
              <a:solidFill>
                <a:schemeClr val="tx1"/>
              </a:solidFill>
              <a:highlight>
                <a:srgbClr val="FFFF00"/>
              </a:highlight>
              <a:ea typeface="+mn-ea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8CB2E2FF-200A-BD27-1976-3EDEC171269D}"/>
              </a:ext>
            </a:extLst>
          </p:cNvPr>
          <p:cNvGrpSpPr/>
          <p:nvPr/>
        </p:nvGrpSpPr>
        <p:grpSpPr>
          <a:xfrm>
            <a:off x="9032646" y="5952066"/>
            <a:ext cx="2821927" cy="722709"/>
            <a:chOff x="4675504" y="5999374"/>
            <a:chExt cx="2821927" cy="722709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95C58063-0927-BE9C-F9E0-3BBF4048166F}"/>
                </a:ext>
              </a:extLst>
            </p:cNvPr>
            <p:cNvPicPr/>
            <p:nvPr/>
          </p:nvPicPr>
          <p:blipFill rotWithShape="1">
            <a:blip r:embed="rId3" cstate="print"/>
            <a:srcRect l="-1078" t="12691" r="1078" b="1250"/>
            <a:stretch/>
          </p:blipFill>
          <p:spPr>
            <a:xfrm>
              <a:off x="4675504" y="5999374"/>
              <a:ext cx="2821927" cy="722709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B6F36FA2-E2E0-04D4-7B89-633F88F438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165AEFCF-E0B6-2927-59D3-B776B39131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49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D4A7C4F-1AA6-83B7-A5A0-25D86AA0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72477"/>
            <a:ext cx="10239375" cy="1325563"/>
          </a:xfrm>
        </p:spPr>
        <p:txBody>
          <a:bodyPr/>
          <a:lstStyle/>
          <a:p>
            <a:r>
              <a:rPr lang="pt-BR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Marco Global de Substâncias Químicas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F17C0C-578C-9CD8-C44F-5C9D7D42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476" y="1685332"/>
            <a:ext cx="6915150" cy="4370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Por um planeta livre de danos causados por substâncias químicas e resíduos </a:t>
            </a:r>
          </a:p>
          <a:p>
            <a:pPr marL="0" indent="0" algn="ctr">
              <a:buNone/>
            </a:pPr>
            <a:endParaRPr lang="pt-BR" b="1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r>
              <a:rPr lang="pt-BR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5 objetivos estratégicos e 28 metas para orientar os países e as partes interessadas na abordagem conjunta do ciclo de vida das substâncias químicas, incluindo produtos e resíduos.</a:t>
            </a:r>
          </a:p>
          <a:p>
            <a:endParaRPr lang="pt-BR" dirty="0"/>
          </a:p>
        </p:txBody>
      </p:sp>
      <p:pic>
        <p:nvPicPr>
          <p:cNvPr id="4098" name="Picture 2" descr="Global Framework on Chemicals - For a Planet Free of Harm from ...">
            <a:extLst>
              <a:ext uri="{FF2B5EF4-FFF2-40B4-BE49-F238E27FC236}">
                <a16:creationId xmlns:a16="http://schemas.microsoft.com/office/drawing/2014/main" id="{CB9155F6-AE39-2503-0272-9F840873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7" y="1484650"/>
            <a:ext cx="3457618" cy="48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in graphic">
            <a:extLst>
              <a:ext uri="{FF2B5EF4-FFF2-40B4-BE49-F238E27FC236}">
                <a16:creationId xmlns:a16="http://schemas.microsoft.com/office/drawing/2014/main" id="{39B30590-8849-651F-4C24-18D4A4610A78}"/>
              </a:ext>
            </a:extLst>
          </p:cNvPr>
          <p:cNvPicPr/>
          <p:nvPr/>
        </p:nvPicPr>
        <p:blipFill rotWithShape="1">
          <a:blip r:embed="rId3"/>
          <a:srcRect l="76692" t="43346" r="873" b="11792"/>
          <a:stretch/>
        </p:blipFill>
        <p:spPr>
          <a:xfrm>
            <a:off x="10667751" y="339179"/>
            <a:ext cx="1057275" cy="10562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4;p13">
            <a:extLst>
              <a:ext uri="{FF2B5EF4-FFF2-40B4-BE49-F238E27FC236}">
                <a16:creationId xmlns:a16="http://schemas.microsoft.com/office/drawing/2014/main" id="{15F36D82-3E83-012C-8B3B-8AF40D84DAD3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4" name="Google Shape;55;p13">
              <a:extLst>
                <a:ext uri="{FF2B5EF4-FFF2-40B4-BE49-F238E27FC236}">
                  <a16:creationId xmlns:a16="http://schemas.microsoft.com/office/drawing/2014/main" id="{CEE7CD98-659B-A8DC-5B68-2ED16B15B795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8" name="Google Shape;56;p13">
                <a:extLst>
                  <a:ext uri="{FF2B5EF4-FFF2-40B4-BE49-F238E27FC236}">
                    <a16:creationId xmlns:a16="http://schemas.microsoft.com/office/drawing/2014/main" id="{C12BCEC5-6010-B614-A796-79F473393413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7;p13">
                <a:extLst>
                  <a:ext uri="{FF2B5EF4-FFF2-40B4-BE49-F238E27FC236}">
                    <a16:creationId xmlns:a16="http://schemas.microsoft.com/office/drawing/2014/main" id="{449C3E53-6AB9-D257-7152-A5652DE29E56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8;p13">
                <a:extLst>
                  <a:ext uri="{FF2B5EF4-FFF2-40B4-BE49-F238E27FC236}">
                    <a16:creationId xmlns:a16="http://schemas.microsoft.com/office/drawing/2014/main" id="{3A58BDDF-FCBF-8ED7-E6F0-ECD24E54243D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59;p13">
              <a:extLst>
                <a:ext uri="{FF2B5EF4-FFF2-40B4-BE49-F238E27FC236}">
                  <a16:creationId xmlns:a16="http://schemas.microsoft.com/office/drawing/2014/main" id="{A3F2E370-33C8-57CC-E3CD-6EAB171A92AD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object 3">
            <a:extLst>
              <a:ext uri="{FF2B5EF4-FFF2-40B4-BE49-F238E27FC236}">
                <a16:creationId xmlns:a16="http://schemas.microsoft.com/office/drawing/2014/main" id="{9E186845-B7BB-3F33-CF75-C397968A19D4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9CF67A97-38D5-4BFC-CF32-88F1D214C914}"/>
                </a:ext>
              </a:extLst>
            </p:cNvPr>
            <p:cNvPicPr/>
            <p:nvPr/>
          </p:nvPicPr>
          <p:blipFill rotWithShape="1">
            <a:blip r:embed="rId4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992D3C63-0F95-2AD8-5864-A5DBDEA0A65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3663A568-7576-1A05-9E8F-3A5A71367BF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05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FE299A4-7D30-23E8-EACE-88B4D6919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13785"/>
              </p:ext>
            </p:extLst>
          </p:nvPr>
        </p:nvGraphicFramePr>
        <p:xfrm>
          <a:off x="208128" y="368489"/>
          <a:ext cx="8157950" cy="612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474B7F7-DA9E-F803-7434-ADE14A42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44" y="3429000"/>
            <a:ext cx="3579128" cy="23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882618D-F1E5-6AA5-EE3D-D5F2D23E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72" y="846161"/>
            <a:ext cx="35052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91D95E9F-2B21-16DA-A807-D546407A5CC8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3" name="Google Shape;55;p13">
              <a:extLst>
                <a:ext uri="{FF2B5EF4-FFF2-40B4-BE49-F238E27FC236}">
                  <a16:creationId xmlns:a16="http://schemas.microsoft.com/office/drawing/2014/main" id="{89BD1B84-4319-A29E-418B-865AE4137279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8" name="Google Shape;56;p13">
                <a:extLst>
                  <a:ext uri="{FF2B5EF4-FFF2-40B4-BE49-F238E27FC236}">
                    <a16:creationId xmlns:a16="http://schemas.microsoft.com/office/drawing/2014/main" id="{EB239921-A6CB-9F3A-4EAC-36BBA0CB14BA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7;p13">
                <a:extLst>
                  <a:ext uri="{FF2B5EF4-FFF2-40B4-BE49-F238E27FC236}">
                    <a16:creationId xmlns:a16="http://schemas.microsoft.com/office/drawing/2014/main" id="{70A56A3C-51D3-48E4-B108-D216F0634C5B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8;p13">
                <a:extLst>
                  <a:ext uri="{FF2B5EF4-FFF2-40B4-BE49-F238E27FC236}">
                    <a16:creationId xmlns:a16="http://schemas.microsoft.com/office/drawing/2014/main" id="{B5396199-0C43-F9B1-38F3-7082183CC9BE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Google Shape;59;p13">
              <a:extLst>
                <a:ext uri="{FF2B5EF4-FFF2-40B4-BE49-F238E27FC236}">
                  <a16:creationId xmlns:a16="http://schemas.microsoft.com/office/drawing/2014/main" id="{54DA8D45-4384-4FD0-5A9D-60855E7804A0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object 3">
            <a:extLst>
              <a:ext uri="{FF2B5EF4-FFF2-40B4-BE49-F238E27FC236}">
                <a16:creationId xmlns:a16="http://schemas.microsoft.com/office/drawing/2014/main" id="{B0018FC8-D4D1-A787-0230-FAC69DEF2E2B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19" name="object 4">
              <a:extLst>
                <a:ext uri="{FF2B5EF4-FFF2-40B4-BE49-F238E27FC236}">
                  <a16:creationId xmlns:a16="http://schemas.microsoft.com/office/drawing/2014/main" id="{4D1ACD24-9685-628D-B6C7-2F53699EF48C}"/>
                </a:ext>
              </a:extLst>
            </p:cNvPr>
            <p:cNvPicPr/>
            <p:nvPr/>
          </p:nvPicPr>
          <p:blipFill rotWithShape="1">
            <a:blip r:embed="rId9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20" name="object 5">
              <a:extLst>
                <a:ext uri="{FF2B5EF4-FFF2-40B4-BE49-F238E27FC236}">
                  <a16:creationId xmlns:a16="http://schemas.microsoft.com/office/drawing/2014/main" id="{906888FE-3E72-C671-33EF-8EF431690A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21" name="object 6">
              <a:extLst>
                <a:ext uri="{FF2B5EF4-FFF2-40B4-BE49-F238E27FC236}">
                  <a16:creationId xmlns:a16="http://schemas.microsoft.com/office/drawing/2014/main" id="{1C010EFA-144B-517F-D713-DBCA9C742D8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35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611325" y="2184968"/>
            <a:ext cx="11197947" cy="47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endParaRPr lang="pt-BR" sz="1100" dirty="0">
              <a:solidFill>
                <a:srgbClr val="162937"/>
              </a:solidFill>
            </a:endParaRPr>
          </a:p>
          <a:p>
            <a:pPr marL="1397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>
                <a:solidFill>
                  <a:schemeClr val="tx1"/>
                </a:solidFill>
                <a:latin typeface="Montserrat"/>
              </a:rPr>
              <a:t>Tributar os Agrotóxicos segundo sua classificação de danos à saúde humana e ao meio ambiente</a:t>
            </a:r>
            <a:endParaRPr lang="pt-BR" sz="1800" dirty="0">
              <a:solidFill>
                <a:schemeClr val="tx1"/>
              </a:solidFill>
            </a:endParaRP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Montserrat"/>
              </a:rPr>
              <a:t>Agrotóxicos, altamente danosos à saúde humana e ao meio ambiente</a:t>
            </a:r>
            <a:r>
              <a:rPr lang="pt-BR" sz="1800" b="1" dirty="0">
                <a:solidFill>
                  <a:schemeClr val="tx1"/>
                </a:solidFill>
                <a:latin typeface="Montserrat"/>
              </a:rPr>
              <a:t>,</a:t>
            </a:r>
            <a:r>
              <a:rPr lang="pt-BR" sz="1800" dirty="0">
                <a:solidFill>
                  <a:schemeClr val="tx1"/>
                </a:solidFill>
                <a:latin typeface="Montserrat"/>
              </a:rPr>
              <a:t> segundo critérios de classificação do próprio Estado Brasileiro (Anvisa e Ibama), estão </a:t>
            </a:r>
            <a:r>
              <a:rPr lang="pt-BR" sz="1800" b="1" dirty="0">
                <a:solidFill>
                  <a:schemeClr val="tx1"/>
                </a:solidFill>
                <a:latin typeface="Montserrat"/>
              </a:rPr>
              <a:t>gozando de alíquota reduzida</a:t>
            </a:r>
            <a:r>
              <a:rPr lang="pt-BR" sz="1800" dirty="0">
                <a:solidFill>
                  <a:schemeClr val="tx1"/>
                </a:solidFill>
                <a:latin typeface="Montserrat"/>
              </a:rPr>
              <a:t> 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800" dirty="0">
                <a:solidFill>
                  <a:schemeClr val="tx1"/>
                </a:solidFill>
                <a:latin typeface="Montserrat"/>
              </a:rPr>
              <a:t>Agrotóxicos que produzem danos à saúde humana e ao meio ambiente devem ser</a:t>
            </a:r>
            <a:r>
              <a:rPr lang="pt-BR" sz="1800" b="1" dirty="0">
                <a:solidFill>
                  <a:schemeClr val="tx1"/>
                </a:solidFill>
                <a:latin typeface="Montserrat"/>
              </a:rPr>
              <a:t> retirados da alíquota reduzida</a:t>
            </a:r>
            <a:r>
              <a:rPr lang="pt-BR" sz="1800" dirty="0">
                <a:solidFill>
                  <a:schemeClr val="tx1"/>
                </a:solidFill>
                <a:latin typeface="Montserrat"/>
              </a:rPr>
              <a:t> e os mais danosos </a:t>
            </a:r>
            <a:r>
              <a:rPr lang="pt-BR" sz="1800" b="1" dirty="0">
                <a:solidFill>
                  <a:schemeClr val="tx1"/>
                </a:solidFill>
                <a:latin typeface="Montserrat"/>
              </a:rPr>
              <a:t>incluídos no imposto seletivo. 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pt-BR" sz="1800" dirty="0">
                <a:solidFill>
                  <a:schemeClr val="tx1"/>
                </a:solidFill>
                <a:latin typeface="Montserrat"/>
              </a:rPr>
              <a:t>Sistema tributário precisa contribuir para</a:t>
            </a:r>
            <a:r>
              <a:rPr lang="pt-BR" sz="1800" b="1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pt-BR" sz="1800" b="1" dirty="0">
                <a:solidFill>
                  <a:schemeClr val="tx1"/>
                </a:solidFill>
                <a:highlight>
                  <a:srgbClr val="00FF00"/>
                </a:highlight>
                <a:latin typeface="Montserrat"/>
              </a:rPr>
              <a:t>promoção de uma agricultura mais sustentável, a base de </a:t>
            </a:r>
            <a:r>
              <a:rPr lang="pt-BR" sz="1800" b="1" dirty="0" err="1">
                <a:solidFill>
                  <a:schemeClr val="tx1"/>
                </a:solidFill>
                <a:highlight>
                  <a:srgbClr val="00FF00"/>
                </a:highlight>
                <a:latin typeface="Montserrat"/>
              </a:rPr>
              <a:t>bioinsumos</a:t>
            </a:r>
            <a:r>
              <a:rPr lang="pt-BR" sz="1800" b="1" dirty="0">
                <a:solidFill>
                  <a:schemeClr val="tx1"/>
                </a:solidFill>
                <a:highlight>
                  <a:srgbClr val="00FF00"/>
                </a:highlight>
                <a:latin typeface="Montserrat"/>
              </a:rPr>
              <a:t>, defensivos biológicos e agrotóxicos de baixa toxicidade. </a:t>
            </a:r>
          </a:p>
          <a:p>
            <a:pPr marL="8826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endParaRPr lang="pt-BR" sz="1800" b="1" dirty="0">
              <a:solidFill>
                <a:schemeClr val="tx1"/>
              </a:solidFill>
              <a:highlight>
                <a:srgbClr val="00FF00"/>
              </a:highlight>
              <a:latin typeface="Montserrat"/>
            </a:endParaRPr>
          </a:p>
        </p:txBody>
      </p:sp>
      <p:sp>
        <p:nvSpPr>
          <p:cNvPr id="4" name="Google Shape;60;p13">
            <a:extLst>
              <a:ext uri="{FF2B5EF4-FFF2-40B4-BE49-F238E27FC236}">
                <a16:creationId xmlns:a16="http://schemas.microsoft.com/office/drawing/2014/main" id="{6583C7EC-E211-2450-E271-6BBFBF869457}"/>
              </a:ext>
            </a:extLst>
          </p:cNvPr>
          <p:cNvSpPr txBox="1"/>
          <p:nvPr/>
        </p:nvSpPr>
        <p:spPr>
          <a:xfrm>
            <a:off x="685800" y="952501"/>
            <a:ext cx="10835430" cy="96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  <a:cs typeface="+mn-cs"/>
              </a:rPr>
              <a:t>6. </a:t>
            </a: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</a:rPr>
              <a:t>Diferenciação tributária para produtos prejudiciais à saúde e ao meio ambiente, com destaque para agrotóxicos em contraste com sistemas produtivos mais sustentáveis e saudáveis: </a:t>
            </a:r>
            <a:endParaRPr lang="pt-BR" sz="1800" b="1" dirty="0">
              <a:solidFill>
                <a:schemeClr val="tx1"/>
              </a:solidFill>
              <a:latin typeface="Montserrat"/>
              <a:ea typeface="+mn-ea"/>
            </a:endParaRPr>
          </a:p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rgbClr val="0070C0"/>
                </a:solidFill>
                <a:latin typeface="Montserrat ExtraBold"/>
                <a:ea typeface="+mn-ea"/>
              </a:rPr>
              <a:t>D</a:t>
            </a:r>
            <a:r>
              <a:rPr lang="pt-BR" sz="1800" b="1" dirty="0">
                <a:solidFill>
                  <a:srgbClr val="0070C0"/>
                </a:solidFill>
                <a:latin typeface="Montserrat"/>
                <a:ea typeface="+mn-ea"/>
              </a:rPr>
              <a:t>esincentivando o uso de produtos de impacto negativo e incentivando práticas agrícolas sustentáveis.</a:t>
            </a:r>
            <a:endParaRPr lang="pt-BR" sz="1800" b="1" dirty="0">
              <a:solidFill>
                <a:srgbClr val="0070C0"/>
              </a:solidFill>
              <a:latin typeface="Montserrat"/>
              <a:ea typeface="+mn-ea"/>
              <a:cs typeface="+mn-c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3B65146-E64E-FE23-93BD-5C5D2D7C204B}"/>
              </a:ext>
            </a:extLst>
          </p:cNvPr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31976DE7-7202-FB7C-20DC-DA779CD969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B96A26D-33DA-0F28-9A15-3A5E47442F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B4DF8F6F-877D-D7E1-6E93-56F0BC781AC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2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9382439-3368-B402-CB79-6000F09F1F03}"/>
              </a:ext>
            </a:extLst>
          </p:cNvPr>
          <p:cNvSpPr txBox="1"/>
          <p:nvPr/>
        </p:nvSpPr>
        <p:spPr>
          <a:xfrm>
            <a:off x="336883" y="1979475"/>
            <a:ext cx="59030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i="0" u="none" strike="noStrike" baseline="0" dirty="0">
                <a:latin typeface="Kepler Std"/>
              </a:rPr>
              <a:t>Art. 127. </a:t>
            </a:r>
            <a:r>
              <a:rPr lang="pt-BR" sz="2200" i="0" u="none" strike="noStrike" baseline="0" dirty="0">
                <a:latin typeface="Kepler Std"/>
              </a:rPr>
              <a:t>Ficam reduzidas em </a:t>
            </a:r>
            <a:r>
              <a:rPr lang="pt-BR" sz="2200" b="1" i="0" u="none" strike="noStrike" baseline="0" dirty="0">
                <a:highlight>
                  <a:srgbClr val="FFFF00"/>
                </a:highlight>
                <a:latin typeface="Kepler Std"/>
              </a:rPr>
              <a:t>60% (sessenta por cento)</a:t>
            </a:r>
            <a:r>
              <a:rPr lang="pt-BR" sz="2200" b="1" i="0" u="none" strike="noStrike" baseline="0" dirty="0">
                <a:latin typeface="Kepler Std"/>
              </a:rPr>
              <a:t> </a:t>
            </a:r>
            <a:r>
              <a:rPr lang="pt-BR" sz="2200" i="0" u="none" strike="noStrike" baseline="0" dirty="0">
                <a:latin typeface="Kepler Std"/>
              </a:rPr>
              <a:t>as alíquotas do IBS e da CBS incidentes sobre a venda dos </a:t>
            </a:r>
            <a:r>
              <a:rPr lang="pt-BR" sz="2200" i="0" u="none" strike="noStrike" baseline="0" dirty="0">
                <a:highlight>
                  <a:srgbClr val="FFFF00"/>
                </a:highlight>
                <a:latin typeface="Kepler Std"/>
              </a:rPr>
              <a:t>insumos agropecuários</a:t>
            </a:r>
            <a:r>
              <a:rPr lang="pt-BR" sz="2200" i="0" u="none" strike="noStrike" baseline="0" dirty="0">
                <a:latin typeface="Kepler Std"/>
              </a:rPr>
              <a:t> e aquícolas relacionados no Anexo X, com a especificação das respectivas classificações da NCM/SH.</a:t>
            </a:r>
          </a:p>
          <a:p>
            <a:pPr algn="just"/>
            <a:endParaRPr lang="pt-BR" sz="1000" i="0" u="none" strike="noStrike" baseline="0" dirty="0">
              <a:latin typeface="Kepler Std"/>
            </a:endParaRPr>
          </a:p>
          <a:p>
            <a:pPr algn="just"/>
            <a:r>
              <a:rPr lang="pt-BR" sz="2000" b="1" i="0" u="none" strike="noStrike" baseline="0" dirty="0">
                <a:latin typeface="Kepler Std"/>
              </a:rPr>
              <a:t>Parágrafo único. </a:t>
            </a:r>
            <a:r>
              <a:rPr lang="pt-BR" sz="2000" i="0" u="none" strike="noStrike" baseline="0" dirty="0">
                <a:latin typeface="Kepler Std"/>
              </a:rPr>
              <a:t>A redução de alíquotas prevista no caput somente se aplica aos produtos de que trata o Anexo X que, quando exigido, estejam registrados como insumos agropecuários ou aquícolas no órgão competente do Ministério da Agricultura e Pecuária.</a:t>
            </a: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176017" y="1263541"/>
            <a:ext cx="641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Kepler Std"/>
              </a:rPr>
              <a:t>Seção XI</a:t>
            </a:r>
          </a:p>
          <a:p>
            <a:pPr algn="ctr"/>
            <a:r>
              <a:rPr lang="pt-BR" sz="1800" b="1" i="0" u="none" strike="noStrike" baseline="0" dirty="0">
                <a:latin typeface="Kepler Std"/>
              </a:rPr>
              <a:t>Dos Insumos Agropecuários e Aquícolas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4532CB-35F5-B227-8E18-C1DE95D84626}"/>
              </a:ext>
            </a:extLst>
          </p:cNvPr>
          <p:cNvSpPr txBox="1"/>
          <p:nvPr/>
        </p:nvSpPr>
        <p:spPr>
          <a:xfrm>
            <a:off x="1153682" y="256563"/>
            <a:ext cx="948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 Disp"/>
              </a:rPr>
              <a:t> </a:t>
            </a:r>
            <a:r>
              <a:rPr lang="pt-BR" sz="1800" b="1" i="0" u="none" strike="noStrike" baseline="0" dirty="0">
                <a:latin typeface="Kepler Std Disp"/>
              </a:rPr>
              <a:t>PROJETO DE LEI COMPLEMENTAR</a:t>
            </a:r>
          </a:p>
          <a:p>
            <a:pPr algn="ctr"/>
            <a:r>
              <a:rPr lang="pt-BR" dirty="0">
                <a:latin typeface="Kepler Std Scn Capt"/>
              </a:rPr>
              <a:t>PLP nº 68/2024 - Institui o Imposto sobre Bens e Serviços – IBS –, a Contribuição Social sobre Bens e Serviços – CBS – e o Imposto Seletivo – IS – e dá outras providências.</a:t>
            </a:r>
            <a:endParaRPr lang="pt-BR" dirty="0"/>
          </a:p>
        </p:txBody>
      </p:sp>
      <p:grpSp>
        <p:nvGrpSpPr>
          <p:cNvPr id="10" name="Google Shape;54;p13">
            <a:extLst>
              <a:ext uri="{FF2B5EF4-FFF2-40B4-BE49-F238E27FC236}">
                <a16:creationId xmlns:a16="http://schemas.microsoft.com/office/drawing/2014/main" id="{629B3554-54D9-CB65-C0B4-B83D7A7A5670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11" name="Google Shape;55;p13">
              <a:extLst>
                <a:ext uri="{FF2B5EF4-FFF2-40B4-BE49-F238E27FC236}">
                  <a16:creationId xmlns:a16="http://schemas.microsoft.com/office/drawing/2014/main" id="{28ED10FA-E9A4-A25D-DA10-A5B67E31B4FB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3" name="Google Shape;56;p13">
                <a:extLst>
                  <a:ext uri="{FF2B5EF4-FFF2-40B4-BE49-F238E27FC236}">
                    <a16:creationId xmlns:a16="http://schemas.microsoft.com/office/drawing/2014/main" id="{393CED8C-38B1-6CCF-0C3E-CCFABC305412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7;p13">
                <a:extLst>
                  <a:ext uri="{FF2B5EF4-FFF2-40B4-BE49-F238E27FC236}">
                    <a16:creationId xmlns:a16="http://schemas.microsoft.com/office/drawing/2014/main" id="{4FFD7099-66A5-11C2-91B2-F9EACAF4D31E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8;p13">
                <a:extLst>
                  <a:ext uri="{FF2B5EF4-FFF2-40B4-BE49-F238E27FC236}">
                    <a16:creationId xmlns:a16="http://schemas.microsoft.com/office/drawing/2014/main" id="{1EB9915A-C147-D8CA-A9FA-F1D4944C2EA0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4F5199AE-FDA4-BE69-8CBE-7F28CF094BBF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6974720" y="1390676"/>
            <a:ext cx="473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Kepler Std"/>
              </a:rPr>
              <a:t>Anexo X</a:t>
            </a:r>
            <a:endParaRPr lang="pt-BR" dirty="0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71204829-2EAE-0B65-DA28-BB8422D42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24547"/>
              </p:ext>
            </p:extLst>
          </p:nvPr>
        </p:nvGraphicFramePr>
        <p:xfrm>
          <a:off x="6839623" y="1909872"/>
          <a:ext cx="5005584" cy="28740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8675">
                  <a:extLst>
                    <a:ext uri="{9D8B030D-6E8A-4147-A177-3AD203B41FA5}">
                      <a16:colId xmlns:a16="http://schemas.microsoft.com/office/drawing/2014/main" val="3100663271"/>
                    </a:ext>
                  </a:extLst>
                </a:gridCol>
                <a:gridCol w="4056909">
                  <a:extLst>
                    <a:ext uri="{9D8B030D-6E8A-4147-A177-3AD203B41FA5}">
                      <a16:colId xmlns:a16="http://schemas.microsoft.com/office/drawing/2014/main" val="4116613442"/>
                    </a:ext>
                  </a:extLst>
                </a:gridCol>
              </a:tblGrid>
              <a:tr h="438123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16363"/>
                  </a:ext>
                </a:extLst>
              </a:tr>
              <a:tr h="43812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(...)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chemeClr val="tx1"/>
                          </a:solidFill>
                        </a:rPr>
                        <a:t>(...)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35695"/>
                  </a:ext>
                </a:extLst>
              </a:tr>
              <a:tr h="199784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Inseticidas, fungicidas, formicidas, herbicidas, parasiticidas, germicidas, acaricidas, nematicidas, raticidas, desfolhantes, dessecantes, </a:t>
                      </a:r>
                      <a:r>
                        <a:rPr lang="pt-BR" sz="1800" b="0" i="0" u="none" strike="noStrike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espalhantes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adesivos, estimuladores e inibidores de crescimento (reguladores);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7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42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2151246" y="2213960"/>
            <a:ext cx="731520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200" b="1" u="sng" dirty="0">
                <a:latin typeface="Kepler Std"/>
              </a:rPr>
              <a:t>Sugestão de inclusão (MMA e IBAMA)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FCE0EB-1AEE-FEC7-390F-0F9F3E1E947B}"/>
              </a:ext>
            </a:extLst>
          </p:cNvPr>
          <p:cNvSpPr txBox="1"/>
          <p:nvPr/>
        </p:nvSpPr>
        <p:spPr>
          <a:xfrm>
            <a:off x="1153682" y="2815456"/>
            <a:ext cx="957713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800" b="1" i="0" u="none" strike="noStrike" baseline="0" dirty="0">
                <a:latin typeface="Kepler Std"/>
              </a:rPr>
              <a:t>§ 2º </a:t>
            </a:r>
            <a:r>
              <a:rPr lang="pt-BR" sz="2800" i="0" u="none" strike="noStrike" baseline="0" dirty="0">
                <a:latin typeface="Kepler Std"/>
              </a:rPr>
              <a:t>A redução de que trata o caput não se aplica aos agrotóxicos de</a:t>
            </a:r>
            <a:r>
              <a:rPr lang="pt-BR" sz="2800" dirty="0">
                <a:latin typeface="Kepler Std"/>
              </a:rPr>
              <a:t> </a:t>
            </a:r>
            <a:r>
              <a:rPr lang="pt-BR" sz="2800" i="0" u="sng" strike="noStrike" baseline="0" dirty="0">
                <a:highlight>
                  <a:srgbClr val="FFFF00"/>
                </a:highlight>
                <a:latin typeface="Kepler Std"/>
              </a:rPr>
              <a:t>faixa vermelha, extremamente tóxicos</a:t>
            </a:r>
            <a:r>
              <a:rPr lang="pt-BR" sz="2800" u="sng" dirty="0">
                <a:highlight>
                  <a:srgbClr val="FFFF00"/>
                </a:highlight>
                <a:latin typeface="Kepler Std"/>
              </a:rPr>
              <a:t>,</a:t>
            </a:r>
            <a:r>
              <a:rPr lang="pt-BR" sz="2800" i="0" u="sng" strike="noStrike" baseline="0" dirty="0">
                <a:highlight>
                  <a:srgbClr val="FFFF00"/>
                </a:highlight>
                <a:latin typeface="Kepler Std"/>
              </a:rPr>
              <a:t> altamente tóxicos</a:t>
            </a:r>
            <a:r>
              <a:rPr lang="pt-BR" sz="2800" u="sng" dirty="0">
                <a:highlight>
                  <a:srgbClr val="FFFF00"/>
                </a:highlight>
                <a:latin typeface="Kepler Std"/>
              </a:rPr>
              <a:t> ou faixa amarela</a:t>
            </a:r>
            <a:r>
              <a:rPr lang="pt-BR" sz="2800" i="0" u="sng" strike="noStrike" baseline="0" dirty="0">
                <a:highlight>
                  <a:srgbClr val="FFFF00"/>
                </a:highlight>
                <a:latin typeface="Kepler Std"/>
              </a:rPr>
              <a:t>, </a:t>
            </a:r>
            <a:r>
              <a:rPr lang="pt-BR" sz="2800" u="sng" dirty="0">
                <a:highlight>
                  <a:srgbClr val="FFFF00"/>
                </a:highlight>
                <a:latin typeface="Kepler Std"/>
              </a:rPr>
              <a:t>moderadamente tóxicos</a:t>
            </a:r>
            <a:r>
              <a:rPr lang="pt-BR" sz="2800" dirty="0">
                <a:latin typeface="Kepler Std"/>
              </a:rPr>
              <a:t>, </a:t>
            </a:r>
            <a:r>
              <a:rPr lang="pt-BR" sz="2800" i="0" u="none" strike="noStrike" baseline="0" dirty="0">
                <a:latin typeface="Kepler Std"/>
              </a:rPr>
              <a:t>bem</a:t>
            </a:r>
            <a:r>
              <a:rPr lang="pt-BR" sz="2800" dirty="0">
                <a:latin typeface="Kepler Std"/>
              </a:rPr>
              <a:t> </a:t>
            </a:r>
            <a:r>
              <a:rPr lang="pt-BR" sz="2800" i="0" u="none" strike="noStrike" baseline="0" dirty="0">
                <a:latin typeface="Kepler Std"/>
              </a:rPr>
              <a:t>como aqueles classificados como </a:t>
            </a:r>
            <a:r>
              <a:rPr lang="pt-BR" sz="2800" i="0" u="sng" strike="noStrike" baseline="0" dirty="0">
                <a:highlight>
                  <a:srgbClr val="FFFF00"/>
                </a:highlight>
                <a:latin typeface="Kepler Std"/>
              </a:rPr>
              <a:t>altamente perigosos ao meio</a:t>
            </a:r>
            <a:r>
              <a:rPr lang="pt-BR" sz="2800" u="sng" dirty="0">
                <a:highlight>
                  <a:srgbClr val="FFFF00"/>
                </a:highlight>
                <a:latin typeface="Kepler Std"/>
              </a:rPr>
              <a:t> </a:t>
            </a:r>
            <a:r>
              <a:rPr lang="pt-BR" sz="2800" i="0" u="sng" strike="noStrike" baseline="0" dirty="0">
                <a:highlight>
                  <a:srgbClr val="FFFF00"/>
                </a:highlight>
                <a:latin typeface="Kepler Std"/>
              </a:rPr>
              <a:t>ambiente ou muito perigosos ao meio ambiente</a:t>
            </a:r>
            <a:r>
              <a:rPr lang="pt-BR" sz="2800" i="0" u="none" strike="noStrike" baseline="0" dirty="0">
                <a:latin typeface="Kepler Std"/>
              </a:rPr>
              <a:t>, conforme classificações constantes nos Certificados de Registro desses produtos.</a:t>
            </a:r>
            <a:endParaRPr lang="pt-BR" dirty="0"/>
          </a:p>
        </p:txBody>
      </p:sp>
      <p:grpSp>
        <p:nvGrpSpPr>
          <p:cNvPr id="10" name="Google Shape;54;p13">
            <a:extLst>
              <a:ext uri="{FF2B5EF4-FFF2-40B4-BE49-F238E27FC236}">
                <a16:creationId xmlns:a16="http://schemas.microsoft.com/office/drawing/2014/main" id="{1C2A7845-E90E-EFE4-E502-A47088D11E1A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11" name="Google Shape;55;p13">
              <a:extLst>
                <a:ext uri="{FF2B5EF4-FFF2-40B4-BE49-F238E27FC236}">
                  <a16:creationId xmlns:a16="http://schemas.microsoft.com/office/drawing/2014/main" id="{E8585F2A-2221-83FB-FED5-485B72D79B6E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3" name="Google Shape;56;p13">
                <a:extLst>
                  <a:ext uri="{FF2B5EF4-FFF2-40B4-BE49-F238E27FC236}">
                    <a16:creationId xmlns:a16="http://schemas.microsoft.com/office/drawing/2014/main" id="{3AB7D930-FE20-3AEC-CEA8-CC6148BD27F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7;p13">
                <a:extLst>
                  <a:ext uri="{FF2B5EF4-FFF2-40B4-BE49-F238E27FC236}">
                    <a16:creationId xmlns:a16="http://schemas.microsoft.com/office/drawing/2014/main" id="{5DC01C42-C3DD-521A-78FA-8E81395F5660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8;p13">
                <a:extLst>
                  <a:ext uri="{FF2B5EF4-FFF2-40B4-BE49-F238E27FC236}">
                    <a16:creationId xmlns:a16="http://schemas.microsoft.com/office/drawing/2014/main" id="{6C9C2EAD-3BA2-B177-0653-E4B6ED169012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AAB70287-CC10-1249-86E1-05387E150A87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6583C7EC-E211-2450-E271-6BBFBF869457}"/>
              </a:ext>
            </a:extLst>
          </p:cNvPr>
          <p:cNvSpPr txBox="1"/>
          <p:nvPr/>
        </p:nvSpPr>
        <p:spPr>
          <a:xfrm>
            <a:off x="524534" y="1364888"/>
            <a:ext cx="10835430" cy="96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  <a:cs typeface="+mn-cs"/>
              </a:rPr>
              <a:t>6. </a:t>
            </a:r>
            <a:r>
              <a:rPr lang="pt-BR" sz="1800" b="1" dirty="0">
                <a:solidFill>
                  <a:schemeClr val="tx1"/>
                </a:solidFill>
                <a:latin typeface="Montserrat ExtraBold"/>
                <a:ea typeface="+mn-ea"/>
              </a:rPr>
              <a:t>Diferenciação tributária para produtos prejudiciais à saúde e ao meio ambiente, com destaque para agrotóxicos em contraste com sistemas produtivos mais sustentáveis e saudáveis: </a:t>
            </a:r>
            <a:endParaRPr lang="pt-BR" sz="1800" b="1" dirty="0">
              <a:solidFill>
                <a:schemeClr val="tx1"/>
              </a:solidFill>
              <a:latin typeface="Montserrat"/>
              <a:ea typeface="+mn-ea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8E0CFBA-A907-8A1C-FF29-834527B1B557}"/>
              </a:ext>
            </a:extLst>
          </p:cNvPr>
          <p:cNvSpPr txBox="1"/>
          <p:nvPr/>
        </p:nvSpPr>
        <p:spPr>
          <a:xfrm>
            <a:off x="1153682" y="256563"/>
            <a:ext cx="948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 Disp"/>
              </a:rPr>
              <a:t> </a:t>
            </a:r>
            <a:r>
              <a:rPr lang="pt-BR" sz="1800" b="1" i="0" u="none" strike="noStrike" baseline="0" dirty="0">
                <a:latin typeface="Kepler Std Disp"/>
              </a:rPr>
              <a:t>PROJETO DE LEI COMPLEMENTAR</a:t>
            </a:r>
          </a:p>
          <a:p>
            <a:pPr algn="ctr"/>
            <a:r>
              <a:rPr lang="pt-BR" dirty="0">
                <a:latin typeface="Kepler Std Scn Capt"/>
              </a:rPr>
              <a:t>PLP nº 68/2024 - Institui o Imposto sobre Bens e Serviços – IBS –, a Contribuição Social sobre Bens e Serviços – CBS – e o Imposto Seletivo – IS – e dá outras providências.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97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56E765A-3759-601D-5F3E-BB829D925AF8}"/>
              </a:ext>
            </a:extLst>
          </p:cNvPr>
          <p:cNvSpPr txBox="1"/>
          <p:nvPr/>
        </p:nvSpPr>
        <p:spPr>
          <a:xfrm>
            <a:off x="2024823" y="1537335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Kepler Std"/>
              </a:rPr>
              <a:t>Justificativa</a:t>
            </a:r>
            <a:endParaRPr lang="pt-BR" sz="22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FCE0EB-1AEE-FEC7-390F-0F9F3E1E947B}"/>
              </a:ext>
            </a:extLst>
          </p:cNvPr>
          <p:cNvSpPr txBox="1"/>
          <p:nvPr/>
        </p:nvSpPr>
        <p:spPr>
          <a:xfrm>
            <a:off x="765899" y="1969751"/>
            <a:ext cx="10393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Kepler Std"/>
              </a:rPr>
              <a:t>A medida visa um </a:t>
            </a:r>
            <a:r>
              <a:rPr lang="pt-BR" sz="2000" dirty="0">
                <a:highlight>
                  <a:srgbClr val="FFFF00"/>
                </a:highlight>
                <a:latin typeface="Kepler Std"/>
              </a:rPr>
              <a:t>tratamento tributário para agrotóxicos alinhado às normas vigentes de saúde e defesa do meio ambiente, em especial aquelas que consagram valores constitucionais de proteção à saúde e ao meio ambiente</a:t>
            </a:r>
            <a:r>
              <a:rPr lang="pt-BR" sz="2000" dirty="0">
                <a:latin typeface="Kepler Std"/>
              </a:rPr>
              <a:t>, </a:t>
            </a:r>
            <a:r>
              <a:rPr lang="pt-BR" sz="2000" b="1" dirty="0">
                <a:latin typeface="Kepler Std"/>
              </a:rPr>
              <a:t>conforme versa o inciso VI do Art. 170 e Art. 225 da CF.</a:t>
            </a:r>
          </a:p>
          <a:p>
            <a:pPr algn="just"/>
            <a:r>
              <a:rPr lang="pt-BR" sz="2000" dirty="0">
                <a:latin typeface="Kepler Std"/>
              </a:rPr>
              <a:t>Nessa perspectiva, em consonância com as classificações de toxicidade desses produtos já conhecidas pelo Estado Brasileiro, resultado das avaliações da Anvisa e do Ibama, pretende-se alcançar dois eixos: </a:t>
            </a:r>
          </a:p>
          <a:p>
            <a:pPr algn="just"/>
            <a:r>
              <a:rPr lang="pt-BR" sz="2000" b="1" dirty="0">
                <a:latin typeface="Kepler Std"/>
              </a:rPr>
              <a:t>(i) </a:t>
            </a:r>
            <a:r>
              <a:rPr lang="pt-BR" sz="2000" dirty="0">
                <a:highlight>
                  <a:srgbClr val="FFFF00"/>
                </a:highlight>
                <a:latin typeface="Kepler Std"/>
              </a:rPr>
              <a:t>desincentivar o comércio e utilização de agrotóxicos potencialmente mais danosos à saúde e meio ambiente; </a:t>
            </a:r>
          </a:p>
          <a:p>
            <a:pPr algn="just"/>
            <a:r>
              <a:rPr lang="pt-BR" sz="2000" b="1" dirty="0">
                <a:highlight>
                  <a:srgbClr val="FFFF00"/>
                </a:highlight>
                <a:latin typeface="Kepler Std"/>
              </a:rPr>
              <a:t>(</a:t>
            </a:r>
            <a:r>
              <a:rPr lang="pt-BR" sz="2000" b="1" dirty="0" err="1">
                <a:highlight>
                  <a:srgbClr val="FFFF00"/>
                </a:highlight>
                <a:latin typeface="Kepler Std"/>
              </a:rPr>
              <a:t>ii</a:t>
            </a:r>
            <a:r>
              <a:rPr lang="pt-BR" sz="2000" b="1" dirty="0">
                <a:highlight>
                  <a:srgbClr val="FFFF00"/>
                </a:highlight>
                <a:latin typeface="Kepler Std"/>
              </a:rPr>
              <a:t>) </a:t>
            </a:r>
            <a:r>
              <a:rPr lang="pt-BR" sz="2000" dirty="0">
                <a:highlight>
                  <a:srgbClr val="FFFF00"/>
                </a:highlight>
                <a:latin typeface="Kepler Std"/>
              </a:rPr>
              <a:t>incentivar o desenvolvimento, comércio e utilização de </a:t>
            </a:r>
            <a:r>
              <a:rPr lang="pt-BR" sz="2000" dirty="0" err="1">
                <a:highlight>
                  <a:srgbClr val="FFFF00"/>
                </a:highlight>
                <a:latin typeface="Kepler Std"/>
              </a:rPr>
              <a:t>bioinsumos</a:t>
            </a:r>
            <a:r>
              <a:rPr lang="pt-BR" sz="2000" dirty="0">
                <a:highlight>
                  <a:srgbClr val="FFFF00"/>
                </a:highlight>
                <a:latin typeface="Kepler Std"/>
              </a:rPr>
              <a:t> e agrotóxicos de baixa toxicidade e periculosidade ambiental</a:t>
            </a:r>
            <a:r>
              <a:rPr lang="pt-BR" sz="2000" dirty="0">
                <a:latin typeface="Kepler Std"/>
              </a:rPr>
              <a:t>.</a:t>
            </a:r>
          </a:p>
          <a:p>
            <a:pPr algn="just"/>
            <a:endParaRPr lang="pt-BR" sz="2000" dirty="0">
              <a:latin typeface="Kepler Std"/>
            </a:endParaRPr>
          </a:p>
          <a:p>
            <a:pPr algn="just"/>
            <a:endParaRPr lang="pt-BR" sz="2000" i="0" u="none" strike="noStrike" baseline="0" dirty="0">
              <a:solidFill>
                <a:schemeClr val="accent3">
                  <a:lumMod val="75000"/>
                </a:schemeClr>
              </a:solidFill>
              <a:latin typeface="Kepler Std"/>
            </a:endParaRPr>
          </a:p>
        </p:txBody>
      </p:sp>
      <p:grpSp>
        <p:nvGrpSpPr>
          <p:cNvPr id="11" name="Google Shape;54;p13">
            <a:extLst>
              <a:ext uri="{FF2B5EF4-FFF2-40B4-BE49-F238E27FC236}">
                <a16:creationId xmlns:a16="http://schemas.microsoft.com/office/drawing/2014/main" id="{CABCB218-5D48-D431-4E71-601E3DB0319C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12" name="Google Shape;55;p13">
              <a:extLst>
                <a:ext uri="{FF2B5EF4-FFF2-40B4-BE49-F238E27FC236}">
                  <a16:creationId xmlns:a16="http://schemas.microsoft.com/office/drawing/2014/main" id="{DA0BA643-E91A-7F5B-8BB7-9D51F5B5ECB1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4" name="Google Shape;56;p13">
                <a:extLst>
                  <a:ext uri="{FF2B5EF4-FFF2-40B4-BE49-F238E27FC236}">
                    <a16:creationId xmlns:a16="http://schemas.microsoft.com/office/drawing/2014/main" id="{59A40D39-7134-7609-AB1D-562178673D3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7;p13">
                <a:extLst>
                  <a:ext uri="{FF2B5EF4-FFF2-40B4-BE49-F238E27FC236}">
                    <a16:creationId xmlns:a16="http://schemas.microsoft.com/office/drawing/2014/main" id="{D10CBC51-438C-6ADA-9FAD-2796C6C66024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8;p13">
                <a:extLst>
                  <a:ext uri="{FF2B5EF4-FFF2-40B4-BE49-F238E27FC236}">
                    <a16:creationId xmlns:a16="http://schemas.microsoft.com/office/drawing/2014/main" id="{16DCD93A-9224-5B04-FED5-7A5634457E52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" name="Google Shape;59;p13">
              <a:extLst>
                <a:ext uri="{FF2B5EF4-FFF2-40B4-BE49-F238E27FC236}">
                  <a16:creationId xmlns:a16="http://schemas.microsoft.com/office/drawing/2014/main" id="{FA2B82F3-653B-489A-BC32-500BD6D28BCB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0B0246-26EC-CA8C-8A22-12B93A56B942}"/>
              </a:ext>
            </a:extLst>
          </p:cNvPr>
          <p:cNvSpPr txBox="1"/>
          <p:nvPr/>
        </p:nvSpPr>
        <p:spPr>
          <a:xfrm>
            <a:off x="1153682" y="256563"/>
            <a:ext cx="948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 Disp"/>
              </a:rPr>
              <a:t> </a:t>
            </a:r>
            <a:r>
              <a:rPr lang="pt-BR" sz="1800" b="1" i="0" u="none" strike="noStrike" baseline="0" dirty="0">
                <a:latin typeface="Kepler Std Disp"/>
              </a:rPr>
              <a:t>PROJETO DE LEI COMPLEMENTAR</a:t>
            </a:r>
          </a:p>
          <a:p>
            <a:pPr algn="ctr"/>
            <a:r>
              <a:rPr lang="pt-BR" dirty="0">
                <a:latin typeface="Kepler Std Scn Capt"/>
              </a:rPr>
              <a:t>PLP nº 68/2024 - Institui o Imposto sobre Bens e Serviços – IBS –, a Contribuição Social sobre Bens e Serviços – CBS – e o Imposto Seletivo – IS – e dá outras providências.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088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4FCE0EB-1AEE-FEC7-390F-0F9F3E1E947B}"/>
              </a:ext>
            </a:extLst>
          </p:cNvPr>
          <p:cNvSpPr txBox="1"/>
          <p:nvPr/>
        </p:nvSpPr>
        <p:spPr>
          <a:xfrm>
            <a:off x="2133600" y="2015322"/>
            <a:ext cx="820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>
              <a:solidFill>
                <a:schemeClr val="accent3">
                  <a:lumMod val="75000"/>
                </a:schemeClr>
              </a:solidFill>
              <a:latin typeface="Kepler Std"/>
            </a:endParaRPr>
          </a:p>
          <a:p>
            <a:pPr algn="just"/>
            <a:endParaRPr lang="pt-BR" sz="2000" i="0" u="none" strike="noStrike" baseline="0">
              <a:solidFill>
                <a:schemeClr val="accent3">
                  <a:lumMod val="75000"/>
                </a:schemeClr>
              </a:solidFill>
              <a:latin typeface="Kepler Std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D3773F-CC80-0A9C-491E-35DE4A767914}"/>
              </a:ext>
            </a:extLst>
          </p:cNvPr>
          <p:cNvSpPr txBox="1"/>
          <p:nvPr/>
        </p:nvSpPr>
        <p:spPr>
          <a:xfrm>
            <a:off x="855133" y="3495133"/>
            <a:ext cx="55141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>
                <a:solidFill>
                  <a:schemeClr val="accent3">
                    <a:lumMod val="50000"/>
                  </a:schemeClr>
                </a:solidFill>
              </a:rPr>
              <a:t>Fonte: ANVISA, 2019.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68C3F96-971C-A481-7BAC-59C9C3439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34237"/>
              </p:ext>
            </p:extLst>
          </p:nvPr>
        </p:nvGraphicFramePr>
        <p:xfrm>
          <a:off x="855133" y="1104897"/>
          <a:ext cx="9531297" cy="23885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54298">
                  <a:extLst>
                    <a:ext uri="{9D8B030D-6E8A-4147-A177-3AD203B41FA5}">
                      <a16:colId xmlns:a16="http://schemas.microsoft.com/office/drawing/2014/main" val="3222459843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543278345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9668777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0828125"/>
                    </a:ext>
                  </a:extLst>
                </a:gridCol>
              </a:tblGrid>
              <a:tr h="341361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Quantidade de produtos por categoria (ANVISA)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970792"/>
                  </a:ext>
                </a:extLst>
              </a:tr>
              <a:tr h="353025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Categoria 1 -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</a:rPr>
                        <a:t>Faixa Vermelha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Extremamente Tóxico</a:t>
                      </a:r>
                      <a:endParaRPr lang="pt-BR" sz="16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FF0000"/>
                          </a:solidFill>
                        </a:rPr>
                        <a:t>Sem Isenção (11%)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1121433"/>
                  </a:ext>
                </a:extLst>
              </a:tr>
              <a:tr h="3191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Categoria 2 - </a:t>
                      </a:r>
                      <a:r>
                        <a:rPr lang="pt-BR" sz="1600">
                          <a:solidFill>
                            <a:srgbClr val="FF0000"/>
                          </a:solidFill>
                        </a:rPr>
                        <a:t>Faixa Vermelha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Altamente Tóxico</a:t>
                      </a:r>
                      <a:endParaRPr lang="pt-BR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83345"/>
                  </a:ext>
                </a:extLst>
              </a:tr>
              <a:tr h="3191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Categoria 3 - </a:t>
                      </a:r>
                      <a:r>
                        <a:rPr lang="pt-BR" sz="1600">
                          <a:solidFill>
                            <a:srgbClr val="FF0000"/>
                          </a:solidFill>
                        </a:rPr>
                        <a:t>Faixa Amarela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Moderadamente Tóxico</a:t>
                      </a:r>
                      <a:endParaRPr lang="pt-BR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745911"/>
                  </a:ext>
                </a:extLst>
              </a:tr>
              <a:tr h="3191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Categoria 4 - </a:t>
                      </a:r>
                      <a:r>
                        <a:rPr lang="pt-BR" sz="1600">
                          <a:solidFill>
                            <a:srgbClr val="0070C0"/>
                          </a:solidFill>
                        </a:rPr>
                        <a:t>Faixa Azul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i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Pouco Tóxico</a:t>
                      </a:r>
                      <a:endParaRPr lang="pt-BR" sz="16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Com Isenção (89%)</a:t>
                      </a:r>
                      <a:endParaRPr lang="pt-BR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61649"/>
                  </a:ext>
                </a:extLst>
              </a:tr>
              <a:tr h="31917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Categoria 5 - </a:t>
                      </a:r>
                      <a:r>
                        <a:rPr lang="pt-BR" sz="1600">
                          <a:solidFill>
                            <a:srgbClr val="0070C0"/>
                          </a:solidFill>
                        </a:rPr>
                        <a:t>Faixa Azul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Produto Improvável de Causar Dano Agudo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1813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068114"/>
                  </a:ext>
                </a:extLst>
              </a:tr>
              <a:tr h="353025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Não classificado - </a:t>
                      </a:r>
                      <a:r>
                        <a:rPr lang="pt-BR" sz="1600" dirty="0">
                          <a:solidFill>
                            <a:srgbClr val="00B050"/>
                          </a:solidFill>
                        </a:rPr>
                        <a:t>Faixa Verde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Produto Não Classificado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913337"/>
                  </a:ext>
                </a:extLst>
              </a:tr>
            </a:tbl>
          </a:graphicData>
        </a:graphic>
      </p:graphicFrame>
      <p:grpSp>
        <p:nvGrpSpPr>
          <p:cNvPr id="8" name="Google Shape;54;p13">
            <a:extLst>
              <a:ext uri="{FF2B5EF4-FFF2-40B4-BE49-F238E27FC236}">
                <a16:creationId xmlns:a16="http://schemas.microsoft.com/office/drawing/2014/main" id="{D15AF103-47A9-9A37-36B4-FBE4CB78C960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12" name="Google Shape;55;p13">
              <a:extLst>
                <a:ext uri="{FF2B5EF4-FFF2-40B4-BE49-F238E27FC236}">
                  <a16:creationId xmlns:a16="http://schemas.microsoft.com/office/drawing/2014/main" id="{DE8CF295-78C7-D8D5-20BE-BCFE88CFE2C5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4" name="Google Shape;56;p13">
                <a:extLst>
                  <a:ext uri="{FF2B5EF4-FFF2-40B4-BE49-F238E27FC236}">
                    <a16:creationId xmlns:a16="http://schemas.microsoft.com/office/drawing/2014/main" id="{2CB75934-1B58-9ECB-98F3-C99A0E0AB660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7;p13">
                <a:extLst>
                  <a:ext uri="{FF2B5EF4-FFF2-40B4-BE49-F238E27FC236}">
                    <a16:creationId xmlns:a16="http://schemas.microsoft.com/office/drawing/2014/main" id="{21095958-33E2-9567-FDD3-A789A03075E3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8;p13">
                <a:extLst>
                  <a:ext uri="{FF2B5EF4-FFF2-40B4-BE49-F238E27FC236}">
                    <a16:creationId xmlns:a16="http://schemas.microsoft.com/office/drawing/2014/main" id="{51AF10BC-EDBC-FF0A-F426-098775F19758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" name="Google Shape;59;p13">
              <a:extLst>
                <a:ext uri="{FF2B5EF4-FFF2-40B4-BE49-F238E27FC236}">
                  <a16:creationId xmlns:a16="http://schemas.microsoft.com/office/drawing/2014/main" id="{2773C434-6045-E6B2-6C42-96B8F8B81A07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C6ABBEB-1666-482B-F95F-D1AD0D825AF1}"/>
              </a:ext>
            </a:extLst>
          </p:cNvPr>
          <p:cNvSpPr txBox="1"/>
          <p:nvPr/>
        </p:nvSpPr>
        <p:spPr>
          <a:xfrm>
            <a:off x="1153681" y="145166"/>
            <a:ext cx="948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Kepler Std Disp"/>
              </a:rPr>
              <a:t> </a:t>
            </a:r>
            <a:r>
              <a:rPr lang="pt-BR" sz="1800" b="1" i="0" u="none" strike="noStrike" baseline="0" dirty="0">
                <a:latin typeface="Kepler Std Disp"/>
              </a:rPr>
              <a:t>PROJETO DE LEI COMPLEMENTAR</a:t>
            </a:r>
          </a:p>
          <a:p>
            <a:pPr algn="ctr"/>
            <a:r>
              <a:rPr lang="pt-BR" dirty="0">
                <a:latin typeface="Kepler Std Scn Capt"/>
              </a:rPr>
              <a:t>PLP nº 68/2024 - Institui o Imposto sobre Bens e Serviços – IBS –, a Contribuição Social sobre Bens e Serviços – CBS – e o Imposto Seletivo – IS – e dá outras providências.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ED3773F-CC80-0A9C-491E-35DE4A767914}"/>
              </a:ext>
            </a:extLst>
          </p:cNvPr>
          <p:cNvSpPr txBox="1"/>
          <p:nvPr/>
        </p:nvSpPr>
        <p:spPr>
          <a:xfrm>
            <a:off x="1482363" y="6094296"/>
            <a:ext cx="55141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b="1" dirty="0" err="1"/>
              <a:t>Agrofit</a:t>
            </a:r>
            <a:r>
              <a:rPr lang="pt-BR" sz="1200" b="1" dirty="0"/>
              <a:t> - MAPA, 2024.</a:t>
            </a:r>
            <a:endParaRPr lang="en-US" b="1" dirty="0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568C3F96-971C-A481-7BAC-59C9C3439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84475"/>
              </p:ext>
            </p:extLst>
          </p:nvPr>
        </p:nvGraphicFramePr>
        <p:xfrm>
          <a:off x="1482364" y="3801453"/>
          <a:ext cx="8034171" cy="220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2330">
                  <a:extLst>
                    <a:ext uri="{9D8B030D-6E8A-4147-A177-3AD203B41FA5}">
                      <a16:colId xmlns:a16="http://schemas.microsoft.com/office/drawing/2014/main" val="3222459843"/>
                    </a:ext>
                  </a:extLst>
                </a:gridCol>
                <a:gridCol w="4601973">
                  <a:extLst>
                    <a:ext uri="{9D8B030D-6E8A-4147-A177-3AD203B41FA5}">
                      <a16:colId xmlns:a16="http://schemas.microsoft.com/office/drawing/2014/main" val="2543278345"/>
                    </a:ext>
                  </a:extLst>
                </a:gridCol>
                <a:gridCol w="872066">
                  <a:extLst>
                    <a:ext uri="{9D8B030D-6E8A-4147-A177-3AD203B41FA5}">
                      <a16:colId xmlns:a16="http://schemas.microsoft.com/office/drawing/2014/main" val="2966877724"/>
                    </a:ext>
                  </a:extLst>
                </a:gridCol>
                <a:gridCol w="1447802">
                  <a:extLst>
                    <a:ext uri="{9D8B030D-6E8A-4147-A177-3AD203B41FA5}">
                      <a16:colId xmlns:a16="http://schemas.microsoft.com/office/drawing/2014/main" val="391082812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 de produtos por categoria (IBAMA)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970792"/>
                  </a:ext>
                </a:extLst>
              </a:tr>
              <a:tr h="194199">
                <a:tc>
                  <a:txBody>
                    <a:bodyPr/>
                    <a:lstStyle/>
                    <a:p>
                      <a:pPr algn="l"/>
                      <a:r>
                        <a:rPr lang="pt-BR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Classe I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Altamente Perigoso ao Meio Ambiente</a:t>
                      </a:r>
                      <a:endParaRPr lang="pt-B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Sem Isenção (45%)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121433"/>
                  </a:ext>
                </a:extLst>
              </a:tr>
              <a:tr h="31103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Classe II</a:t>
                      </a:r>
                      <a:endParaRPr lang="pt-B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Muito Perigoso ao Meio Ambiente</a:t>
                      </a:r>
                      <a:endParaRPr lang="pt-B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83345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Classe III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Perigoso ao Meio Ambiente</a:t>
                      </a:r>
                      <a:endParaRPr lang="pt-B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1188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Com Isenção (55%)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745911"/>
                  </a:ext>
                </a:extLst>
              </a:tr>
              <a:tr h="18065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Classe IV</a:t>
                      </a:r>
                      <a:endParaRPr lang="pt-BR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b="0" i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Pouco Perigoso ao Meio Ambiente</a:t>
                      </a:r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796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6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t-BR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i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Produto de Baixo Risco ao Meio Ambiente</a:t>
                      </a:r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76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8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4;p13">
            <a:extLst>
              <a:ext uri="{FF2B5EF4-FFF2-40B4-BE49-F238E27FC236}">
                <a16:creationId xmlns:a16="http://schemas.microsoft.com/office/drawing/2014/main" id="{05E000D9-0A39-86B7-D382-0830424EA701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6" name="Google Shape;55;p13">
              <a:extLst>
                <a:ext uri="{FF2B5EF4-FFF2-40B4-BE49-F238E27FC236}">
                  <a16:creationId xmlns:a16="http://schemas.microsoft.com/office/drawing/2014/main" id="{26B5F38A-6D85-04D7-8B15-CF76DD34654E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8" name="Google Shape;56;p13">
                <a:extLst>
                  <a:ext uri="{FF2B5EF4-FFF2-40B4-BE49-F238E27FC236}">
                    <a16:creationId xmlns:a16="http://schemas.microsoft.com/office/drawing/2014/main" id="{CBA68867-8E73-872E-0B44-A20FB55F78B2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7;p13">
                <a:extLst>
                  <a:ext uri="{FF2B5EF4-FFF2-40B4-BE49-F238E27FC236}">
                    <a16:creationId xmlns:a16="http://schemas.microsoft.com/office/drawing/2014/main" id="{7DC0C3E8-B181-DD83-E113-7BE3278531B8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8;p13">
                <a:extLst>
                  <a:ext uri="{FF2B5EF4-FFF2-40B4-BE49-F238E27FC236}">
                    <a16:creationId xmlns:a16="http://schemas.microsoft.com/office/drawing/2014/main" id="{73905B48-EFD9-833C-1879-0E40063EDB98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59;p13">
              <a:extLst>
                <a:ext uri="{FF2B5EF4-FFF2-40B4-BE49-F238E27FC236}">
                  <a16:creationId xmlns:a16="http://schemas.microsoft.com/office/drawing/2014/main" id="{D75FEC9F-050E-599B-3E44-09FB73A3FF41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Espaço Reservado para Conteúdo 5" descr="Mapa&#10;&#10;Descrição gerada automaticamente">
            <a:extLst>
              <a:ext uri="{FF2B5EF4-FFF2-40B4-BE49-F238E27FC236}">
                <a16:creationId xmlns:a16="http://schemas.microsoft.com/office/drawing/2014/main" id="{0B12AF38-DF89-48B5-243B-8D6297EF2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r="2940" b="14131"/>
          <a:stretch/>
        </p:blipFill>
        <p:spPr>
          <a:xfrm>
            <a:off x="6268553" y="361543"/>
            <a:ext cx="5750010" cy="590835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A740BA-995C-8DB8-6FC8-67D81142E1F7}"/>
              </a:ext>
            </a:extLst>
          </p:cNvPr>
          <p:cNvSpPr txBox="1"/>
          <p:nvPr/>
        </p:nvSpPr>
        <p:spPr>
          <a:xfrm>
            <a:off x="285794" y="361543"/>
            <a:ext cx="63666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Situação atual da disposição final de resíduos </a:t>
            </a:r>
            <a:br>
              <a:rPr lang="pt-BR" sz="2400" b="1" dirty="0"/>
            </a:br>
            <a:r>
              <a:rPr lang="pt-BR" b="1" dirty="0"/>
              <a:t>Fonte: SNIS (2023) e MMA (2024) - unidades existentes.</a:t>
            </a:r>
          </a:p>
          <a:p>
            <a:endParaRPr lang="en-GB" b="1" dirty="0"/>
          </a:p>
          <a:p>
            <a:endParaRPr lang="en-GB" sz="3200" b="1" dirty="0"/>
          </a:p>
        </p:txBody>
      </p:sp>
      <p:sp>
        <p:nvSpPr>
          <p:cNvPr id="13" name="Espaço Reservado para Conteúdo 5">
            <a:extLst>
              <a:ext uri="{FF2B5EF4-FFF2-40B4-BE49-F238E27FC236}">
                <a16:creationId xmlns:a16="http://schemas.microsoft.com/office/drawing/2014/main" id="{74FAFB3E-2356-A14F-035C-64E4457BAD85}"/>
              </a:ext>
            </a:extLst>
          </p:cNvPr>
          <p:cNvSpPr txBox="1">
            <a:spLocks/>
          </p:cNvSpPr>
          <p:nvPr/>
        </p:nvSpPr>
        <p:spPr>
          <a:xfrm>
            <a:off x="-94416" y="1251791"/>
            <a:ext cx="5360026" cy="31915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dirty="0" err="1">
                <a:solidFill>
                  <a:schemeClr val="bg1"/>
                </a:solidFill>
                <a:highlight>
                  <a:srgbClr val="ED7D31"/>
                </a:highlight>
              </a:rPr>
              <a:t>Lixões</a:t>
            </a:r>
            <a:r>
              <a:rPr lang="en-US" sz="2800" dirty="0">
                <a:solidFill>
                  <a:schemeClr val="bg1"/>
                </a:solidFill>
                <a:highlight>
                  <a:srgbClr val="ED7D31"/>
                </a:highlight>
              </a:rPr>
              <a:t> – 1.572</a:t>
            </a:r>
          </a:p>
          <a:p>
            <a:pPr marL="457200" lvl="1" indent="0">
              <a:buNone/>
            </a:pPr>
            <a:r>
              <a:rPr lang="en-US" sz="2800" dirty="0" err="1">
                <a:solidFill>
                  <a:schemeClr val="bg1"/>
                </a:solidFill>
                <a:highlight>
                  <a:srgbClr val="ED7D31"/>
                </a:highlight>
              </a:rPr>
              <a:t>Aterros</a:t>
            </a:r>
            <a:r>
              <a:rPr lang="en-US" sz="2800" dirty="0">
                <a:solidFill>
                  <a:schemeClr val="bg1"/>
                </a:solidFill>
                <a:highlight>
                  <a:srgbClr val="ED7D31"/>
                </a:highlight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ED7D31"/>
                </a:highlight>
              </a:rPr>
              <a:t>controlados</a:t>
            </a:r>
            <a:r>
              <a:rPr lang="en-US" sz="2800" dirty="0">
                <a:solidFill>
                  <a:schemeClr val="bg1"/>
                </a:solidFill>
                <a:highlight>
                  <a:srgbClr val="ED7D31"/>
                </a:highlight>
              </a:rPr>
              <a:t> –  598</a:t>
            </a:r>
          </a:p>
          <a:p>
            <a:pPr marL="457200" lvl="1" indent="0">
              <a:buNone/>
            </a:pPr>
            <a:r>
              <a:rPr lang="en-US" b="1" u="sng" dirty="0" err="1">
                <a:highlight>
                  <a:srgbClr val="15D013"/>
                </a:highlight>
              </a:rPr>
              <a:t>Aterros</a:t>
            </a:r>
            <a:r>
              <a:rPr lang="en-US" b="1" u="sng" dirty="0">
                <a:highlight>
                  <a:srgbClr val="15D013"/>
                </a:highlight>
              </a:rPr>
              <a:t> </a:t>
            </a:r>
            <a:r>
              <a:rPr lang="en-US" b="1" u="sng" dirty="0" err="1">
                <a:highlight>
                  <a:srgbClr val="15D013"/>
                </a:highlight>
              </a:rPr>
              <a:t>sanitários</a:t>
            </a:r>
            <a:r>
              <a:rPr lang="en-US" b="1" u="sng" dirty="0">
                <a:highlight>
                  <a:srgbClr val="15D013"/>
                </a:highlight>
              </a:rPr>
              <a:t> – 626 </a:t>
            </a:r>
            <a:br>
              <a:rPr lang="en-US" dirty="0">
                <a:highlight>
                  <a:srgbClr val="15D013"/>
                </a:highlight>
              </a:rPr>
            </a:br>
            <a:endParaRPr lang="en-US" dirty="0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79E97EC-775F-E17C-A7C3-41BAF1FCE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03939"/>
              </p:ext>
            </p:extLst>
          </p:nvPr>
        </p:nvGraphicFramePr>
        <p:xfrm>
          <a:off x="379384" y="2865182"/>
          <a:ext cx="5463923" cy="2042938"/>
        </p:xfrm>
        <a:graphic>
          <a:graphicData uri="http://schemas.openxmlformats.org/drawingml/2006/table">
            <a:tbl>
              <a:tblPr/>
              <a:tblGrid>
                <a:gridCol w="1764042">
                  <a:extLst>
                    <a:ext uri="{9D8B030D-6E8A-4147-A177-3AD203B41FA5}">
                      <a16:colId xmlns:a16="http://schemas.microsoft.com/office/drawing/2014/main" val="4228862506"/>
                    </a:ext>
                  </a:extLst>
                </a:gridCol>
                <a:gridCol w="710792">
                  <a:extLst>
                    <a:ext uri="{9D8B030D-6E8A-4147-A177-3AD203B41FA5}">
                      <a16:colId xmlns:a16="http://schemas.microsoft.com/office/drawing/2014/main" val="2105734582"/>
                    </a:ext>
                  </a:extLst>
                </a:gridCol>
                <a:gridCol w="802057">
                  <a:extLst>
                    <a:ext uri="{9D8B030D-6E8A-4147-A177-3AD203B41FA5}">
                      <a16:colId xmlns:a16="http://schemas.microsoft.com/office/drawing/2014/main" val="4226915610"/>
                    </a:ext>
                  </a:extLst>
                </a:gridCol>
                <a:gridCol w="1287091">
                  <a:extLst>
                    <a:ext uri="{9D8B030D-6E8A-4147-A177-3AD203B41FA5}">
                      <a16:colId xmlns:a16="http://schemas.microsoft.com/office/drawing/2014/main" val="3128546169"/>
                    </a:ext>
                  </a:extLst>
                </a:gridCol>
                <a:gridCol w="899941">
                  <a:extLst>
                    <a:ext uri="{9D8B030D-6E8A-4147-A177-3AD203B41FA5}">
                      <a16:colId xmlns:a16="http://schemas.microsoft.com/office/drawing/2014/main" val="1580784760"/>
                    </a:ext>
                  </a:extLst>
                </a:gridCol>
              </a:tblGrid>
              <a:tr h="423299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Disposição Final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8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Municípios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População (2022)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9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13601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pPr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Aterro Sanitário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2.865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51,4%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141.643.831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69,7%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455752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Aterro Controlado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25.592.628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28891"/>
                  </a:ext>
                </a:extLst>
              </a:tr>
              <a:tr h="265600"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Lixão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33.598.157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3800"/>
                  </a:ext>
                </a:extLst>
              </a:tr>
              <a:tr h="218334">
                <a:tc>
                  <a:txBody>
                    <a:bodyPr/>
                    <a:lstStyle/>
                    <a:p>
                      <a:pPr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 Informação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2.246.139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622696"/>
                  </a:ext>
                </a:extLst>
              </a:tr>
              <a:tr h="423299">
                <a:tc>
                  <a:txBody>
                    <a:bodyPr/>
                    <a:lstStyle/>
                    <a:p>
                      <a:pPr fontAlgn="base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5.570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203.080.756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3788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D87ECA-CDB4-480D-8592-FCC82BADE52A}"/>
              </a:ext>
            </a:extLst>
          </p:cNvPr>
          <p:cNvSpPr txBox="1"/>
          <p:nvPr/>
        </p:nvSpPr>
        <p:spPr>
          <a:xfrm>
            <a:off x="4590413" y="1361445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FD0615"/>
                </a:highlight>
              </a:rPr>
              <a:t>2.170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6A3051F-81B1-2CE5-E0D1-B2108BAA4AE4}"/>
              </a:ext>
            </a:extLst>
          </p:cNvPr>
          <p:cNvSpPr txBox="1"/>
          <p:nvPr/>
        </p:nvSpPr>
        <p:spPr>
          <a:xfrm>
            <a:off x="285794" y="5115675"/>
            <a:ext cx="615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highlight>
                  <a:srgbClr val="FFFF00"/>
                </a:highlight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69,3% dos municípios que dispõem seus rejeitos de forma inadequada</a:t>
            </a:r>
            <a:r>
              <a:rPr lang="pt-BR" sz="18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tem uma população de até </a:t>
            </a:r>
            <a:r>
              <a:rPr lang="pt-BR" sz="1800" b="1" dirty="0">
                <a:effectLst/>
                <a:highlight>
                  <a:srgbClr val="00FF00"/>
                </a:highlight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20.000 habitantes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96BEFF5-CF62-F777-FA5D-348118CA9977}"/>
              </a:ext>
            </a:extLst>
          </p:cNvPr>
          <p:cNvSpPr txBox="1"/>
          <p:nvPr/>
        </p:nvSpPr>
        <p:spPr>
          <a:xfrm>
            <a:off x="299984" y="5827082"/>
            <a:ext cx="196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MMA, 2024</a:t>
            </a:r>
          </a:p>
        </p:txBody>
      </p:sp>
      <p:sp>
        <p:nvSpPr>
          <p:cNvPr id="21" name="Chave Direita 20">
            <a:extLst>
              <a:ext uri="{FF2B5EF4-FFF2-40B4-BE49-F238E27FC236}">
                <a16:creationId xmlns:a16="http://schemas.microsoft.com/office/drawing/2014/main" id="{A102C038-FE32-2053-92E1-DC72695DB8CB}"/>
              </a:ext>
            </a:extLst>
          </p:cNvPr>
          <p:cNvSpPr/>
          <p:nvPr/>
        </p:nvSpPr>
        <p:spPr>
          <a:xfrm>
            <a:off x="4357813" y="1283867"/>
            <a:ext cx="293615" cy="863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16048959-6ACE-B83D-88CD-11287EF04ECB}"/>
              </a:ext>
            </a:extLst>
          </p:cNvPr>
          <p:cNvGrpSpPr/>
          <p:nvPr/>
        </p:nvGrpSpPr>
        <p:grpSpPr>
          <a:xfrm>
            <a:off x="9032646" y="6063220"/>
            <a:ext cx="2821927" cy="611555"/>
            <a:chOff x="4675504" y="6110528"/>
            <a:chExt cx="2821927" cy="611555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954D0934-1125-C6CD-E25B-D9124BC6E87C}"/>
                </a:ext>
              </a:extLst>
            </p:cNvPr>
            <p:cNvPicPr/>
            <p:nvPr/>
          </p:nvPicPr>
          <p:blipFill rotWithShape="1">
            <a:blip r:embed="rId3" cstate="print"/>
            <a:srcRect l="-1078" t="25927" r="1078" b="1250"/>
            <a:stretch/>
          </p:blipFill>
          <p:spPr>
            <a:xfrm>
              <a:off x="4675504" y="6110528"/>
              <a:ext cx="2821927" cy="611555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E58557CF-6208-D0B8-5AEA-9B6EB5BCA2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03BC1A31-8394-9513-D114-BE58132D9F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687AA460-2E57-6613-1B93-D0E583C11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5145" y="5524688"/>
            <a:ext cx="1732683" cy="5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1FFFAB8-3FAC-4A7D-A07C-EEF1DC4A6F1B}"/>
              </a:ext>
            </a:extLst>
          </p:cNvPr>
          <p:cNvSpPr txBox="1"/>
          <p:nvPr/>
        </p:nvSpPr>
        <p:spPr>
          <a:xfrm>
            <a:off x="890547" y="299904"/>
            <a:ext cx="95521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Série histórica da disposição final dos resíduos sólidos urbanos no Brasil</a:t>
            </a:r>
            <a:endParaRPr lang="pt-BR" sz="2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9F34A4-C74B-B4DB-0DF6-0B6AC6AE0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9" y="811223"/>
            <a:ext cx="10381684" cy="50335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8B6E8679-CD13-1439-3708-42B65DE6B516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" name="Google Shape;55;p13">
              <a:extLst>
                <a:ext uri="{FF2B5EF4-FFF2-40B4-BE49-F238E27FC236}">
                  <a16:creationId xmlns:a16="http://schemas.microsoft.com/office/drawing/2014/main" id="{8ED0166B-C8DA-C446-3BEB-0A2554FB17A2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7" name="Google Shape;56;p13">
                <a:extLst>
                  <a:ext uri="{FF2B5EF4-FFF2-40B4-BE49-F238E27FC236}">
                    <a16:creationId xmlns:a16="http://schemas.microsoft.com/office/drawing/2014/main" id="{CBD3731D-9AC1-7D20-0C15-809F6CCA1508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57;p13">
                <a:extLst>
                  <a:ext uri="{FF2B5EF4-FFF2-40B4-BE49-F238E27FC236}">
                    <a16:creationId xmlns:a16="http://schemas.microsoft.com/office/drawing/2014/main" id="{6DA66A64-B16F-2A97-1F07-281EB0135496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8;p13">
                <a:extLst>
                  <a:ext uri="{FF2B5EF4-FFF2-40B4-BE49-F238E27FC236}">
                    <a16:creationId xmlns:a16="http://schemas.microsoft.com/office/drawing/2014/main" id="{B2154B8C-A2FB-B414-D658-DDA327BAA809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59;p13">
              <a:extLst>
                <a:ext uri="{FF2B5EF4-FFF2-40B4-BE49-F238E27FC236}">
                  <a16:creationId xmlns:a16="http://schemas.microsoft.com/office/drawing/2014/main" id="{6E81737D-CE2C-A409-EF25-A9EF0BF7B4FD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24E67D-5FF5-0DF3-649B-5AA90C6B58D5}"/>
              </a:ext>
            </a:extLst>
          </p:cNvPr>
          <p:cNvSpPr txBox="1"/>
          <p:nvPr/>
        </p:nvSpPr>
        <p:spPr>
          <a:xfrm>
            <a:off x="2380764" y="1509164"/>
            <a:ext cx="33522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highlight>
                  <a:srgbClr val="FF0000"/>
                </a:highlight>
              </a:rPr>
              <a:t>Gestão Inadequada</a:t>
            </a:r>
          </a:p>
          <a:p>
            <a:r>
              <a:rPr lang="pt-BR" sz="2200" dirty="0">
                <a:highlight>
                  <a:srgbClr val="FFFF00"/>
                </a:highlight>
              </a:rPr>
              <a:t>2018: Vinha caindo até 29%</a:t>
            </a:r>
          </a:p>
          <a:p>
            <a:r>
              <a:rPr lang="pt-BR" sz="2200" dirty="0"/>
              <a:t>2022: Subiu pico de 42%</a:t>
            </a:r>
          </a:p>
          <a:p>
            <a:r>
              <a:rPr lang="pt-BR" sz="2200" dirty="0">
                <a:highlight>
                  <a:srgbClr val="00FF00"/>
                </a:highlight>
              </a:rPr>
              <a:t>2024: Reduziu para 38%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CDD20C-C1D5-6D5C-B338-69B8EA9C988D}"/>
              </a:ext>
            </a:extLst>
          </p:cNvPr>
          <p:cNvSpPr txBox="1"/>
          <p:nvPr/>
        </p:nvSpPr>
        <p:spPr>
          <a:xfrm>
            <a:off x="4200128" y="6203910"/>
            <a:ext cx="347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Levantamento MMA (2024)</a:t>
            </a: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6137E772-636C-6C04-D1C7-44AB5C621A87}"/>
              </a:ext>
            </a:extLst>
          </p:cNvPr>
          <p:cNvGrpSpPr/>
          <p:nvPr/>
        </p:nvGrpSpPr>
        <p:grpSpPr>
          <a:xfrm>
            <a:off x="9032646" y="6063220"/>
            <a:ext cx="2821927" cy="611555"/>
            <a:chOff x="4675504" y="6110528"/>
            <a:chExt cx="2821927" cy="611555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D697461D-B53B-6D75-5C39-BDDBB896E0A7}"/>
                </a:ext>
              </a:extLst>
            </p:cNvPr>
            <p:cNvPicPr/>
            <p:nvPr/>
          </p:nvPicPr>
          <p:blipFill rotWithShape="1">
            <a:blip r:embed="rId3" cstate="print"/>
            <a:srcRect l="-1078" t="25927" r="1078" b="1250"/>
            <a:stretch/>
          </p:blipFill>
          <p:spPr>
            <a:xfrm>
              <a:off x="4675504" y="6110528"/>
              <a:ext cx="2821927" cy="611555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ECE64BCD-D3BD-79BE-B8D7-FA169C7D525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A1A71E6F-E65C-8BDF-4540-AA13003771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4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27D536-FDFF-6536-3833-449C6DCBC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2574" r="31626" b="2873"/>
          <a:stretch/>
        </p:blipFill>
        <p:spPr>
          <a:xfrm>
            <a:off x="202130" y="746158"/>
            <a:ext cx="5486399" cy="55152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725695-98DB-9515-4B27-87AFF28E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59" y="306542"/>
            <a:ext cx="2228850" cy="4381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353704B-4DF0-741D-A80F-FF5BA35E3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15" y="4436170"/>
            <a:ext cx="1470660" cy="954178"/>
          </a:xfrm>
          <a:prstGeom prst="rect">
            <a:avLst/>
          </a:prstGeom>
        </p:spPr>
      </p:pic>
      <p:grpSp>
        <p:nvGrpSpPr>
          <p:cNvPr id="10" name="Google Shape;54;p13">
            <a:extLst>
              <a:ext uri="{FF2B5EF4-FFF2-40B4-BE49-F238E27FC236}">
                <a16:creationId xmlns:a16="http://schemas.microsoft.com/office/drawing/2014/main" id="{CA034AB1-5F7A-691C-C454-621C299B70C4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11" name="Google Shape;55;p13">
              <a:extLst>
                <a:ext uri="{FF2B5EF4-FFF2-40B4-BE49-F238E27FC236}">
                  <a16:creationId xmlns:a16="http://schemas.microsoft.com/office/drawing/2014/main" id="{2F0FA4C5-81C0-4E4E-0925-B129D5862901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3" name="Google Shape;56;p13">
                <a:extLst>
                  <a:ext uri="{FF2B5EF4-FFF2-40B4-BE49-F238E27FC236}">
                    <a16:creationId xmlns:a16="http://schemas.microsoft.com/office/drawing/2014/main" id="{864F2F1A-CB7A-4CD5-8175-1D5B995D2331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7;p13">
                <a:extLst>
                  <a:ext uri="{FF2B5EF4-FFF2-40B4-BE49-F238E27FC236}">
                    <a16:creationId xmlns:a16="http://schemas.microsoft.com/office/drawing/2014/main" id="{937E6505-0DB8-023E-3C42-FEA3D537FF39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8;p13">
                <a:extLst>
                  <a:ext uri="{FF2B5EF4-FFF2-40B4-BE49-F238E27FC236}">
                    <a16:creationId xmlns:a16="http://schemas.microsoft.com/office/drawing/2014/main" id="{596A1E58-59A7-8D96-C887-FC5F94254692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7291494B-4083-8B3D-C2B8-ED9D398F0446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3886F46C-A71C-89EE-F4F7-590CA424F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109" y="5190010"/>
            <a:ext cx="1561025" cy="54610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118FAFB-4E0F-4245-D12A-061F15D03726}"/>
              </a:ext>
            </a:extLst>
          </p:cNvPr>
          <p:cNvSpPr txBox="1"/>
          <p:nvPr/>
        </p:nvSpPr>
        <p:spPr>
          <a:xfrm>
            <a:off x="5688529" y="744692"/>
            <a:ext cx="63448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800"/>
              </a:spcBef>
              <a:spcAft>
                <a:spcPts val="600"/>
              </a:spcAft>
            </a:pPr>
            <a:r>
              <a:rPr lang="pt-B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Recursos Financeiros Desperdiçados com o Aterramento dos Materiais Recicláveis: </a:t>
            </a:r>
            <a:br>
              <a:rPr lang="pt-BR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R$ 38 bilhões/ano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CB72080B-668E-1429-7D9F-675D871C6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82808"/>
              </p:ext>
            </p:extLst>
          </p:nvPr>
        </p:nvGraphicFramePr>
        <p:xfrm>
          <a:off x="6188279" y="2016847"/>
          <a:ext cx="5581596" cy="3148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343">
                  <a:extLst>
                    <a:ext uri="{9D8B030D-6E8A-4147-A177-3AD203B41FA5}">
                      <a16:colId xmlns:a16="http://schemas.microsoft.com/office/drawing/2014/main" val="277590584"/>
                    </a:ext>
                  </a:extLst>
                </a:gridCol>
                <a:gridCol w="2625253">
                  <a:extLst>
                    <a:ext uri="{9D8B030D-6E8A-4147-A177-3AD203B41FA5}">
                      <a16:colId xmlns:a16="http://schemas.microsoft.com/office/drawing/2014/main" val="3712605195"/>
                    </a:ext>
                  </a:extLst>
                </a:gridCol>
              </a:tblGrid>
              <a:tr h="449726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solidFill>
                            <a:schemeClr val="bg1"/>
                          </a:solidFill>
                          <a:effectLst/>
                        </a:rPr>
                        <a:t>Materiais</a:t>
                      </a:r>
                      <a:endParaRPr lang="pt-BR" sz="2000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solidFill>
                            <a:schemeClr val="bg1"/>
                          </a:solidFill>
                          <a:effectLst/>
                        </a:rPr>
                        <a:t>Valores (R$)</a:t>
                      </a:r>
                      <a:endParaRPr lang="pt-BR" sz="2000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5809920"/>
                  </a:ext>
                </a:extLst>
              </a:tr>
              <a:tr h="449726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Papel e Papelão</a:t>
                      </a:r>
                      <a:endParaRPr lang="pt-BR" sz="2000" kern="0" spc="0" baseline="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R$ 6.311.362.509</a:t>
                      </a:r>
                      <a:endParaRPr lang="pt-BR" sz="20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47799706"/>
                  </a:ext>
                </a:extLst>
              </a:tr>
              <a:tr h="449726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Plásticos</a:t>
                      </a:r>
                      <a:endParaRPr lang="pt-BR" sz="2000" kern="0" spc="0" baseline="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R$ 21.775.099.711</a:t>
                      </a:r>
                      <a:endParaRPr lang="pt-BR" sz="20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79358880"/>
                  </a:ext>
                </a:extLst>
              </a:tr>
              <a:tr h="449726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Metais</a:t>
                      </a:r>
                      <a:endParaRPr lang="pt-BR" sz="2000" kern="0" spc="0" baseline="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R$ 2.722.636.676</a:t>
                      </a:r>
                      <a:endParaRPr lang="pt-BR" sz="20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23109891"/>
                  </a:ext>
                </a:extLst>
              </a:tr>
              <a:tr h="449726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Vidro</a:t>
                      </a:r>
                      <a:endParaRPr lang="pt-BR" sz="2000" kern="0" spc="0" baseline="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R$ 424.803.246</a:t>
                      </a:r>
                      <a:endParaRPr lang="pt-BR" sz="20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24452866"/>
                  </a:ext>
                </a:extLst>
              </a:tr>
              <a:tr h="449726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Composto Orgânico</a:t>
                      </a:r>
                      <a:endParaRPr lang="pt-BR" sz="2000" kern="0" spc="0" baseline="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</a:rPr>
                        <a:t>R$ 6.787.861.388</a:t>
                      </a:r>
                      <a:endParaRPr lang="pt-BR" sz="20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5655978"/>
                  </a:ext>
                </a:extLst>
              </a:tr>
              <a:tr h="449726"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pt-BR" sz="2000" kern="0" spc="0" baseline="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00" dirty="0">
                          <a:effectLst/>
                          <a:highlight>
                            <a:srgbClr val="FFFF00"/>
                          </a:highlight>
                        </a:rPr>
                        <a:t>R$ 38.021.763.531</a:t>
                      </a:r>
                      <a:endParaRPr lang="pt-BR" sz="2000" b="1" kern="100" dirty="0">
                        <a:effectLst/>
                        <a:highlight>
                          <a:srgbClr val="FFFF00"/>
                        </a:highlight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11045508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180936E9-365C-BDFE-D226-70C5C20CC53C}"/>
              </a:ext>
            </a:extLst>
          </p:cNvPr>
          <p:cNvSpPr txBox="1"/>
          <p:nvPr/>
        </p:nvSpPr>
        <p:spPr>
          <a:xfrm>
            <a:off x="5988014" y="5212946"/>
            <a:ext cx="5343787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800"/>
              </a:spcAft>
            </a:pPr>
            <a:r>
              <a:rPr lang="pt-BR" sz="1200" b="1" kern="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Fonte: MMA com base na média nacional e por macrorregião dos preços dos recicláveis (Anuário da Reciclagem 2022)</a:t>
            </a:r>
            <a:endParaRPr lang="pt-BR" sz="1200" b="1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A48C9CD1-9CBB-7BFA-FEA6-8FBC92A4B7A1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6BBCB4F9-0A01-C97F-8BB0-E52A3C4E51B6}"/>
                </a:ext>
              </a:extLst>
            </p:cNvPr>
            <p:cNvPicPr/>
            <p:nvPr/>
          </p:nvPicPr>
          <p:blipFill rotWithShape="1">
            <a:blip r:embed="rId6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B0D49CD9-9B39-1A52-D5A9-90F3452A4E0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CEEB1FE-BF1A-AA71-819E-7F8F6D41C69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84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A4E56A99-0AF4-32A3-58AE-B475A344DBD0}"/>
              </a:ext>
            </a:extLst>
          </p:cNvPr>
          <p:cNvSpPr txBox="1"/>
          <p:nvPr/>
        </p:nvSpPr>
        <p:spPr>
          <a:xfrm>
            <a:off x="375341" y="560860"/>
            <a:ext cx="11441317" cy="70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476311">
              <a:lnSpc>
                <a:spcPct val="114999"/>
              </a:lnSpc>
            </a:pPr>
            <a:r>
              <a:rPr lang="pt-BR" sz="2400" b="1" dirty="0">
                <a:solidFill>
                  <a:schemeClr val="tx1"/>
                </a:solidFill>
                <a:latin typeface="Montserrat ExtraBold"/>
                <a:ea typeface="+mn-ea"/>
                <a:cs typeface="+mn-cs"/>
              </a:rPr>
              <a:t>1. </a:t>
            </a:r>
            <a:r>
              <a:rPr lang="pt-BR" sz="2400" b="1" dirty="0">
                <a:solidFill>
                  <a:schemeClr val="tx1"/>
                </a:solidFill>
                <a:latin typeface="Montserrat ExtraBold"/>
                <a:ea typeface="+mn-ea"/>
              </a:rPr>
              <a:t>Reduzir </a:t>
            </a:r>
            <a:r>
              <a:rPr lang="pt-BR" sz="2400" b="1" dirty="0" err="1">
                <a:solidFill>
                  <a:schemeClr val="tx1"/>
                </a:solidFill>
                <a:highlight>
                  <a:srgbClr val="00FF00"/>
                </a:highlight>
                <a:latin typeface="Montserrat ExtraBold"/>
                <a:ea typeface="+mn-ea"/>
              </a:rPr>
              <a:t>bi-tributação</a:t>
            </a:r>
            <a:r>
              <a:rPr lang="pt-BR" sz="2400" b="1" dirty="0">
                <a:solidFill>
                  <a:schemeClr val="tx1"/>
                </a:solidFill>
                <a:latin typeface="Montserrat ExtraBold"/>
                <a:ea typeface="+mn-ea"/>
              </a:rPr>
              <a:t> nos produtos reciclados</a:t>
            </a:r>
            <a:endParaRPr lang="pt-BR" dirty="0">
              <a:solidFill>
                <a:schemeClr val="tx1"/>
              </a:solidFill>
            </a:endParaRPr>
          </a:p>
          <a:p>
            <a:pPr defTabSz="476311">
              <a:lnSpc>
                <a:spcPct val="114999"/>
              </a:lnSpc>
            </a:pPr>
            <a:r>
              <a:rPr lang="pt-BR" sz="1800" b="1" dirty="0">
                <a:solidFill>
                  <a:srgbClr val="0070C0"/>
                </a:solidFill>
                <a:latin typeface="Montserrat"/>
                <a:ea typeface="+mn-ea"/>
              </a:rPr>
              <a:t>Assegurar incentivos e condições para promover maior circularidade de bens e produtos, aumentar o reuso, a reutilização, a remanufatura, e o aumento da reciclagem.</a:t>
            </a:r>
            <a:endParaRPr lang="pt-BR" sz="1800" dirty="0">
              <a:ea typeface="+mn-ea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204656" y="1537810"/>
            <a:ext cx="11441318" cy="404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r>
              <a:rPr lang="pt-BR" sz="1800" b="1" dirty="0">
                <a:solidFill>
                  <a:schemeClr val="tx1"/>
                </a:solidFill>
                <a:latin typeface="+mn-lt"/>
              </a:rPr>
              <a:t>Competir com a matéria-prima virgem já era um desafio para o setor da reciclagem, mas, com a Reforma Tributária, essa competição se tornará praticamente inviável. O único benefício aprovado para a reciclagem foi a concessão de crédito presumido ao adquirente de resíduos e demais materiais recicláveis </a:t>
            </a:r>
            <a:r>
              <a:rPr lang="pt-BR" sz="1800" b="1" u="sng" dirty="0">
                <a:solidFill>
                  <a:schemeClr val="tx1"/>
                </a:solidFill>
                <a:latin typeface="+mn-lt"/>
              </a:rPr>
              <a:t>de pessoa física, cooperativa ou de outra forma de organização popular.</a:t>
            </a:r>
          </a:p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endParaRPr lang="pt-BR" sz="500" b="1" u="sng" dirty="0">
              <a:solidFill>
                <a:schemeClr val="tx1"/>
              </a:solidFill>
              <a:latin typeface="+mn-lt"/>
            </a:endParaRPr>
          </a:p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Art. 9º, §6º, inciso III da EC 132/2023: “Art. 9º §6º Observado o disposto no § 5º, I, é autorizada a concessão de crédito ao contribuinte adquirente de: II - resíduos e demais materiais destinados à reciclagem, reutilização ou logística reversa, de pessoa física, cooperativa ou outra forma de organização popular.”</a:t>
            </a:r>
            <a:endParaRPr lang="pt-BR" sz="1800" b="1" dirty="0">
              <a:solidFill>
                <a:schemeClr val="tx1"/>
              </a:solidFill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71B366-27C9-6C63-D610-0050A01A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8" y="3919209"/>
            <a:ext cx="5180936" cy="10093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FE3DE0-8A89-A167-7683-F7B4D08DA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498" y="3919209"/>
            <a:ext cx="5885406" cy="19379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A2EA11C-1E15-B71B-7AA9-DC6B7CF267A2}"/>
              </a:ext>
            </a:extLst>
          </p:cNvPr>
          <p:cNvSpPr txBox="1"/>
          <p:nvPr/>
        </p:nvSpPr>
        <p:spPr>
          <a:xfrm>
            <a:off x="5809136" y="5857194"/>
            <a:ext cx="567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/>
              <a:t>Inesfa</a:t>
            </a:r>
            <a:endParaRPr lang="pt-BR" sz="12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770AA7-E5AB-9B09-AB5D-47E6B43526F9}"/>
              </a:ext>
            </a:extLst>
          </p:cNvPr>
          <p:cNvSpPr txBox="1"/>
          <p:nvPr/>
        </p:nvSpPr>
        <p:spPr>
          <a:xfrm>
            <a:off x="449318" y="5026197"/>
            <a:ext cx="5180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Apesar da vantagem de 23% existente no sistema tributário atual, ainda é </a:t>
            </a:r>
            <a:r>
              <a:rPr lang="pt-BR" sz="1600" b="1" dirty="0"/>
              <a:t>financeiramente mais vantajoso adquirir um insumo virgem do que o insumo reciclado</a:t>
            </a:r>
            <a:r>
              <a:rPr lang="pt-BR" sz="1600" dirty="0"/>
              <a:t>.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06B7476-559E-A704-6E32-A87B42C49928}"/>
              </a:ext>
            </a:extLst>
          </p:cNvPr>
          <p:cNvGrpSpPr/>
          <p:nvPr/>
        </p:nvGrpSpPr>
        <p:grpSpPr>
          <a:xfrm>
            <a:off x="9032646" y="5837026"/>
            <a:ext cx="2821927" cy="837750"/>
            <a:chOff x="4675504" y="5884334"/>
            <a:chExt cx="2821927" cy="83775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B4B69E6D-DDD8-7953-D409-724670F82A72}"/>
                </a:ext>
              </a:extLst>
            </p:cNvPr>
            <p:cNvPicPr/>
            <p:nvPr/>
          </p:nvPicPr>
          <p:blipFill rotWithShape="1">
            <a:blip r:embed="rId5" cstate="print"/>
            <a:srcRect l="-1078" t="-1008" r="1078" b="1250"/>
            <a:stretch/>
          </p:blipFill>
          <p:spPr>
            <a:xfrm>
              <a:off x="4675504" y="5884334"/>
              <a:ext cx="2821927" cy="83775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FCFA339F-D06E-313D-2501-57519D35A70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38E25DA6-5CCF-1CB9-A2E3-A93E593BC87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73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A4E56A99-0AF4-32A3-58AE-B475A344DBD0}"/>
              </a:ext>
            </a:extLst>
          </p:cNvPr>
          <p:cNvSpPr txBox="1"/>
          <p:nvPr/>
        </p:nvSpPr>
        <p:spPr>
          <a:xfrm>
            <a:off x="413257" y="360226"/>
            <a:ext cx="11441317" cy="70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76311">
              <a:lnSpc>
                <a:spcPct val="114999"/>
              </a:lnSpc>
            </a:pPr>
            <a:r>
              <a:rPr lang="pt-BR" sz="2200" b="1" dirty="0">
                <a:solidFill>
                  <a:schemeClr val="tx1"/>
                </a:solidFill>
                <a:latin typeface="Montserrat ExtraBold"/>
                <a:ea typeface="+mn-ea"/>
              </a:rPr>
              <a:t>Crédito Presumido oriundo de cooperativas e associações de reciclagem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518282" y="836179"/>
            <a:ext cx="11441318" cy="404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endParaRPr lang="pt-BR" sz="500" b="1" u="sng" dirty="0">
              <a:solidFill>
                <a:schemeClr val="tx1"/>
              </a:solidFill>
              <a:latin typeface="+mn-lt"/>
            </a:endParaRPr>
          </a:p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Art. 9º, §6º, inciso III da EC 132/2023: “Art. 9º §6º Observado o disposto no § 5º, I, é autorizada a concessão de crédito ao contribuinte adquirente de: II - resíduos e demais materiais destinados à reciclagem, reutilização ou logística reversa, de pessoa física, cooperativa ou outra forma de organização popular.”</a:t>
            </a:r>
            <a:endParaRPr lang="pt-BR" sz="1800" b="1" dirty="0">
              <a:solidFill>
                <a:schemeClr val="tx1"/>
              </a:solidFill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8A3F31-5004-E11C-2B16-CE6B8998C447}"/>
              </a:ext>
            </a:extLst>
          </p:cNvPr>
          <p:cNvSpPr txBox="1"/>
          <p:nvPr/>
        </p:nvSpPr>
        <p:spPr>
          <a:xfrm>
            <a:off x="706933" y="1851691"/>
            <a:ext cx="10827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art. 165 do PLP 68/2024 </a:t>
            </a:r>
            <a:r>
              <a:rPr lang="pt-BR" dirty="0"/>
              <a:t>regulamenta esse benefício, determinado os seguintes percentuais: </a:t>
            </a:r>
            <a:br>
              <a:rPr lang="pt-BR" dirty="0"/>
            </a:br>
            <a:r>
              <a:rPr lang="pt-BR" b="1" u="sng" dirty="0">
                <a:highlight>
                  <a:srgbClr val="FFFF00"/>
                </a:highlight>
              </a:rPr>
              <a:t>13% para IBS e 7% para IBS =  total de 20%, mas como alíquota padrão do CBS/IBS pode ser de cerca de 27%, mesmo as cooperativas seriam tributadas em 7%.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77A330-BEAF-FFD5-C7B7-A467CCD8528E}"/>
              </a:ext>
            </a:extLst>
          </p:cNvPr>
          <p:cNvSpPr txBox="1"/>
          <p:nvPr/>
        </p:nvSpPr>
        <p:spPr>
          <a:xfrm>
            <a:off x="428029" y="3012997"/>
            <a:ext cx="1144131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u="sng" dirty="0"/>
              <a:t>POSSÍVEL SOLUÇÃO PARA MANTER MÍNIMO DE COMPETITIVIDADE PARA INSUMOS RECICLADOS</a:t>
            </a:r>
          </a:p>
          <a:p>
            <a:endParaRPr lang="pt-B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u="sng" dirty="0">
                <a:highlight>
                  <a:srgbClr val="FFFF00"/>
                </a:highlight>
              </a:rPr>
              <a:t>Crédito Presumido: “crédito presumido de 100% da alíquota padrão da CBS/IBS”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u="sng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u="sng" dirty="0">
                <a:highlight>
                  <a:srgbClr val="FFFF00"/>
                </a:highlight>
              </a:rPr>
              <a:t>Ampliar as operações e serviços com materiais recicláveis por catadores incentivados que poderão usufruir do crédito presumido. </a:t>
            </a:r>
            <a:r>
              <a:rPr lang="pt-BR" sz="2200" b="1" u="sng" dirty="0"/>
              <a:t>Atualmente, apenas as aquisições estão abarcadas, sendo que há outras operações que podem ser realizadas e não estariam contempladas </a:t>
            </a:r>
            <a:r>
              <a:rPr lang="pt-BR" sz="2200" b="1" u="sng" dirty="0">
                <a:highlight>
                  <a:srgbClr val="FFFF00"/>
                </a:highlight>
              </a:rPr>
              <a:t>(Prestação de serviços de coleta para órgãos público e privados, prestação de serviços em grandes eventos , prestação de serviços de educação ambiental</a:t>
            </a:r>
            <a:r>
              <a:rPr lang="pt-BR" sz="2200" b="1" u="sng" dirty="0"/>
              <a:t>).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8AAA14-9D97-3A5E-3E65-5830D945DD78}"/>
              </a:ext>
            </a:extLst>
          </p:cNvPr>
          <p:cNvGrpSpPr/>
          <p:nvPr/>
        </p:nvGrpSpPr>
        <p:grpSpPr>
          <a:xfrm>
            <a:off x="9032646" y="6063221"/>
            <a:ext cx="2821927" cy="611554"/>
            <a:chOff x="4675504" y="6110529"/>
            <a:chExt cx="2821927" cy="611554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A2B503D-3A00-DA86-0AA9-28B0CC5E86B0}"/>
                </a:ext>
              </a:extLst>
            </p:cNvPr>
            <p:cNvPicPr/>
            <p:nvPr/>
          </p:nvPicPr>
          <p:blipFill rotWithShape="1">
            <a:blip r:embed="rId3" cstate="print"/>
            <a:srcRect l="-1078" t="31560" r="1078" b="1251"/>
            <a:stretch/>
          </p:blipFill>
          <p:spPr>
            <a:xfrm>
              <a:off x="4675504" y="6157836"/>
              <a:ext cx="2821927" cy="564247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CCE3CC2-A02C-840B-0D5A-0AB8CD0C55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B05DDE34-E908-FBCA-5B76-82191DC09B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00035F-9569-C5E8-1922-5BD1EE1F0D19}"/>
              </a:ext>
            </a:extLst>
          </p:cNvPr>
          <p:cNvSpPr txBox="1"/>
          <p:nvPr/>
        </p:nvSpPr>
        <p:spPr>
          <a:xfrm>
            <a:off x="823827" y="6186217"/>
            <a:ext cx="187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Sugestões: ANCAT</a:t>
            </a:r>
          </a:p>
        </p:txBody>
      </p:sp>
    </p:spTree>
    <p:extLst>
      <p:ext uri="{BB962C8B-B14F-4D97-AF65-F5344CB8AC3E}">
        <p14:creationId xmlns:p14="http://schemas.microsoft.com/office/powerpoint/2010/main" val="371467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F639782-DB61-E233-074A-C0E34588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>
            <a:extLst>
              <a:ext uri="{FF2B5EF4-FFF2-40B4-BE49-F238E27FC236}">
                <a16:creationId xmlns:a16="http://schemas.microsoft.com/office/drawing/2014/main" id="{9D320B1F-2A4C-F034-6A18-AE09885AB8B7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55" name="Google Shape;55;p13">
              <a:extLst>
                <a:ext uri="{FF2B5EF4-FFF2-40B4-BE49-F238E27FC236}">
                  <a16:creationId xmlns:a16="http://schemas.microsoft.com/office/drawing/2014/main" id="{C1A1121E-B4AE-22F7-C151-D705EF1CE06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56" name="Google Shape;56;p13">
                <a:extLst>
                  <a:ext uri="{FF2B5EF4-FFF2-40B4-BE49-F238E27FC236}">
                    <a16:creationId xmlns:a16="http://schemas.microsoft.com/office/drawing/2014/main" id="{E8C25CB3-CBC5-A08B-BF9D-5C845A4BD95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>
                <a:extLst>
                  <a:ext uri="{FF2B5EF4-FFF2-40B4-BE49-F238E27FC236}">
                    <a16:creationId xmlns:a16="http://schemas.microsoft.com/office/drawing/2014/main" id="{7C601EF1-1192-C06F-4E01-16682A0FF047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3">
                <a:extLst>
                  <a:ext uri="{FF2B5EF4-FFF2-40B4-BE49-F238E27FC236}">
                    <a16:creationId xmlns:a16="http://schemas.microsoft.com/office/drawing/2014/main" id="{743C66AF-1204-505B-DA99-0406E42308F7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>
              <a:extLst>
                <a:ext uri="{FF2B5EF4-FFF2-40B4-BE49-F238E27FC236}">
                  <a16:creationId xmlns:a16="http://schemas.microsoft.com/office/drawing/2014/main" id="{4A7B914C-EF35-F772-75BE-DDAFA6510445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3">
            <a:extLst>
              <a:ext uri="{FF2B5EF4-FFF2-40B4-BE49-F238E27FC236}">
                <a16:creationId xmlns:a16="http://schemas.microsoft.com/office/drawing/2014/main" id="{A4E56A99-0AF4-32A3-58AE-B475A344DBD0}"/>
              </a:ext>
            </a:extLst>
          </p:cNvPr>
          <p:cNvSpPr txBox="1"/>
          <p:nvPr/>
        </p:nvSpPr>
        <p:spPr>
          <a:xfrm>
            <a:off x="413257" y="360226"/>
            <a:ext cx="11441317" cy="70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76311">
              <a:lnSpc>
                <a:spcPct val="114999"/>
              </a:lnSpc>
            </a:pPr>
            <a:r>
              <a:rPr lang="pt-BR" sz="2200" b="1" dirty="0">
                <a:solidFill>
                  <a:schemeClr val="tx1"/>
                </a:solidFill>
                <a:latin typeface="Montserrat ExtraBold"/>
                <a:ea typeface="+mn-ea"/>
              </a:rPr>
              <a:t>Crédito Presumido oriundo de cooperativas e associações de reciclagem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B55B9219-F9B4-C441-D1CD-77088A0F798F}"/>
              </a:ext>
            </a:extLst>
          </p:cNvPr>
          <p:cNvSpPr txBox="1">
            <a:spLocks noGrp="1"/>
          </p:cNvSpPr>
          <p:nvPr/>
        </p:nvSpPr>
        <p:spPr>
          <a:xfrm>
            <a:off x="527807" y="1020968"/>
            <a:ext cx="11441318" cy="404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endParaRPr lang="pt-BR" sz="500" b="1" u="sng" dirty="0">
              <a:solidFill>
                <a:schemeClr val="tx1"/>
              </a:solidFill>
              <a:latin typeface="+mn-lt"/>
            </a:endParaRPr>
          </a:p>
          <a:p>
            <a:pPr marL="139700" indent="0">
              <a:lnSpc>
                <a:spcPct val="100000"/>
              </a:lnSpc>
              <a:buClr>
                <a:srgbClr val="4472C4"/>
              </a:buClr>
              <a:buNone/>
            </a:pPr>
            <a:r>
              <a:rPr lang="pt-BR" sz="18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Art. 9º, §6º, inciso III da EC 132/2023: “Art. 9º §6º Observado o disposto no § 5º, I, é autorizada a concessão de crédito ao contribuinte adquirente de: II - resíduos e demais materiais destinados à reciclagem, reutilização ou logística reversa, de pessoa física, cooperativa ou outra forma de organização popular.”</a:t>
            </a:r>
            <a:endParaRPr lang="pt-BR" sz="1800" b="1" dirty="0">
              <a:solidFill>
                <a:schemeClr val="tx1"/>
              </a:solidFill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77A330-BEAF-FFD5-C7B7-A467CCD8528E}"/>
              </a:ext>
            </a:extLst>
          </p:cNvPr>
          <p:cNvSpPr txBox="1"/>
          <p:nvPr/>
        </p:nvSpPr>
        <p:spPr>
          <a:xfrm>
            <a:off x="781050" y="2230262"/>
            <a:ext cx="104298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</a:rPr>
              <a:t>Autorizar que Estados, Distrito Federal e Municípios fixem alíquota zero do IBS </a:t>
            </a:r>
            <a:r>
              <a:rPr lang="pt-BR" sz="2000" dirty="0"/>
              <a:t>nas operações incentivadas envolvendo catadores e a coleta de resíduos e materiais destinados à reciclagem, reutilização e/ou a logística reversa;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Prever expressamente a </a:t>
            </a:r>
            <a:r>
              <a:rPr lang="pt-BR" sz="2000" b="1" dirty="0">
                <a:highlight>
                  <a:srgbClr val="FFFF00"/>
                </a:highlight>
              </a:rPr>
              <a:t>não incide IBS e CBS nas operações envolvendo coletores e catadores incentivados de resíduos e materiais recicláveis no âmbito e/ou em decorrência de ato de cooperação, acordos setoriais, planos de gerenciamento de resíduos e/ou no fornecimento ou prestação de serviços ao titular do serviço público de limpeza urbana </a:t>
            </a:r>
            <a:r>
              <a:rPr lang="pt-BR" sz="2000" dirty="0"/>
              <a:t>e de manejo de resíduos sólidos.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Permitir expressamente a </a:t>
            </a:r>
            <a:r>
              <a:rPr lang="pt-BR" sz="2000" b="1" dirty="0">
                <a:highlight>
                  <a:srgbClr val="FFFF00"/>
                </a:highlight>
              </a:rPr>
              <a:t>aplicação do regime especial das cooperativas nas operações realizadas entre os catadores incentivados e suas cooperativas</a:t>
            </a:r>
            <a:r>
              <a:rPr lang="pt-BR" sz="2000" dirty="0"/>
              <a:t>, sendo possível usufruir, concomitantemente, do crédito presumido nas operações envolvendo materiais recicláveis.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u="sng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8AAA14-9D97-3A5E-3E65-5830D945DD78}"/>
              </a:ext>
            </a:extLst>
          </p:cNvPr>
          <p:cNvGrpSpPr/>
          <p:nvPr/>
        </p:nvGrpSpPr>
        <p:grpSpPr>
          <a:xfrm>
            <a:off x="9032646" y="6063221"/>
            <a:ext cx="2821927" cy="611554"/>
            <a:chOff x="4675504" y="6110529"/>
            <a:chExt cx="2821927" cy="611554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A2B503D-3A00-DA86-0AA9-28B0CC5E86B0}"/>
                </a:ext>
              </a:extLst>
            </p:cNvPr>
            <p:cNvPicPr/>
            <p:nvPr/>
          </p:nvPicPr>
          <p:blipFill rotWithShape="1">
            <a:blip r:embed="rId3" cstate="print"/>
            <a:srcRect l="-1078" t="31560" r="1078" b="1251"/>
            <a:stretch/>
          </p:blipFill>
          <p:spPr>
            <a:xfrm>
              <a:off x="4675504" y="6157836"/>
              <a:ext cx="2821927" cy="564247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CCE3CC2-A02C-840B-0D5A-0AB8CD0C55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B05DDE34-E908-FBCA-5B76-82191DC09B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189B267F-5B19-3BBC-1CEA-1B95A7BEAAD4}"/>
              </a:ext>
            </a:extLst>
          </p:cNvPr>
          <p:cNvSpPr txBox="1"/>
          <p:nvPr/>
        </p:nvSpPr>
        <p:spPr>
          <a:xfrm>
            <a:off x="4572348" y="6063221"/>
            <a:ext cx="19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Sugestões: ANCAT</a:t>
            </a:r>
          </a:p>
        </p:txBody>
      </p:sp>
    </p:spTree>
    <p:extLst>
      <p:ext uri="{BB962C8B-B14F-4D97-AF65-F5344CB8AC3E}">
        <p14:creationId xmlns:p14="http://schemas.microsoft.com/office/powerpoint/2010/main" val="373548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507174A-A139-D060-7407-23863796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35" y="1187108"/>
            <a:ext cx="5611996" cy="44674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FC1C0F-BC98-FA0C-6B86-8A2CD0C44712}"/>
              </a:ext>
            </a:extLst>
          </p:cNvPr>
          <p:cNvSpPr txBox="1"/>
          <p:nvPr/>
        </p:nvSpPr>
        <p:spPr>
          <a:xfrm>
            <a:off x="576040" y="287258"/>
            <a:ext cx="11223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u="sng" dirty="0"/>
              <a:t>DIFERENÇA DO TRATAMENTO TRIBUTÁRIO DO MATERIAL VIRGEM E DO RECICLADO</a:t>
            </a:r>
          </a:p>
        </p:txBody>
      </p:sp>
      <p:grpSp>
        <p:nvGrpSpPr>
          <p:cNvPr id="9" name="Google Shape;54;p13">
            <a:extLst>
              <a:ext uri="{FF2B5EF4-FFF2-40B4-BE49-F238E27FC236}">
                <a16:creationId xmlns:a16="http://schemas.microsoft.com/office/drawing/2014/main" id="{2D633F74-896E-7893-E81B-F3B947FAB3DF}"/>
              </a:ext>
            </a:extLst>
          </p:cNvPr>
          <p:cNvGrpSpPr/>
          <p:nvPr/>
        </p:nvGrpSpPr>
        <p:grpSpPr>
          <a:xfrm rot="10800000" flipH="1">
            <a:off x="35" y="5"/>
            <a:ext cx="12191909" cy="174439"/>
            <a:chOff x="7878846" y="52"/>
            <a:chExt cx="4074654" cy="91733"/>
          </a:xfrm>
        </p:grpSpPr>
        <p:grpSp>
          <p:nvGrpSpPr>
            <p:cNvPr id="10" name="Google Shape;55;p13">
              <a:extLst>
                <a:ext uri="{FF2B5EF4-FFF2-40B4-BE49-F238E27FC236}">
                  <a16:creationId xmlns:a16="http://schemas.microsoft.com/office/drawing/2014/main" id="{9CA0D296-751F-B519-E813-4075A43225C7}"/>
                </a:ext>
              </a:extLst>
            </p:cNvPr>
            <p:cNvGrpSpPr/>
            <p:nvPr/>
          </p:nvGrpSpPr>
          <p:grpSpPr>
            <a:xfrm>
              <a:off x="7878846" y="85"/>
              <a:ext cx="3056223" cy="91700"/>
              <a:chOff x="7772400" y="1164400"/>
              <a:chExt cx="4419700" cy="221765"/>
            </a:xfrm>
          </p:grpSpPr>
          <p:sp>
            <p:nvSpPr>
              <p:cNvPr id="12" name="Google Shape;56;p13">
                <a:extLst>
                  <a:ext uri="{FF2B5EF4-FFF2-40B4-BE49-F238E27FC236}">
                    <a16:creationId xmlns:a16="http://schemas.microsoft.com/office/drawing/2014/main" id="{5AA0C534-192E-E65A-4C15-C0D6EE7D3636}"/>
                  </a:ext>
                </a:extLst>
              </p:cNvPr>
              <p:cNvSpPr/>
              <p:nvPr/>
            </p:nvSpPr>
            <p:spPr>
              <a:xfrm rot="10800000" flipH="1">
                <a:off x="10718800" y="1164400"/>
                <a:ext cx="1473300" cy="21990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7;p13">
                <a:extLst>
                  <a:ext uri="{FF2B5EF4-FFF2-40B4-BE49-F238E27FC236}">
                    <a16:creationId xmlns:a16="http://schemas.microsoft.com/office/drawing/2014/main" id="{AEA78289-7BF5-3DC2-BF9C-DA664402546D}"/>
                  </a:ext>
                </a:extLst>
              </p:cNvPr>
              <p:cNvSpPr/>
              <p:nvPr/>
            </p:nvSpPr>
            <p:spPr>
              <a:xfrm rot="10800000" flipH="1">
                <a:off x="9245600" y="1164400"/>
                <a:ext cx="1473300" cy="21990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8;p13">
                <a:extLst>
                  <a:ext uri="{FF2B5EF4-FFF2-40B4-BE49-F238E27FC236}">
                    <a16:creationId xmlns:a16="http://schemas.microsoft.com/office/drawing/2014/main" id="{AB9E7253-E672-685A-E795-97DA19959021}"/>
                  </a:ext>
                </a:extLst>
              </p:cNvPr>
              <p:cNvSpPr/>
              <p:nvPr/>
            </p:nvSpPr>
            <p:spPr>
              <a:xfrm rot="10800000" flipH="1">
                <a:off x="7772400" y="1166265"/>
                <a:ext cx="1473300" cy="21990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59;p13">
              <a:extLst>
                <a:ext uri="{FF2B5EF4-FFF2-40B4-BE49-F238E27FC236}">
                  <a16:creationId xmlns:a16="http://schemas.microsoft.com/office/drawing/2014/main" id="{9F897876-4705-0841-126B-D885DA5EEBC0}"/>
                </a:ext>
              </a:extLst>
            </p:cNvPr>
            <p:cNvSpPr/>
            <p:nvPr/>
          </p:nvSpPr>
          <p:spPr>
            <a:xfrm rot="10800000" flipH="1">
              <a:off x="10934700" y="52"/>
              <a:ext cx="1018800" cy="90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395FC8B-C3DF-B80E-F52F-365A5E7683AD}"/>
              </a:ext>
            </a:extLst>
          </p:cNvPr>
          <p:cNvSpPr txBox="1"/>
          <p:nvPr/>
        </p:nvSpPr>
        <p:spPr>
          <a:xfrm>
            <a:off x="238078" y="938431"/>
            <a:ext cx="63089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Na aquisição do resíduo para reciclagem sem ser de cooperativas ou associações, não tem CRÉDITOS. Ao adquirir resíduos plásticos para reciclagem, a empresa de recicladora não tem qualquer tipo de crédito tributário de impostos (IPI, ICMS, PIS/COFINS). </a:t>
            </a:r>
          </a:p>
          <a:p>
            <a:endParaRPr lang="pt-BR" dirty="0"/>
          </a:p>
          <a:p>
            <a:r>
              <a:rPr lang="pt-BR" dirty="0"/>
              <a:t>Na venda da resina plástica reciclada: ALÍQUOTA IGUAL DA MATERIA-PRIMA PLÁSTICA VIRGEM – ao vender o material reciclado incide impostos da mesma forma que a matéria-prima virgem. </a:t>
            </a:r>
          </a:p>
          <a:p>
            <a:endParaRPr lang="pt-BR" dirty="0"/>
          </a:p>
          <a:p>
            <a:r>
              <a:rPr lang="pt-BR" dirty="0"/>
              <a:t>Pleitos do setor de plástico seria o resíduo dar direito </a:t>
            </a:r>
            <a:r>
              <a:rPr lang="pt-BR" b="1" dirty="0"/>
              <a:t>a “crédito presumido” para reduzir a saída do produto reciclado </a:t>
            </a:r>
            <a:r>
              <a:rPr lang="pt-BR" dirty="0"/>
              <a:t>de forma a criar uma atratividade/diferencial ao uso do material reciclado frente a matéria-prima virgem</a:t>
            </a:r>
          </a:p>
          <a:p>
            <a:endParaRPr lang="pt-BR" dirty="0"/>
          </a:p>
          <a:p>
            <a:r>
              <a:rPr lang="pt-BR" dirty="0"/>
              <a:t>Exemplo: Incluir dentre os “coletores incentivados” pessoas jurídicas, ou a figura do comércio atacadista, já que grande parte das aquisições dos recicladores são resíduos de comércio atacadista (30% das aquisições são provenientes de comércios atacadistas/sucateiros. (Fonte Abiplast).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B139E25-A88D-7DB7-1A3E-85C2D6217A67}"/>
              </a:ext>
            </a:extLst>
          </p:cNvPr>
          <p:cNvSpPr txBox="1"/>
          <p:nvPr/>
        </p:nvSpPr>
        <p:spPr>
          <a:xfrm>
            <a:off x="7760391" y="5764695"/>
            <a:ext cx="3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Fonte: Abiplast.</a:t>
            </a:r>
          </a:p>
        </p:txBody>
      </p:sp>
    </p:spTree>
    <p:extLst>
      <p:ext uri="{BB962C8B-B14F-4D97-AF65-F5344CB8AC3E}">
        <p14:creationId xmlns:p14="http://schemas.microsoft.com/office/powerpoint/2010/main" val="1194035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9AF9C8FB43743BF756B0C2E7299F1" ma:contentTypeVersion="6" ma:contentTypeDescription="Crie um novo documento." ma:contentTypeScope="" ma:versionID="63b49081f0147234ed1ee33169d75057">
  <xsd:schema xmlns:xsd="http://www.w3.org/2001/XMLSchema" xmlns:xs="http://www.w3.org/2001/XMLSchema" xmlns:p="http://schemas.microsoft.com/office/2006/metadata/properties" xmlns:ns2="7ccfebdf-1061-4b93-bf5c-aa9490352c6c" xmlns:ns3="ed2405a4-23a3-4dff-ac23-3d9704c3d9ec" targetNamespace="http://schemas.microsoft.com/office/2006/metadata/properties" ma:root="true" ma:fieldsID="7488d251fb71cee4ecd20ff3f695e389" ns2:_="" ns3:_="">
    <xsd:import namespace="7ccfebdf-1061-4b93-bf5c-aa9490352c6c"/>
    <xsd:import namespace="ed2405a4-23a3-4dff-ac23-3d9704c3d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febdf-1061-4b93-bf5c-aa9490352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405a4-23a3-4dff-ac23-3d9704c3d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8284B6-97F7-439C-AE04-8236F3F74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cfebdf-1061-4b93-bf5c-aa9490352c6c"/>
    <ds:schemaRef ds:uri="ed2405a4-23a3-4dff-ac23-3d9704c3d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53FCFB-DE39-47D7-84E6-808B1E96E7F6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ccfebdf-1061-4b93-bf5c-aa9490352c6c"/>
    <ds:schemaRef ds:uri="ed2405a4-23a3-4dff-ac23-3d9704c3d9e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083F63-E9C6-4993-9FC4-2FF3429CB9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4442</Words>
  <Application>Microsoft Office PowerPoint</Application>
  <PresentationFormat>Widescreen</PresentationFormat>
  <Paragraphs>289</Paragraphs>
  <Slides>26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</vt:lpstr>
      <vt:lpstr>Calibri Light</vt:lpstr>
      <vt:lpstr>Century</vt:lpstr>
      <vt:lpstr>Kepler Std</vt:lpstr>
      <vt:lpstr>Kepler Std Disp</vt:lpstr>
      <vt:lpstr>Kepler Std Scn Capt</vt:lpstr>
      <vt:lpstr>Montserrat</vt:lpstr>
      <vt:lpstr>Montserrat ExtraBold</vt:lpstr>
      <vt:lpstr>Open Sans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Conselho Nacional de Segurança Alimentar e Nutricional Presidência da República</vt:lpstr>
      <vt:lpstr>Marco Global de Substâncias Químicas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Propostas de ajuste na Reforma Tributária PLP 68</dc:title>
  <dc:creator>Bruna De Vita Silva Santos</dc:creator>
  <cp:lastModifiedBy>Adalberto Felicio Maluf Filho</cp:lastModifiedBy>
  <cp:revision>1045</cp:revision>
  <dcterms:created xsi:type="dcterms:W3CDTF">2024-09-20T14:32:56Z</dcterms:created>
  <dcterms:modified xsi:type="dcterms:W3CDTF">2024-10-29T16:55:51Z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0x0101005009AF9C8FB43743BF756B0C2E7299F1</vt:lpwstr>
  </property>
</Properties>
</file>