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3" r:id="rId2"/>
  </p:sldMasterIdLst>
  <p:notesMasterIdLst>
    <p:notesMasterId r:id="rId30"/>
  </p:notesMasterIdLst>
  <p:sldIdLst>
    <p:sldId id="528" r:id="rId3"/>
    <p:sldId id="533" r:id="rId4"/>
    <p:sldId id="534" r:id="rId5"/>
    <p:sldId id="466" r:id="rId6"/>
    <p:sldId id="467" r:id="rId7"/>
    <p:sldId id="468" r:id="rId8"/>
    <p:sldId id="521" r:id="rId9"/>
    <p:sldId id="491" r:id="rId10"/>
    <p:sldId id="485" r:id="rId11"/>
    <p:sldId id="513" r:id="rId12"/>
    <p:sldId id="530" r:id="rId13"/>
    <p:sldId id="515" r:id="rId14"/>
    <p:sldId id="529" r:id="rId15"/>
    <p:sldId id="514" r:id="rId16"/>
    <p:sldId id="525" r:id="rId17"/>
    <p:sldId id="518" r:id="rId18"/>
    <p:sldId id="531" r:id="rId19"/>
    <p:sldId id="516" r:id="rId20"/>
    <p:sldId id="532" r:id="rId21"/>
    <p:sldId id="517" r:id="rId22"/>
    <p:sldId id="526" r:id="rId23"/>
    <p:sldId id="512" r:id="rId24"/>
    <p:sldId id="524" r:id="rId25"/>
    <p:sldId id="527" r:id="rId26"/>
    <p:sldId id="493" r:id="rId27"/>
    <p:sldId id="458" r:id="rId28"/>
    <p:sldId id="461" r:id="rId29"/>
  </p:sldIdLst>
  <p:sldSz cx="9144000" cy="6858000" type="screen4x3"/>
  <p:notesSz cx="6797675" cy="9926638"/>
  <p:defaultTextStyle>
    <a:defPPr>
      <a:defRPr lang="pt-B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936"/>
    <a:srgbClr val="137292"/>
    <a:srgbClr val="116785"/>
    <a:srgbClr val="1D4F5D"/>
    <a:srgbClr val="18414C"/>
    <a:srgbClr val="1B4955"/>
    <a:srgbClr val="31859C"/>
    <a:srgbClr val="B9BEC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5" autoAdjust="0"/>
    <p:restoredTop sz="94709" autoAdjust="0"/>
  </p:normalViewPr>
  <p:slideViewPr>
    <p:cSldViewPr>
      <p:cViewPr>
        <p:scale>
          <a:sx n="70" d="100"/>
          <a:sy n="70" d="100"/>
        </p:scale>
        <p:origin x="-126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2.xml.rels><?xml version="1.0" encoding="UTF-8" standalone="yes"?>
<Relationships xmlns="http://schemas.openxmlformats.org/package/2006/relationships"><Relationship Id="rId2" Type="http://schemas.openxmlformats.org/officeDocument/2006/relationships/oleObject" Target="Pasta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pt-BR"/>
  <c:chart>
    <c:plotArea>
      <c:layout/>
      <c:barChart>
        <c:barDir val="col"/>
        <c:grouping val="clustered"/>
        <c:ser>
          <c:idx val="0"/>
          <c:order val="0"/>
          <c:tx>
            <c:strRef>
              <c:f>Plan1!$B$1</c:f>
              <c:strCache>
                <c:ptCount val="1"/>
                <c:pt idx="0">
                  <c:v>ICMS</c:v>
                </c:pt>
              </c:strCache>
            </c:strRef>
          </c:tx>
          <c:dLbls>
            <c:txPr>
              <a:bodyPr/>
              <a:lstStyle/>
              <a:p>
                <a:pPr>
                  <a:defRPr sz="1400" b="1"/>
                </a:pPr>
                <a:endParaRPr lang="pt-BR"/>
              </a:p>
            </c:txPr>
            <c:dLblPos val="outEnd"/>
            <c:showVal val="1"/>
          </c:dLbls>
          <c:cat>
            <c:numRef>
              <c:f>Plan1!$A$2:$A$14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Plan1!$B$2:$B$14</c:f>
              <c:numCache>
                <c:formatCode>#,##0</c:formatCode>
                <c:ptCount val="13"/>
                <c:pt idx="0">
                  <c:v>8.692813000000001</c:v>
                </c:pt>
                <c:pt idx="1">
                  <c:v>11.750015000000001</c:v>
                </c:pt>
                <c:pt idx="2">
                  <c:v>12.846276</c:v>
                </c:pt>
                <c:pt idx="3">
                  <c:v>15.109078</c:v>
                </c:pt>
                <c:pt idx="4">
                  <c:v>16.448779999999907</c:v>
                </c:pt>
                <c:pt idx="5">
                  <c:v>19.290206999999953</c:v>
                </c:pt>
                <c:pt idx="6">
                  <c:v>21.321591000000016</c:v>
                </c:pt>
                <c:pt idx="7">
                  <c:v>23.806885000000058</c:v>
                </c:pt>
                <c:pt idx="8">
                  <c:v>25.906101999999986</c:v>
                </c:pt>
                <c:pt idx="9">
                  <c:v>27.635349999999953</c:v>
                </c:pt>
                <c:pt idx="10">
                  <c:v>28.283230999999926</c:v>
                </c:pt>
                <c:pt idx="11">
                  <c:v>32.38167099999999</c:v>
                </c:pt>
                <c:pt idx="12">
                  <c:v>33</c:v>
                </c:pt>
              </c:numCache>
            </c:numRef>
          </c:val>
        </c:ser>
        <c:ser>
          <c:idx val="1"/>
          <c:order val="1"/>
          <c:tx>
            <c:strRef>
              <c:f>Plan1!$C$1</c:f>
              <c:strCache>
                <c:ptCount val="1"/>
                <c:pt idx="0">
                  <c:v>Tributos*</c:v>
                </c:pt>
              </c:strCache>
            </c:strRef>
          </c:tx>
          <c:dLbls>
            <c:txPr>
              <a:bodyPr/>
              <a:lstStyle/>
              <a:p>
                <a:pPr>
                  <a:defRPr sz="1400" b="1"/>
                </a:pPr>
                <a:endParaRPr lang="pt-BR"/>
              </a:p>
            </c:txPr>
            <c:dLblPos val="outEnd"/>
            <c:showVal val="1"/>
          </c:dLbls>
          <c:cat>
            <c:numRef>
              <c:f>Plan1!$A$2:$A$14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Plan1!$C$2:$C$14</c:f>
              <c:numCache>
                <c:formatCode>#,##0</c:formatCode>
                <c:ptCount val="13"/>
                <c:pt idx="0">
                  <c:v>13.821064</c:v>
                </c:pt>
                <c:pt idx="1">
                  <c:v>17.465207999999926</c:v>
                </c:pt>
                <c:pt idx="2">
                  <c:v>19.371069000000031</c:v>
                </c:pt>
                <c:pt idx="3">
                  <c:v>24.167431000000001</c:v>
                </c:pt>
                <c:pt idx="4">
                  <c:v>28.664314000000001</c:v>
                </c:pt>
                <c:pt idx="5">
                  <c:v>34.954340999999992</c:v>
                </c:pt>
                <c:pt idx="6">
                  <c:v>39.035687000000003</c:v>
                </c:pt>
                <c:pt idx="7">
                  <c:v>41.915286999999992</c:v>
                </c:pt>
                <c:pt idx="8">
                  <c:v>47.934061999999997</c:v>
                </c:pt>
                <c:pt idx="9">
                  <c:v>46.506525000000003</c:v>
                </c:pt>
                <c:pt idx="10">
                  <c:v>51.853961999999996</c:v>
                </c:pt>
                <c:pt idx="11">
                  <c:v>57.5</c:v>
                </c:pt>
                <c:pt idx="12">
                  <c:v>61.2</c:v>
                </c:pt>
              </c:numCache>
            </c:numRef>
          </c:val>
        </c:ser>
        <c:dLbls>
          <c:showVal val="1"/>
        </c:dLbls>
        <c:axId val="69027328"/>
        <c:axId val="69028864"/>
      </c:barChart>
      <c:catAx>
        <c:axId val="69027328"/>
        <c:scaling>
          <c:orientation val="minMax"/>
        </c:scaling>
        <c:axPos val="b"/>
        <c:numFmt formatCode="General" sourceLinked="1"/>
        <c:tickLblPos val="nextTo"/>
        <c:txPr>
          <a:bodyPr/>
          <a:lstStyle/>
          <a:p>
            <a:pPr>
              <a:defRPr sz="1600"/>
            </a:pPr>
            <a:endParaRPr lang="pt-BR"/>
          </a:p>
        </c:txPr>
        <c:crossAx val="69028864"/>
        <c:crosses val="autoZero"/>
        <c:auto val="1"/>
        <c:lblAlgn val="ctr"/>
        <c:lblOffset val="100"/>
      </c:catAx>
      <c:valAx>
        <c:axId val="69028864"/>
        <c:scaling>
          <c:orientation val="minMax"/>
        </c:scaling>
        <c:delete val="1"/>
        <c:axPos val="l"/>
        <c:numFmt formatCode="#,##0" sourceLinked="1"/>
        <c:tickLblPos val="none"/>
        <c:crossAx val="69027328"/>
        <c:crosses val="autoZero"/>
        <c:crossBetween val="between"/>
      </c:valAx>
    </c:plotArea>
    <c:legend>
      <c:legendPos val="b"/>
      <c:layout/>
      <c:txPr>
        <a:bodyPr/>
        <a:lstStyle/>
        <a:p>
          <a:pPr>
            <a:defRPr sz="1600"/>
          </a:pPr>
          <a:endParaRPr lang="pt-BR"/>
        </a:p>
      </c:txPr>
    </c:legend>
    <c:plotVisOnly val="1"/>
    <c:dispBlanksAs val="gap"/>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lrMapOvr bg1="lt1" tx1="dk1" bg2="lt2" tx2="dk2" accent1="accent1" accent2="accent2" accent3="accent3" accent4="accent4" accent5="accent5" accent6="accent6" hlink="hlink" folHlink="folHlink"/>
  <c:chart>
    <c:plotArea>
      <c:layout>
        <c:manualLayout>
          <c:layoutTarget val="inner"/>
          <c:xMode val="edge"/>
          <c:yMode val="edge"/>
          <c:x val="0.121168853893263"/>
          <c:y val="5.1400554097404502E-2"/>
          <c:w val="0.82438670166229078"/>
          <c:h val="0.68449764085169718"/>
        </c:manualLayout>
      </c:layout>
      <c:lineChart>
        <c:grouping val="standard"/>
        <c:ser>
          <c:idx val="0"/>
          <c:order val="0"/>
          <c:tx>
            <c:strRef>
              <c:f>Plan1!$A$11</c:f>
              <c:strCache>
                <c:ptCount val="1"/>
                <c:pt idx="0">
                  <c:v>Vivo</c:v>
                </c:pt>
              </c:strCache>
            </c:strRef>
          </c:tx>
          <c:spPr>
            <a:ln w="63500">
              <a:solidFill>
                <a:srgbClr val="8064A2">
                  <a:lumMod val="60000"/>
                  <a:lumOff val="40000"/>
                </a:srgbClr>
              </a:solidFill>
            </a:ln>
          </c:spPr>
          <c:marker>
            <c:symbol val="none"/>
          </c:marker>
          <c:dLbls>
            <c:dLbl>
              <c:idx val="0"/>
              <c:layout>
                <c:manualLayout>
                  <c:x val="-3.1560820727521616E-2"/>
                  <c:y val="-4.6791853059410818E-2"/>
                </c:manualLayout>
              </c:layout>
              <c:showVal val="1"/>
            </c:dLbl>
            <c:dLbl>
              <c:idx val="1"/>
              <c:layout>
                <c:manualLayout>
                  <c:x val="-4.2699933925470723E-2"/>
                  <c:y val="-8.9984332806559153E-2"/>
                </c:manualLayout>
              </c:layout>
              <c:showVal val="1"/>
            </c:dLbl>
            <c:dLbl>
              <c:idx val="2"/>
              <c:layout>
                <c:manualLayout>
                  <c:x val="-4.2699933925470723E-2"/>
                  <c:y val="-6.4788719620722607E-2"/>
                </c:manualLayout>
              </c:layout>
              <c:showVal val="1"/>
            </c:dLbl>
            <c:dLbl>
              <c:idx val="3"/>
              <c:layout>
                <c:manualLayout>
                  <c:x val="-4.2699933925470723E-2"/>
                  <c:y val="-8.9984332806559153E-2"/>
                </c:manualLayout>
              </c:layout>
              <c:showVal val="1"/>
            </c:dLbl>
            <c:dLbl>
              <c:idx val="4"/>
              <c:layout>
                <c:manualLayout>
                  <c:x val="-5.3839047123419033E-2"/>
                  <c:y val="-6.4788719620722607E-2"/>
                </c:manualLayout>
              </c:layout>
              <c:showVal val="1"/>
            </c:dLbl>
            <c:dLbl>
              <c:idx val="5"/>
              <c:layout>
                <c:manualLayout>
                  <c:x val="-6.4978160321367801E-2"/>
                  <c:y val="-7.1987466245247322E-2"/>
                </c:manualLayout>
              </c:layout>
              <c:showVal val="1"/>
            </c:dLbl>
            <c:txPr>
              <a:bodyPr/>
              <a:lstStyle/>
              <a:p>
                <a:pPr>
                  <a:defRPr sz="1800" b="1"/>
                </a:pPr>
                <a:endParaRPr lang="pt-BR"/>
              </a:p>
            </c:txPr>
            <c:showVal val="1"/>
          </c:dLbls>
          <c:cat>
            <c:numRef>
              <c:f>Plan1!$B$10:$G$10</c:f>
              <c:numCache>
                <c:formatCode>mmm/yy</c:formatCode>
                <c:ptCount val="6"/>
                <c:pt idx="0">
                  <c:v>41275</c:v>
                </c:pt>
                <c:pt idx="1">
                  <c:v>41306</c:v>
                </c:pt>
                <c:pt idx="2">
                  <c:v>41334</c:v>
                </c:pt>
                <c:pt idx="3">
                  <c:v>41365</c:v>
                </c:pt>
                <c:pt idx="4">
                  <c:v>41395</c:v>
                </c:pt>
                <c:pt idx="5">
                  <c:v>41426</c:v>
                </c:pt>
              </c:numCache>
            </c:numRef>
          </c:cat>
          <c:val>
            <c:numRef>
              <c:f>Plan1!$B$11:$G$11</c:f>
              <c:numCache>
                <c:formatCode>0.00</c:formatCode>
                <c:ptCount val="6"/>
                <c:pt idx="0">
                  <c:v>95.05</c:v>
                </c:pt>
                <c:pt idx="1">
                  <c:v>93.9</c:v>
                </c:pt>
                <c:pt idx="2">
                  <c:v>95.3</c:v>
                </c:pt>
                <c:pt idx="3">
                  <c:v>93.85</c:v>
                </c:pt>
                <c:pt idx="4">
                  <c:v>94</c:v>
                </c:pt>
                <c:pt idx="5">
                  <c:v>94.9</c:v>
                </c:pt>
              </c:numCache>
            </c:numRef>
          </c:val>
        </c:ser>
        <c:ser>
          <c:idx val="1"/>
          <c:order val="1"/>
          <c:tx>
            <c:strRef>
              <c:f>Plan1!$A$12</c:f>
              <c:strCache>
                <c:ptCount val="1"/>
                <c:pt idx="0">
                  <c:v>Claro</c:v>
                </c:pt>
              </c:strCache>
            </c:strRef>
          </c:tx>
          <c:spPr>
            <a:ln w="63500">
              <a:solidFill>
                <a:srgbClr val="FF0000"/>
              </a:solidFill>
              <a:prstDash val="dash"/>
            </a:ln>
          </c:spPr>
          <c:marker>
            <c:symbol val="none"/>
          </c:marker>
          <c:cat>
            <c:numRef>
              <c:f>Plan1!$B$10:$G$10</c:f>
              <c:numCache>
                <c:formatCode>mmm/yy</c:formatCode>
                <c:ptCount val="6"/>
                <c:pt idx="0">
                  <c:v>41275</c:v>
                </c:pt>
                <c:pt idx="1">
                  <c:v>41306</c:v>
                </c:pt>
                <c:pt idx="2">
                  <c:v>41334</c:v>
                </c:pt>
                <c:pt idx="3">
                  <c:v>41365</c:v>
                </c:pt>
                <c:pt idx="4">
                  <c:v>41395</c:v>
                </c:pt>
                <c:pt idx="5">
                  <c:v>41426</c:v>
                </c:pt>
              </c:numCache>
            </c:numRef>
          </c:cat>
          <c:val>
            <c:numRef>
              <c:f>Plan1!$B$12:$G$12</c:f>
              <c:numCache>
                <c:formatCode>0.00</c:formatCode>
                <c:ptCount val="6"/>
                <c:pt idx="0">
                  <c:v>83.04</c:v>
                </c:pt>
                <c:pt idx="1">
                  <c:v>84.59</c:v>
                </c:pt>
                <c:pt idx="2">
                  <c:v>76.47</c:v>
                </c:pt>
                <c:pt idx="3">
                  <c:v>80.440000000000026</c:v>
                </c:pt>
                <c:pt idx="4">
                  <c:v>74.169999999999987</c:v>
                </c:pt>
                <c:pt idx="5">
                  <c:v>76.13</c:v>
                </c:pt>
              </c:numCache>
            </c:numRef>
          </c:val>
        </c:ser>
        <c:ser>
          <c:idx val="2"/>
          <c:order val="2"/>
          <c:tx>
            <c:strRef>
              <c:f>Plan1!$A$13</c:f>
              <c:strCache>
                <c:ptCount val="1"/>
                <c:pt idx="0">
                  <c:v>Tim GSM</c:v>
                </c:pt>
              </c:strCache>
            </c:strRef>
          </c:tx>
          <c:spPr>
            <a:ln w="63500">
              <a:solidFill>
                <a:srgbClr val="00B0F0"/>
              </a:solidFill>
              <a:prstDash val="sysDash"/>
            </a:ln>
          </c:spPr>
          <c:marker>
            <c:symbol val="none"/>
          </c:marker>
          <c:cat>
            <c:numRef>
              <c:f>Plan1!$B$10:$G$10</c:f>
              <c:numCache>
                <c:formatCode>mmm/yy</c:formatCode>
                <c:ptCount val="6"/>
                <c:pt idx="0">
                  <c:v>41275</c:v>
                </c:pt>
                <c:pt idx="1">
                  <c:v>41306</c:v>
                </c:pt>
                <c:pt idx="2">
                  <c:v>41334</c:v>
                </c:pt>
                <c:pt idx="3">
                  <c:v>41365</c:v>
                </c:pt>
                <c:pt idx="4">
                  <c:v>41395</c:v>
                </c:pt>
                <c:pt idx="5">
                  <c:v>41426</c:v>
                </c:pt>
              </c:numCache>
            </c:numRef>
          </c:cat>
          <c:val>
            <c:numRef>
              <c:f>Plan1!$B$13:$G$13</c:f>
              <c:numCache>
                <c:formatCode>0.00</c:formatCode>
                <c:ptCount val="6"/>
                <c:pt idx="0">
                  <c:v>91.7</c:v>
                </c:pt>
                <c:pt idx="1">
                  <c:v>92.5</c:v>
                </c:pt>
                <c:pt idx="2">
                  <c:v>90.55</c:v>
                </c:pt>
                <c:pt idx="3">
                  <c:v>92.05</c:v>
                </c:pt>
                <c:pt idx="4">
                  <c:v>89.649999999999991</c:v>
                </c:pt>
                <c:pt idx="5">
                  <c:v>93</c:v>
                </c:pt>
              </c:numCache>
            </c:numRef>
          </c:val>
        </c:ser>
        <c:ser>
          <c:idx val="3"/>
          <c:order val="3"/>
          <c:tx>
            <c:strRef>
              <c:f>Plan1!$A$14</c:f>
              <c:strCache>
                <c:ptCount val="1"/>
                <c:pt idx="0">
                  <c:v>Oi Celular</c:v>
                </c:pt>
              </c:strCache>
            </c:strRef>
          </c:tx>
          <c:spPr>
            <a:ln w="63500">
              <a:solidFill>
                <a:srgbClr val="FFC000"/>
              </a:solidFill>
              <a:prstDash val="lgDashDot"/>
            </a:ln>
          </c:spPr>
          <c:marker>
            <c:symbol val="none"/>
          </c:marker>
          <c:cat>
            <c:numRef>
              <c:f>Plan1!$B$10:$G$10</c:f>
              <c:numCache>
                <c:formatCode>mmm/yy</c:formatCode>
                <c:ptCount val="6"/>
                <c:pt idx="0">
                  <c:v>41275</c:v>
                </c:pt>
                <c:pt idx="1">
                  <c:v>41306</c:v>
                </c:pt>
                <c:pt idx="2">
                  <c:v>41334</c:v>
                </c:pt>
                <c:pt idx="3">
                  <c:v>41365</c:v>
                </c:pt>
                <c:pt idx="4">
                  <c:v>41395</c:v>
                </c:pt>
                <c:pt idx="5">
                  <c:v>41426</c:v>
                </c:pt>
              </c:numCache>
            </c:numRef>
          </c:cat>
          <c:val>
            <c:numRef>
              <c:f>Plan1!$B$14:$G$14</c:f>
              <c:numCache>
                <c:formatCode>0.00</c:formatCode>
                <c:ptCount val="6"/>
                <c:pt idx="0">
                  <c:v>63.8</c:v>
                </c:pt>
                <c:pt idx="1">
                  <c:v>76.960000000000022</c:v>
                </c:pt>
                <c:pt idx="2">
                  <c:v>66.430000000000007</c:v>
                </c:pt>
                <c:pt idx="3">
                  <c:v>65.910000000000025</c:v>
                </c:pt>
                <c:pt idx="4">
                  <c:v>62.96</c:v>
                </c:pt>
                <c:pt idx="5">
                  <c:v>62.58</c:v>
                </c:pt>
              </c:numCache>
            </c:numRef>
          </c:val>
        </c:ser>
        <c:marker val="1"/>
        <c:axId val="58466304"/>
        <c:axId val="58467840"/>
      </c:lineChart>
      <c:dateAx>
        <c:axId val="58466304"/>
        <c:scaling>
          <c:orientation val="minMax"/>
        </c:scaling>
        <c:axPos val="b"/>
        <c:numFmt formatCode="mmm/yy" sourceLinked="1"/>
        <c:tickLblPos val="nextTo"/>
        <c:txPr>
          <a:bodyPr/>
          <a:lstStyle/>
          <a:p>
            <a:pPr>
              <a:defRPr sz="1600" b="1"/>
            </a:pPr>
            <a:endParaRPr lang="pt-BR"/>
          </a:p>
        </c:txPr>
        <c:crossAx val="58467840"/>
        <c:crosses val="autoZero"/>
        <c:auto val="1"/>
        <c:lblOffset val="100"/>
        <c:baseTimeUnit val="months"/>
      </c:dateAx>
      <c:valAx>
        <c:axId val="58467840"/>
        <c:scaling>
          <c:orientation val="minMax"/>
          <c:min val="60"/>
        </c:scaling>
        <c:delete val="1"/>
        <c:axPos val="l"/>
        <c:numFmt formatCode="0.00" sourceLinked="1"/>
        <c:tickLblPos val="none"/>
        <c:crossAx val="58466304"/>
        <c:crosses val="autoZero"/>
        <c:crossBetween val="between"/>
      </c:valAx>
    </c:plotArea>
    <c:legend>
      <c:legendPos val="r"/>
      <c:legendEntry>
        <c:idx val="1"/>
        <c:delete val="1"/>
      </c:legendEntry>
      <c:legendEntry>
        <c:idx val="2"/>
        <c:delete val="1"/>
      </c:legendEntry>
      <c:legendEntry>
        <c:idx val="3"/>
        <c:delete val="1"/>
      </c:legendEntry>
      <c:layout>
        <c:manualLayout>
          <c:xMode val="edge"/>
          <c:yMode val="edge"/>
          <c:x val="0.15944444444444816"/>
          <c:y val="0.88812117235346144"/>
          <c:w val="0.75166666666666704"/>
          <c:h val="0.10801691455234798"/>
        </c:manualLayout>
      </c:layout>
      <c:txPr>
        <a:bodyPr/>
        <a:lstStyle/>
        <a:p>
          <a:pPr>
            <a:defRPr sz="1600" b="1"/>
          </a:pPr>
          <a:endParaRPr lang="pt-BR"/>
        </a:p>
      </c:txPr>
    </c:legend>
    <c:plotVisOnly val="1"/>
    <c:dispBlanksAs val="gap"/>
  </c:chart>
  <c:spPr>
    <a:solidFill>
      <a:schemeClr val="bg1"/>
    </a:solidFill>
    <a:ln>
      <a:solidFill>
        <a:schemeClr val="tx1"/>
      </a:solidFill>
    </a:ln>
    <a:effectLst>
      <a:outerShdw blurRad="50800" dist="101600" dir="8100000" algn="tr" rotWithShape="0">
        <a:prstClr val="black">
          <a:alpha val="40000"/>
        </a:prstClr>
      </a:outerShdw>
    </a:effectLst>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959"/>
          </a:xfrm>
          <a:prstGeom prst="rect">
            <a:avLst/>
          </a:prstGeom>
        </p:spPr>
        <p:txBody>
          <a:bodyPr vert="horz" lIns="91429" tIns="45715" rIns="91429" bIns="45715" rtlCol="0"/>
          <a:lstStyle>
            <a:lvl1pPr algn="l">
              <a:defRPr sz="1200">
                <a:latin typeface="Arial" charset="0"/>
              </a:defRPr>
            </a:lvl1pPr>
          </a:lstStyle>
          <a:p>
            <a:pPr>
              <a:defRPr/>
            </a:pPr>
            <a:endParaRPr lang="pt-BR"/>
          </a:p>
        </p:txBody>
      </p:sp>
      <p:sp>
        <p:nvSpPr>
          <p:cNvPr id="3" name="Espaço Reservado para Data 2"/>
          <p:cNvSpPr>
            <a:spLocks noGrp="1"/>
          </p:cNvSpPr>
          <p:nvPr>
            <p:ph type="dt" idx="1"/>
          </p:nvPr>
        </p:nvSpPr>
        <p:spPr>
          <a:xfrm>
            <a:off x="3850443" y="0"/>
            <a:ext cx="2945659" cy="496959"/>
          </a:xfrm>
          <a:prstGeom prst="rect">
            <a:avLst/>
          </a:prstGeom>
        </p:spPr>
        <p:txBody>
          <a:bodyPr vert="horz" lIns="91429" tIns="45715" rIns="91429" bIns="45715" rtlCol="0"/>
          <a:lstStyle>
            <a:lvl1pPr algn="r">
              <a:defRPr sz="1200">
                <a:latin typeface="Arial" charset="0"/>
              </a:defRPr>
            </a:lvl1pPr>
          </a:lstStyle>
          <a:p>
            <a:pPr>
              <a:defRPr/>
            </a:pPr>
            <a:fld id="{87858689-22E2-4344-918F-04253F25585D}" type="datetimeFigureOut">
              <a:rPr lang="pt-BR"/>
              <a:pPr>
                <a:defRPr/>
              </a:pPr>
              <a:t>31/10/2013</a:t>
            </a:fld>
            <a:endParaRPr lang="pt-BR" dirty="0"/>
          </a:p>
        </p:txBody>
      </p:sp>
      <p:sp>
        <p:nvSpPr>
          <p:cNvPr id="4" name="Espaço Reservado para Imagem de Slide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29" tIns="45715" rIns="91429" bIns="45715" rtlCol="0" anchor="ctr"/>
          <a:lstStyle/>
          <a:p>
            <a:pPr lvl="0"/>
            <a:endParaRPr lang="pt-BR" noProof="0" dirty="0"/>
          </a:p>
        </p:txBody>
      </p:sp>
      <p:sp>
        <p:nvSpPr>
          <p:cNvPr id="5" name="Espaço Reservado para Anotações 4"/>
          <p:cNvSpPr>
            <a:spLocks noGrp="1"/>
          </p:cNvSpPr>
          <p:nvPr>
            <p:ph type="body" sz="quarter" idx="3"/>
          </p:nvPr>
        </p:nvSpPr>
        <p:spPr>
          <a:xfrm>
            <a:off x="679768" y="4715623"/>
            <a:ext cx="5438140" cy="4466361"/>
          </a:xfrm>
          <a:prstGeom prst="rect">
            <a:avLst/>
          </a:prstGeom>
        </p:spPr>
        <p:txBody>
          <a:bodyPr vert="horz" lIns="91429" tIns="45715" rIns="91429" bIns="45715"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28112"/>
            <a:ext cx="2945659" cy="496959"/>
          </a:xfrm>
          <a:prstGeom prst="rect">
            <a:avLst/>
          </a:prstGeom>
        </p:spPr>
        <p:txBody>
          <a:bodyPr vert="horz" lIns="91429" tIns="45715" rIns="91429" bIns="45715" rtlCol="0" anchor="b"/>
          <a:lstStyle>
            <a:lvl1pPr algn="l">
              <a:defRPr sz="1200">
                <a:latin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50443" y="9428112"/>
            <a:ext cx="2945659" cy="496959"/>
          </a:xfrm>
          <a:prstGeom prst="rect">
            <a:avLst/>
          </a:prstGeom>
        </p:spPr>
        <p:txBody>
          <a:bodyPr vert="horz" lIns="91429" tIns="45715" rIns="91429" bIns="45715" rtlCol="0" anchor="b"/>
          <a:lstStyle>
            <a:lvl1pPr algn="r">
              <a:defRPr sz="1200">
                <a:latin typeface="Arial" charset="0"/>
              </a:defRPr>
            </a:lvl1pPr>
          </a:lstStyle>
          <a:p>
            <a:pPr>
              <a:defRPr/>
            </a:pPr>
            <a:fld id="{CC4B02D1-5760-442A-8455-6278258A89CE}" type="slidenum">
              <a:rPr lang="pt-BR"/>
              <a:pPr>
                <a:defRPr/>
              </a:pPr>
              <a:t>‹nº›</a:t>
            </a:fld>
            <a:endParaRPr lang="pt-BR" dirty="0"/>
          </a:p>
        </p:txBody>
      </p:sp>
    </p:spTree>
    <p:extLst>
      <p:ext uri="{BB962C8B-B14F-4D97-AF65-F5344CB8AC3E}">
        <p14:creationId xmlns="" xmlns:p14="http://schemas.microsoft.com/office/powerpoint/2010/main" val="2349325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30724" name="Espaço Reservado para Número de Slide 3"/>
          <p:cNvSpPr>
            <a:spLocks noGrp="1"/>
          </p:cNvSpPr>
          <p:nvPr>
            <p:ph type="sldNum" sz="quarter" idx="5"/>
          </p:nvPr>
        </p:nvSpPr>
        <p:spPr bwMode="auto">
          <a:noFill/>
          <a:ln>
            <a:miter lim="800000"/>
            <a:headEnd/>
            <a:tailEnd/>
          </a:ln>
        </p:spPr>
        <p:txBody>
          <a:bodyPr/>
          <a:lstStyle/>
          <a:p>
            <a:fld id="{FE28F491-18BB-4E09-82AD-A4DCF487E927}" type="slidenum">
              <a:rPr lang="es-ES" smtClean="0"/>
              <a:pPr/>
              <a:t>2</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17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smtClean="0"/>
          </a:p>
        </p:txBody>
      </p:sp>
      <p:sp>
        <p:nvSpPr>
          <p:cNvPr id="31748" name="Espaço Reservado para Número de Slide 3"/>
          <p:cNvSpPr>
            <a:spLocks noGrp="1"/>
          </p:cNvSpPr>
          <p:nvPr>
            <p:ph type="sldNum" sz="quarter" idx="5"/>
          </p:nvPr>
        </p:nvSpPr>
        <p:spPr bwMode="auto">
          <a:noFill/>
          <a:ln>
            <a:miter lim="800000"/>
            <a:headEnd/>
            <a:tailEnd/>
          </a:ln>
        </p:spPr>
        <p:txBody>
          <a:bodyPr/>
          <a:lstStyle/>
          <a:p>
            <a:fld id="{C0524BE1-1900-4537-A460-F5DF16240962}" type="slidenum">
              <a:rPr lang="es-ES" smtClean="0"/>
              <a:pPr/>
              <a:t>4</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27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6 milhões de chamadas moveis na HMM</a:t>
            </a:r>
          </a:p>
        </p:txBody>
      </p:sp>
      <p:sp>
        <p:nvSpPr>
          <p:cNvPr id="32772" name="Espaço Reservado para Número de Slide 3"/>
          <p:cNvSpPr>
            <a:spLocks noGrp="1"/>
          </p:cNvSpPr>
          <p:nvPr>
            <p:ph type="sldNum" sz="quarter" idx="5"/>
          </p:nvPr>
        </p:nvSpPr>
        <p:spPr bwMode="auto">
          <a:noFill/>
          <a:ln>
            <a:miter lim="800000"/>
            <a:headEnd/>
            <a:tailEnd/>
          </a:ln>
        </p:spPr>
        <p:txBody>
          <a:bodyPr/>
          <a:lstStyle/>
          <a:p>
            <a:fld id="{4ADC28BB-9327-46FF-9FDE-33DECA23287E}" type="slidenum">
              <a:rPr lang="pt-BR" smtClean="0"/>
              <a:pPr/>
              <a:t>5</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7651" name="Espaço Reservado para Anotações 2"/>
          <p:cNvSpPr>
            <a:spLocks noGrp="1"/>
          </p:cNvSpPr>
          <p:nvPr>
            <p:ph type="body" idx="1"/>
          </p:nvPr>
        </p:nvSpPr>
        <p:spPr bwMode="auto">
          <a:noFill/>
        </p:spPr>
        <p:txBody>
          <a:bodyPr/>
          <a:lstStyle/>
          <a:p>
            <a:endParaRPr lang="pt-BR" smtClean="0">
              <a:ea typeface="MS PGothic"/>
            </a:endParaRPr>
          </a:p>
        </p:txBody>
      </p:sp>
      <p:sp>
        <p:nvSpPr>
          <p:cNvPr id="4" name="Espaço Reservado para Número de Slide 3"/>
          <p:cNvSpPr>
            <a:spLocks noGrp="1"/>
          </p:cNvSpPr>
          <p:nvPr>
            <p:ph type="sldNum" sz="quarter" idx="5"/>
          </p:nvPr>
        </p:nvSpPr>
        <p:spPr/>
        <p:txBody>
          <a:bodyPr/>
          <a:lstStyle/>
          <a:p>
            <a:pPr>
              <a:defRPr/>
            </a:pPr>
            <a:fld id="{77A4CC1D-8F2F-46EC-892E-64DE0C970F36}" type="slidenum">
              <a:rPr lang="es-ES" smtClean="0"/>
              <a:pPr>
                <a:defRPr/>
              </a:pPr>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36D00794-C4CB-4D06-8149-743C9FBC341D}"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55473EF6-3BFB-4793-B4D6-CBEA682A2BD1}" type="slidenum">
              <a:rPr lang="pt-BR"/>
              <a:pPr>
                <a:defRPr/>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87988EF-7E50-44E2-9DE7-E17AC5101BFF}"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1040697-C4B1-459C-BCD6-E215785D41C8}" type="slidenum">
              <a:rPr lang="pt-BR"/>
              <a:pPr>
                <a:defRPr/>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2386BD3-1E61-4DBB-AB3D-289523805F5F}"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A4F97B6-E769-4B02-AE2B-B3818EFF34A2}" type="slidenum">
              <a:rPr lang="pt-BR"/>
              <a:pPr>
                <a:defRPr/>
              </a:pPr>
              <a:t>‹nº›</a:t>
            </a:fld>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02F2389A-3290-4FF1-B782-48F9F30154DB}"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DAAA0FC-1216-4087-9D84-1FE444354DCB}" type="slidenum">
              <a:rPr lang="pt-BR"/>
              <a:pPr>
                <a:defRPr/>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2960E1C3-BA9A-4DCC-B6B5-493C33328022}" type="datetimeFigureOut">
              <a:rPr lang="pt-BR"/>
              <a:pPr>
                <a:defRPr/>
              </a:pPr>
              <a:t>31/10/2013</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CB67739-2144-4408-8640-467014C2110A}" type="slidenum">
              <a:rPr lang="pt-BR"/>
              <a:pPr>
                <a:defRPr/>
              </a:pPr>
              <a:t>‹nº›</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66E8A2F3-BBBB-43EB-8348-04E5F13A1B9A}" type="datetimeFigureOut">
              <a:rPr lang="pt-BR"/>
              <a:pPr>
                <a:defRPr/>
              </a:pPr>
              <a:t>31/10/2013</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5B030F7-FD64-4A50-A19A-9BB62BE91015}" type="slidenum">
              <a:rPr lang="pt-BR"/>
              <a:pPr>
                <a:defRPr/>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D35F9FD6-77F7-4F4B-8D08-9D5B1A69DD0C}" type="datetimeFigureOut">
              <a:rPr lang="pt-BR"/>
              <a:pPr>
                <a:defRPr/>
              </a:pPr>
              <a:t>31/10/2013</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6FD3110F-D0E3-4BA7-87C2-BA4ED326CAA8}" type="slidenum">
              <a:rPr lang="pt-BR"/>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658D95F-63B2-4CF0-878F-693068FE53D5}" type="datetimeFigureOut">
              <a:rPr lang="pt-BR"/>
              <a:pPr>
                <a:defRPr/>
              </a:pPr>
              <a:t>31/10/2013</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93ABFE68-1B70-4BF9-8214-9D1AC2A7B871}" type="slidenum">
              <a:rPr lang="pt-BR"/>
              <a:pPr>
                <a:defRPr/>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A67BEA34-09EC-419B-A64B-B9D52D21DA51}" type="datetimeFigureOut">
              <a:rPr lang="pt-BR"/>
              <a:pPr>
                <a:defRPr/>
              </a:pPr>
              <a:t>31/10/2013</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5D0DFD11-3037-4A35-B7D2-8F348B2F8CE8}" type="slidenum">
              <a:rPr lang="pt-BR"/>
              <a:pPr>
                <a:defRPr/>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82A0234B-E3D2-4EE6-9FE5-3E7AEFE0196C}" type="datetimeFigureOut">
              <a:rPr lang="pt-BR"/>
              <a:pPr>
                <a:defRPr/>
              </a:pPr>
              <a:t>31/10/2013</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9C47859-31AE-43AB-9087-796FFE472D1A}" type="slidenum">
              <a:rPr lang="pt-BR"/>
              <a:pPr>
                <a:defRPr/>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C4C1DB81-1412-4829-B9E4-7958C10B4B1B}" type="datetimeFigureOut">
              <a:rPr lang="pt-BR"/>
              <a:pPr>
                <a:defRPr/>
              </a:pPr>
              <a:t>31/10/2013</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AB836650-DA90-4572-BDC9-ACA09981CD4F}" type="slidenum">
              <a:rPr lang="pt-BR"/>
              <a:pPr>
                <a:defRPr/>
              </a:pPr>
              <a:t>‹nº›</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6B21320-602F-4EC4-8C62-CBF2A569867E}" type="datetimeFigureOut">
              <a:rPr lang="pt-BR"/>
              <a:pPr>
                <a:defRPr/>
              </a:pPr>
              <a:t>31/10/2013</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3F63D4F-AC02-4963-BD72-99BE4AD74B15}"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920" r:id="rId1"/>
    <p:sldLayoutId id="2147483919" r:id="rId2"/>
    <p:sldLayoutId id="2147483918" r:id="rId3"/>
    <p:sldLayoutId id="2147483917" r:id="rId4"/>
    <p:sldLayoutId id="2147483916" r:id="rId5"/>
    <p:sldLayoutId id="2147483915" r:id="rId6"/>
    <p:sldLayoutId id="2147483914" r:id="rId7"/>
    <p:sldLayoutId id="2147483913" r:id="rId8"/>
    <p:sldLayoutId id="2147483912" r:id="rId9"/>
    <p:sldLayoutId id="2147483911" r:id="rId10"/>
    <p:sldLayoutId id="21474839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2" r:id="rId1"/>
    <p:sldLayoutId id="2147483921" r:id="rId2"/>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itchFamily="34" charset="0"/>
        </a:defRPr>
      </a:lvl2pPr>
      <a:lvl3pPr algn="l" rtl="0" eaLnBrk="0" fontAlgn="base" hangingPunct="0">
        <a:spcBef>
          <a:spcPct val="0"/>
        </a:spcBef>
        <a:spcAft>
          <a:spcPct val="0"/>
        </a:spcAft>
        <a:defRPr sz="2800">
          <a:solidFill>
            <a:schemeClr val="tx2"/>
          </a:solidFill>
          <a:latin typeface="Arial" pitchFamily="34" charset="0"/>
        </a:defRPr>
      </a:lvl3pPr>
      <a:lvl4pPr algn="l" rtl="0" eaLnBrk="0" fontAlgn="base" hangingPunct="0">
        <a:spcBef>
          <a:spcPct val="0"/>
        </a:spcBef>
        <a:spcAft>
          <a:spcPct val="0"/>
        </a:spcAft>
        <a:defRPr sz="2800">
          <a:solidFill>
            <a:schemeClr val="tx2"/>
          </a:solidFill>
          <a:latin typeface="Arial" pitchFamily="34" charset="0"/>
        </a:defRPr>
      </a:lvl4pPr>
      <a:lvl5pPr algn="l" rtl="0" eaLnBrk="0" fontAlgn="base" hangingPunct="0">
        <a:spcBef>
          <a:spcPct val="0"/>
        </a:spcBef>
        <a:spcAft>
          <a:spcPct val="0"/>
        </a:spcAft>
        <a:defRPr sz="2800">
          <a:solidFill>
            <a:schemeClr val="tx2"/>
          </a:solidFill>
          <a:latin typeface="Arial" pitchFamily="34" charset="0"/>
        </a:defRPr>
      </a:lvl5pPr>
      <a:lvl6pPr marL="457200" algn="l" rtl="0" fontAlgn="base">
        <a:spcBef>
          <a:spcPct val="0"/>
        </a:spcBef>
        <a:spcAft>
          <a:spcPct val="0"/>
        </a:spcAft>
        <a:defRPr sz="2800">
          <a:solidFill>
            <a:schemeClr val="tx2"/>
          </a:solidFill>
          <a:latin typeface="Arial" pitchFamily="34" charset="0"/>
        </a:defRPr>
      </a:lvl6pPr>
      <a:lvl7pPr marL="914400" algn="l" rtl="0" fontAlgn="base">
        <a:spcBef>
          <a:spcPct val="0"/>
        </a:spcBef>
        <a:spcAft>
          <a:spcPct val="0"/>
        </a:spcAft>
        <a:defRPr sz="2800">
          <a:solidFill>
            <a:schemeClr val="tx2"/>
          </a:solidFill>
          <a:latin typeface="Arial" pitchFamily="34" charset="0"/>
        </a:defRPr>
      </a:lvl7pPr>
      <a:lvl8pPr marL="1371600" algn="l" rtl="0" fontAlgn="base">
        <a:spcBef>
          <a:spcPct val="0"/>
        </a:spcBef>
        <a:spcAft>
          <a:spcPct val="0"/>
        </a:spcAft>
        <a:defRPr sz="2800">
          <a:solidFill>
            <a:schemeClr val="tx2"/>
          </a:solidFill>
          <a:latin typeface="Arial" pitchFamily="34" charset="0"/>
        </a:defRPr>
      </a:lvl8pPr>
      <a:lvl9pPr marL="1828800" algn="l" rtl="0" fontAlgn="base">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2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chemeClr val="tx1"/>
        </a:buClr>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Planilha_do_Microsoft_Office_Excel_97-20031.xls"/><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slideLayout" Target="../slideLayouts/slideLayout7.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Planilha_do_Microsoft_Office_Excel_97-20032.xls"/><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4432" y="0"/>
            <a:ext cx="9144000" cy="6858000"/>
          </a:xfrm>
          <a:prstGeom prst="rect">
            <a:avLst/>
          </a:prstGeom>
          <a:noFill/>
          <a:ln w="9525">
            <a:noFill/>
            <a:miter lim="800000"/>
            <a:headEnd/>
            <a:tailEnd/>
          </a:ln>
        </p:spPr>
      </p:pic>
      <p:sp>
        <p:nvSpPr>
          <p:cNvPr id="3" name="CaixaDeTexto 2"/>
          <p:cNvSpPr txBox="1"/>
          <p:nvPr/>
        </p:nvSpPr>
        <p:spPr>
          <a:xfrm>
            <a:off x="107504" y="404664"/>
            <a:ext cx="5256584" cy="1200329"/>
          </a:xfrm>
          <a:prstGeom prst="rect">
            <a:avLst/>
          </a:prstGeom>
          <a:noFill/>
        </p:spPr>
        <p:txBody>
          <a:bodyPr wrap="square" rtlCol="0">
            <a:spAutoFit/>
          </a:bodyPr>
          <a:lstStyle/>
          <a:p>
            <a:r>
              <a:rPr lang="pt-BR" sz="3600" dirty="0" smtClean="0">
                <a:solidFill>
                  <a:schemeClr val="bg1"/>
                </a:solidFill>
              </a:rPr>
              <a:t>Funcionamento da telefonia celular no país:</a:t>
            </a:r>
          </a:p>
        </p:txBody>
      </p:sp>
      <p:sp>
        <p:nvSpPr>
          <p:cNvPr id="5" name="CaixaDeTexto 9"/>
          <p:cNvSpPr txBox="1">
            <a:spLocks noChangeArrowheads="1"/>
          </p:cNvSpPr>
          <p:nvPr/>
        </p:nvSpPr>
        <p:spPr bwMode="auto">
          <a:xfrm>
            <a:off x="611188" y="5448126"/>
            <a:ext cx="4105275" cy="1077218"/>
          </a:xfrm>
          <a:prstGeom prst="rect">
            <a:avLst/>
          </a:prstGeom>
          <a:noFill/>
          <a:ln w="9525">
            <a:noFill/>
            <a:miter lim="800000"/>
            <a:headEnd/>
            <a:tailEnd/>
          </a:ln>
        </p:spPr>
        <p:txBody>
          <a:bodyPr>
            <a:spAutoFit/>
          </a:bodyPr>
          <a:lstStyle/>
          <a:p>
            <a:r>
              <a:rPr lang="pt-BR" sz="1600" b="1" u="none" dirty="0">
                <a:solidFill>
                  <a:srgbClr val="032936"/>
                </a:solidFill>
                <a:latin typeface="Century Gothic" pitchFamily="34" charset="0"/>
                <a:cs typeface="Tahoma" pitchFamily="34" charset="0"/>
              </a:rPr>
              <a:t>Audiência Pública </a:t>
            </a:r>
            <a:r>
              <a:rPr lang="pt-BR" sz="1600" u="none" dirty="0">
                <a:solidFill>
                  <a:srgbClr val="032936"/>
                </a:solidFill>
                <a:latin typeface="Century Gothic" pitchFamily="34" charset="0"/>
                <a:cs typeface="Tahoma" pitchFamily="34" charset="0"/>
              </a:rPr>
              <a:t/>
            </a:r>
            <a:br>
              <a:rPr lang="pt-BR" sz="1600" u="none" dirty="0">
                <a:solidFill>
                  <a:srgbClr val="032936"/>
                </a:solidFill>
                <a:latin typeface="Century Gothic" pitchFamily="34" charset="0"/>
                <a:cs typeface="Tahoma" pitchFamily="34" charset="0"/>
              </a:rPr>
            </a:br>
            <a:r>
              <a:rPr lang="pt-BR" sz="1600" dirty="0" smtClean="0">
                <a:solidFill>
                  <a:srgbClr val="032936"/>
                </a:solidFill>
                <a:latin typeface="Century Gothic" pitchFamily="34" charset="0"/>
                <a:cs typeface="Tahoma" pitchFamily="34" charset="0"/>
              </a:rPr>
              <a:t>Comissão de Meio Ambiente, Defesa do Consumidor e Fiscalização e Controle</a:t>
            </a:r>
            <a:endParaRPr lang="pt-BR" sz="1600" dirty="0">
              <a:solidFill>
                <a:srgbClr val="032936"/>
              </a:solidFill>
              <a:latin typeface="Century Gothic" pitchFamily="34" charset="0"/>
              <a:cs typeface="Tahoma" pitchFamily="34" charset="0"/>
            </a:endParaRPr>
          </a:p>
        </p:txBody>
      </p:sp>
      <p:sp>
        <p:nvSpPr>
          <p:cNvPr id="6" name="CaixaDeTexto 5"/>
          <p:cNvSpPr txBox="1">
            <a:spLocks noChangeArrowheads="1"/>
          </p:cNvSpPr>
          <p:nvPr/>
        </p:nvSpPr>
        <p:spPr bwMode="auto">
          <a:xfrm>
            <a:off x="611188" y="5127625"/>
            <a:ext cx="2665412" cy="338138"/>
          </a:xfrm>
          <a:prstGeom prst="rect">
            <a:avLst/>
          </a:prstGeom>
          <a:noFill/>
          <a:ln w="9525">
            <a:noFill/>
            <a:miter lim="800000"/>
            <a:headEnd/>
            <a:tailEnd/>
          </a:ln>
        </p:spPr>
        <p:txBody>
          <a:bodyPr>
            <a:spAutoFit/>
          </a:bodyPr>
          <a:lstStyle/>
          <a:p>
            <a:r>
              <a:rPr lang="pt-BR" sz="1600" b="1" u="none" dirty="0" smtClean="0">
                <a:solidFill>
                  <a:srgbClr val="137292"/>
                </a:solidFill>
                <a:latin typeface="Century Gothic" pitchFamily="34" charset="0"/>
                <a:cs typeface="Tahoma" pitchFamily="34" charset="0"/>
              </a:rPr>
              <a:t>31 </a:t>
            </a:r>
            <a:r>
              <a:rPr lang="pt-BR" sz="1600" b="1" u="none" dirty="0">
                <a:solidFill>
                  <a:srgbClr val="137292"/>
                </a:solidFill>
                <a:latin typeface="Century Gothic" pitchFamily="34" charset="0"/>
                <a:cs typeface="Tahoma" pitchFamily="34" charset="0"/>
              </a:rPr>
              <a:t>de </a:t>
            </a:r>
            <a:r>
              <a:rPr lang="pt-BR" sz="1600" b="1" u="none" dirty="0" smtClean="0">
                <a:solidFill>
                  <a:srgbClr val="137292"/>
                </a:solidFill>
                <a:latin typeface="Century Gothic" pitchFamily="34" charset="0"/>
                <a:cs typeface="Tahoma" pitchFamily="34" charset="0"/>
              </a:rPr>
              <a:t>outubro de 2013</a:t>
            </a:r>
            <a:endParaRPr lang="pt-BR" sz="1600" b="1" u="none" dirty="0">
              <a:solidFill>
                <a:srgbClr val="137292"/>
              </a:solidFill>
              <a:latin typeface="Century Gothic" pitchFamily="34" charset="0"/>
              <a:cs typeface="Tahoma" pitchFamily="34" charset="0"/>
            </a:endParaRPr>
          </a:p>
        </p:txBody>
      </p:sp>
      <p:sp>
        <p:nvSpPr>
          <p:cNvPr id="7" name="CaixaDeTexto 6"/>
          <p:cNvSpPr txBox="1"/>
          <p:nvPr/>
        </p:nvSpPr>
        <p:spPr>
          <a:xfrm>
            <a:off x="1043608" y="3068960"/>
            <a:ext cx="4824536" cy="923330"/>
          </a:xfrm>
          <a:prstGeom prst="rect">
            <a:avLst/>
          </a:prstGeom>
          <a:noFill/>
        </p:spPr>
        <p:txBody>
          <a:bodyPr wrap="square" rtlCol="0">
            <a:spAutoFit/>
          </a:bodyPr>
          <a:lstStyle/>
          <a:p>
            <a:r>
              <a:rPr lang="pt-BR" sz="5400" dirty="0" smtClean="0">
                <a:solidFill>
                  <a:schemeClr val="bg1"/>
                </a:solidFill>
              </a:rPr>
              <a:t> Região Norte</a:t>
            </a:r>
            <a:endParaRPr lang="pt-BR"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a:t>
            </a:r>
            <a:r>
              <a:rPr lang="pt-BR" sz="4800" b="1" u="none" dirty="0">
                <a:solidFill>
                  <a:srgbClr val="FFFFFF"/>
                </a:solidFill>
                <a:latin typeface="Century Gothic" pitchFamily="34" charset="0"/>
                <a:ea typeface="Times New Roman" pitchFamily="18" charset="0"/>
                <a:cs typeface="Arial" pitchFamily="34" charset="0"/>
              </a:rPr>
              <a:t>em </a:t>
            </a:r>
            <a:r>
              <a:rPr lang="pt-BR" sz="4800" b="1" u="none" dirty="0" smtClean="0">
                <a:solidFill>
                  <a:srgbClr val="FFFFFF"/>
                </a:solidFill>
                <a:latin typeface="Century Gothic" pitchFamily="34" charset="0"/>
                <a:ea typeface="Times New Roman" pitchFamily="18" charset="0"/>
                <a:cs typeface="Arial" pitchFamily="34" charset="0"/>
              </a:rPr>
              <a:t>Amazonas</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733441" y="1903989"/>
            <a:ext cx="5303055" cy="2908489"/>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62 (100%)</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25</a:t>
            </a:r>
          </a:p>
          <a:p>
            <a:pPr marL="177800" indent="-177800">
              <a:spcAft>
                <a:spcPts val="300"/>
              </a:spcAft>
              <a:buClr>
                <a:srgbClr val="137292"/>
              </a:buClr>
              <a:buFont typeface="Wingdings" pitchFamily="2" charset="2"/>
              <a:buChar char="§"/>
              <a:defRPr/>
            </a:pPr>
            <a:r>
              <a:rPr lang="pt-BR" sz="2400" dirty="0" smtClean="0">
                <a:solidFill>
                  <a:srgbClr val="032936"/>
                </a:solidFill>
                <a:latin typeface="Century Gothic" pitchFamily="34" charset="0"/>
                <a:sym typeface="Gill Sans" pitchFamily="34" charset="0"/>
              </a:rPr>
              <a:t>Municípios  4G –</a:t>
            </a:r>
            <a:r>
              <a:rPr lang="pt-BR" sz="2400" b="1" dirty="0" smtClean="0">
                <a:solidFill>
                  <a:srgbClr val="137292"/>
                </a:solidFill>
                <a:latin typeface="Century Gothic" pitchFamily="34" charset="0"/>
                <a:sym typeface="Gill Sans" pitchFamily="34" charset="0"/>
              </a:rPr>
              <a:t> 1 (Manaus)</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a:t>
            </a:r>
            <a:r>
              <a:rPr lang="pt-BR" sz="2400" u="none" dirty="0" smtClean="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64%%</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a:t>
            </a:r>
            <a:r>
              <a:rPr lang="pt-BR" sz="2400" b="1" dirty="0" smtClean="0">
                <a:solidFill>
                  <a:srgbClr val="137292"/>
                </a:solidFill>
                <a:latin typeface="Century Gothic" pitchFamily="34" charset="0"/>
                <a:sym typeface="Gill Sans" pitchFamily="34" charset="0"/>
              </a:rPr>
              <a:t>+ de 2,</a:t>
            </a:r>
            <a:r>
              <a:rPr lang="pt-BR" sz="2400" b="1" u="none" dirty="0" smtClean="0">
                <a:solidFill>
                  <a:srgbClr val="137292"/>
                </a:solidFill>
                <a:latin typeface="Century Gothic" pitchFamily="34" charset="0"/>
                <a:sym typeface="Gill Sans" pitchFamily="34" charset="0"/>
              </a:rPr>
              <a:t>5 milhões</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+188 milhões</a:t>
            </a:r>
          </a:p>
          <a:p>
            <a:pPr marL="177800" indent="-177800">
              <a:spcAft>
                <a:spcPts val="300"/>
              </a:spcAft>
              <a:buClr>
                <a:srgbClr val="137292"/>
              </a:buClr>
              <a:defRPr/>
            </a:pPr>
            <a:endParaRPr lang="pt-BR" sz="2400" dirty="0" smtClean="0">
              <a:latin typeface="Century Gothic" pitchFamily="34" charset="0"/>
              <a:sym typeface="Gill Sans" pitchFamily="34" charset="0"/>
            </a:endParaRPr>
          </a:p>
        </p:txBody>
      </p:sp>
      <p:pic>
        <p:nvPicPr>
          <p:cNvPr id="72" name="Imagem 1"/>
          <p:cNvPicPr>
            <a:picLocks noChangeAspect="1"/>
          </p:cNvPicPr>
          <p:nvPr/>
        </p:nvPicPr>
        <p:blipFill>
          <a:blip r:embed="rId4" cstate="print"/>
          <a:srcRect l="4286" t="27879" r="76492" b="44936"/>
          <a:stretch>
            <a:fillRect/>
          </a:stretch>
        </p:blipFill>
        <p:spPr bwMode="auto">
          <a:xfrm>
            <a:off x="-612576" y="4940945"/>
            <a:ext cx="3312368" cy="2376487"/>
          </a:xfrm>
          <a:prstGeom prst="rect">
            <a:avLst/>
          </a:prstGeom>
          <a:noFill/>
          <a:ln w="9525">
            <a:noFill/>
            <a:miter lim="800000"/>
            <a:headEnd/>
            <a:tailEnd/>
          </a:ln>
        </p:spPr>
      </p:pic>
      <p:sp>
        <p:nvSpPr>
          <p:cNvPr id="73" name="CaixaDeTexto 72"/>
          <p:cNvSpPr txBox="1"/>
          <p:nvPr/>
        </p:nvSpPr>
        <p:spPr>
          <a:xfrm>
            <a:off x="35496" y="5581689"/>
            <a:ext cx="2376264" cy="1015663"/>
          </a:xfrm>
          <a:prstGeom prst="rect">
            <a:avLst/>
          </a:prstGeom>
          <a:noFill/>
        </p:spPr>
        <p:txBody>
          <a:bodyPr wrap="square" rtlCol="0">
            <a:spAutoFit/>
          </a:bodyPr>
          <a:lstStyle/>
          <a:p>
            <a:pPr algn="ctr"/>
            <a:r>
              <a:rPr lang="pt-BR" sz="2000" b="1" dirty="0" smtClean="0">
                <a:solidFill>
                  <a:srgbClr val="137292"/>
                </a:solidFill>
                <a:latin typeface="Century Gothic" pitchFamily="34" charset="0"/>
                <a:sym typeface="Gill Sans"/>
              </a:rPr>
              <a:t>R$ 57,242 milhões</a:t>
            </a:r>
          </a:p>
          <a:p>
            <a:pPr algn="ctr"/>
            <a:r>
              <a:rPr lang="pt-BR" sz="2000" dirty="0" smtClean="0">
                <a:latin typeface="Century Gothic" pitchFamily="34" charset="0"/>
                <a:sym typeface="Gill Sans"/>
              </a:rPr>
              <a:t>Investimento (2012) </a:t>
            </a:r>
            <a:endParaRPr lang="pt-BR" sz="2000" dirty="0"/>
          </a:p>
        </p:txBody>
      </p:sp>
      <p:sp>
        <p:nvSpPr>
          <p:cNvPr id="74" name="CaixaDeTexto 73"/>
          <p:cNvSpPr txBox="1"/>
          <p:nvPr/>
        </p:nvSpPr>
        <p:spPr>
          <a:xfrm>
            <a:off x="3995936" y="4509120"/>
            <a:ext cx="5256584" cy="2554545"/>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 5 lojas próprias + 1 quiosque</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a:t>
            </a:r>
            <a:r>
              <a:rPr lang="pt-BR" sz="2000" b="1" dirty="0" smtClean="0">
                <a:solidFill>
                  <a:srgbClr val="137292"/>
                </a:solidFill>
                <a:latin typeface="+mn-lt"/>
                <a:sym typeface="Gill Sans"/>
              </a:rPr>
              <a:t> 8.299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a:t>
            </a:r>
            <a:r>
              <a:rPr lang="pt-BR" sz="2000" dirty="0" smtClean="0">
                <a:latin typeface="+mn-lt"/>
                <a:sym typeface="Gill Sans"/>
              </a:rPr>
              <a:t>) – </a:t>
            </a:r>
            <a:r>
              <a:rPr lang="pt-BR" sz="2000" b="1" dirty="0" smtClean="0">
                <a:solidFill>
                  <a:srgbClr val="137292"/>
                </a:solidFill>
                <a:latin typeface="+mn-lt"/>
                <a:sym typeface="Gill Sans"/>
              </a:rPr>
              <a:t>191</a:t>
            </a:r>
            <a:endParaRPr lang="pt-BR" sz="2000" b="1" dirty="0" smtClean="0">
              <a:solidFill>
                <a:srgbClr val="FF0000"/>
              </a:solidFill>
              <a:latin typeface="+mn-lt"/>
              <a:sym typeface="Gill Sans"/>
            </a:endParaRPr>
          </a:p>
          <a:p>
            <a:pPr marL="177800" indent="-177800">
              <a:lnSpc>
                <a:spcPct val="150000"/>
              </a:lnSpc>
              <a:spcAft>
                <a:spcPts val="300"/>
              </a:spcAft>
              <a:buClr>
                <a:srgbClr val="137292"/>
              </a:buClr>
              <a:buFont typeface="Arial" pitchFamily="34" charset="0"/>
              <a:buChar char="•"/>
            </a:pPr>
            <a:r>
              <a:rPr lang="pt-BR" sz="2000" dirty="0" smtClean="0">
                <a:solidFill>
                  <a:srgbClr val="262626"/>
                </a:solidFill>
                <a:latin typeface="+mn-lt"/>
                <a:sym typeface="Gill Sans"/>
              </a:rPr>
              <a:t>Sites instalados</a:t>
            </a:r>
            <a:r>
              <a:rPr lang="pt-BR" sz="2000" b="1" dirty="0" smtClean="0">
                <a:latin typeface="+mn-lt"/>
                <a:sym typeface="Gill Sans"/>
              </a:rPr>
              <a:t> </a:t>
            </a:r>
            <a:r>
              <a:rPr lang="pt-BR" sz="2000" dirty="0" smtClean="0">
                <a:latin typeface="+mn-lt"/>
                <a:sym typeface="Gill Sans"/>
              </a:rPr>
              <a:t>– </a:t>
            </a:r>
            <a:r>
              <a:rPr lang="pt-BR" sz="2000" b="1" dirty="0" smtClean="0">
                <a:solidFill>
                  <a:srgbClr val="137292"/>
                </a:solidFill>
                <a:latin typeface="+mn-lt"/>
                <a:sym typeface="Gill Sans"/>
              </a:rPr>
              <a:t>319</a:t>
            </a:r>
          </a:p>
          <a:p>
            <a:endParaRPr lang="pt-BR" sz="2000" dirty="0">
              <a:latin typeface="+mn-lt"/>
            </a:endParaRPr>
          </a:p>
        </p:txBody>
      </p:sp>
    </p:spTree>
    <p:extLst>
      <p:ext uri="{BB962C8B-B14F-4D97-AF65-F5344CB8AC3E}">
        <p14:creationId xmlns="" xmlns:p14="http://schemas.microsoft.com/office/powerpoint/2010/main"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AM</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73883" y="1549330"/>
            <a:ext cx="5436096" cy="4662815"/>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1600" b="1" u="none" dirty="0">
                <a:solidFill>
                  <a:srgbClr val="137292"/>
                </a:solidFill>
                <a:latin typeface="Century Gothic" pitchFamily="34" charset="0"/>
                <a:sym typeface="Gill Sans" pitchFamily="34" charset="0"/>
              </a:rPr>
              <a:t>I</a:t>
            </a:r>
            <a:r>
              <a:rPr lang="pt-BR" sz="1600" b="1" u="none" dirty="0" smtClean="0">
                <a:solidFill>
                  <a:srgbClr val="137292"/>
                </a:solidFill>
                <a:latin typeface="Century Gothic" pitchFamily="34" charset="0"/>
                <a:sym typeface="Gill Sans" pitchFamily="34" charset="0"/>
              </a:rPr>
              <a:t>mplantação 3G realizada</a:t>
            </a:r>
          </a:p>
          <a:p>
            <a:pPr>
              <a:spcAft>
                <a:spcPts val="300"/>
              </a:spcAft>
              <a:buClr>
                <a:srgbClr val="137292"/>
              </a:buClr>
              <a:defRPr/>
            </a:pPr>
            <a:r>
              <a:rPr lang="pt-BR" sz="1600" dirty="0" smtClean="0">
                <a:solidFill>
                  <a:srgbClr val="032936"/>
                </a:solidFill>
                <a:latin typeface="Century Gothic" pitchFamily="34" charset="0"/>
                <a:sym typeface="Gill Sans" pitchFamily="34" charset="0"/>
              </a:rPr>
              <a:t>Municípios de Anori, </a:t>
            </a:r>
            <a:r>
              <a:rPr lang="pt-BR" sz="1600" dirty="0" err="1" smtClean="0">
                <a:solidFill>
                  <a:srgbClr val="032936"/>
                </a:solidFill>
                <a:latin typeface="Century Gothic" pitchFamily="34" charset="0"/>
                <a:sym typeface="Gill Sans" pitchFamily="34" charset="0"/>
              </a:rPr>
              <a:t>Beruri</a:t>
            </a:r>
            <a:r>
              <a:rPr lang="pt-BR" sz="1600" dirty="0" smtClean="0">
                <a:solidFill>
                  <a:srgbClr val="032936"/>
                </a:solidFill>
                <a:latin typeface="Century Gothic" pitchFamily="34" charset="0"/>
                <a:sym typeface="Gill Sans" pitchFamily="34" charset="0"/>
              </a:rPr>
              <a:t> e Guajará.</a:t>
            </a:r>
          </a:p>
          <a:p>
            <a:pPr>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Ampliação cobertura 3G realizada</a:t>
            </a:r>
          </a:p>
          <a:p>
            <a:pPr>
              <a:spcAft>
                <a:spcPts val="300"/>
              </a:spcAft>
              <a:buClr>
                <a:srgbClr val="137292"/>
              </a:buClr>
              <a:defRPr/>
            </a:pPr>
            <a:r>
              <a:rPr lang="pt-BR" sz="1600" dirty="0" smtClean="0">
                <a:solidFill>
                  <a:srgbClr val="032936"/>
                </a:solidFill>
                <a:latin typeface="Century Gothic" pitchFamily="34" charset="0"/>
                <a:sym typeface="Gill Sans" pitchFamily="34" charset="0"/>
              </a:rPr>
              <a:t> Nos Distritos </a:t>
            </a:r>
            <a:r>
              <a:rPr lang="pt-BR" sz="1600" dirty="0">
                <a:solidFill>
                  <a:srgbClr val="032936"/>
                </a:solidFill>
                <a:latin typeface="Century Gothic" pitchFamily="34" charset="0"/>
                <a:sym typeface="Gill Sans" pitchFamily="34" charset="0"/>
              </a:rPr>
              <a:t>de Lindóia e Novo Remanso em Itacoatiara e Augusto Montenegro em </a:t>
            </a:r>
            <a:r>
              <a:rPr lang="pt-BR" sz="1600" dirty="0" smtClean="0">
                <a:solidFill>
                  <a:srgbClr val="032936"/>
                </a:solidFill>
                <a:latin typeface="Century Gothic" pitchFamily="34" charset="0"/>
                <a:sym typeface="Gill Sans" pitchFamily="34" charset="0"/>
              </a:rPr>
              <a:t>Urucurituba.</a:t>
            </a:r>
          </a:p>
          <a:p>
            <a:pPr>
              <a:spcAft>
                <a:spcPts val="300"/>
              </a:spcAft>
              <a:buClr>
                <a:srgbClr val="137292"/>
              </a:buClr>
              <a:defRPr/>
            </a:pPr>
            <a:endParaRPr lang="pt-BR" sz="1600" b="1" u="none" dirty="0" smtClean="0">
              <a:solidFill>
                <a:srgbClr val="137292"/>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 </a:t>
            </a:r>
            <a:r>
              <a:rPr lang="pt-BR" sz="16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sz="1600" dirty="0" smtClean="0">
                <a:solidFill>
                  <a:srgbClr val="032936"/>
                </a:solidFill>
                <a:latin typeface="Century Gothic" pitchFamily="34" charset="0"/>
                <a:sym typeface="Gill Sans" pitchFamily="34" charset="0"/>
              </a:rPr>
              <a:t>73 novos sites e 262 novas portadoras nos municípios de Manaus, Itacoatiara, Manacapuru, Parintins, Autazes, Boa Vista do Ramos, Careiro da Várzea, Iranduba, </a:t>
            </a:r>
            <a:r>
              <a:rPr lang="pt-BR" sz="1600" dirty="0" err="1" smtClean="0">
                <a:solidFill>
                  <a:srgbClr val="032936"/>
                </a:solidFill>
                <a:latin typeface="Century Gothic" pitchFamily="34" charset="0"/>
                <a:sym typeface="Gill Sans" pitchFamily="34" charset="0"/>
              </a:rPr>
              <a:t>Itapiranga</a:t>
            </a:r>
            <a:r>
              <a:rPr lang="pt-BR" sz="1600" dirty="0" smtClean="0">
                <a:solidFill>
                  <a:srgbClr val="032936"/>
                </a:solidFill>
                <a:latin typeface="Century Gothic" pitchFamily="34" charset="0"/>
                <a:sym typeface="Gill Sans" pitchFamily="34" charset="0"/>
              </a:rPr>
              <a:t>, Maués, Nova Olinda do Norte, Presidente Figueiredo, Rio Preto da Eva, Silves, Urucará e Urucurituba.</a:t>
            </a:r>
          </a:p>
          <a:p>
            <a:pPr algn="just">
              <a:spcAft>
                <a:spcPts val="300"/>
              </a:spcAft>
              <a:buClr>
                <a:srgbClr val="137292"/>
              </a:buClr>
              <a:defRPr/>
            </a:pPr>
            <a:endParaRPr lang="pt-BR" sz="1600" dirty="0" smtClean="0">
              <a:solidFill>
                <a:srgbClr val="032936"/>
              </a:solidFill>
              <a:latin typeface="Century Gothic" pitchFamily="34" charset="0"/>
              <a:sym typeface="Gill Sans" pitchFamily="34" charset="0"/>
            </a:endParaRPr>
          </a:p>
          <a:p>
            <a:pPr marL="285750" indent="-285750" algn="just">
              <a:spcAft>
                <a:spcPts val="300"/>
              </a:spcAft>
              <a:buClr>
                <a:srgbClr val="137292"/>
              </a:buClr>
              <a:buFont typeface="Arial" pitchFamily="34" charset="0"/>
              <a:buChar char="•"/>
              <a:defRPr/>
            </a:pPr>
            <a:r>
              <a:rPr lang="pt-BR" sz="1600" b="1" dirty="0" smtClean="0">
                <a:solidFill>
                  <a:srgbClr val="137292"/>
                </a:solidFill>
                <a:latin typeface="Century Gothic" pitchFamily="34" charset="0"/>
                <a:sym typeface="Gill Sans" pitchFamily="34" charset="0"/>
              </a:rPr>
              <a:t>Implantação da Rede 4G em Manaus</a:t>
            </a:r>
            <a:endParaRPr lang="pt-BR" sz="1600" u="none" dirty="0" smtClean="0">
              <a:solidFill>
                <a:srgbClr val="032936"/>
              </a:solidFill>
              <a:latin typeface="Century Gothic" pitchFamily="34" charset="0"/>
              <a:ea typeface="+mn-ea"/>
              <a:cs typeface="+mn-cs"/>
              <a:sym typeface="Gill Sans" pitchFamily="34" charset="0"/>
            </a:endParaRPr>
          </a:p>
          <a:p>
            <a:pPr>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4" cstate="print"/>
          <a:srcRect l="4286" t="27879" r="76492" b="44936"/>
          <a:stretch>
            <a:fillRect/>
          </a:stretch>
        </p:blipFill>
        <p:spPr bwMode="auto">
          <a:xfrm>
            <a:off x="-612576" y="4940945"/>
            <a:ext cx="3312368" cy="2376487"/>
          </a:xfrm>
          <a:prstGeom prst="rect">
            <a:avLst/>
          </a:prstGeom>
          <a:noFill/>
          <a:ln w="9525">
            <a:noFill/>
            <a:miter lim="800000"/>
            <a:headEnd/>
            <a:tailEnd/>
          </a:ln>
        </p:spPr>
      </p:pic>
      <p:sp>
        <p:nvSpPr>
          <p:cNvPr id="184" name="CaixaDeTexto 183"/>
          <p:cNvSpPr txBox="1"/>
          <p:nvPr/>
        </p:nvSpPr>
        <p:spPr>
          <a:xfrm>
            <a:off x="35496" y="5581689"/>
            <a:ext cx="2376264" cy="1015663"/>
          </a:xfrm>
          <a:prstGeom prst="rect">
            <a:avLst/>
          </a:prstGeom>
          <a:noFill/>
        </p:spPr>
        <p:txBody>
          <a:bodyPr wrap="square" rtlCol="0">
            <a:spAutoFit/>
          </a:bodyPr>
          <a:lstStyle/>
          <a:p>
            <a:pPr algn="ctr"/>
            <a:r>
              <a:rPr lang="pt-BR" sz="2000" b="1" dirty="0" smtClean="0">
                <a:solidFill>
                  <a:srgbClr val="137292"/>
                </a:solidFill>
                <a:latin typeface="Century Gothic" pitchFamily="34" charset="0"/>
                <a:sym typeface="Gill Sans"/>
              </a:rPr>
              <a:t>R$ 57,242 milhões</a:t>
            </a:r>
          </a:p>
          <a:p>
            <a:pPr algn="ctr"/>
            <a:r>
              <a:rPr lang="pt-BR" sz="2000" dirty="0" smtClean="0">
                <a:latin typeface="Century Gothic" pitchFamily="34" charset="0"/>
                <a:sym typeface="Gill Sans"/>
              </a:rPr>
              <a:t>Investimento (2012) </a:t>
            </a:r>
            <a:endParaRPr lang="pt-BR" sz="2000" dirty="0"/>
          </a:p>
        </p:txBody>
      </p:sp>
    </p:spTree>
    <p:extLst>
      <p:ext uri="{BB962C8B-B14F-4D97-AF65-F5344CB8AC3E}">
        <p14:creationId xmlns="" xmlns:p14="http://schemas.microsoft.com/office/powerpoint/2010/main" val="47177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a:t>
            </a:r>
            <a:r>
              <a:rPr lang="pt-BR" sz="4800" b="1" u="none" dirty="0">
                <a:solidFill>
                  <a:srgbClr val="FFFFFF"/>
                </a:solidFill>
                <a:latin typeface="Century Gothic" pitchFamily="34" charset="0"/>
                <a:ea typeface="Times New Roman" pitchFamily="18" charset="0"/>
                <a:cs typeface="Arial" pitchFamily="34" charset="0"/>
              </a:rPr>
              <a:t>em </a:t>
            </a:r>
            <a:r>
              <a:rPr lang="pt-BR" sz="4800" b="1" u="none" dirty="0" smtClean="0">
                <a:solidFill>
                  <a:srgbClr val="FFFFFF"/>
                </a:solidFill>
                <a:latin typeface="Century Gothic" pitchFamily="34" charset="0"/>
                <a:ea typeface="Times New Roman" pitchFamily="18" charset="0"/>
                <a:cs typeface="Arial" pitchFamily="34" charset="0"/>
              </a:rPr>
              <a:t>Amapá</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28329" y="1984191"/>
            <a:ext cx="4112023"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8 </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7</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60%</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500 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+33 milhões</a:t>
            </a:r>
          </a:p>
        </p:txBody>
      </p:sp>
      <p:pic>
        <p:nvPicPr>
          <p:cNvPr id="73" name="Imagem 1"/>
          <p:cNvPicPr>
            <a:picLocks noChangeAspect="1"/>
          </p:cNvPicPr>
          <p:nvPr/>
        </p:nvPicPr>
        <p:blipFill>
          <a:blip r:embed="rId4" cstate="print"/>
          <a:srcRect l="4286" t="27879" r="76492" b="44936"/>
          <a:stretch>
            <a:fillRect/>
          </a:stretch>
        </p:blipFill>
        <p:spPr bwMode="auto">
          <a:xfrm>
            <a:off x="-389257" y="5013176"/>
            <a:ext cx="3017041" cy="2304256"/>
          </a:xfrm>
          <a:prstGeom prst="rect">
            <a:avLst/>
          </a:prstGeom>
          <a:noFill/>
          <a:ln w="9525">
            <a:noFill/>
            <a:miter lim="800000"/>
            <a:headEnd/>
            <a:tailEnd/>
          </a:ln>
        </p:spPr>
      </p:pic>
      <p:sp>
        <p:nvSpPr>
          <p:cNvPr id="74" name="CaixaDeTexto 73"/>
          <p:cNvSpPr txBox="1"/>
          <p:nvPr/>
        </p:nvSpPr>
        <p:spPr>
          <a:xfrm>
            <a:off x="35496" y="5661248"/>
            <a:ext cx="2232247"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R$ 7,532 milhões</a:t>
            </a:r>
            <a:r>
              <a:rPr lang="pt-BR" sz="2000" dirty="0" smtClean="0">
                <a:solidFill>
                  <a:srgbClr val="032936"/>
                </a:solidFill>
                <a:latin typeface="Century Gothic" pitchFamily="34" charset="0"/>
                <a:sym typeface="Gill Sans"/>
              </a:rPr>
              <a:t> Investimento (2012)</a:t>
            </a:r>
            <a:endParaRPr lang="pt-BR" sz="2000" b="1" dirty="0" smtClean="0">
              <a:solidFill>
                <a:srgbClr val="137292"/>
              </a:solidFill>
              <a:latin typeface="Century Gothic" pitchFamily="34" charset="0"/>
              <a:sym typeface="Gill Sans"/>
            </a:endParaRPr>
          </a:p>
        </p:txBody>
      </p:sp>
      <p:sp>
        <p:nvSpPr>
          <p:cNvPr id="75" name="CaixaDeTexto 74"/>
          <p:cNvSpPr txBox="1"/>
          <p:nvPr/>
        </p:nvSpPr>
        <p:spPr>
          <a:xfrm>
            <a:off x="4392488" y="4581128"/>
            <a:ext cx="4644008" cy="1900520"/>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 1 loja própria</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a:t>
            </a:r>
            <a:r>
              <a:rPr lang="pt-BR" sz="2000" b="1" dirty="0" smtClean="0">
                <a:solidFill>
                  <a:srgbClr val="137292"/>
                </a:solidFill>
                <a:latin typeface="+mn-lt"/>
                <a:sym typeface="Gill Sans"/>
              </a:rPr>
              <a:t> 2.921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a:t>
            </a:r>
            <a:r>
              <a:rPr lang="pt-BR" sz="2000" dirty="0" smtClean="0">
                <a:latin typeface="+mn-lt"/>
                <a:sym typeface="Gill Sans"/>
              </a:rPr>
              <a:t>) – </a:t>
            </a:r>
            <a:r>
              <a:rPr lang="pt-BR" sz="2000" b="1" dirty="0" smtClean="0">
                <a:solidFill>
                  <a:srgbClr val="137292"/>
                </a:solidFill>
                <a:latin typeface="+mn-lt"/>
                <a:sym typeface="Gill Sans"/>
              </a:rPr>
              <a:t>43</a:t>
            </a:r>
          </a:p>
          <a:p>
            <a:pPr marL="177800" indent="-177800">
              <a:lnSpc>
                <a:spcPct val="150000"/>
              </a:lnSpc>
              <a:spcAft>
                <a:spcPts val="300"/>
              </a:spcAft>
              <a:buClr>
                <a:srgbClr val="137292"/>
              </a:buClr>
              <a:buFont typeface="Arial" pitchFamily="34" charset="0"/>
              <a:buChar char="•"/>
            </a:pPr>
            <a:r>
              <a:rPr lang="pt-BR" sz="2000" dirty="0" smtClean="0">
                <a:solidFill>
                  <a:srgbClr val="262626"/>
                </a:solidFill>
                <a:latin typeface="+mn-lt"/>
                <a:sym typeface="Gill Sans"/>
              </a:rPr>
              <a:t>Sites instalados</a:t>
            </a:r>
            <a:r>
              <a:rPr lang="pt-BR" sz="2000" b="1" dirty="0" smtClean="0">
                <a:latin typeface="+mn-lt"/>
                <a:sym typeface="Gill Sans"/>
              </a:rPr>
              <a:t> </a:t>
            </a:r>
            <a:r>
              <a:rPr lang="pt-BR" sz="2000" dirty="0" smtClean="0">
                <a:latin typeface="+mn-lt"/>
                <a:sym typeface="Gill Sans"/>
              </a:rPr>
              <a:t>– </a:t>
            </a:r>
            <a:r>
              <a:rPr lang="pt-BR" sz="2000" b="1" dirty="0" smtClean="0">
                <a:solidFill>
                  <a:srgbClr val="137292"/>
                </a:solidFill>
                <a:latin typeface="+mn-lt"/>
                <a:sym typeface="Gill Sans"/>
              </a:rPr>
              <a:t>44</a:t>
            </a:r>
            <a:endParaRPr lang="pt-BR" sz="2000" dirty="0">
              <a:latin typeface="+mn-lt"/>
            </a:endParaRPr>
          </a:p>
        </p:txBody>
      </p:sp>
    </p:spTree>
    <p:extLst>
      <p:ext uri="{BB962C8B-B14F-4D97-AF65-F5344CB8AC3E}">
        <p14:creationId xmlns="" xmlns:p14="http://schemas.microsoft.com/office/powerpoint/2010/main"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AP</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73883" y="1593230"/>
            <a:ext cx="5436096" cy="4793620"/>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2400" b="1" u="none" dirty="0" smtClean="0">
                <a:solidFill>
                  <a:srgbClr val="137292"/>
                </a:solidFill>
                <a:latin typeface="Century Gothic" pitchFamily="34" charset="0"/>
                <a:sym typeface="Gill Sans" pitchFamily="34" charset="0"/>
              </a:rPr>
              <a:t> </a:t>
            </a:r>
            <a:r>
              <a:rPr lang="pt-BR" sz="24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sz="2400" dirty="0">
                <a:solidFill>
                  <a:srgbClr val="032936"/>
                </a:solidFill>
                <a:latin typeface="Century Gothic" pitchFamily="34" charset="0"/>
                <a:sym typeface="Gill Sans" pitchFamily="34" charset="0"/>
              </a:rPr>
              <a:t>5</a:t>
            </a:r>
            <a:r>
              <a:rPr lang="pt-BR" sz="2400" dirty="0" smtClean="0">
                <a:solidFill>
                  <a:srgbClr val="032936"/>
                </a:solidFill>
                <a:latin typeface="Century Gothic" pitchFamily="34" charset="0"/>
                <a:sym typeface="Gill Sans" pitchFamily="34" charset="0"/>
              </a:rPr>
              <a:t> novos </a:t>
            </a:r>
            <a:r>
              <a:rPr lang="pt-BR" sz="2400" dirty="0">
                <a:solidFill>
                  <a:srgbClr val="032936"/>
                </a:solidFill>
                <a:latin typeface="Century Gothic" pitchFamily="34" charset="0"/>
                <a:sym typeface="Gill Sans" pitchFamily="34" charset="0"/>
              </a:rPr>
              <a:t>sites e </a:t>
            </a:r>
            <a:r>
              <a:rPr lang="pt-BR" sz="2400" dirty="0" smtClean="0">
                <a:solidFill>
                  <a:srgbClr val="032936"/>
                </a:solidFill>
                <a:latin typeface="Century Gothic" pitchFamily="34" charset="0"/>
                <a:sym typeface="Gill Sans" pitchFamily="34" charset="0"/>
              </a:rPr>
              <a:t>17 </a:t>
            </a:r>
            <a:r>
              <a:rPr lang="pt-BR" sz="2400" dirty="0">
                <a:solidFill>
                  <a:srgbClr val="032936"/>
                </a:solidFill>
                <a:latin typeface="Century Gothic" pitchFamily="34" charset="0"/>
                <a:sym typeface="Gill Sans" pitchFamily="34" charset="0"/>
              </a:rPr>
              <a:t>novas portadoras nos municípios de </a:t>
            </a:r>
            <a:r>
              <a:rPr lang="pt-BR" sz="2400" dirty="0" smtClean="0">
                <a:solidFill>
                  <a:srgbClr val="032936"/>
                </a:solidFill>
                <a:latin typeface="Century Gothic" pitchFamily="34" charset="0"/>
                <a:sym typeface="Gill Sans" pitchFamily="34" charset="0"/>
              </a:rPr>
              <a:t>Macapá, Santana, Laranjal do Jari e Porto Grande.</a:t>
            </a:r>
          </a:p>
          <a:p>
            <a:pPr algn="just">
              <a:spcAft>
                <a:spcPts val="300"/>
              </a:spcAft>
              <a:buClr>
                <a:srgbClr val="137292"/>
              </a:buClr>
              <a:defRPr/>
            </a:pPr>
            <a:endParaRPr lang="pt-BR" sz="2400" b="1" u="none" dirty="0" smtClean="0">
              <a:solidFill>
                <a:srgbClr val="032936"/>
              </a:solidFill>
              <a:latin typeface="Century Gothic" pitchFamily="34" charset="0"/>
              <a:sym typeface="Gill Sans" pitchFamily="34" charset="0"/>
            </a:endParaRPr>
          </a:p>
          <a:p>
            <a:pPr algn="just">
              <a:spcAft>
                <a:spcPts val="300"/>
              </a:spcAft>
              <a:buClr>
                <a:srgbClr val="137292"/>
              </a:buClr>
              <a:defRPr/>
            </a:pPr>
            <a:r>
              <a:rPr lang="pt-BR" sz="2400" b="1" dirty="0" smtClean="0">
                <a:solidFill>
                  <a:srgbClr val="137292"/>
                </a:solidFill>
                <a:latin typeface="Century Gothic" pitchFamily="34" charset="0"/>
                <a:sym typeface="Gill Sans" pitchFamily="34" charset="0"/>
              </a:rPr>
              <a:t>Implantação e Ativação da Fibra Ótica (LT Manaus-Macapá) </a:t>
            </a:r>
          </a:p>
          <a:p>
            <a:pPr algn="just">
              <a:spcAft>
                <a:spcPts val="300"/>
              </a:spcAft>
              <a:buClr>
                <a:srgbClr val="137292"/>
              </a:buClr>
              <a:defRPr/>
            </a:pPr>
            <a:endParaRPr lang="pt-BR" sz="2400" b="1" dirty="0" smtClean="0">
              <a:solidFill>
                <a:srgbClr val="137292"/>
              </a:solidFill>
              <a:latin typeface="Century Gothic" pitchFamily="34" charset="0"/>
              <a:sym typeface="Gill Sans" pitchFamily="34" charset="0"/>
            </a:endParaRPr>
          </a:p>
          <a:p>
            <a:pPr algn="just">
              <a:spcAft>
                <a:spcPts val="300"/>
              </a:spcAft>
              <a:buClr>
                <a:srgbClr val="137292"/>
              </a:buClr>
              <a:defRPr/>
            </a:pPr>
            <a:r>
              <a:rPr lang="pt-BR" sz="2400" b="1" dirty="0" smtClean="0">
                <a:solidFill>
                  <a:srgbClr val="137292"/>
                </a:solidFill>
                <a:latin typeface="Century Gothic" pitchFamily="34" charset="0"/>
                <a:sym typeface="Gill Sans" pitchFamily="34" charset="0"/>
              </a:rPr>
              <a:t> Ativação 4G - Macapá </a:t>
            </a:r>
          </a:p>
          <a:p>
            <a:pPr algn="just">
              <a:spcAft>
                <a:spcPts val="300"/>
              </a:spcAft>
              <a:buClr>
                <a:srgbClr val="137292"/>
              </a:buClr>
              <a:defRPr/>
            </a:pPr>
            <a:endParaRPr lang="pt-BR" sz="2400" b="1" dirty="0" smtClean="0">
              <a:solidFill>
                <a:srgbClr val="137292"/>
              </a:solidFill>
              <a:latin typeface="Century Gothic" pitchFamily="34" charset="0"/>
              <a:sym typeface="Gill Sans" pitchFamily="34" charset="0"/>
            </a:endParaRPr>
          </a:p>
          <a:p>
            <a:pPr algn="just">
              <a:spcAft>
                <a:spcPts val="300"/>
              </a:spcAft>
              <a:buClr>
                <a:srgbClr val="137292"/>
              </a:buClr>
              <a:defRPr/>
            </a:pPr>
            <a:endParaRPr lang="pt-BR" sz="2400" b="1" u="none" dirty="0" smtClean="0">
              <a:solidFill>
                <a:srgbClr val="137292"/>
              </a:solidFill>
              <a:latin typeface="Century Gothic" pitchFamily="34" charset="0"/>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4" cstate="print"/>
          <a:srcRect l="4286" t="27879" r="76492" b="44936"/>
          <a:stretch>
            <a:fillRect/>
          </a:stretch>
        </p:blipFill>
        <p:spPr bwMode="auto">
          <a:xfrm>
            <a:off x="-389257" y="5013176"/>
            <a:ext cx="3017041" cy="2304256"/>
          </a:xfrm>
          <a:prstGeom prst="rect">
            <a:avLst/>
          </a:prstGeom>
          <a:noFill/>
          <a:ln w="9525">
            <a:noFill/>
            <a:miter lim="800000"/>
            <a:headEnd/>
            <a:tailEnd/>
          </a:ln>
        </p:spPr>
      </p:pic>
      <p:sp>
        <p:nvSpPr>
          <p:cNvPr id="184" name="CaixaDeTexto 183"/>
          <p:cNvSpPr txBox="1"/>
          <p:nvPr/>
        </p:nvSpPr>
        <p:spPr>
          <a:xfrm>
            <a:off x="35496" y="5661248"/>
            <a:ext cx="2232247"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R$ 7,532 milhões</a:t>
            </a:r>
            <a:r>
              <a:rPr lang="pt-BR" sz="2000" dirty="0" smtClean="0">
                <a:solidFill>
                  <a:srgbClr val="032936"/>
                </a:solidFill>
                <a:latin typeface="Century Gothic" pitchFamily="34" charset="0"/>
                <a:sym typeface="Gill Sans"/>
              </a:rPr>
              <a:t> 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 xmlns:p14="http://schemas.microsoft.com/office/powerpoint/2010/main" val="2876771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a:t>
            </a:r>
            <a:r>
              <a:rPr lang="pt-BR" sz="4800" b="1" u="none" dirty="0" smtClean="0">
                <a:solidFill>
                  <a:schemeClr val="bg1"/>
                </a:solidFill>
                <a:latin typeface="Century Gothic" pitchFamily="34" charset="0"/>
                <a:ea typeface="Times New Roman" pitchFamily="18" charset="0"/>
                <a:cs typeface="Arial" pitchFamily="34" charset="0"/>
              </a:rPr>
              <a:t>Vivo</a:t>
            </a:r>
            <a:r>
              <a:rPr lang="pt-BR" sz="4800" b="1" u="none" dirty="0" smtClean="0">
                <a:solidFill>
                  <a:srgbClr val="FFFFFF"/>
                </a:solidFill>
                <a:latin typeface="Century Gothic" pitchFamily="34" charset="0"/>
                <a:ea typeface="Times New Roman" pitchFamily="18" charset="0"/>
                <a:cs typeface="Arial" pitchFamily="34" charset="0"/>
              </a:rPr>
              <a:t> </a:t>
            </a:r>
            <a:r>
              <a:rPr lang="pt-BR" sz="4800" b="1" u="none" dirty="0">
                <a:solidFill>
                  <a:srgbClr val="FFFFFF"/>
                </a:solidFill>
                <a:latin typeface="Century Gothic" pitchFamily="34" charset="0"/>
                <a:ea typeface="Times New Roman" pitchFamily="18" charset="0"/>
                <a:cs typeface="Arial" pitchFamily="34" charset="0"/>
              </a:rPr>
              <a:t>em </a:t>
            </a:r>
            <a:r>
              <a:rPr lang="pt-BR" sz="4800" b="1" dirty="0" smtClean="0">
                <a:solidFill>
                  <a:srgbClr val="FFFFFF"/>
                </a:solidFill>
                <a:latin typeface="Century Gothic" pitchFamily="34" charset="0"/>
                <a:ea typeface="Times New Roman" pitchFamily="18" charset="0"/>
                <a:cs typeface="Arial" pitchFamily="34" charset="0"/>
              </a:rPr>
              <a:t>Acre</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541767" y="1903989"/>
            <a:ext cx="4198585"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17</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5</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61%%</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500 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+ 29 milhões</a:t>
            </a:r>
          </a:p>
        </p:txBody>
      </p:sp>
      <p:pic>
        <p:nvPicPr>
          <p:cNvPr id="73" name="Imagem 1"/>
          <p:cNvPicPr>
            <a:picLocks noChangeAspect="1"/>
          </p:cNvPicPr>
          <p:nvPr/>
        </p:nvPicPr>
        <p:blipFill>
          <a:blip r:embed="rId4"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74" name="CaixaDeTexto 73"/>
          <p:cNvSpPr txBox="1"/>
          <p:nvPr/>
        </p:nvSpPr>
        <p:spPr>
          <a:xfrm>
            <a:off x="-108520"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R$ 6,838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5" name="CaixaDeTexto 74"/>
          <p:cNvSpPr txBox="1"/>
          <p:nvPr/>
        </p:nvSpPr>
        <p:spPr>
          <a:xfrm>
            <a:off x="4211960" y="4509120"/>
            <a:ext cx="4824536" cy="1400383"/>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1 loja própria</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sym typeface="Gill Sans"/>
              </a:rPr>
              <a:t>2.921 mil</a:t>
            </a:r>
            <a:endParaRPr lang="pt-BR" sz="2000" b="1" dirty="0" smtClean="0">
              <a:solidFill>
                <a:srgbClr val="137292"/>
              </a:solidFill>
              <a:latin typeface="+mn-lt"/>
              <a:sym typeface="Gill Sans"/>
            </a:endParaRP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19</a:t>
            </a:r>
          </a:p>
        </p:txBody>
      </p:sp>
    </p:spTree>
    <p:extLst>
      <p:ext uri="{BB962C8B-B14F-4D97-AF65-F5344CB8AC3E}">
        <p14:creationId xmlns="" xmlns:p14="http://schemas.microsoft.com/office/powerpoint/2010/main"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down)">
                                      <p:cBhvr>
                                        <p:cTn id="3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2012/2013 – AC</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73883" y="1549330"/>
            <a:ext cx="5436096" cy="5424562"/>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Implantação e Ampliação cobertura 3G realizada</a:t>
            </a:r>
          </a:p>
          <a:p>
            <a:pPr>
              <a:spcAft>
                <a:spcPts val="300"/>
              </a:spcAft>
              <a:buClr>
                <a:srgbClr val="137292"/>
              </a:buClr>
              <a:defRPr/>
            </a:pPr>
            <a:r>
              <a:rPr lang="pt-BR" u="none" dirty="0" smtClean="0">
                <a:solidFill>
                  <a:srgbClr val="032936"/>
                </a:solidFill>
                <a:latin typeface="Century Gothic" pitchFamily="34" charset="0"/>
                <a:sym typeface="Gill Sans" pitchFamily="34" charset="0"/>
              </a:rPr>
              <a:t>Atendimento a Vila do INCRA</a:t>
            </a:r>
          </a:p>
          <a:p>
            <a:pPr>
              <a:spcAft>
                <a:spcPts val="300"/>
              </a:spcAft>
              <a:buClr>
                <a:srgbClr val="137292"/>
              </a:buClr>
              <a:defRPr/>
            </a:pPr>
            <a:endParaRPr lang="pt-BR" b="1" u="none" dirty="0">
              <a:solidFill>
                <a:srgbClr val="FF0000"/>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 </a:t>
            </a:r>
            <a:r>
              <a:rPr lang="pt-BR" b="1" u="none" dirty="0">
                <a:solidFill>
                  <a:srgbClr val="137292"/>
                </a:solidFill>
                <a:latin typeface="Century Gothic" pitchFamily="34" charset="0"/>
                <a:sym typeface="Gill Sans" pitchFamily="34" charset="0"/>
              </a:rPr>
              <a:t>Ampliação capacidade 3G </a:t>
            </a:r>
          </a:p>
          <a:p>
            <a:pPr lvl="0">
              <a:spcAft>
                <a:spcPts val="300"/>
              </a:spcAft>
              <a:buClr>
                <a:srgbClr val="137292"/>
              </a:buClr>
              <a:defRPr/>
            </a:pPr>
            <a:r>
              <a:rPr lang="pt-BR" dirty="0" smtClean="0">
                <a:solidFill>
                  <a:srgbClr val="032936"/>
                </a:solidFill>
                <a:latin typeface="Century Gothic" pitchFamily="34" charset="0"/>
                <a:sym typeface="Gill Sans" pitchFamily="34" charset="0"/>
              </a:rPr>
              <a:t>Projeto Capacidade 2013</a:t>
            </a:r>
            <a:r>
              <a:rPr lang="pt-BR" u="none" dirty="0" smtClean="0">
                <a:solidFill>
                  <a:srgbClr val="032936"/>
                </a:solidFill>
                <a:latin typeface="Century Gothic" pitchFamily="34" charset="0"/>
                <a:sym typeface="Gill Sans" pitchFamily="34" charset="0"/>
              </a:rPr>
              <a:t>: </a:t>
            </a:r>
          </a:p>
          <a:p>
            <a:pPr marL="285750" lvl="0" indent="-285750">
              <a:spcAft>
                <a:spcPts val="300"/>
              </a:spcAft>
              <a:buClr>
                <a:srgbClr val="137292"/>
              </a:buClr>
              <a:buFont typeface="Wingdings" panose="05000000000000000000" pitchFamily="2" charset="2"/>
              <a:buChar char="ü"/>
              <a:defRPr/>
            </a:pPr>
            <a:r>
              <a:rPr lang="pt-BR" u="none" dirty="0" smtClean="0">
                <a:solidFill>
                  <a:srgbClr val="032936"/>
                </a:solidFill>
                <a:latin typeface="Century Gothic" pitchFamily="34" charset="0"/>
                <a:sym typeface="Gill Sans" pitchFamily="34" charset="0"/>
              </a:rPr>
              <a:t>ampliação de portadoras em 13 sites (8 em Rio Branco, 3 em Cruzeiro do Sul,  Senador Guiomard e Mâncio Lima); </a:t>
            </a:r>
          </a:p>
          <a:p>
            <a:pPr marL="285750" lvl="0" indent="-285750">
              <a:spcAft>
                <a:spcPts val="300"/>
              </a:spcAft>
              <a:buClr>
                <a:srgbClr val="137292"/>
              </a:buClr>
              <a:buFont typeface="Wingdings" panose="05000000000000000000" pitchFamily="2" charset="2"/>
              <a:buChar char="ü"/>
              <a:defRPr/>
            </a:pPr>
            <a:r>
              <a:rPr lang="pt-BR" u="none" dirty="0" smtClean="0">
                <a:solidFill>
                  <a:srgbClr val="032936"/>
                </a:solidFill>
                <a:latin typeface="Century Gothic" pitchFamily="34" charset="0"/>
                <a:sym typeface="Gill Sans" pitchFamily="34" charset="0"/>
              </a:rPr>
              <a:t>2 novos sites (um em Cruzeiro do Sul e outro em Rio Branco); </a:t>
            </a:r>
          </a:p>
          <a:p>
            <a:pPr marL="285750" lvl="0" indent="-285750">
              <a:spcAft>
                <a:spcPts val="300"/>
              </a:spcAft>
              <a:buClr>
                <a:srgbClr val="137292"/>
              </a:buClr>
              <a:buFont typeface="Wingdings" panose="05000000000000000000" pitchFamily="2" charset="2"/>
              <a:buChar char="ü"/>
              <a:defRPr/>
            </a:pPr>
            <a:r>
              <a:rPr lang="pt-BR" dirty="0" smtClean="0">
                <a:solidFill>
                  <a:srgbClr val="032936"/>
                </a:solidFill>
                <a:latin typeface="Century Gothic" pitchFamily="34" charset="0"/>
                <a:sym typeface="Gill Sans" pitchFamily="34" charset="0"/>
              </a:rPr>
              <a:t>Projeto 300K</a:t>
            </a:r>
            <a:r>
              <a:rPr lang="pt-BR" u="none" dirty="0" smtClean="0">
                <a:solidFill>
                  <a:srgbClr val="032936"/>
                </a:solidFill>
                <a:latin typeface="Century Gothic" pitchFamily="34" charset="0"/>
                <a:sym typeface="Gill Sans" pitchFamily="34" charset="0"/>
              </a:rPr>
              <a:t>: ampliação de Portadora em 14 sites de Rio Branco e implantação de mais dois sites  na área central de Rio Branco</a:t>
            </a:r>
            <a:r>
              <a:rPr lang="pt-BR" u="none" dirty="0" smtClean="0">
                <a:solidFill>
                  <a:srgbClr val="FF0000"/>
                </a:solidFill>
                <a:latin typeface="Century Gothic" pitchFamily="34" charset="0"/>
                <a:sym typeface="Gill Sans" pitchFamily="34" charset="0"/>
              </a:rPr>
              <a:t>.</a:t>
            </a: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Voz: ampliação da capacidade com1800 MHz - </a:t>
            </a:r>
            <a:r>
              <a:rPr lang="pt-BR" u="none" dirty="0" smtClean="0">
                <a:solidFill>
                  <a:srgbClr val="032936"/>
                </a:solidFill>
                <a:latin typeface="Century Gothic" pitchFamily="34" charset="0"/>
                <a:ea typeface="+mn-ea"/>
                <a:cs typeface="+mn-cs"/>
                <a:sym typeface="Gill Sans" pitchFamily="34" charset="0"/>
              </a:rPr>
              <a:t>17 municípios</a:t>
            </a:r>
          </a:p>
          <a:p>
            <a:pPr marL="177800" indent="-177800">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p:txBody>
      </p:sp>
      <p:pic>
        <p:nvPicPr>
          <p:cNvPr id="72" name="Imagem 1"/>
          <p:cNvPicPr>
            <a:picLocks noChangeAspect="1"/>
          </p:cNvPicPr>
          <p:nvPr/>
        </p:nvPicPr>
        <p:blipFill>
          <a:blip r:embed="rId4"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129" name="CaixaDeTexto 128"/>
          <p:cNvSpPr txBox="1"/>
          <p:nvPr/>
        </p:nvSpPr>
        <p:spPr>
          <a:xfrm>
            <a:off x="-108520"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R$ 6,838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grpSp>
        <p:nvGrpSpPr>
          <p:cNvPr id="130" name="Group 117"/>
          <p:cNvGrpSpPr>
            <a:grpSpLocks/>
          </p:cNvGrpSpPr>
          <p:nvPr/>
        </p:nvGrpSpPr>
        <p:grpSpPr bwMode="auto">
          <a:xfrm>
            <a:off x="35496" y="2132856"/>
            <a:ext cx="3460752" cy="3225790"/>
            <a:chOff x="839" y="243"/>
            <a:chExt cx="4021" cy="3748"/>
          </a:xfrm>
          <a:solidFill>
            <a:srgbClr val="137292"/>
          </a:solidFill>
        </p:grpSpPr>
        <p:sp>
          <p:nvSpPr>
            <p:cNvPr id="131"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7"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61"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2"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3"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4"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5"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0"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4"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3"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4"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5"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6"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Tree>
    <p:extLst>
      <p:ext uri="{BB962C8B-B14F-4D97-AF65-F5344CB8AC3E}">
        <p14:creationId xmlns="" xmlns:p14="http://schemas.microsoft.com/office/powerpoint/2010/main" val="40993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em Pará</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56674" y="1903989"/>
            <a:ext cx="4371710"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dirty="0" smtClean="0">
                <a:solidFill>
                  <a:srgbClr val="137292"/>
                </a:solidFill>
                <a:latin typeface="Century Gothic" pitchFamily="34" charset="0"/>
                <a:sym typeface="Gill Sans" pitchFamily="34" charset="0"/>
              </a:rPr>
              <a:t>106</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dirty="0" smtClean="0">
                <a:solidFill>
                  <a:srgbClr val="137292"/>
                </a:solidFill>
                <a:latin typeface="Century Gothic" pitchFamily="34" charset="0"/>
                <a:sym typeface="Gill Sans" pitchFamily="34" charset="0"/>
              </a:rPr>
              <a:t>93</a:t>
            </a:r>
            <a:endParaRPr lang="pt-BR" sz="2400" b="1" u="none" dirty="0" smtClean="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36%</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3,2 milhões</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+225 milhões</a:t>
            </a:r>
          </a:p>
        </p:txBody>
      </p:sp>
      <p:pic>
        <p:nvPicPr>
          <p:cNvPr id="72" name="Imagem 1"/>
          <p:cNvPicPr>
            <a:picLocks noChangeAspect="1"/>
          </p:cNvPicPr>
          <p:nvPr/>
        </p:nvPicPr>
        <p:blipFill>
          <a:blip r:embed="rId4" cstate="print"/>
          <a:srcRect l="4286" t="27879" r="76492" b="44936"/>
          <a:stretch>
            <a:fillRect/>
          </a:stretch>
        </p:blipFill>
        <p:spPr bwMode="auto">
          <a:xfrm>
            <a:off x="-540568" y="5013176"/>
            <a:ext cx="3312368" cy="2376487"/>
          </a:xfrm>
          <a:prstGeom prst="rect">
            <a:avLst/>
          </a:prstGeom>
          <a:noFill/>
          <a:ln w="9525">
            <a:noFill/>
            <a:miter lim="800000"/>
            <a:headEnd/>
            <a:tailEnd/>
          </a:ln>
        </p:spPr>
      </p:pic>
      <p:sp>
        <p:nvSpPr>
          <p:cNvPr id="73" name="CaixaDeTexto 72"/>
          <p:cNvSpPr txBox="1"/>
          <p:nvPr/>
        </p:nvSpPr>
        <p:spPr>
          <a:xfrm>
            <a:off x="-36512"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62,508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3923928" y="4293096"/>
            <a:ext cx="4968552" cy="2208297"/>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7 lojas próprias + 1 quiosque</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latin typeface="+mn-lt"/>
                <a:sym typeface="Gill Sans"/>
              </a:rPr>
              <a:t>20.981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396</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Sites instalados – </a:t>
            </a:r>
            <a:r>
              <a:rPr lang="pt-BR" sz="2000" b="1" dirty="0" smtClean="0">
                <a:solidFill>
                  <a:srgbClr val="137292"/>
                </a:solidFill>
                <a:latin typeface="+mn-lt"/>
                <a:sym typeface="Gill Sans"/>
              </a:rPr>
              <a:t>389</a:t>
            </a:r>
          </a:p>
        </p:txBody>
      </p:sp>
    </p:spTree>
    <p:extLst>
      <p:ext uri="{BB962C8B-B14F-4D97-AF65-F5344CB8AC3E}">
        <p14:creationId xmlns="" xmlns:p14="http://schemas.microsoft.com/office/powerpoint/2010/main"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PA</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2"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73883" y="1549330"/>
            <a:ext cx="5436096" cy="5116785"/>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2000" b="1" u="none" dirty="0" smtClean="0">
                <a:solidFill>
                  <a:srgbClr val="137292"/>
                </a:solidFill>
                <a:latin typeface="Century Gothic" pitchFamily="34" charset="0"/>
                <a:sym typeface="Gill Sans" pitchFamily="34" charset="0"/>
              </a:rPr>
              <a:t> </a:t>
            </a:r>
            <a:r>
              <a:rPr lang="pt-BR" sz="20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b="1" dirty="0" smtClean="0">
                <a:solidFill>
                  <a:srgbClr val="137292"/>
                </a:solidFill>
                <a:latin typeface="Century Gothic" pitchFamily="34" charset="0"/>
                <a:sym typeface="Gill Sans" pitchFamily="34" charset="0"/>
              </a:rPr>
              <a:t>70 </a:t>
            </a:r>
            <a:r>
              <a:rPr lang="pt-BR" b="1" dirty="0">
                <a:solidFill>
                  <a:srgbClr val="137292"/>
                </a:solidFill>
                <a:latin typeface="Century Gothic" pitchFamily="34" charset="0"/>
                <a:sym typeface="Gill Sans" pitchFamily="34" charset="0"/>
              </a:rPr>
              <a:t>novos sites e </a:t>
            </a:r>
            <a:r>
              <a:rPr lang="pt-BR" b="1" dirty="0" smtClean="0">
                <a:solidFill>
                  <a:srgbClr val="137292"/>
                </a:solidFill>
                <a:latin typeface="Century Gothic" pitchFamily="34" charset="0"/>
                <a:sym typeface="Gill Sans" pitchFamily="34" charset="0"/>
              </a:rPr>
              <a:t>219 </a:t>
            </a:r>
            <a:r>
              <a:rPr lang="pt-BR" b="1" dirty="0">
                <a:solidFill>
                  <a:srgbClr val="137292"/>
                </a:solidFill>
                <a:latin typeface="Century Gothic" pitchFamily="34" charset="0"/>
                <a:sym typeface="Gill Sans" pitchFamily="34" charset="0"/>
              </a:rPr>
              <a:t>novas portadoras nos </a:t>
            </a:r>
            <a:r>
              <a:rPr lang="pt-BR" b="1" dirty="0" smtClean="0">
                <a:solidFill>
                  <a:srgbClr val="137292"/>
                </a:solidFill>
                <a:latin typeface="Century Gothic" pitchFamily="34" charset="0"/>
                <a:sym typeface="Gill Sans" pitchFamily="34" charset="0"/>
              </a:rPr>
              <a:t>municípios:</a:t>
            </a:r>
          </a:p>
          <a:p>
            <a:pPr algn="just">
              <a:spcAft>
                <a:spcPts val="300"/>
              </a:spcAft>
              <a:buClr>
                <a:srgbClr val="137292"/>
              </a:buClr>
              <a:defRPr/>
            </a:pPr>
            <a:r>
              <a:rPr lang="pt-BR" sz="1400" dirty="0" smtClean="0">
                <a:solidFill>
                  <a:srgbClr val="032936"/>
                </a:solidFill>
                <a:latin typeface="Century Gothic" pitchFamily="34" charset="0"/>
                <a:sym typeface="Gill Sans" pitchFamily="34" charset="0"/>
              </a:rPr>
              <a:t>Belém, Abaetetuba, Água azul do Norte, Alenquer, </a:t>
            </a:r>
            <a:r>
              <a:rPr lang="pt-BR" sz="1400" dirty="0" err="1" smtClean="0">
                <a:solidFill>
                  <a:srgbClr val="032936"/>
                </a:solidFill>
                <a:latin typeface="Century Gothic" pitchFamily="34" charset="0"/>
                <a:sym typeface="Gill Sans" pitchFamily="34" charset="0"/>
              </a:rPr>
              <a:t>Almerim</a:t>
            </a:r>
            <a:r>
              <a:rPr lang="pt-BR" sz="1400" dirty="0" smtClean="0">
                <a:solidFill>
                  <a:srgbClr val="032936"/>
                </a:solidFill>
                <a:latin typeface="Century Gothic" pitchFamily="34" charset="0"/>
                <a:sym typeface="Gill Sans" pitchFamily="34" charset="0"/>
              </a:rPr>
              <a:t>, Altamira, Ananindeua, Bagre, </a:t>
            </a:r>
            <a:r>
              <a:rPr lang="pt-BR" sz="1400" dirty="0" err="1" smtClean="0">
                <a:solidFill>
                  <a:srgbClr val="032936"/>
                </a:solidFill>
                <a:latin typeface="Century Gothic" pitchFamily="34" charset="0"/>
                <a:sym typeface="Gill Sans" pitchFamily="34" charset="0"/>
              </a:rPr>
              <a:t>Barcerena</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Belterra</a:t>
            </a:r>
            <a:r>
              <a:rPr lang="pt-BR" sz="1400" dirty="0" smtClean="0">
                <a:solidFill>
                  <a:srgbClr val="032936"/>
                </a:solidFill>
                <a:latin typeface="Century Gothic" pitchFamily="34" charset="0"/>
                <a:sym typeface="Gill Sans" pitchFamily="34" charset="0"/>
              </a:rPr>
              <a:t>, Bom Jesus do Tocantins, Brasil Novo, Breu Branco, Breves, Cametá, Canaã dos Carajás, Capanema, Capitão Poço, Conceição do </a:t>
            </a:r>
            <a:r>
              <a:rPr lang="pt-BR" sz="1400" dirty="0" err="1" smtClean="0">
                <a:solidFill>
                  <a:srgbClr val="032936"/>
                </a:solidFill>
                <a:latin typeface="Century Gothic" pitchFamily="34" charset="0"/>
                <a:sym typeface="Gill Sans" pitchFamily="34" charset="0"/>
              </a:rPr>
              <a:t>Araguia</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Corcordia</a:t>
            </a:r>
            <a:r>
              <a:rPr lang="pt-BR" sz="1400" dirty="0" smtClean="0">
                <a:solidFill>
                  <a:srgbClr val="032936"/>
                </a:solidFill>
                <a:latin typeface="Century Gothic" pitchFamily="34" charset="0"/>
                <a:sym typeface="Gill Sans" pitchFamily="34" charset="0"/>
              </a:rPr>
              <a:t> do Pará, Curionópolis, </a:t>
            </a:r>
            <a:r>
              <a:rPr lang="pt-BR" sz="1400" dirty="0" err="1" smtClean="0">
                <a:solidFill>
                  <a:srgbClr val="032936"/>
                </a:solidFill>
                <a:latin typeface="Century Gothic" pitchFamily="34" charset="0"/>
                <a:sym typeface="Gill Sans" pitchFamily="34" charset="0"/>
              </a:rPr>
              <a:t>Curalinho</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Curuá</a:t>
            </a:r>
            <a:r>
              <a:rPr lang="pt-BR" sz="1400" dirty="0" smtClean="0">
                <a:solidFill>
                  <a:srgbClr val="032936"/>
                </a:solidFill>
                <a:latin typeface="Century Gothic" pitchFamily="34" charset="0"/>
                <a:sym typeface="Gill Sans" pitchFamily="34" charset="0"/>
              </a:rPr>
              <a:t>, </a:t>
            </a:r>
            <a:r>
              <a:rPr lang="pt-BR" sz="1400" dirty="0" err="1" smtClean="0">
                <a:solidFill>
                  <a:srgbClr val="032936"/>
                </a:solidFill>
                <a:latin typeface="Century Gothic" pitchFamily="34" charset="0"/>
                <a:sym typeface="Gill Sans" pitchFamily="34" charset="0"/>
              </a:rPr>
              <a:t>Curuça</a:t>
            </a:r>
            <a:r>
              <a:rPr lang="pt-BR" sz="1400" dirty="0" smtClean="0">
                <a:solidFill>
                  <a:srgbClr val="032936"/>
                </a:solidFill>
                <a:latin typeface="Century Gothic" pitchFamily="34" charset="0"/>
                <a:sym typeface="Gill Sans" pitchFamily="34" charset="0"/>
              </a:rPr>
              <a:t>, Goianésia do Pará, Igarapé </a:t>
            </a:r>
            <a:r>
              <a:rPr lang="pt-BR" sz="1400" dirty="0" err="1" smtClean="0">
                <a:solidFill>
                  <a:srgbClr val="032936"/>
                </a:solidFill>
                <a:latin typeface="Century Gothic" pitchFamily="34" charset="0"/>
                <a:sym typeface="Gill Sans" pitchFamily="34" charset="0"/>
              </a:rPr>
              <a:t>Miri</a:t>
            </a:r>
            <a:r>
              <a:rPr lang="pt-BR" sz="1400" dirty="0" smtClean="0">
                <a:solidFill>
                  <a:srgbClr val="032936"/>
                </a:solidFill>
                <a:latin typeface="Century Gothic" pitchFamily="34" charset="0"/>
                <a:sym typeface="Gill Sans" pitchFamily="34" charset="0"/>
              </a:rPr>
              <a:t>, Itaituba, Itupiranga, Jacundá, Juruti, Limoeiro do Ajuru, Mãe do Rio, Marabá, Marapanim, Melgaço, Monte Alegre, Muaná, Nova Ipixuna, Novo Repartimento, Óbidos, Oeiras do Pará, Oriximiná, Ourilândia do Norte, Paragominas, Parauapebas, Piçarra, Redenção, Rio Maria, Rondon do Pará, Santa Isabel do Pará, Santa Luzia do Pará, Santarém, Santo Antonio do Tauá, São Domingos do Araguaia, São Miguel do Guamá, Senador José Porfírio, Tailândia, Terra Santa, Tomé Açu, Tucumã, Tucuruí, Vigia e Vitória do Xingu.</a:t>
            </a:r>
          </a:p>
          <a:p>
            <a:pPr algn="just">
              <a:spcAft>
                <a:spcPts val="300"/>
              </a:spcAft>
              <a:buClr>
                <a:srgbClr val="137292"/>
              </a:buClr>
              <a:defRPr/>
            </a:pPr>
            <a:endParaRPr lang="pt-BR" sz="1600" b="1" dirty="0" smtClean="0">
              <a:solidFill>
                <a:srgbClr val="137292"/>
              </a:solidFill>
              <a:latin typeface="Century Gothic" pitchFamily="34" charset="0"/>
              <a:sym typeface="Gill Sans" pitchFamily="34" charset="0"/>
            </a:endParaRPr>
          </a:p>
          <a:p>
            <a:pPr marL="285750" indent="-285750" algn="just">
              <a:spcAft>
                <a:spcPts val="300"/>
              </a:spcAft>
              <a:buClr>
                <a:srgbClr val="137292"/>
              </a:buClr>
              <a:buFont typeface="Arial" pitchFamily="34" charset="0"/>
              <a:buChar char="•"/>
              <a:defRPr/>
            </a:pPr>
            <a:r>
              <a:rPr lang="pt-BR" b="1" dirty="0" smtClean="0">
                <a:solidFill>
                  <a:srgbClr val="137292"/>
                </a:solidFill>
                <a:latin typeface="Century Gothic" pitchFamily="34" charset="0"/>
                <a:sym typeface="Gill Sans" pitchFamily="34" charset="0"/>
              </a:rPr>
              <a:t>Implantação da Rede 4G em Belém </a:t>
            </a:r>
            <a:endParaRPr lang="pt-BR" b="1" dirty="0">
              <a:solidFill>
                <a:srgbClr val="137292"/>
              </a:solidFill>
              <a:latin typeface="Century Gothic" pitchFamily="34" charset="0"/>
              <a:sym typeface="Gill Sans" pitchFamily="34" charset="0"/>
            </a:endParaRPr>
          </a:p>
          <a:p>
            <a:pPr algn="just">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3" cstate="print"/>
          <a:srcRect l="4286" t="27879" r="76492" b="44936"/>
          <a:stretch>
            <a:fillRect/>
          </a:stretch>
        </p:blipFill>
        <p:spPr bwMode="auto">
          <a:xfrm>
            <a:off x="-540568" y="5013176"/>
            <a:ext cx="3312368" cy="2376487"/>
          </a:xfrm>
          <a:prstGeom prst="rect">
            <a:avLst/>
          </a:prstGeom>
          <a:noFill/>
          <a:ln w="9525">
            <a:noFill/>
            <a:miter lim="800000"/>
            <a:headEnd/>
            <a:tailEnd/>
          </a:ln>
        </p:spPr>
      </p:pic>
      <p:sp>
        <p:nvSpPr>
          <p:cNvPr id="184" name="CaixaDeTexto 183"/>
          <p:cNvSpPr txBox="1"/>
          <p:nvPr/>
        </p:nvSpPr>
        <p:spPr>
          <a:xfrm>
            <a:off x="-36512"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62,508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 xmlns:p14="http://schemas.microsoft.com/office/powerpoint/2010/main" val="47177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em Roraima</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44792"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786899" y="1984191"/>
            <a:ext cx="4025461"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dirty="0" smtClean="0">
                <a:solidFill>
                  <a:srgbClr val="137292"/>
                </a:solidFill>
                <a:latin typeface="Century Gothic" pitchFamily="34" charset="0"/>
                <a:sym typeface="Gill Sans" pitchFamily="34" charset="0"/>
              </a:rPr>
              <a:t>7</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4</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65%</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dirty="0" smtClean="0">
                <a:solidFill>
                  <a:srgbClr val="137292"/>
                </a:solidFill>
                <a:latin typeface="Century Gothic" pitchFamily="34" charset="0"/>
                <a:sym typeface="Gill Sans" pitchFamily="34" charset="0"/>
              </a:rPr>
              <a:t>+ </a:t>
            </a:r>
            <a:r>
              <a:rPr lang="pt-BR" sz="2400" b="1" u="none" dirty="0" smtClean="0">
                <a:solidFill>
                  <a:srgbClr val="137292"/>
                </a:solidFill>
                <a:latin typeface="Century Gothic" pitchFamily="34" charset="0"/>
                <a:sym typeface="Gill Sans" pitchFamily="34" charset="0"/>
              </a:rPr>
              <a:t>330mil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a:t>
            </a:r>
            <a:r>
              <a:rPr lang="pt-BR" sz="2400" b="1" dirty="0" smtClean="0">
                <a:solidFill>
                  <a:srgbClr val="137292"/>
                </a:solidFill>
                <a:latin typeface="Century Gothic" pitchFamily="34" charset="0"/>
                <a:sym typeface="Gill Sans" pitchFamily="34" charset="0"/>
              </a:rPr>
              <a:t>+21,5 milhões</a:t>
            </a:r>
          </a:p>
        </p:txBody>
      </p:sp>
      <p:pic>
        <p:nvPicPr>
          <p:cNvPr id="72" name="Imagem 1"/>
          <p:cNvPicPr>
            <a:picLocks noChangeAspect="1"/>
          </p:cNvPicPr>
          <p:nvPr/>
        </p:nvPicPr>
        <p:blipFill>
          <a:blip r:embed="rId4" cstate="print"/>
          <a:srcRect l="4286" t="27879" r="76492" b="44936"/>
          <a:stretch>
            <a:fillRect/>
          </a:stretch>
        </p:blipFill>
        <p:spPr bwMode="auto">
          <a:xfrm>
            <a:off x="-468560" y="5013176"/>
            <a:ext cx="3312368" cy="2376487"/>
          </a:xfrm>
          <a:prstGeom prst="rect">
            <a:avLst/>
          </a:prstGeom>
          <a:noFill/>
          <a:ln w="9525">
            <a:noFill/>
            <a:miter lim="800000"/>
            <a:headEnd/>
            <a:tailEnd/>
          </a:ln>
        </p:spPr>
      </p:pic>
      <p:sp>
        <p:nvSpPr>
          <p:cNvPr id="73" name="CaixaDeTexto 72"/>
          <p:cNvSpPr txBox="1"/>
          <p:nvPr/>
        </p:nvSpPr>
        <p:spPr>
          <a:xfrm>
            <a:off x="35496"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$ 9</a:t>
            </a:r>
            <a:r>
              <a:rPr lang="pt-BR" sz="2000" b="1" dirty="0" smtClean="0">
                <a:solidFill>
                  <a:srgbClr val="137292"/>
                </a:solidFill>
                <a:latin typeface="Century Gothic" pitchFamily="34" charset="0"/>
                <a:sym typeface="Gill Sans"/>
              </a:rPr>
              <a:t>,084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4211960" y="4509120"/>
            <a:ext cx="4824536" cy="1900520"/>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1 loja própria</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latin typeface="+mn-lt"/>
                <a:sym typeface="Gill Sans"/>
              </a:rPr>
              <a:t>1.134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19</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Sites instalados – </a:t>
            </a:r>
            <a:r>
              <a:rPr lang="pt-BR" sz="2000" b="1" dirty="0" smtClean="0">
                <a:solidFill>
                  <a:srgbClr val="137292"/>
                </a:solidFill>
                <a:latin typeface="+mn-lt"/>
                <a:sym typeface="Gill Sans"/>
              </a:rPr>
              <a:t>34</a:t>
            </a:r>
          </a:p>
        </p:txBody>
      </p:sp>
    </p:spTree>
    <p:extLst>
      <p:ext uri="{BB962C8B-B14F-4D97-AF65-F5344CB8AC3E}">
        <p14:creationId xmlns="" xmlns:p14="http://schemas.microsoft.com/office/powerpoint/2010/main"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2013 – RR</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73883" y="1626766"/>
            <a:ext cx="5436096" cy="4785926"/>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2000" b="1" u="none" dirty="0" smtClean="0">
                <a:solidFill>
                  <a:srgbClr val="137292"/>
                </a:solidFill>
                <a:latin typeface="Century Gothic" pitchFamily="34" charset="0"/>
                <a:sym typeface="Gill Sans" pitchFamily="34" charset="0"/>
              </a:rPr>
              <a:t> </a:t>
            </a:r>
            <a:r>
              <a:rPr lang="pt-BR" sz="2000"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sz="2000" dirty="0" smtClean="0">
                <a:solidFill>
                  <a:srgbClr val="032936"/>
                </a:solidFill>
                <a:latin typeface="Century Gothic" pitchFamily="34" charset="0"/>
                <a:sym typeface="Gill Sans" pitchFamily="34" charset="0"/>
              </a:rPr>
              <a:t>3 </a:t>
            </a:r>
            <a:r>
              <a:rPr lang="pt-BR" sz="2000" dirty="0">
                <a:solidFill>
                  <a:srgbClr val="032936"/>
                </a:solidFill>
                <a:latin typeface="Century Gothic" pitchFamily="34" charset="0"/>
                <a:sym typeface="Gill Sans" pitchFamily="34" charset="0"/>
              </a:rPr>
              <a:t>novos sites e </a:t>
            </a:r>
            <a:r>
              <a:rPr lang="pt-BR" sz="2000" dirty="0" smtClean="0">
                <a:solidFill>
                  <a:srgbClr val="032936"/>
                </a:solidFill>
                <a:latin typeface="Century Gothic" pitchFamily="34" charset="0"/>
                <a:sym typeface="Gill Sans" pitchFamily="34" charset="0"/>
              </a:rPr>
              <a:t>16 </a:t>
            </a:r>
            <a:r>
              <a:rPr lang="pt-BR" sz="2000" dirty="0">
                <a:solidFill>
                  <a:srgbClr val="032936"/>
                </a:solidFill>
                <a:latin typeface="Century Gothic" pitchFamily="34" charset="0"/>
                <a:sym typeface="Gill Sans" pitchFamily="34" charset="0"/>
              </a:rPr>
              <a:t>novas portadoras nos </a:t>
            </a:r>
            <a:r>
              <a:rPr lang="pt-BR" sz="2000" dirty="0" smtClean="0">
                <a:solidFill>
                  <a:srgbClr val="032936"/>
                </a:solidFill>
                <a:latin typeface="Century Gothic" pitchFamily="34" charset="0"/>
                <a:sym typeface="Gill Sans" pitchFamily="34" charset="0"/>
              </a:rPr>
              <a:t>municípios de Boa Vista, Caracaraí e </a:t>
            </a:r>
            <a:r>
              <a:rPr lang="pt-BR" sz="2000" dirty="0" err="1" smtClean="0">
                <a:solidFill>
                  <a:srgbClr val="032936"/>
                </a:solidFill>
                <a:latin typeface="Century Gothic" pitchFamily="34" charset="0"/>
                <a:sym typeface="Gill Sans" pitchFamily="34" charset="0"/>
              </a:rPr>
              <a:t>Mucajaí</a:t>
            </a:r>
            <a:r>
              <a:rPr lang="pt-BR" sz="2000" dirty="0" smtClean="0">
                <a:solidFill>
                  <a:srgbClr val="032936"/>
                </a:solidFill>
                <a:latin typeface="Century Gothic" pitchFamily="34" charset="0"/>
                <a:sym typeface="Gill Sans" pitchFamily="34" charset="0"/>
              </a:rPr>
              <a:t>.</a:t>
            </a:r>
          </a:p>
          <a:p>
            <a:pPr algn="just">
              <a:spcAft>
                <a:spcPts val="300"/>
              </a:spcAft>
              <a:buClr>
                <a:srgbClr val="137292"/>
              </a:buClr>
              <a:defRPr/>
            </a:pPr>
            <a:endParaRPr lang="pt-BR" sz="2000" dirty="0" smtClean="0">
              <a:solidFill>
                <a:srgbClr val="032936"/>
              </a:solidFill>
              <a:latin typeface="Century Gothic" pitchFamily="34" charset="0"/>
              <a:sym typeface="Gill Sans" pitchFamily="34" charset="0"/>
            </a:endParaRPr>
          </a:p>
          <a:p>
            <a:pPr algn="just">
              <a:spcAft>
                <a:spcPts val="300"/>
              </a:spcAft>
              <a:buClr>
                <a:srgbClr val="137292"/>
              </a:buClr>
              <a:buFont typeface="Wingdings" pitchFamily="2" charset="2"/>
              <a:buChar char="§"/>
              <a:defRPr/>
            </a:pPr>
            <a:r>
              <a:rPr lang="pt-BR" sz="2000" b="1" dirty="0" smtClean="0">
                <a:solidFill>
                  <a:srgbClr val="137292"/>
                </a:solidFill>
                <a:latin typeface="Century Gothic" pitchFamily="34" charset="0"/>
                <a:sym typeface="Gill Sans" pitchFamily="34" charset="0"/>
              </a:rPr>
              <a:t> Construção de anel ótico em Boa Vista</a:t>
            </a:r>
          </a:p>
          <a:p>
            <a:pPr algn="just">
              <a:spcAft>
                <a:spcPts val="300"/>
              </a:spcAft>
              <a:buClr>
                <a:srgbClr val="137292"/>
              </a:buClr>
              <a:buFont typeface="Wingdings" pitchFamily="2" charset="2"/>
              <a:buChar char="§"/>
              <a:defRPr/>
            </a:pPr>
            <a:endParaRPr lang="pt-BR" sz="2000" b="1" dirty="0" smtClean="0">
              <a:solidFill>
                <a:srgbClr val="137292"/>
              </a:solidFill>
              <a:latin typeface="Century Gothic" pitchFamily="34" charset="0"/>
              <a:sym typeface="Gill Sans" pitchFamily="34" charset="0"/>
            </a:endParaRPr>
          </a:p>
          <a:p>
            <a:pPr algn="just">
              <a:spcAft>
                <a:spcPts val="300"/>
              </a:spcAft>
              <a:buClr>
                <a:srgbClr val="137292"/>
              </a:buClr>
              <a:buFont typeface="Wingdings" pitchFamily="2" charset="2"/>
              <a:buChar char="§"/>
              <a:defRPr/>
            </a:pPr>
            <a:r>
              <a:rPr lang="pt-BR" sz="2000" b="1" dirty="0" smtClean="0">
                <a:solidFill>
                  <a:srgbClr val="137292"/>
                </a:solidFill>
                <a:latin typeface="Century Gothic" pitchFamily="34" charset="0"/>
                <a:sym typeface="Gill Sans" pitchFamily="34" charset="0"/>
              </a:rPr>
              <a:t> Implantação do 4G – Boa Vista (dez)</a:t>
            </a:r>
          </a:p>
          <a:p>
            <a:pPr algn="just">
              <a:spcAft>
                <a:spcPts val="300"/>
              </a:spcAft>
              <a:buClr>
                <a:srgbClr val="137292"/>
              </a:buClr>
              <a:buFont typeface="Wingdings" pitchFamily="2" charset="2"/>
              <a:buChar char="§"/>
              <a:defRPr/>
            </a:pPr>
            <a:endParaRPr lang="pt-BR" sz="2000" b="1" dirty="0" smtClean="0">
              <a:solidFill>
                <a:srgbClr val="137292"/>
              </a:solidFill>
              <a:latin typeface="Century Gothic" pitchFamily="34" charset="0"/>
              <a:sym typeface="Gill Sans" pitchFamily="34" charset="0"/>
            </a:endParaRPr>
          </a:p>
          <a:p>
            <a:pPr algn="just">
              <a:spcAft>
                <a:spcPts val="300"/>
              </a:spcAft>
              <a:buClr>
                <a:srgbClr val="137292"/>
              </a:buClr>
              <a:buFont typeface="Wingdings" pitchFamily="2" charset="2"/>
              <a:buChar char="§"/>
              <a:defRPr/>
            </a:pPr>
            <a:r>
              <a:rPr lang="pt-BR" sz="2000" b="1" dirty="0" smtClean="0">
                <a:solidFill>
                  <a:srgbClr val="137292"/>
                </a:solidFill>
                <a:latin typeface="Century Gothic" pitchFamily="34" charset="0"/>
                <a:sym typeface="Gill Sans" pitchFamily="34" charset="0"/>
              </a:rPr>
              <a:t> LT/OPGW </a:t>
            </a:r>
            <a:r>
              <a:rPr lang="pt-BR" sz="2000" b="1" dirty="0" err="1" smtClean="0">
                <a:solidFill>
                  <a:srgbClr val="137292"/>
                </a:solidFill>
                <a:latin typeface="Century Gothic" pitchFamily="34" charset="0"/>
                <a:sym typeface="Gill Sans" pitchFamily="34" charset="0"/>
              </a:rPr>
              <a:t>Manaus-Boa</a:t>
            </a:r>
            <a:r>
              <a:rPr lang="pt-BR" sz="2000" b="1" dirty="0" smtClean="0">
                <a:solidFill>
                  <a:srgbClr val="137292"/>
                </a:solidFill>
                <a:latin typeface="Century Gothic" pitchFamily="34" charset="0"/>
                <a:sym typeface="Gill Sans" pitchFamily="34" charset="0"/>
              </a:rPr>
              <a:t> Vista </a:t>
            </a:r>
            <a:r>
              <a:rPr lang="pt-BR" sz="2000" dirty="0" smtClean="0">
                <a:solidFill>
                  <a:srgbClr val="137292"/>
                </a:solidFill>
                <a:latin typeface="Century Gothic" pitchFamily="34" charset="0"/>
                <a:sym typeface="Gill Sans" pitchFamily="34" charset="0"/>
              </a:rPr>
              <a:t>(em discussão)</a:t>
            </a:r>
            <a:r>
              <a:rPr lang="pt-BR" sz="2000" b="1" dirty="0" smtClean="0">
                <a:solidFill>
                  <a:srgbClr val="137292"/>
                </a:solidFill>
                <a:latin typeface="Century Gothic" pitchFamily="34" charset="0"/>
                <a:sym typeface="Gill Sans" pitchFamily="34" charset="0"/>
              </a:rPr>
              <a:t>  </a:t>
            </a:r>
          </a:p>
          <a:p>
            <a:pPr algn="just">
              <a:spcAft>
                <a:spcPts val="300"/>
              </a:spcAft>
              <a:buClr>
                <a:srgbClr val="137292"/>
              </a:buClr>
              <a:defRPr/>
            </a:pPr>
            <a:endParaRPr lang="pt-BR" sz="2000" dirty="0" smtClean="0">
              <a:solidFill>
                <a:srgbClr val="032936"/>
              </a:solidFill>
              <a:latin typeface="Century Gothic" pitchFamily="34" charset="0"/>
              <a:sym typeface="Gill Sans" pitchFamily="34" charset="0"/>
            </a:endParaRPr>
          </a:p>
          <a:p>
            <a:pPr algn="just">
              <a:spcAft>
                <a:spcPts val="300"/>
              </a:spcAft>
              <a:buClr>
                <a:srgbClr val="137292"/>
              </a:buClr>
              <a:defRPr/>
            </a:pPr>
            <a:endParaRPr lang="pt-BR" sz="2000" dirty="0" smtClean="0">
              <a:solidFill>
                <a:srgbClr val="032936"/>
              </a:solidFill>
              <a:latin typeface="Century Gothic" pitchFamily="34" charset="0"/>
              <a:sym typeface="Gill Sans" pitchFamily="34" charset="0"/>
            </a:endParaRPr>
          </a:p>
          <a:p>
            <a:pPr algn="just">
              <a:spcAft>
                <a:spcPts val="300"/>
              </a:spcAft>
              <a:buClr>
                <a:srgbClr val="137292"/>
              </a:buClr>
              <a:defRPr/>
            </a:pPr>
            <a:endParaRPr lang="pt-BR" sz="20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02"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5"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9"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7"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9"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2"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3"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137292"/>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0"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2"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3" name="Imagem 1"/>
          <p:cNvPicPr>
            <a:picLocks noChangeAspect="1"/>
          </p:cNvPicPr>
          <p:nvPr/>
        </p:nvPicPr>
        <p:blipFill>
          <a:blip r:embed="rId4" cstate="print"/>
          <a:srcRect l="4286" t="27879" r="76492" b="44936"/>
          <a:stretch>
            <a:fillRect/>
          </a:stretch>
        </p:blipFill>
        <p:spPr bwMode="auto">
          <a:xfrm>
            <a:off x="-468560" y="5013176"/>
            <a:ext cx="3312368" cy="2376487"/>
          </a:xfrm>
          <a:prstGeom prst="rect">
            <a:avLst/>
          </a:prstGeom>
          <a:noFill/>
          <a:ln w="9525">
            <a:noFill/>
            <a:miter lim="800000"/>
            <a:headEnd/>
            <a:tailEnd/>
          </a:ln>
        </p:spPr>
      </p:pic>
      <p:sp>
        <p:nvSpPr>
          <p:cNvPr id="184" name="CaixaDeTexto 183"/>
          <p:cNvSpPr txBox="1"/>
          <p:nvPr/>
        </p:nvSpPr>
        <p:spPr>
          <a:xfrm>
            <a:off x="35496"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$ 9</a:t>
            </a:r>
            <a:r>
              <a:rPr lang="pt-BR" sz="2000" b="1" dirty="0" smtClean="0">
                <a:solidFill>
                  <a:srgbClr val="137292"/>
                </a:solidFill>
                <a:latin typeface="Century Gothic" pitchFamily="34" charset="0"/>
                <a:sym typeface="Gill Sans"/>
              </a:rPr>
              <a:t>,084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 xmlns:p14="http://schemas.microsoft.com/office/powerpoint/2010/main" val="47177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rot="16200000">
            <a:off x="-1004093" y="1353343"/>
            <a:ext cx="6858000" cy="4151313"/>
          </a:xfrm>
          <a:prstGeom prst="rect">
            <a:avLst/>
          </a:prstGeom>
          <a:solidFill>
            <a:srgbClr val="0329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6" name="Retângulo 5"/>
          <p:cNvSpPr/>
          <p:nvPr/>
        </p:nvSpPr>
        <p:spPr>
          <a:xfrm>
            <a:off x="755650" y="3773488"/>
            <a:ext cx="3024262" cy="2895872"/>
          </a:xfrm>
          <a:prstGeom prst="rect">
            <a:avLst/>
          </a:prstGeom>
          <a:solidFill>
            <a:srgbClr val="137292">
              <a:alpha val="92000"/>
            </a:srgbClr>
          </a:solidFill>
          <a:ln>
            <a:solidFill>
              <a:srgbClr val="116785"/>
            </a:soli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a:p>
        </p:txBody>
      </p:sp>
      <p:sp>
        <p:nvSpPr>
          <p:cNvPr id="31" name="Retângulo 30"/>
          <p:cNvSpPr/>
          <p:nvPr/>
        </p:nvSpPr>
        <p:spPr>
          <a:xfrm>
            <a:off x="4932363" y="404664"/>
            <a:ext cx="4103687" cy="6497786"/>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sym typeface="Gill Sans" pitchFamily="34" charset="0"/>
            </a:endParaRPr>
          </a:p>
        </p:txBody>
      </p:sp>
      <p:pic>
        <p:nvPicPr>
          <p:cNvPr id="1030" name="Imagem 3"/>
          <p:cNvPicPr>
            <a:picLocks noChangeAspect="1"/>
          </p:cNvPicPr>
          <p:nvPr/>
        </p:nvPicPr>
        <p:blipFill>
          <a:blip r:embed="rId4" cstate="print"/>
          <a:srcRect l="4286" t="56970" r="76492" b="16536"/>
          <a:stretch>
            <a:fillRect/>
          </a:stretch>
        </p:blipFill>
        <p:spPr bwMode="auto">
          <a:xfrm>
            <a:off x="5029200" y="4206875"/>
            <a:ext cx="3816350" cy="1927225"/>
          </a:xfrm>
          <a:prstGeom prst="rect">
            <a:avLst/>
          </a:prstGeom>
          <a:noFill/>
          <a:ln w="9525">
            <a:noFill/>
            <a:miter lim="800000"/>
            <a:headEnd/>
            <a:tailEnd/>
          </a:ln>
        </p:spPr>
      </p:pic>
      <p:sp>
        <p:nvSpPr>
          <p:cNvPr id="8" name="Retângulo 7"/>
          <p:cNvSpPr>
            <a:spLocks noChangeArrowheads="1"/>
          </p:cNvSpPr>
          <p:nvPr/>
        </p:nvSpPr>
        <p:spPr bwMode="auto">
          <a:xfrm>
            <a:off x="676275" y="1700213"/>
            <a:ext cx="1808163" cy="523875"/>
          </a:xfrm>
          <a:prstGeom prst="rect">
            <a:avLst/>
          </a:prstGeom>
          <a:noFill/>
          <a:ln w="9525">
            <a:noFill/>
            <a:miter lim="800000"/>
            <a:headEnd/>
            <a:tailEnd/>
          </a:ln>
        </p:spPr>
        <p:txBody>
          <a:bodyPr>
            <a:spAutoFit/>
          </a:bodyPr>
          <a:lstStyle/>
          <a:p>
            <a:r>
              <a:rPr lang="pt-BR" altLang="ja-JP" sz="2800" b="1">
                <a:solidFill>
                  <a:schemeClr val="bg1"/>
                </a:solidFill>
                <a:latin typeface="Century Gothic" pitchFamily="34" charset="0"/>
                <a:sym typeface="Gill Sans"/>
              </a:rPr>
              <a:t>507,7 mil </a:t>
            </a:r>
          </a:p>
        </p:txBody>
      </p:sp>
      <p:sp>
        <p:nvSpPr>
          <p:cNvPr id="9" name="Retângulo 8"/>
          <p:cNvSpPr>
            <a:spLocks noChangeArrowheads="1"/>
          </p:cNvSpPr>
          <p:nvPr/>
        </p:nvSpPr>
        <p:spPr bwMode="auto">
          <a:xfrm>
            <a:off x="687388" y="2101850"/>
            <a:ext cx="3673475" cy="584200"/>
          </a:xfrm>
          <a:prstGeom prst="rect">
            <a:avLst/>
          </a:prstGeom>
          <a:noFill/>
          <a:ln w="9525">
            <a:noFill/>
            <a:miter lim="800000"/>
            <a:headEnd/>
            <a:tailEnd/>
          </a:ln>
        </p:spPr>
        <p:txBody>
          <a:bodyPr>
            <a:spAutoFit/>
          </a:bodyPr>
          <a:lstStyle/>
          <a:p>
            <a:r>
              <a:rPr lang="pt-BR" altLang="ja-JP" sz="1600" b="1" dirty="0">
                <a:solidFill>
                  <a:schemeClr val="bg1"/>
                </a:solidFill>
                <a:latin typeface="Century Gothic" pitchFamily="34" charset="0"/>
                <a:sym typeface="Gill Sans"/>
              </a:rPr>
              <a:t>Empregos diretos no Setor </a:t>
            </a:r>
          </a:p>
          <a:p>
            <a:r>
              <a:rPr lang="pt-BR" altLang="ja-JP" sz="1600" b="1" dirty="0">
                <a:solidFill>
                  <a:schemeClr val="bg1"/>
                </a:solidFill>
                <a:latin typeface="Century Gothic" pitchFamily="34" charset="0"/>
                <a:sym typeface="Gill Sans"/>
              </a:rPr>
              <a:t>1º semestre de 2013</a:t>
            </a:r>
          </a:p>
        </p:txBody>
      </p:sp>
      <p:pic>
        <p:nvPicPr>
          <p:cNvPr id="1033" name="Imagem 4" descr="Template.png"/>
          <p:cNvPicPr>
            <a:picLocks noChangeAspect="1"/>
          </p:cNvPicPr>
          <p:nvPr/>
        </p:nvPicPr>
        <p:blipFill>
          <a:blip r:embed="rId5" cstate="print"/>
          <a:srcRect l="80000" t="90079"/>
          <a:stretch>
            <a:fillRect/>
          </a:stretch>
        </p:blipFill>
        <p:spPr bwMode="auto">
          <a:xfrm>
            <a:off x="7315200" y="6176963"/>
            <a:ext cx="1828800" cy="681037"/>
          </a:xfrm>
          <a:prstGeom prst="rect">
            <a:avLst/>
          </a:prstGeom>
          <a:noFill/>
          <a:ln w="9525">
            <a:noFill/>
            <a:miter lim="800000"/>
            <a:headEnd/>
            <a:tailEnd/>
          </a:ln>
        </p:spPr>
      </p:pic>
      <p:sp>
        <p:nvSpPr>
          <p:cNvPr id="20" name="Retângulo 19"/>
          <p:cNvSpPr/>
          <p:nvPr/>
        </p:nvSpPr>
        <p:spPr>
          <a:xfrm>
            <a:off x="0" y="372269"/>
            <a:ext cx="9144000" cy="752475"/>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23" name="Retângulo 22"/>
          <p:cNvSpPr>
            <a:spLocks noChangeArrowheads="1"/>
          </p:cNvSpPr>
          <p:nvPr/>
        </p:nvSpPr>
        <p:spPr bwMode="auto">
          <a:xfrm>
            <a:off x="149225" y="353219"/>
            <a:ext cx="8196263" cy="677863"/>
          </a:xfrm>
          <a:prstGeom prst="rect">
            <a:avLst/>
          </a:prstGeom>
          <a:noFill/>
          <a:ln w="9525">
            <a:noFill/>
            <a:miter lim="800000"/>
            <a:headEnd/>
            <a:tailEnd/>
          </a:ln>
        </p:spPr>
        <p:txBody>
          <a:bodyPr>
            <a:spAutoFit/>
          </a:bodyPr>
          <a:lstStyle/>
          <a:p>
            <a:r>
              <a:rPr lang="pt-BR" altLang="ja-JP" sz="3800" b="1" dirty="0" smtClean="0">
                <a:solidFill>
                  <a:schemeClr val="bg1"/>
                </a:solidFill>
                <a:latin typeface="Century Gothic" pitchFamily="34" charset="0"/>
                <a:sym typeface="Gill Sans"/>
              </a:rPr>
              <a:t> Telecom no Brasil</a:t>
            </a:r>
            <a:endParaRPr lang="pt-BR" altLang="ja-JP" sz="3800" b="1" dirty="0">
              <a:solidFill>
                <a:schemeClr val="bg1"/>
              </a:solidFill>
              <a:latin typeface="Century Gothic" pitchFamily="34" charset="0"/>
              <a:sym typeface="Gill Sans"/>
            </a:endParaRPr>
          </a:p>
        </p:txBody>
      </p:sp>
      <p:sp>
        <p:nvSpPr>
          <p:cNvPr id="21" name="Retângulo 20"/>
          <p:cNvSpPr/>
          <p:nvPr/>
        </p:nvSpPr>
        <p:spPr>
          <a:xfrm>
            <a:off x="5436096" y="1628800"/>
            <a:ext cx="3006431" cy="576064"/>
          </a:xfrm>
          <a:prstGeom prst="rect">
            <a:avLst/>
          </a:prstGeom>
          <a:solidFill>
            <a:srgbClr val="116785"/>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b="1" dirty="0">
                <a:solidFill>
                  <a:schemeClr val="bg1"/>
                </a:solidFill>
              </a:rPr>
              <a:t>crescimento do setor em 2012</a:t>
            </a:r>
          </a:p>
        </p:txBody>
      </p:sp>
      <p:sp>
        <p:nvSpPr>
          <p:cNvPr id="1039" name="CaixaDeTexto 21"/>
          <p:cNvSpPr txBox="1">
            <a:spLocks noChangeArrowheads="1"/>
          </p:cNvSpPr>
          <p:nvPr/>
        </p:nvSpPr>
        <p:spPr bwMode="auto">
          <a:xfrm>
            <a:off x="5867400" y="2349500"/>
            <a:ext cx="704850" cy="522288"/>
          </a:xfrm>
          <a:prstGeom prst="rect">
            <a:avLst/>
          </a:prstGeom>
          <a:noFill/>
          <a:ln w="9525">
            <a:noFill/>
            <a:miter lim="800000"/>
            <a:headEnd/>
            <a:tailEnd/>
          </a:ln>
        </p:spPr>
        <p:txBody>
          <a:bodyPr wrap="none">
            <a:spAutoFit/>
          </a:bodyPr>
          <a:lstStyle/>
          <a:p>
            <a:r>
              <a:rPr lang="pt-BR" sz="2800" b="1">
                <a:solidFill>
                  <a:srgbClr val="1D4F5D"/>
                </a:solidFill>
              </a:rPr>
              <a:t>8%</a:t>
            </a:r>
          </a:p>
        </p:txBody>
      </p:sp>
      <p:sp>
        <p:nvSpPr>
          <p:cNvPr id="1040" name="CaixaDeTexto 23"/>
          <p:cNvSpPr txBox="1">
            <a:spLocks noChangeArrowheads="1"/>
          </p:cNvSpPr>
          <p:nvPr/>
        </p:nvSpPr>
        <p:spPr bwMode="auto">
          <a:xfrm>
            <a:off x="5795963" y="3284538"/>
            <a:ext cx="1120775" cy="523875"/>
          </a:xfrm>
          <a:prstGeom prst="rect">
            <a:avLst/>
          </a:prstGeom>
          <a:noFill/>
          <a:ln w="9525">
            <a:noFill/>
            <a:miter lim="800000"/>
            <a:headEnd/>
            <a:tailEnd/>
          </a:ln>
        </p:spPr>
        <p:txBody>
          <a:bodyPr>
            <a:spAutoFit/>
          </a:bodyPr>
          <a:lstStyle/>
          <a:p>
            <a:r>
              <a:rPr lang="pt-BR" sz="2800" b="1">
                <a:solidFill>
                  <a:srgbClr val="1D4F5D"/>
                </a:solidFill>
              </a:rPr>
              <a:t>27%</a:t>
            </a:r>
          </a:p>
        </p:txBody>
      </p:sp>
      <p:sp>
        <p:nvSpPr>
          <p:cNvPr id="1041" name="CaixaDeTexto 24"/>
          <p:cNvSpPr txBox="1">
            <a:spLocks noChangeArrowheads="1"/>
          </p:cNvSpPr>
          <p:nvPr/>
        </p:nvSpPr>
        <p:spPr bwMode="auto">
          <a:xfrm>
            <a:off x="5508625" y="3789363"/>
            <a:ext cx="1684338" cy="261937"/>
          </a:xfrm>
          <a:prstGeom prst="rect">
            <a:avLst/>
          </a:prstGeom>
          <a:noFill/>
          <a:ln w="9525">
            <a:noFill/>
            <a:miter lim="800000"/>
            <a:headEnd/>
            <a:tailEnd/>
          </a:ln>
        </p:spPr>
        <p:txBody>
          <a:bodyPr>
            <a:spAutoFit/>
          </a:bodyPr>
          <a:lstStyle/>
          <a:p>
            <a:r>
              <a:rPr lang="pt-BR" sz="1100" b="1"/>
              <a:t>Tv por assinatura</a:t>
            </a:r>
          </a:p>
        </p:txBody>
      </p:sp>
      <p:sp>
        <p:nvSpPr>
          <p:cNvPr id="1042" name="CaixaDeTexto 25"/>
          <p:cNvSpPr txBox="1">
            <a:spLocks noChangeArrowheads="1"/>
          </p:cNvSpPr>
          <p:nvPr/>
        </p:nvSpPr>
        <p:spPr bwMode="auto">
          <a:xfrm>
            <a:off x="5508625" y="2852738"/>
            <a:ext cx="1511300" cy="261937"/>
          </a:xfrm>
          <a:prstGeom prst="rect">
            <a:avLst/>
          </a:prstGeom>
          <a:noFill/>
          <a:ln w="9525">
            <a:noFill/>
            <a:miter lim="800000"/>
            <a:headEnd/>
            <a:tailEnd/>
          </a:ln>
        </p:spPr>
        <p:txBody>
          <a:bodyPr>
            <a:spAutoFit/>
          </a:bodyPr>
          <a:lstStyle/>
          <a:p>
            <a:r>
              <a:rPr lang="pt-BR" sz="1100" b="1"/>
              <a:t>Telefonia móvel</a:t>
            </a:r>
          </a:p>
        </p:txBody>
      </p:sp>
      <p:sp>
        <p:nvSpPr>
          <p:cNvPr id="1043" name="CaixaDeTexto 26"/>
          <p:cNvSpPr txBox="1">
            <a:spLocks noChangeArrowheads="1"/>
          </p:cNvSpPr>
          <p:nvPr/>
        </p:nvSpPr>
        <p:spPr bwMode="auto">
          <a:xfrm>
            <a:off x="7380288" y="2349500"/>
            <a:ext cx="904875" cy="522288"/>
          </a:xfrm>
          <a:prstGeom prst="rect">
            <a:avLst/>
          </a:prstGeom>
          <a:noFill/>
          <a:ln w="9525">
            <a:noFill/>
            <a:miter lim="800000"/>
            <a:headEnd/>
            <a:tailEnd/>
          </a:ln>
        </p:spPr>
        <p:txBody>
          <a:bodyPr wrap="none">
            <a:spAutoFit/>
          </a:bodyPr>
          <a:lstStyle/>
          <a:p>
            <a:r>
              <a:rPr lang="pt-BR" sz="2800" b="1">
                <a:solidFill>
                  <a:srgbClr val="1D4F5D"/>
                </a:solidFill>
              </a:rPr>
              <a:t>10%</a:t>
            </a:r>
          </a:p>
        </p:txBody>
      </p:sp>
      <p:sp>
        <p:nvSpPr>
          <p:cNvPr id="1044" name="CaixaDeTexto 27"/>
          <p:cNvSpPr txBox="1">
            <a:spLocks noChangeArrowheads="1"/>
          </p:cNvSpPr>
          <p:nvPr/>
        </p:nvSpPr>
        <p:spPr bwMode="auto">
          <a:xfrm>
            <a:off x="7164388" y="2852738"/>
            <a:ext cx="1346200" cy="261937"/>
          </a:xfrm>
          <a:prstGeom prst="rect">
            <a:avLst/>
          </a:prstGeom>
          <a:noFill/>
          <a:ln w="9525">
            <a:noFill/>
            <a:miter lim="800000"/>
            <a:headEnd/>
            <a:tailEnd/>
          </a:ln>
        </p:spPr>
        <p:txBody>
          <a:bodyPr>
            <a:spAutoFit/>
          </a:bodyPr>
          <a:lstStyle/>
          <a:p>
            <a:r>
              <a:rPr lang="pt-BR" sz="1100" b="1"/>
              <a:t>Banda larga fixa</a:t>
            </a:r>
          </a:p>
        </p:txBody>
      </p:sp>
      <p:sp>
        <p:nvSpPr>
          <p:cNvPr id="1045" name="CaixaDeTexto 28"/>
          <p:cNvSpPr txBox="1">
            <a:spLocks noChangeArrowheads="1"/>
          </p:cNvSpPr>
          <p:nvPr/>
        </p:nvSpPr>
        <p:spPr bwMode="auto">
          <a:xfrm>
            <a:off x="7451725" y="3284538"/>
            <a:ext cx="904875" cy="523875"/>
          </a:xfrm>
          <a:prstGeom prst="rect">
            <a:avLst/>
          </a:prstGeom>
          <a:noFill/>
          <a:ln w="9525">
            <a:noFill/>
            <a:miter lim="800000"/>
            <a:headEnd/>
            <a:tailEnd/>
          </a:ln>
        </p:spPr>
        <p:txBody>
          <a:bodyPr wrap="none">
            <a:spAutoFit/>
          </a:bodyPr>
          <a:lstStyle/>
          <a:p>
            <a:r>
              <a:rPr lang="pt-BR" sz="2800" b="1">
                <a:solidFill>
                  <a:srgbClr val="1D4F5D"/>
                </a:solidFill>
              </a:rPr>
              <a:t>60%</a:t>
            </a:r>
          </a:p>
        </p:txBody>
      </p:sp>
      <p:sp>
        <p:nvSpPr>
          <p:cNvPr id="1046" name="CaixaDeTexto 29"/>
          <p:cNvSpPr txBox="1">
            <a:spLocks noChangeArrowheads="1"/>
          </p:cNvSpPr>
          <p:nvPr/>
        </p:nvSpPr>
        <p:spPr bwMode="auto">
          <a:xfrm>
            <a:off x="7164388" y="3789363"/>
            <a:ext cx="1436687" cy="261937"/>
          </a:xfrm>
          <a:prstGeom prst="rect">
            <a:avLst/>
          </a:prstGeom>
          <a:noFill/>
          <a:ln w="9525">
            <a:noFill/>
            <a:miter lim="800000"/>
            <a:headEnd/>
            <a:tailEnd/>
          </a:ln>
        </p:spPr>
        <p:txBody>
          <a:bodyPr>
            <a:spAutoFit/>
          </a:bodyPr>
          <a:lstStyle/>
          <a:p>
            <a:r>
              <a:rPr lang="pt-BR" sz="1100" b="1"/>
              <a:t>Banda larga móvel</a:t>
            </a:r>
          </a:p>
        </p:txBody>
      </p:sp>
      <p:sp>
        <p:nvSpPr>
          <p:cNvPr id="1047" name="Título 3"/>
          <p:cNvSpPr txBox="1">
            <a:spLocks/>
          </p:cNvSpPr>
          <p:nvPr/>
        </p:nvSpPr>
        <p:spPr bwMode="auto">
          <a:xfrm>
            <a:off x="5292725" y="4652963"/>
            <a:ext cx="3527425" cy="1008062"/>
          </a:xfrm>
          <a:prstGeom prst="rect">
            <a:avLst/>
          </a:prstGeom>
          <a:noFill/>
          <a:ln w="9525">
            <a:noFill/>
            <a:miter lim="800000"/>
            <a:headEnd/>
            <a:tailEnd/>
          </a:ln>
        </p:spPr>
        <p:txBody>
          <a:bodyPr lIns="91430" tIns="45715" rIns="91430" bIns="45715" anchor="b"/>
          <a:lstStyle/>
          <a:p>
            <a:pPr algn="ctr">
              <a:lnSpc>
                <a:spcPct val="90000"/>
              </a:lnSpc>
            </a:pPr>
            <a:r>
              <a:rPr lang="pt-BR" sz="3200" b="1">
                <a:solidFill>
                  <a:srgbClr val="116785"/>
                </a:solidFill>
                <a:latin typeface="Calibri" pitchFamily="34" charset="0"/>
                <a:cs typeface="Calibri" pitchFamily="34" charset="0"/>
              </a:rPr>
              <a:t>Setor crescendo acima do PIB</a:t>
            </a:r>
          </a:p>
        </p:txBody>
      </p:sp>
      <p:sp>
        <p:nvSpPr>
          <p:cNvPr id="33" name="Retângulo 32"/>
          <p:cNvSpPr>
            <a:spLocks noChangeArrowheads="1"/>
          </p:cNvSpPr>
          <p:nvPr/>
        </p:nvSpPr>
        <p:spPr bwMode="auto">
          <a:xfrm>
            <a:off x="666750" y="2792413"/>
            <a:ext cx="2952750" cy="522287"/>
          </a:xfrm>
          <a:prstGeom prst="rect">
            <a:avLst/>
          </a:prstGeom>
          <a:noFill/>
          <a:ln w="9525">
            <a:noFill/>
            <a:miter lim="800000"/>
            <a:headEnd/>
            <a:tailEnd/>
          </a:ln>
        </p:spPr>
        <p:txBody>
          <a:bodyPr>
            <a:spAutoFit/>
          </a:bodyPr>
          <a:lstStyle/>
          <a:p>
            <a:r>
              <a:rPr lang="pt-BR" altLang="ja-JP" sz="2800" b="1">
                <a:solidFill>
                  <a:schemeClr val="bg1"/>
                </a:solidFill>
                <a:latin typeface="Century Gothic" pitchFamily="34" charset="0"/>
                <a:sym typeface="Gill Sans"/>
              </a:rPr>
              <a:t>Queda</a:t>
            </a:r>
          </a:p>
        </p:txBody>
      </p:sp>
      <p:sp>
        <p:nvSpPr>
          <p:cNvPr id="1049" name="CaixaDeTexto 3"/>
          <p:cNvSpPr txBox="1">
            <a:spLocks noChangeArrowheads="1"/>
          </p:cNvSpPr>
          <p:nvPr/>
        </p:nvSpPr>
        <p:spPr bwMode="auto">
          <a:xfrm>
            <a:off x="685800" y="3148013"/>
            <a:ext cx="3941763" cy="584200"/>
          </a:xfrm>
          <a:prstGeom prst="rect">
            <a:avLst/>
          </a:prstGeom>
          <a:noFill/>
          <a:ln w="9525">
            <a:noFill/>
            <a:miter lim="800000"/>
            <a:headEnd/>
            <a:tailEnd/>
          </a:ln>
        </p:spPr>
        <p:txBody>
          <a:bodyPr>
            <a:spAutoFit/>
          </a:bodyPr>
          <a:lstStyle/>
          <a:p>
            <a:r>
              <a:rPr lang="pt-BR" sz="1600" b="1" dirty="0">
                <a:solidFill>
                  <a:schemeClr val="bg1"/>
                </a:solidFill>
                <a:latin typeface="Century Gothic" pitchFamily="34" charset="0"/>
                <a:cs typeface="Calibri" pitchFamily="34" charset="0"/>
              </a:rPr>
              <a:t>Preço médio do minuto do celular</a:t>
            </a:r>
          </a:p>
          <a:p>
            <a:r>
              <a:rPr lang="pt-BR" sz="1600" dirty="0">
                <a:solidFill>
                  <a:schemeClr val="bg1"/>
                </a:solidFill>
                <a:latin typeface="Century Gothic" pitchFamily="34" charset="0"/>
                <a:cs typeface="Calibri" pitchFamily="34" charset="0"/>
              </a:rPr>
              <a:t>(em R$, valores com impostos)</a:t>
            </a:r>
          </a:p>
        </p:txBody>
      </p:sp>
      <p:graphicFrame>
        <p:nvGraphicFramePr>
          <p:cNvPr id="1026" name="Objeto 1"/>
          <p:cNvGraphicFramePr>
            <a:graphicFrameLocks/>
          </p:cNvGraphicFramePr>
          <p:nvPr>
            <p:extLst>
              <p:ext uri="{D42A27DB-BD31-4B8C-83A1-F6EECF244321}">
                <p14:modId xmlns="" xmlns:p14="http://schemas.microsoft.com/office/powerpoint/2010/main" val="3095340433"/>
              </p:ext>
            </p:extLst>
          </p:nvPr>
        </p:nvGraphicFramePr>
        <p:xfrm>
          <a:off x="755576" y="3789040"/>
          <a:ext cx="3024336" cy="2880320"/>
        </p:xfrm>
        <a:graphic>
          <a:graphicData uri="http://schemas.openxmlformats.org/presentationml/2006/ole">
            <p:oleObj spid="_x0000_s286725" name="Planilha" r:id="rId6" imgW="3028849" imgH="2838541" progId="Excel.Sheet.8">
              <p:embed/>
            </p:oleObj>
          </a:graphicData>
        </a:graphic>
      </p:graphicFrame>
      <p:sp>
        <p:nvSpPr>
          <p:cNvPr id="3" name="CaixaDeTexto 2"/>
          <p:cNvSpPr txBox="1"/>
          <p:nvPr/>
        </p:nvSpPr>
        <p:spPr>
          <a:xfrm>
            <a:off x="755576" y="6309320"/>
            <a:ext cx="3052311" cy="276999"/>
          </a:xfrm>
          <a:prstGeom prst="rect">
            <a:avLst/>
          </a:prstGeom>
          <a:noFill/>
        </p:spPr>
        <p:txBody>
          <a:bodyPr wrap="square" rtlCol="0">
            <a:spAutoFit/>
          </a:bodyPr>
          <a:lstStyle/>
          <a:p>
            <a:r>
              <a:rPr lang="pt-BR" sz="1200" dirty="0" smtClean="0">
                <a:solidFill>
                  <a:srgbClr val="18414C"/>
                </a:solidFill>
              </a:rPr>
              <a:t>* Média dos planos de todas operadoras </a:t>
            </a:r>
            <a:endParaRPr lang="pt-BR" sz="1200" dirty="0">
              <a:solidFill>
                <a:srgbClr val="18414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up)">
                                      <p:cBhvr>
                                        <p:cTn id="16" dur="500"/>
                                        <p:tgtEl>
                                          <p:spTgt spid="31"/>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1" grpId="0" animBg="1"/>
      <p:bldP spid="8" grpId="0"/>
      <p:bldP spid="9" grpId="0"/>
      <p:bldP spid="23"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grp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grp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grp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pt-BR" sz="4800" b="1" u="none" dirty="0" smtClean="0">
                <a:solidFill>
                  <a:schemeClr val="bg1"/>
                </a:solidFill>
                <a:latin typeface="Century Gothic" pitchFamily="34" charset="0"/>
                <a:ea typeface="Times New Roman" pitchFamily="18" charset="0"/>
                <a:cs typeface="Arial" pitchFamily="34" charset="0"/>
              </a:rPr>
              <a:t>  Vivo em Rondônia</a:t>
            </a:r>
            <a:endParaRPr lang="pt-BR" sz="4800" b="1" u="none" dirty="0">
              <a:solidFill>
                <a:schemeClr val="bg1"/>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717130" y="1903989"/>
            <a:ext cx="4320413"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dirty="0" smtClean="0">
                <a:solidFill>
                  <a:srgbClr val="137292"/>
                </a:solidFill>
                <a:latin typeface="Century Gothic" pitchFamily="34" charset="0"/>
                <a:sym typeface="Gill Sans" pitchFamily="34" charset="0"/>
              </a:rPr>
              <a:t>30</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21</a:t>
            </a:r>
            <a:endParaRPr lang="pt-BR" sz="2400" b="1" u="none" dirty="0" smtClean="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24%</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dirty="0" smtClean="0">
                <a:solidFill>
                  <a:srgbClr val="137292"/>
                </a:solidFill>
                <a:latin typeface="Century Gothic" pitchFamily="34" charset="0"/>
                <a:sym typeface="Gill Sans" pitchFamily="34" charset="0"/>
              </a:rPr>
              <a:t>+ 570 </a:t>
            </a:r>
            <a:r>
              <a:rPr lang="pt-BR" sz="2400" b="1" u="none" dirty="0" smtClean="0">
                <a:solidFill>
                  <a:srgbClr val="137292"/>
                </a:solidFill>
                <a:latin typeface="Century Gothic" pitchFamily="34" charset="0"/>
                <a:sym typeface="Gill Sans" pitchFamily="34" charset="0"/>
              </a:rPr>
              <a:t>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 </a:t>
            </a:r>
            <a:r>
              <a:rPr lang="pt-BR" sz="2400" b="1" dirty="0" smtClean="0">
                <a:solidFill>
                  <a:srgbClr val="137292"/>
                </a:solidFill>
                <a:latin typeface="Century Gothic" pitchFamily="34" charset="0"/>
                <a:sym typeface="Gill Sans" pitchFamily="34" charset="0"/>
              </a:rPr>
              <a:t>+ 54,7 milhões</a:t>
            </a:r>
          </a:p>
        </p:txBody>
      </p:sp>
      <p:pic>
        <p:nvPicPr>
          <p:cNvPr id="72" name="Imagem 1"/>
          <p:cNvPicPr>
            <a:picLocks noChangeAspect="1"/>
          </p:cNvPicPr>
          <p:nvPr/>
        </p:nvPicPr>
        <p:blipFill>
          <a:blip r:embed="rId4"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73" name="CaixaDeTexto 72"/>
          <p:cNvSpPr txBox="1"/>
          <p:nvPr/>
        </p:nvSpPr>
        <p:spPr>
          <a:xfrm>
            <a:off x="-36512"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9,177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4211960" y="4509120"/>
            <a:ext cx="4824536" cy="1400383"/>
          </a:xfrm>
          <a:prstGeom prst="rect">
            <a:avLst/>
          </a:prstGeom>
          <a:noFill/>
        </p:spPr>
        <p:txBody>
          <a:bodyPr wrap="square" rtlCol="0">
            <a:spAutoFit/>
          </a:bodyPr>
          <a:lstStyle/>
          <a:p>
            <a:pPr marL="177800" indent="-177800">
              <a:spcAft>
                <a:spcPts val="300"/>
              </a:spcAft>
              <a:buClr>
                <a:srgbClr val="137292"/>
              </a:buClr>
              <a:buFont typeface="Arial" pitchFamily="34" charset="0"/>
              <a:buChar char="•"/>
            </a:pPr>
            <a:r>
              <a:rPr lang="pt-BR" sz="2000" dirty="0" smtClean="0">
                <a:solidFill>
                  <a:srgbClr val="032936"/>
                </a:solidFill>
                <a:latin typeface="+mn-lt"/>
                <a:sym typeface="Gill Sans"/>
              </a:rPr>
              <a:t>Pontos de Atendimento  –  </a:t>
            </a:r>
            <a:r>
              <a:rPr lang="pt-BR" sz="2000" b="1" dirty="0" smtClean="0">
                <a:solidFill>
                  <a:srgbClr val="137292"/>
                </a:solidFill>
                <a:latin typeface="+mn-lt"/>
                <a:sym typeface="Gill Sans"/>
              </a:rPr>
              <a:t>3 loja próprias</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Número de Pontos de recarga – </a:t>
            </a:r>
            <a:r>
              <a:rPr lang="pt-BR" sz="2000" b="1" dirty="0" smtClean="0">
                <a:solidFill>
                  <a:srgbClr val="137292"/>
                </a:solidFill>
                <a:latin typeface="+mn-lt"/>
                <a:sym typeface="Gill Sans"/>
              </a:rPr>
              <a:t>1.134 mil</a:t>
            </a:r>
          </a:p>
          <a:p>
            <a:pPr marL="177800" indent="-177800">
              <a:lnSpc>
                <a:spcPct val="150000"/>
              </a:lnSpc>
              <a:spcAft>
                <a:spcPts val="300"/>
              </a:spcAft>
              <a:buClr>
                <a:srgbClr val="137292"/>
              </a:buClr>
              <a:buFont typeface="Arial" pitchFamily="34" charset="0"/>
              <a:buChar char="•"/>
            </a:pPr>
            <a:r>
              <a:rPr lang="pt-BR" sz="2000" dirty="0" smtClean="0">
                <a:solidFill>
                  <a:srgbClr val="032936"/>
                </a:solidFill>
                <a:latin typeface="+mn-lt"/>
                <a:sym typeface="Gill Sans"/>
              </a:rPr>
              <a:t>Pontos de venda (Revenda e Varejo) – </a:t>
            </a:r>
            <a:r>
              <a:rPr lang="pt-BR" sz="2000" b="1" dirty="0" smtClean="0">
                <a:solidFill>
                  <a:srgbClr val="137292"/>
                </a:solidFill>
                <a:latin typeface="+mn-lt"/>
                <a:sym typeface="Gill Sans"/>
              </a:rPr>
              <a:t>19</a:t>
            </a:r>
          </a:p>
        </p:txBody>
      </p:sp>
    </p:spTree>
    <p:extLst>
      <p:ext uri="{BB962C8B-B14F-4D97-AF65-F5344CB8AC3E}">
        <p14:creationId xmlns="" xmlns:p14="http://schemas.microsoft.com/office/powerpoint/2010/main"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2012/2013 – RO</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2"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73883" y="1549330"/>
            <a:ext cx="5436096" cy="5155257"/>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sz="1600" b="1" u="none" dirty="0">
                <a:solidFill>
                  <a:srgbClr val="137292"/>
                </a:solidFill>
                <a:latin typeface="Century Gothic" pitchFamily="34" charset="0"/>
                <a:sym typeface="Gill Sans" pitchFamily="34" charset="0"/>
              </a:rPr>
              <a:t>I</a:t>
            </a:r>
            <a:r>
              <a:rPr lang="pt-BR" sz="1600" b="1" u="none" dirty="0" smtClean="0">
                <a:solidFill>
                  <a:srgbClr val="137292"/>
                </a:solidFill>
                <a:latin typeface="Century Gothic" pitchFamily="34" charset="0"/>
                <a:sym typeface="Gill Sans" pitchFamily="34" charset="0"/>
              </a:rPr>
              <a:t>mplantação 3G realizada</a:t>
            </a:r>
          </a:p>
          <a:p>
            <a:pPr marL="285750" indent="-285750">
              <a:spcAft>
                <a:spcPts val="300"/>
              </a:spcAft>
              <a:buClr>
                <a:srgbClr val="137292"/>
              </a:buClr>
              <a:buFont typeface="Wingdings" panose="05000000000000000000" pitchFamily="2" charset="2"/>
              <a:buChar char="ü"/>
              <a:defRPr/>
            </a:pPr>
            <a:r>
              <a:rPr lang="pt-BR" sz="1600" u="none" dirty="0" smtClean="0">
                <a:solidFill>
                  <a:srgbClr val="032936"/>
                </a:solidFill>
                <a:latin typeface="Century Gothic" pitchFamily="34" charset="0"/>
                <a:ea typeface="+mn-ea"/>
                <a:cs typeface="+mn-cs"/>
                <a:sym typeface="Gill Sans" pitchFamily="34" charset="0"/>
              </a:rPr>
              <a:t>Governador Jorge Teixeira, Urupá, Santa Luzia e Nova Brasilândia d’ Oeste</a:t>
            </a:r>
            <a:endParaRPr lang="pt-BR" sz="1600" b="1" u="none" dirty="0" smtClean="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Ampliação cobertura 3G realizada</a:t>
            </a:r>
          </a:p>
          <a:p>
            <a:pPr marL="285750" indent="-285750">
              <a:spcAft>
                <a:spcPts val="300"/>
              </a:spcAft>
              <a:buClr>
                <a:srgbClr val="137292"/>
              </a:buClr>
              <a:buFont typeface="Wingdings" panose="05000000000000000000" pitchFamily="2" charset="2"/>
              <a:buChar char="ü"/>
              <a:defRPr/>
            </a:pPr>
            <a:r>
              <a:rPr lang="pt-BR" sz="1600" u="none" dirty="0" smtClean="0">
                <a:solidFill>
                  <a:srgbClr val="032936"/>
                </a:solidFill>
                <a:latin typeface="Century Gothic" pitchFamily="34" charset="0"/>
                <a:sym typeface="Gill Sans" pitchFamily="34" charset="0"/>
              </a:rPr>
              <a:t>Governador Jorge Teixeira, Urupá, Santa Luzia e Nova Brasilândia d’ Oeste</a:t>
            </a:r>
            <a:r>
              <a:rPr lang="pt-BR" sz="1600" b="1" u="none" dirty="0" smtClean="0">
                <a:solidFill>
                  <a:srgbClr val="032936"/>
                </a:solidFill>
                <a:latin typeface="Century Gothic" pitchFamily="34" charset="0"/>
                <a:sym typeface="Gill Sans" pitchFamily="34" charset="0"/>
              </a:rPr>
              <a:t>.</a:t>
            </a:r>
            <a:endParaRPr lang="pt-BR" sz="1600" b="1" u="none" dirty="0" smtClean="0">
              <a:solidFill>
                <a:srgbClr val="FF0000"/>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 </a:t>
            </a:r>
            <a:r>
              <a:rPr lang="pt-BR" sz="1600" b="1" u="none" dirty="0">
                <a:solidFill>
                  <a:srgbClr val="137292"/>
                </a:solidFill>
                <a:latin typeface="Century Gothic" pitchFamily="34" charset="0"/>
                <a:sym typeface="Gill Sans" pitchFamily="34" charset="0"/>
              </a:rPr>
              <a:t>Ampliação capacidade 3G </a:t>
            </a:r>
            <a:endParaRPr lang="pt-BR" sz="1600" b="1" u="none" dirty="0" smtClean="0">
              <a:solidFill>
                <a:srgbClr val="137292"/>
              </a:solidFill>
              <a:latin typeface="Century Gothic" pitchFamily="34" charset="0"/>
              <a:sym typeface="Gill Sans" pitchFamily="34" charset="0"/>
            </a:endParaRPr>
          </a:p>
          <a:p>
            <a:pPr marL="285750" lvl="0" indent="-285750">
              <a:spcAft>
                <a:spcPts val="300"/>
              </a:spcAft>
              <a:buClr>
                <a:srgbClr val="137292"/>
              </a:buClr>
              <a:buFont typeface="Wingdings" panose="05000000000000000000" pitchFamily="2" charset="2"/>
              <a:buChar char="ü"/>
              <a:defRPr/>
            </a:pPr>
            <a:r>
              <a:rPr lang="pt-BR" sz="1600" dirty="0" smtClean="0">
                <a:solidFill>
                  <a:srgbClr val="032936"/>
                </a:solidFill>
                <a:latin typeface="Century Gothic" pitchFamily="34" charset="0"/>
                <a:sym typeface="Gill Sans" pitchFamily="34" charset="0"/>
              </a:rPr>
              <a:t>Projeto Capacidade 2013</a:t>
            </a:r>
            <a:r>
              <a:rPr lang="pt-BR" sz="1600" u="none" dirty="0" smtClean="0">
                <a:solidFill>
                  <a:srgbClr val="032936"/>
                </a:solidFill>
                <a:latin typeface="Century Gothic" pitchFamily="34" charset="0"/>
                <a:sym typeface="Gill Sans" pitchFamily="34" charset="0"/>
              </a:rPr>
              <a:t>: </a:t>
            </a:r>
            <a:r>
              <a:rPr lang="pt-BR" sz="1600" u="none" dirty="0">
                <a:solidFill>
                  <a:srgbClr val="032936"/>
                </a:solidFill>
                <a:latin typeface="Century Gothic" pitchFamily="34" charset="0"/>
                <a:sym typeface="Gill Sans" pitchFamily="34" charset="0"/>
              </a:rPr>
              <a:t>a</a:t>
            </a:r>
            <a:r>
              <a:rPr lang="pt-BR" sz="1600" u="none" dirty="0" smtClean="0">
                <a:solidFill>
                  <a:srgbClr val="032936"/>
                </a:solidFill>
                <a:latin typeface="Century Gothic" pitchFamily="34" charset="0"/>
                <a:sym typeface="Gill Sans" pitchFamily="34" charset="0"/>
              </a:rPr>
              <a:t>mpliação de portadoras em 22 sites (6 em Porto Velho, demais sites no interior do estado); 1 novo site para adensamento no Pólo Jirau</a:t>
            </a:r>
          </a:p>
          <a:p>
            <a:pPr marL="285750" lvl="0" indent="-285750">
              <a:spcAft>
                <a:spcPts val="300"/>
              </a:spcAft>
              <a:buClr>
                <a:srgbClr val="137292"/>
              </a:buClr>
              <a:buFont typeface="Wingdings" panose="05000000000000000000" pitchFamily="2" charset="2"/>
              <a:buChar char="ü"/>
              <a:defRPr/>
            </a:pPr>
            <a:r>
              <a:rPr lang="pt-BR" sz="1600" dirty="0" smtClean="0">
                <a:solidFill>
                  <a:srgbClr val="032936"/>
                </a:solidFill>
                <a:latin typeface="Century Gothic" pitchFamily="34" charset="0"/>
                <a:sym typeface="Gill Sans" pitchFamily="34" charset="0"/>
              </a:rPr>
              <a:t>Projeto 300K</a:t>
            </a:r>
            <a:r>
              <a:rPr lang="pt-BR" sz="1600" u="none" dirty="0" smtClean="0">
                <a:solidFill>
                  <a:srgbClr val="032936"/>
                </a:solidFill>
                <a:latin typeface="Century Gothic" pitchFamily="34" charset="0"/>
                <a:sym typeface="Gill Sans" pitchFamily="34" charset="0"/>
              </a:rPr>
              <a:t>: Ampliação de portadora em 9 sites de Porto Velho e implantação de um novo site em Porto Velho. </a:t>
            </a:r>
          </a:p>
          <a:p>
            <a:pPr marL="177800" indent="-177800">
              <a:spcAft>
                <a:spcPts val="300"/>
              </a:spcAft>
              <a:buClr>
                <a:srgbClr val="137292"/>
              </a:buClr>
              <a:buFont typeface="Wingdings" pitchFamily="2" charset="2"/>
              <a:buChar char="§"/>
              <a:defRPr/>
            </a:pPr>
            <a:r>
              <a:rPr lang="pt-BR" sz="1600" b="1" u="none" dirty="0" smtClean="0">
                <a:solidFill>
                  <a:srgbClr val="137292"/>
                </a:solidFill>
                <a:latin typeface="Century Gothic" pitchFamily="34" charset="0"/>
                <a:sym typeface="Gill Sans" pitchFamily="34" charset="0"/>
              </a:rPr>
              <a:t>Voz: ampliação da capacidade com1800 MHz</a:t>
            </a:r>
          </a:p>
          <a:p>
            <a:pPr>
              <a:spcAft>
                <a:spcPts val="300"/>
              </a:spcAft>
              <a:buClr>
                <a:srgbClr val="137292"/>
              </a:buClr>
              <a:defRPr/>
            </a:pPr>
            <a:r>
              <a:rPr lang="pt-BR" sz="1600" b="1" dirty="0">
                <a:solidFill>
                  <a:srgbClr val="137292"/>
                </a:solidFill>
                <a:latin typeface="Century Gothic" pitchFamily="34" charset="0"/>
                <a:sym typeface="Gill Sans" pitchFamily="34" charset="0"/>
              </a:rPr>
              <a:t>em 29 municípios</a:t>
            </a:r>
          </a:p>
          <a:p>
            <a:pPr marL="285750" indent="-285750">
              <a:spcAft>
                <a:spcPts val="300"/>
              </a:spcAft>
              <a:buClr>
                <a:srgbClr val="137292"/>
              </a:buClr>
              <a:buFont typeface="Wingdings" panose="05000000000000000000" pitchFamily="2" charset="2"/>
              <a:buChar char="ü"/>
              <a:defRPr/>
            </a:pPr>
            <a:r>
              <a:rPr lang="pt-BR" sz="1600" b="1" u="none" dirty="0" smtClean="0">
                <a:solidFill>
                  <a:srgbClr val="137292"/>
                </a:solidFill>
                <a:latin typeface="Century Gothic" pitchFamily="34" charset="0"/>
                <a:ea typeface="+mn-ea"/>
                <a:cs typeface="+mn-cs"/>
                <a:sym typeface="Gill Sans" pitchFamily="34" charset="0"/>
              </a:rPr>
              <a:t>Novos sites implantados: </a:t>
            </a:r>
            <a:r>
              <a:rPr lang="pt-BR" sz="1600" u="none" dirty="0" smtClean="0">
                <a:solidFill>
                  <a:srgbClr val="032936"/>
                </a:solidFill>
                <a:latin typeface="Century Gothic" pitchFamily="34" charset="0"/>
                <a:ea typeface="+mn-ea"/>
                <a:cs typeface="+mn-cs"/>
                <a:sym typeface="Gill Sans" pitchFamily="34" charset="0"/>
              </a:rPr>
              <a:t>Rolim de Moura, Ouro Preto d’Oeste Cacoal e Porto Velho.</a:t>
            </a:r>
          </a:p>
          <a:p>
            <a:pPr marL="177800" indent="-177800">
              <a:spcAft>
                <a:spcPts val="300"/>
              </a:spcAft>
              <a:buClr>
                <a:srgbClr val="137292"/>
              </a:buClr>
              <a:defRPr/>
            </a:pPr>
            <a:endParaRPr lang="pt-BR" sz="1600" u="none" dirty="0" smtClean="0">
              <a:solidFill>
                <a:srgbClr val="032936"/>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2132856"/>
            <a:ext cx="3460752" cy="3225790"/>
            <a:chOff x="839" y="243"/>
            <a:chExt cx="4021" cy="3748"/>
          </a:xfrm>
          <a:solidFill>
            <a:srgbClr val="137292"/>
          </a:solidFill>
        </p:grpSpPr>
        <p:sp>
          <p:nvSpPr>
            <p:cNvPr id="129"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7"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grp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9"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2"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3"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0"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grp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2"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3"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032936"/>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4" name="Rectangle 92"/>
            <p:cNvSpPr>
              <a:spLocks noChangeArrowheads="1"/>
            </p:cNvSpPr>
            <p:nvPr/>
          </p:nvSpPr>
          <p:spPr bwMode="auto">
            <a:xfrm>
              <a:off x="3412" y="2399"/>
              <a:ext cx="100" cy="68"/>
            </a:xfrm>
            <a:prstGeom prst="rect">
              <a:avLst/>
            </a:prstGeom>
            <a:grp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5" name="Imagem 1"/>
          <p:cNvPicPr>
            <a:picLocks noChangeAspect="1"/>
          </p:cNvPicPr>
          <p:nvPr/>
        </p:nvPicPr>
        <p:blipFill>
          <a:blip r:embed="rId3" cstate="print"/>
          <a:srcRect l="4286" t="27879" r="76492" b="44936"/>
          <a:stretch>
            <a:fillRect/>
          </a:stretch>
        </p:blipFill>
        <p:spPr bwMode="auto">
          <a:xfrm>
            <a:off x="-612576" y="5012953"/>
            <a:ext cx="3312368" cy="2376487"/>
          </a:xfrm>
          <a:prstGeom prst="rect">
            <a:avLst/>
          </a:prstGeom>
          <a:noFill/>
          <a:ln w="9525">
            <a:noFill/>
            <a:miter lim="800000"/>
            <a:headEnd/>
            <a:tailEnd/>
          </a:ln>
        </p:spPr>
      </p:pic>
      <p:sp>
        <p:nvSpPr>
          <p:cNvPr id="186" name="CaixaDeTexto 185"/>
          <p:cNvSpPr txBox="1"/>
          <p:nvPr/>
        </p:nvSpPr>
        <p:spPr>
          <a:xfrm>
            <a:off x="-36512" y="5653697"/>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a:t>
            </a:r>
            <a:r>
              <a:rPr lang="pt-BR" sz="2000" b="1" dirty="0" smtClean="0">
                <a:solidFill>
                  <a:srgbClr val="137292"/>
                </a:solidFill>
                <a:latin typeface="Century Gothic" pitchFamily="34" charset="0"/>
                <a:sym typeface="Gill Sans"/>
              </a:rPr>
              <a:t>9,177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 xmlns:p14="http://schemas.microsoft.com/office/powerpoint/2010/main" val="4241849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grpSp>
        <p:nvGrpSpPr>
          <p:cNvPr id="2" name="Group 117"/>
          <p:cNvGrpSpPr>
            <a:grpSpLocks/>
          </p:cNvGrpSpPr>
          <p:nvPr/>
        </p:nvGrpSpPr>
        <p:grpSpPr bwMode="auto">
          <a:xfrm>
            <a:off x="35496" y="2132856"/>
            <a:ext cx="3460752" cy="3225790"/>
            <a:chOff x="839" y="243"/>
            <a:chExt cx="4021" cy="3748"/>
          </a:xfrm>
          <a:solidFill>
            <a:srgbClr val="137292"/>
          </a:solidFill>
        </p:grpSpPr>
        <p:sp>
          <p:nvSpPr>
            <p:cNvPr id="6"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7"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8"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9"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0"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1"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2"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9"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0"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1"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2"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3"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4"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5"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6"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7"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28"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29"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0"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1"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2"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3"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4"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5"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36"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7"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38"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39"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0"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1"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2"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3"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4"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5"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6"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47"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48"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032936"/>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49"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0"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1"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2"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3"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4"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5"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6"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7"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58"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59"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60"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61"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303262" y="502076"/>
            <a:ext cx="636508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ctr"/>
            <a:r>
              <a:rPr lang="pt-BR" sz="4800" b="1" u="none" dirty="0" smtClean="0">
                <a:solidFill>
                  <a:srgbClr val="FFFFFF"/>
                </a:solidFill>
                <a:latin typeface="Century Gothic" pitchFamily="34" charset="0"/>
                <a:ea typeface="Times New Roman" pitchFamily="18" charset="0"/>
                <a:cs typeface="Arial" pitchFamily="34" charset="0"/>
              </a:rPr>
              <a:t>  Vivo </a:t>
            </a:r>
            <a:r>
              <a:rPr lang="pt-BR" sz="4800" b="1" u="none" dirty="0">
                <a:solidFill>
                  <a:srgbClr val="FFFFFF"/>
                </a:solidFill>
                <a:latin typeface="Century Gothic" pitchFamily="34" charset="0"/>
                <a:ea typeface="Times New Roman" pitchFamily="18" charset="0"/>
                <a:cs typeface="Arial" pitchFamily="34" charset="0"/>
              </a:rPr>
              <a:t>em </a:t>
            </a:r>
            <a:r>
              <a:rPr lang="pt-BR" sz="4800" b="1" u="none" dirty="0" smtClean="0">
                <a:solidFill>
                  <a:srgbClr val="FFFFFF"/>
                </a:solidFill>
                <a:latin typeface="Century Gothic" pitchFamily="34" charset="0"/>
                <a:ea typeface="Times New Roman" pitchFamily="18" charset="0"/>
                <a:cs typeface="Arial" pitchFamily="34" charset="0"/>
              </a:rPr>
              <a:t>Tocantins</a:t>
            </a:r>
            <a:endParaRPr lang="pt-BR" sz="48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707904" y="1903989"/>
            <a:ext cx="4320413" cy="2092881"/>
          </a:xfrm>
          <a:prstGeom prst="rect">
            <a:avLst/>
          </a:prstGeom>
          <a:noFill/>
        </p:spPr>
        <p:txBody>
          <a:bodyPr wrap="none">
            <a:spAutoFit/>
          </a:bodyPr>
          <a:lstStyle/>
          <a:p>
            <a:pPr marL="177800" indent="-177800">
              <a:spcAft>
                <a:spcPts val="300"/>
              </a:spcAft>
              <a:buClr>
                <a:srgbClr val="137292"/>
              </a:buClr>
              <a:buFont typeface="Wingdings" pitchFamily="2" charset="2"/>
              <a:buChar char="§"/>
              <a:defRPr/>
            </a:pPr>
            <a:r>
              <a:rPr lang="pt-BR" sz="2400" u="none" dirty="0">
                <a:solidFill>
                  <a:srgbClr val="032936"/>
                </a:solidFill>
                <a:latin typeface="Century Gothic" pitchFamily="34" charset="0"/>
                <a:ea typeface="+mn-ea"/>
                <a:cs typeface="+mn-cs"/>
                <a:sym typeface="Gill Sans" pitchFamily="34" charset="0"/>
              </a:rPr>
              <a:t>Municípios atendidos – </a:t>
            </a:r>
            <a:r>
              <a:rPr lang="pt-BR" sz="2400" b="1" u="none" dirty="0" smtClean="0">
                <a:solidFill>
                  <a:srgbClr val="137292"/>
                </a:solidFill>
                <a:latin typeface="Century Gothic" pitchFamily="34" charset="0"/>
                <a:ea typeface="+mn-ea"/>
                <a:cs typeface="+mn-cs"/>
                <a:sym typeface="Gill Sans" pitchFamily="34" charset="0"/>
              </a:rPr>
              <a:t>68</a:t>
            </a:r>
            <a:endParaRPr lang="pt-BR" sz="2400" b="1" u="none" dirty="0">
              <a:solidFill>
                <a:srgbClr val="137292"/>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Municípios  3G </a:t>
            </a:r>
            <a:r>
              <a:rPr lang="pt-BR" sz="2400" u="none" dirty="0">
                <a:solidFill>
                  <a:srgbClr val="032936"/>
                </a:solidFill>
                <a:latin typeface="Century Gothic" pitchFamily="34" charset="0"/>
                <a:ea typeface="+mn-ea"/>
                <a:cs typeface="+mn-cs"/>
                <a:sym typeface="Gill Sans" pitchFamily="34" charset="0"/>
              </a:rPr>
              <a:t>–</a:t>
            </a:r>
            <a:r>
              <a:rPr lang="pt-BR" sz="2400" b="1" u="none" dirty="0">
                <a:solidFill>
                  <a:srgbClr val="137292"/>
                </a:solidFill>
                <a:latin typeface="Century Gothic" pitchFamily="34" charset="0"/>
                <a:ea typeface="+mn-ea"/>
                <a:cs typeface="+mn-cs"/>
                <a:sym typeface="Gill Sans" pitchFamily="34" charset="0"/>
              </a:rPr>
              <a:t> </a:t>
            </a:r>
            <a:r>
              <a:rPr lang="pt-BR" sz="2400" b="1" u="none" dirty="0" smtClean="0">
                <a:solidFill>
                  <a:srgbClr val="137292"/>
                </a:solidFill>
                <a:latin typeface="Century Gothic" pitchFamily="34" charset="0"/>
                <a:ea typeface="+mn-ea"/>
                <a:cs typeface="+mn-cs"/>
                <a:sym typeface="Gill Sans" pitchFamily="34" charset="0"/>
              </a:rPr>
              <a:t>15</a:t>
            </a:r>
          </a:p>
          <a:p>
            <a:pPr marL="177800" indent="-177800">
              <a:spcAft>
                <a:spcPts val="300"/>
              </a:spcAft>
              <a:buClr>
                <a:srgbClr val="137292"/>
              </a:buClr>
              <a:buFont typeface="Wingdings" pitchFamily="2" charset="2"/>
              <a:buChar char="§"/>
              <a:defRPr/>
            </a:pPr>
            <a:r>
              <a:rPr lang="pt-BR" sz="2400" u="none" dirty="0" err="1" smtClean="0">
                <a:solidFill>
                  <a:srgbClr val="032936"/>
                </a:solidFill>
                <a:latin typeface="Century Gothic" pitchFamily="34" charset="0"/>
                <a:ea typeface="+mn-ea"/>
                <a:cs typeface="+mn-cs"/>
                <a:sym typeface="Gill Sans" pitchFamily="34" charset="0"/>
              </a:rPr>
              <a:t>Market</a:t>
            </a:r>
            <a:r>
              <a:rPr lang="pt-BR" sz="2400" u="none" dirty="0" smtClean="0">
                <a:solidFill>
                  <a:srgbClr val="032936"/>
                </a:solidFill>
                <a:latin typeface="Century Gothic" pitchFamily="34" charset="0"/>
                <a:ea typeface="+mn-ea"/>
                <a:cs typeface="+mn-cs"/>
                <a:sym typeface="Gill Sans" pitchFamily="34" charset="0"/>
              </a:rPr>
              <a:t> </a:t>
            </a:r>
            <a:r>
              <a:rPr lang="pt-BR" sz="2400" u="none" dirty="0" err="1">
                <a:solidFill>
                  <a:srgbClr val="032936"/>
                </a:solidFill>
                <a:latin typeface="Century Gothic" pitchFamily="34" charset="0"/>
                <a:ea typeface="+mn-ea"/>
                <a:cs typeface="+mn-cs"/>
                <a:sym typeface="Gill Sans" pitchFamily="34" charset="0"/>
              </a:rPr>
              <a:t>Share</a:t>
            </a:r>
            <a:r>
              <a:rPr lang="pt-BR" sz="2400" u="none" dirty="0">
                <a:solidFill>
                  <a:srgbClr val="032936"/>
                </a:solidFill>
                <a:latin typeface="Century Gothic" pitchFamily="34" charset="0"/>
                <a:ea typeface="+mn-ea"/>
                <a:cs typeface="+mn-cs"/>
                <a:sym typeface="Gill Sans" pitchFamily="34" charset="0"/>
              </a:rPr>
              <a:t> – </a:t>
            </a:r>
            <a:r>
              <a:rPr lang="pt-BR" sz="2400" b="1" u="none" dirty="0" smtClean="0">
                <a:solidFill>
                  <a:srgbClr val="137292"/>
                </a:solidFill>
                <a:latin typeface="Century Gothic" pitchFamily="34" charset="0"/>
                <a:sym typeface="Gill Sans" pitchFamily="34" charset="0"/>
              </a:rPr>
              <a:t>19.83%</a:t>
            </a:r>
            <a:endParaRPr lang="pt-BR" sz="2400" b="1" u="none" dirty="0">
              <a:solidFill>
                <a:srgbClr val="FF0000"/>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sz="2400" u="none" dirty="0" smtClean="0">
                <a:solidFill>
                  <a:srgbClr val="032936"/>
                </a:solidFill>
                <a:latin typeface="Century Gothic" pitchFamily="34" charset="0"/>
                <a:ea typeface="+mn-ea"/>
                <a:cs typeface="+mn-cs"/>
                <a:sym typeface="Gill Sans" pitchFamily="34" charset="0"/>
              </a:rPr>
              <a:t>Clientes – </a:t>
            </a:r>
            <a:r>
              <a:rPr lang="pt-BR" sz="2400" b="1" u="none" dirty="0" smtClean="0">
                <a:solidFill>
                  <a:srgbClr val="137292"/>
                </a:solidFill>
                <a:latin typeface="Century Gothic" pitchFamily="34" charset="0"/>
                <a:sym typeface="Gill Sans" pitchFamily="34" charset="0"/>
              </a:rPr>
              <a:t>364 mil</a:t>
            </a:r>
          </a:p>
          <a:p>
            <a:pPr marL="177800" indent="-177800">
              <a:spcAft>
                <a:spcPts val="300"/>
              </a:spcAft>
              <a:buClr>
                <a:srgbClr val="137292"/>
              </a:buClr>
              <a:buFont typeface="Wingdings" pitchFamily="2" charset="2"/>
              <a:buChar char="§"/>
              <a:defRPr/>
            </a:pPr>
            <a:r>
              <a:rPr lang="pt-BR" sz="2400" dirty="0" smtClean="0">
                <a:latin typeface="Century Gothic" pitchFamily="34" charset="0"/>
                <a:sym typeface="Gill Sans" pitchFamily="34" charset="0"/>
              </a:rPr>
              <a:t>ICMS 2012 – </a:t>
            </a:r>
            <a:r>
              <a:rPr lang="pt-BR" sz="2400" b="1" dirty="0" smtClean="0">
                <a:solidFill>
                  <a:srgbClr val="137292"/>
                </a:solidFill>
                <a:latin typeface="Century Gothic" pitchFamily="34" charset="0"/>
                <a:sym typeface="Gill Sans" pitchFamily="34" charset="0"/>
              </a:rPr>
              <a:t>+ 21,8 milhões</a:t>
            </a:r>
          </a:p>
        </p:txBody>
      </p:sp>
      <p:pic>
        <p:nvPicPr>
          <p:cNvPr id="72" name="Imagem 1"/>
          <p:cNvPicPr>
            <a:picLocks noChangeAspect="1"/>
          </p:cNvPicPr>
          <p:nvPr/>
        </p:nvPicPr>
        <p:blipFill>
          <a:blip r:embed="rId4" cstate="print"/>
          <a:srcRect l="4286" t="27879" r="76492" b="44936"/>
          <a:stretch>
            <a:fillRect/>
          </a:stretch>
        </p:blipFill>
        <p:spPr bwMode="auto">
          <a:xfrm>
            <a:off x="-540568" y="5013176"/>
            <a:ext cx="3312368" cy="2376487"/>
          </a:xfrm>
          <a:prstGeom prst="rect">
            <a:avLst/>
          </a:prstGeom>
          <a:noFill/>
          <a:ln w="9525">
            <a:noFill/>
            <a:miter lim="800000"/>
            <a:headEnd/>
            <a:tailEnd/>
          </a:ln>
        </p:spPr>
      </p:pic>
      <p:sp>
        <p:nvSpPr>
          <p:cNvPr id="73" name="CaixaDeTexto 72"/>
          <p:cNvSpPr txBox="1"/>
          <p:nvPr/>
        </p:nvSpPr>
        <p:spPr>
          <a:xfrm>
            <a:off x="-36512" y="5653920"/>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$ 15</a:t>
            </a:r>
            <a:r>
              <a:rPr lang="pt-BR" sz="2000" b="1" dirty="0" smtClean="0">
                <a:solidFill>
                  <a:srgbClr val="137292"/>
                </a:solidFill>
                <a:latin typeface="Century Gothic" pitchFamily="34" charset="0"/>
                <a:sym typeface="Gill Sans"/>
              </a:rPr>
              <a:t>,4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
        <p:nvSpPr>
          <p:cNvPr id="74" name="CaixaDeTexto 73"/>
          <p:cNvSpPr txBox="1"/>
          <p:nvPr/>
        </p:nvSpPr>
        <p:spPr>
          <a:xfrm>
            <a:off x="4211960" y="4562688"/>
            <a:ext cx="4752528" cy="1746632"/>
          </a:xfrm>
          <a:prstGeom prst="rect">
            <a:avLst/>
          </a:prstGeom>
          <a:noFill/>
        </p:spPr>
        <p:txBody>
          <a:bodyPr wrap="square" rtlCol="0">
            <a:spAutoFit/>
          </a:bodyPr>
          <a:lstStyle/>
          <a:p>
            <a:pPr marL="177800" indent="-177800">
              <a:spcAft>
                <a:spcPts val="300"/>
              </a:spcAft>
              <a:buClr>
                <a:srgbClr val="137292"/>
              </a:buClr>
              <a:buFont typeface="Arial" pitchFamily="34" charset="0"/>
              <a:buChar char="•"/>
              <a:defRPr/>
            </a:pPr>
            <a:r>
              <a:rPr lang="pt-BR" sz="2000" dirty="0" smtClean="0">
                <a:solidFill>
                  <a:srgbClr val="032936"/>
                </a:solidFill>
                <a:latin typeface="+mn-lt"/>
                <a:sym typeface="Gill Sans" pitchFamily="34" charset="0"/>
              </a:rPr>
              <a:t>Número de lojas – </a:t>
            </a:r>
            <a:r>
              <a:rPr lang="pt-BR" sz="2000" b="1" dirty="0" smtClean="0">
                <a:solidFill>
                  <a:srgbClr val="137292"/>
                </a:solidFill>
                <a:latin typeface="+mn-lt"/>
                <a:sym typeface="Gill Sans" pitchFamily="34" charset="0"/>
              </a:rPr>
              <a:t>4 (destes 1 é quiosque)</a:t>
            </a:r>
          </a:p>
          <a:p>
            <a:pPr marL="177800" indent="-177800">
              <a:spcAft>
                <a:spcPts val="300"/>
              </a:spcAft>
              <a:buClr>
                <a:srgbClr val="137292"/>
              </a:buClr>
              <a:buFont typeface="Arial" pitchFamily="34" charset="0"/>
              <a:buChar char="•"/>
              <a:defRPr/>
            </a:pPr>
            <a:r>
              <a:rPr lang="pt-BR" sz="2000" dirty="0" smtClean="0">
                <a:solidFill>
                  <a:srgbClr val="032936"/>
                </a:solidFill>
                <a:latin typeface="+mn-lt"/>
                <a:sym typeface="Gill Sans" pitchFamily="34" charset="0"/>
              </a:rPr>
              <a:t>Número de Pontos de recarga – </a:t>
            </a:r>
            <a:r>
              <a:rPr lang="pt-BR" sz="2000" b="1" dirty="0" smtClean="0">
                <a:solidFill>
                  <a:srgbClr val="137292"/>
                </a:solidFill>
                <a:latin typeface="+mn-lt"/>
                <a:sym typeface="Gill Sans" pitchFamily="34" charset="0"/>
              </a:rPr>
              <a:t>2780</a:t>
            </a:r>
          </a:p>
          <a:p>
            <a:pPr marL="177800" indent="-177800">
              <a:spcAft>
                <a:spcPts val="300"/>
              </a:spcAft>
              <a:buClr>
                <a:srgbClr val="137292"/>
              </a:buClr>
              <a:buFont typeface="Arial" pitchFamily="34" charset="0"/>
              <a:buChar char="•"/>
              <a:defRPr/>
            </a:pPr>
            <a:r>
              <a:rPr lang="pt-BR" sz="2000" dirty="0" smtClean="0">
                <a:solidFill>
                  <a:srgbClr val="032936"/>
                </a:solidFill>
                <a:latin typeface="+mn-lt"/>
                <a:sym typeface="Gill Sans" pitchFamily="34" charset="0"/>
              </a:rPr>
              <a:t>Números de Pontos de venda (varejo e revenda) –  </a:t>
            </a:r>
            <a:r>
              <a:rPr lang="pt-BR" sz="2000" b="1" dirty="0" smtClean="0">
                <a:solidFill>
                  <a:srgbClr val="137292"/>
                </a:solidFill>
                <a:latin typeface="+mn-lt"/>
                <a:sym typeface="Gill Sans" pitchFamily="34" charset="0"/>
              </a:rPr>
              <a:t>94</a:t>
            </a:r>
          </a:p>
          <a:p>
            <a:pPr marL="177800" indent="-177800">
              <a:spcAft>
                <a:spcPts val="300"/>
              </a:spcAft>
              <a:buClr>
                <a:srgbClr val="137292"/>
              </a:buClr>
              <a:buFont typeface="Arial" pitchFamily="34" charset="0"/>
              <a:buChar char="•"/>
            </a:pPr>
            <a:endParaRPr lang="pt-BR" sz="2000" dirty="0" smtClean="0">
              <a:solidFill>
                <a:srgbClr val="032936"/>
              </a:solidFill>
              <a:latin typeface="+mn-lt"/>
              <a:sym typeface="Gill Sans"/>
            </a:endParaRPr>
          </a:p>
        </p:txBody>
      </p:sp>
    </p:spTree>
    <p:extLst>
      <p:ext uri="{BB962C8B-B14F-4D97-AF65-F5344CB8AC3E}">
        <p14:creationId xmlns="" xmlns:p14="http://schemas.microsoft.com/office/powerpoint/2010/main" val="288067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down)">
                                      <p:cBhvr>
                                        <p:cTn id="31"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P spid="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 name="Retângulo 65"/>
          <p:cNvSpPr/>
          <p:nvPr/>
        </p:nvSpPr>
        <p:spPr>
          <a:xfrm>
            <a:off x="96838" y="0"/>
            <a:ext cx="3470275"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5" name="Retângulo 64"/>
          <p:cNvSpPr/>
          <p:nvPr/>
        </p:nvSpPr>
        <p:spPr>
          <a:xfrm>
            <a:off x="323850" y="0"/>
            <a:ext cx="3062288" cy="6850063"/>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67" name="Retângulo 66"/>
          <p:cNvSpPr/>
          <p:nvPr/>
        </p:nvSpPr>
        <p:spPr>
          <a:xfrm>
            <a:off x="0" y="404813"/>
            <a:ext cx="9144000" cy="1017587"/>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sym typeface="Gill Sans" pitchFamily="34" charset="0"/>
            </a:endParaRPr>
          </a:p>
        </p:txBody>
      </p:sp>
      <p:sp>
        <p:nvSpPr>
          <p:cNvPr id="4144" name="Rectangle 1"/>
          <p:cNvSpPr>
            <a:spLocks noChangeArrowheads="1"/>
          </p:cNvSpPr>
          <p:nvPr/>
        </p:nvSpPr>
        <p:spPr bwMode="auto">
          <a:xfrm>
            <a:off x="-1" y="563631"/>
            <a:ext cx="86044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r"/>
            <a:r>
              <a:rPr lang="pt-BR" sz="4000" b="1" u="none" dirty="0" smtClean="0">
                <a:solidFill>
                  <a:srgbClr val="FFFFFF"/>
                </a:solidFill>
                <a:latin typeface="Century Gothic" pitchFamily="34" charset="0"/>
                <a:ea typeface="Times New Roman" pitchFamily="18" charset="0"/>
                <a:cs typeface="Arial" pitchFamily="34" charset="0"/>
              </a:rPr>
              <a:t>Ações Prioritárias 2012/2013 – TO</a:t>
            </a:r>
            <a:endParaRPr lang="pt-BR" sz="4000" b="1" u="none" dirty="0">
              <a:solidFill>
                <a:srgbClr val="FFFFFF"/>
              </a:solidFill>
              <a:latin typeface="Century Gothic" pitchFamily="34" charset="0"/>
              <a:ea typeface="Times New Roman" pitchFamily="18" charset="0"/>
              <a:cs typeface="Arial" pitchFamily="34" charset="0"/>
            </a:endParaRPr>
          </a:p>
        </p:txBody>
      </p:sp>
      <p:cxnSp>
        <p:nvCxnSpPr>
          <p:cNvPr id="68" name="Conector reto 67"/>
          <p:cNvCxnSpPr/>
          <p:nvPr/>
        </p:nvCxnSpPr>
        <p:spPr bwMode="auto">
          <a:xfrm>
            <a:off x="0" y="1484313"/>
            <a:ext cx="9144000" cy="0"/>
          </a:xfrm>
          <a:prstGeom prst="line">
            <a:avLst/>
          </a:prstGeom>
          <a:ln>
            <a:solidFill>
              <a:srgbClr val="032936"/>
            </a:solidFill>
          </a:ln>
        </p:spPr>
        <p:style>
          <a:lnRef idx="1">
            <a:schemeClr val="accent1"/>
          </a:lnRef>
          <a:fillRef idx="0">
            <a:schemeClr val="accent1"/>
          </a:fillRef>
          <a:effectRef idx="0">
            <a:schemeClr val="accent1"/>
          </a:effectRef>
          <a:fontRef idx="minor">
            <a:schemeClr val="tx1"/>
          </a:fontRef>
        </p:style>
      </p:cxnSp>
      <p:pic>
        <p:nvPicPr>
          <p:cNvPr id="13324" name="Imagem 12" descr="Template.png"/>
          <p:cNvPicPr>
            <a:picLocks noChangeAspect="1"/>
          </p:cNvPicPr>
          <p:nvPr/>
        </p:nvPicPr>
        <p:blipFill>
          <a:blip r:embed="rId3" cstate="print">
            <a:extLst>
              <a:ext uri="{28A0092B-C50C-407E-A947-70E740481C1C}">
                <a14:useLocalDpi xmlns="" xmlns:a14="http://schemas.microsoft.com/office/drawing/2010/main" val="0"/>
              </a:ext>
            </a:extLst>
          </a:blip>
          <a:srcRect l="80711" t="88849"/>
          <a:stretch>
            <a:fillRect/>
          </a:stretch>
        </p:blipFill>
        <p:spPr bwMode="auto">
          <a:xfrm>
            <a:off x="7380288" y="6092825"/>
            <a:ext cx="1763712" cy="765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CaixaDeTexto 70"/>
          <p:cNvSpPr txBox="1"/>
          <p:nvPr/>
        </p:nvSpPr>
        <p:spPr>
          <a:xfrm>
            <a:off x="3673883" y="1549330"/>
            <a:ext cx="5436096" cy="4985980"/>
          </a:xfrm>
          <a:prstGeom prst="rect">
            <a:avLst/>
          </a:prstGeom>
          <a:noFill/>
        </p:spPr>
        <p:txBody>
          <a:bodyPr wrap="square">
            <a:spAutoFit/>
          </a:bodyPr>
          <a:lstStyle/>
          <a:p>
            <a:pPr marL="177800" indent="-177800">
              <a:spcAft>
                <a:spcPts val="300"/>
              </a:spcAft>
              <a:buClr>
                <a:srgbClr val="137292"/>
              </a:buClr>
              <a:buFont typeface="Wingdings" pitchFamily="2" charset="2"/>
              <a:buChar char="§"/>
              <a:defRPr/>
            </a:pPr>
            <a:r>
              <a:rPr lang="pt-BR" b="1" u="none" dirty="0">
                <a:solidFill>
                  <a:srgbClr val="137292"/>
                </a:solidFill>
                <a:latin typeface="Century Gothic" pitchFamily="34" charset="0"/>
                <a:sym typeface="Gill Sans" pitchFamily="34" charset="0"/>
              </a:rPr>
              <a:t>I</a:t>
            </a:r>
            <a:r>
              <a:rPr lang="pt-BR" b="1" u="none" dirty="0" smtClean="0">
                <a:solidFill>
                  <a:srgbClr val="137292"/>
                </a:solidFill>
                <a:latin typeface="Century Gothic" pitchFamily="34" charset="0"/>
                <a:sym typeface="Gill Sans" pitchFamily="34" charset="0"/>
              </a:rPr>
              <a:t>mplantação 3G realizada</a:t>
            </a:r>
          </a:p>
          <a:p>
            <a:pPr marL="177800" indent="-177800" algn="just">
              <a:spcAft>
                <a:spcPts val="300"/>
              </a:spcAft>
              <a:buClr>
                <a:srgbClr val="137292"/>
              </a:buClr>
              <a:defRPr/>
            </a:pPr>
            <a:r>
              <a:rPr lang="pt-BR" u="none" dirty="0" smtClean="0">
                <a:solidFill>
                  <a:srgbClr val="032936"/>
                </a:solidFill>
                <a:latin typeface="Century Gothic" pitchFamily="34" charset="0"/>
                <a:ea typeface="+mn-ea"/>
                <a:cs typeface="+mn-cs"/>
                <a:sym typeface="Gill Sans" pitchFamily="34" charset="0"/>
              </a:rPr>
              <a:t>Augustinópolis, </a:t>
            </a:r>
            <a:r>
              <a:rPr lang="pt-BR" u="none" dirty="0" smtClean="0">
                <a:solidFill>
                  <a:srgbClr val="032936"/>
                </a:solidFill>
                <a:latin typeface="Century Gothic" pitchFamily="34" charset="0"/>
                <a:sym typeface="Gill Sans" pitchFamily="34" charset="0"/>
              </a:rPr>
              <a:t>Buriti do TO, </a:t>
            </a:r>
            <a:r>
              <a:rPr lang="pt-BR" u="none" dirty="0" smtClean="0">
                <a:solidFill>
                  <a:srgbClr val="032936"/>
                </a:solidFill>
                <a:latin typeface="Century Gothic" pitchFamily="34" charset="0"/>
                <a:ea typeface="+mn-ea"/>
                <a:cs typeface="+mn-cs"/>
                <a:sym typeface="Gill Sans" pitchFamily="34" charset="0"/>
              </a:rPr>
              <a:t>Carrasco Bonito, Sampaio, São Sebastião do TO</a:t>
            </a:r>
          </a:p>
          <a:p>
            <a:pPr>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Ampliação cobertura 3G realizada</a:t>
            </a:r>
          </a:p>
          <a:p>
            <a:pPr>
              <a:spcAft>
                <a:spcPts val="300"/>
              </a:spcAft>
              <a:buClr>
                <a:srgbClr val="137292"/>
              </a:buClr>
              <a:defRPr/>
            </a:pPr>
            <a:r>
              <a:rPr lang="pt-BR" u="none" dirty="0">
                <a:solidFill>
                  <a:srgbClr val="032936"/>
                </a:solidFill>
                <a:latin typeface="Century Gothic" pitchFamily="34" charset="0"/>
                <a:sym typeface="Gill Sans" pitchFamily="34" charset="0"/>
              </a:rPr>
              <a:t>Araguaína, Gurupi, Palmas, Paraíso, Porto Nacional, </a:t>
            </a:r>
            <a:r>
              <a:rPr lang="pt-BR" u="none" dirty="0" err="1">
                <a:solidFill>
                  <a:srgbClr val="032936"/>
                </a:solidFill>
                <a:latin typeface="Century Gothic" pitchFamily="34" charset="0"/>
                <a:sym typeface="Gill Sans" pitchFamily="34" charset="0"/>
              </a:rPr>
              <a:t>Taquaruçu</a:t>
            </a:r>
            <a:endParaRPr lang="pt-BR" u="none" dirty="0">
              <a:solidFill>
                <a:srgbClr val="032936"/>
              </a:solidFill>
              <a:latin typeface="Century Gothic" pitchFamily="34" charset="0"/>
              <a:sym typeface="Gill Sans" pitchFamily="34" charset="0"/>
            </a:endParaRPr>
          </a:p>
          <a:p>
            <a:pPr>
              <a:spcAft>
                <a:spcPts val="300"/>
              </a:spcAft>
              <a:buClr>
                <a:srgbClr val="137292"/>
              </a:buClr>
              <a:defRPr/>
            </a:pPr>
            <a:endParaRPr lang="pt-BR" b="1" u="none" dirty="0" smtClean="0">
              <a:solidFill>
                <a:srgbClr val="137292"/>
              </a:solidFill>
              <a:latin typeface="Century Gothic" pitchFamily="34" charset="0"/>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 </a:t>
            </a:r>
            <a:r>
              <a:rPr lang="pt-BR" b="1" u="none" dirty="0">
                <a:solidFill>
                  <a:srgbClr val="137292"/>
                </a:solidFill>
                <a:latin typeface="Century Gothic" pitchFamily="34" charset="0"/>
                <a:sym typeface="Gill Sans" pitchFamily="34" charset="0"/>
              </a:rPr>
              <a:t>Ampliação capacidade 3G </a:t>
            </a:r>
          </a:p>
          <a:p>
            <a:pPr algn="just">
              <a:spcAft>
                <a:spcPts val="300"/>
              </a:spcAft>
              <a:buClr>
                <a:srgbClr val="137292"/>
              </a:buClr>
              <a:defRPr/>
            </a:pPr>
            <a:r>
              <a:rPr lang="pt-BR" u="none" dirty="0" smtClean="0">
                <a:solidFill>
                  <a:srgbClr val="032936"/>
                </a:solidFill>
                <a:latin typeface="Century Gothic" pitchFamily="34" charset="0"/>
                <a:ea typeface="+mn-ea"/>
                <a:cs typeface="+mn-cs"/>
                <a:sym typeface="Gill Sans" pitchFamily="34" charset="0"/>
              </a:rPr>
              <a:t>Araguaína, Gurupi, Palmas, Paraíso</a:t>
            </a:r>
          </a:p>
          <a:p>
            <a:pPr>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u="none" dirty="0" smtClean="0">
                <a:solidFill>
                  <a:srgbClr val="032936"/>
                </a:solidFill>
                <a:latin typeface="Century Gothic" pitchFamily="34" charset="0"/>
                <a:ea typeface="+mn-ea"/>
                <a:cs typeface="+mn-cs"/>
                <a:sym typeface="Gill Sans" pitchFamily="34" charset="0"/>
              </a:rPr>
              <a:t>Voz: </a:t>
            </a:r>
            <a:r>
              <a:rPr lang="pt-BR" u="none" dirty="0" smtClean="0">
                <a:solidFill>
                  <a:schemeClr val="tx1"/>
                </a:solidFill>
                <a:latin typeface="Century Gothic" pitchFamily="34" charset="0"/>
                <a:sym typeface="Gill Sans" pitchFamily="34" charset="0"/>
              </a:rPr>
              <a:t>ampliação da capacidade com</a:t>
            </a:r>
            <a:r>
              <a:rPr lang="pt-BR" b="1" u="none" dirty="0" smtClean="0">
                <a:solidFill>
                  <a:srgbClr val="137292"/>
                </a:solidFill>
                <a:latin typeface="Century Gothic" pitchFamily="34" charset="0"/>
                <a:sym typeface="Gill Sans" pitchFamily="34" charset="0"/>
              </a:rPr>
              <a:t>1800 MHz -</a:t>
            </a:r>
            <a:r>
              <a:rPr lang="pt-BR" b="1" u="none" dirty="0" smtClean="0">
                <a:solidFill>
                  <a:srgbClr val="137292"/>
                </a:solidFill>
                <a:latin typeface="Century Gothic" pitchFamily="34" charset="0"/>
                <a:ea typeface="+mn-ea"/>
                <a:cs typeface="+mn-cs"/>
                <a:sym typeface="Gill Sans" pitchFamily="34" charset="0"/>
              </a:rPr>
              <a:t> 40 municípios</a:t>
            </a:r>
          </a:p>
          <a:p>
            <a:pPr>
              <a:spcAft>
                <a:spcPts val="300"/>
              </a:spcAft>
              <a:buClr>
                <a:srgbClr val="137292"/>
              </a:buClr>
              <a:defRPr/>
            </a:pPr>
            <a:r>
              <a:rPr lang="pt-BR" u="none" dirty="0" smtClean="0">
                <a:latin typeface="Century Gothic" pitchFamily="34" charset="0"/>
                <a:ea typeface="+mn-ea"/>
                <a:cs typeface="+mn-cs"/>
                <a:sym typeface="Gill Sans" pitchFamily="34" charset="0"/>
              </a:rPr>
              <a:t>Novos sites: </a:t>
            </a:r>
            <a:r>
              <a:rPr lang="pt-BR" b="1" u="none" dirty="0" smtClean="0">
                <a:solidFill>
                  <a:srgbClr val="137292"/>
                </a:solidFill>
                <a:latin typeface="Century Gothic" pitchFamily="34" charset="0"/>
                <a:ea typeface="+mn-ea"/>
                <a:cs typeface="+mn-cs"/>
                <a:sym typeface="Gill Sans" pitchFamily="34" charset="0"/>
              </a:rPr>
              <a:t>Palmas, Araguaína </a:t>
            </a: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defRPr/>
            </a:pPr>
            <a:endParaRPr lang="pt-BR" u="none" dirty="0" smtClean="0">
              <a:solidFill>
                <a:srgbClr val="032936"/>
              </a:solidFill>
              <a:latin typeface="Century Gothic" pitchFamily="34" charset="0"/>
              <a:ea typeface="+mn-ea"/>
              <a:cs typeface="+mn-cs"/>
              <a:sym typeface="Gill Sans" pitchFamily="34" charset="0"/>
            </a:endParaRPr>
          </a:p>
          <a:p>
            <a:pPr marL="177800" indent="-177800">
              <a:spcAft>
                <a:spcPts val="300"/>
              </a:spcAft>
              <a:buClr>
                <a:srgbClr val="137292"/>
              </a:buClr>
              <a:buFont typeface="Wingdings" pitchFamily="2" charset="2"/>
              <a:buChar char="§"/>
              <a:defRPr/>
            </a:pPr>
            <a:r>
              <a:rPr lang="pt-BR" b="1" u="none" dirty="0" smtClean="0">
                <a:solidFill>
                  <a:srgbClr val="137292"/>
                </a:solidFill>
                <a:latin typeface="Century Gothic" pitchFamily="34" charset="0"/>
                <a:sym typeface="Gill Sans" pitchFamily="34" charset="0"/>
              </a:rPr>
              <a:t>Implantação do 4G </a:t>
            </a:r>
            <a:r>
              <a:rPr lang="pt-BR" u="none" dirty="0" smtClean="0">
                <a:solidFill>
                  <a:srgbClr val="032936"/>
                </a:solidFill>
                <a:latin typeface="Century Gothic" pitchFamily="34" charset="0"/>
                <a:ea typeface="+mn-ea"/>
                <a:cs typeface="+mn-cs"/>
                <a:sym typeface="Gill Sans" pitchFamily="34" charset="0"/>
              </a:rPr>
              <a:t>– Palmas em 2013</a:t>
            </a:r>
            <a:endParaRPr lang="pt-BR" b="1" u="none" dirty="0">
              <a:solidFill>
                <a:srgbClr val="FF0000"/>
              </a:solidFill>
              <a:latin typeface="Century Gothic" pitchFamily="34" charset="0"/>
              <a:ea typeface="+mn-ea"/>
              <a:cs typeface="+mn-cs"/>
              <a:sym typeface="Gill Sans" pitchFamily="34" charset="0"/>
            </a:endParaRPr>
          </a:p>
        </p:txBody>
      </p:sp>
      <p:grpSp>
        <p:nvGrpSpPr>
          <p:cNvPr id="72" name="Group 117"/>
          <p:cNvGrpSpPr>
            <a:grpSpLocks/>
          </p:cNvGrpSpPr>
          <p:nvPr/>
        </p:nvGrpSpPr>
        <p:grpSpPr bwMode="auto">
          <a:xfrm>
            <a:off x="35496" y="1988840"/>
            <a:ext cx="3460752" cy="3225790"/>
            <a:chOff x="839" y="243"/>
            <a:chExt cx="4021" cy="3748"/>
          </a:xfrm>
          <a:solidFill>
            <a:srgbClr val="137292"/>
          </a:solidFill>
        </p:grpSpPr>
        <p:sp>
          <p:nvSpPr>
            <p:cNvPr id="129" name="Freeform 9"/>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0" name="Freeform 10"/>
            <p:cNvSpPr>
              <a:spLocks noChangeAspect="1"/>
            </p:cNvSpPr>
            <p:nvPr/>
          </p:nvSpPr>
          <p:spPr bwMode="auto">
            <a:xfrm>
              <a:off x="4080" y="2523"/>
              <a:ext cx="245" cy="333"/>
            </a:xfrm>
            <a:custGeom>
              <a:avLst/>
              <a:gdLst>
                <a:gd name="T0" fmla="*/ 135 w 135"/>
                <a:gd name="T1" fmla="*/ 21 h 197"/>
                <a:gd name="T2" fmla="*/ 102 w 135"/>
                <a:gd name="T3" fmla="*/ 0 h 197"/>
                <a:gd name="T4" fmla="*/ 50 w 135"/>
                <a:gd name="T5" fmla="*/ 3 h 197"/>
                <a:gd name="T6" fmla="*/ 50 w 135"/>
                <a:gd name="T7" fmla="*/ 95 h 197"/>
                <a:gd name="T8" fmla="*/ 36 w 135"/>
                <a:gd name="T9" fmla="*/ 123 h 197"/>
                <a:gd name="T10" fmla="*/ 21 w 135"/>
                <a:gd name="T11" fmla="*/ 123 h 197"/>
                <a:gd name="T12" fmla="*/ 3 w 135"/>
                <a:gd name="T13" fmla="*/ 141 h 197"/>
                <a:gd name="T14" fmla="*/ 0 w 135"/>
                <a:gd name="T15" fmla="*/ 162 h 197"/>
                <a:gd name="T16" fmla="*/ 0 w 135"/>
                <a:gd name="T17" fmla="*/ 187 h 197"/>
                <a:gd name="T18" fmla="*/ 50 w 135"/>
                <a:gd name="T19" fmla="*/ 197 h 197"/>
                <a:gd name="T20" fmla="*/ 89 w 135"/>
                <a:gd name="T21" fmla="*/ 159 h 197"/>
                <a:gd name="T22" fmla="*/ 89 w 135"/>
                <a:gd name="T23" fmla="*/ 141 h 197"/>
                <a:gd name="T24" fmla="*/ 120 w 135"/>
                <a:gd name="T25" fmla="*/ 110 h 197"/>
                <a:gd name="T26" fmla="*/ 120 w 135"/>
                <a:gd name="T27" fmla="*/ 77 h 197"/>
                <a:gd name="T28" fmla="*/ 135 w 135"/>
                <a:gd name="T29" fmla="*/ 2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97">
                  <a:moveTo>
                    <a:pt x="135" y="21"/>
                  </a:moveTo>
                  <a:lnTo>
                    <a:pt x="102" y="0"/>
                  </a:lnTo>
                  <a:lnTo>
                    <a:pt x="50" y="3"/>
                  </a:lnTo>
                  <a:lnTo>
                    <a:pt x="50" y="95"/>
                  </a:lnTo>
                  <a:lnTo>
                    <a:pt x="36" y="123"/>
                  </a:lnTo>
                  <a:lnTo>
                    <a:pt x="21" y="123"/>
                  </a:lnTo>
                  <a:lnTo>
                    <a:pt x="3" y="141"/>
                  </a:lnTo>
                  <a:lnTo>
                    <a:pt x="0" y="162"/>
                  </a:lnTo>
                  <a:lnTo>
                    <a:pt x="0" y="187"/>
                  </a:lnTo>
                  <a:lnTo>
                    <a:pt x="50" y="197"/>
                  </a:lnTo>
                  <a:lnTo>
                    <a:pt x="89" y="159"/>
                  </a:lnTo>
                  <a:lnTo>
                    <a:pt x="89" y="141"/>
                  </a:lnTo>
                  <a:lnTo>
                    <a:pt x="120" y="110"/>
                  </a:lnTo>
                  <a:lnTo>
                    <a:pt x="120" y="77"/>
                  </a:lnTo>
                  <a:lnTo>
                    <a:pt x="135" y="2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1" name="Freeform 22"/>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2" name="Freeform 23"/>
            <p:cNvSpPr>
              <a:spLocks noChangeAspect="1"/>
            </p:cNvSpPr>
            <p:nvPr/>
          </p:nvSpPr>
          <p:spPr bwMode="auto">
            <a:xfrm>
              <a:off x="2134" y="1473"/>
              <a:ext cx="1149" cy="1044"/>
            </a:xfrm>
            <a:custGeom>
              <a:avLst/>
              <a:gdLst>
                <a:gd name="T0" fmla="*/ 0 w 642"/>
                <a:gd name="T1" fmla="*/ 92 h 620"/>
                <a:gd name="T2" fmla="*/ 176 w 642"/>
                <a:gd name="T3" fmla="*/ 74 h 620"/>
                <a:gd name="T4" fmla="*/ 176 w 642"/>
                <a:gd name="T5" fmla="*/ 59 h 620"/>
                <a:gd name="T6" fmla="*/ 176 w 642"/>
                <a:gd name="T7" fmla="*/ 44 h 620"/>
                <a:gd name="T8" fmla="*/ 176 w 642"/>
                <a:gd name="T9" fmla="*/ 28 h 620"/>
                <a:gd name="T10" fmla="*/ 176 w 642"/>
                <a:gd name="T11" fmla="*/ 14 h 620"/>
                <a:gd name="T12" fmla="*/ 194 w 642"/>
                <a:gd name="T13" fmla="*/ 0 h 620"/>
                <a:gd name="T14" fmla="*/ 226 w 642"/>
                <a:gd name="T15" fmla="*/ 31 h 620"/>
                <a:gd name="T16" fmla="*/ 226 w 642"/>
                <a:gd name="T17" fmla="*/ 74 h 620"/>
                <a:gd name="T18" fmla="*/ 243 w 642"/>
                <a:gd name="T19" fmla="*/ 88 h 620"/>
                <a:gd name="T20" fmla="*/ 251 w 642"/>
                <a:gd name="T21" fmla="*/ 105 h 620"/>
                <a:gd name="T22" fmla="*/ 268 w 642"/>
                <a:gd name="T23" fmla="*/ 123 h 620"/>
                <a:gd name="T24" fmla="*/ 642 w 642"/>
                <a:gd name="T25" fmla="*/ 137 h 620"/>
                <a:gd name="T26" fmla="*/ 610 w 642"/>
                <a:gd name="T27" fmla="*/ 215 h 620"/>
                <a:gd name="T28" fmla="*/ 610 w 642"/>
                <a:gd name="T29" fmla="*/ 293 h 620"/>
                <a:gd name="T30" fmla="*/ 624 w 642"/>
                <a:gd name="T31" fmla="*/ 310 h 620"/>
                <a:gd name="T32" fmla="*/ 610 w 642"/>
                <a:gd name="T33" fmla="*/ 352 h 620"/>
                <a:gd name="T34" fmla="*/ 596 w 642"/>
                <a:gd name="T35" fmla="*/ 401 h 620"/>
                <a:gd name="T36" fmla="*/ 578 w 642"/>
                <a:gd name="T37" fmla="*/ 434 h 620"/>
                <a:gd name="T38" fmla="*/ 560 w 642"/>
                <a:gd name="T39" fmla="*/ 434 h 620"/>
                <a:gd name="T40" fmla="*/ 543 w 642"/>
                <a:gd name="T41" fmla="*/ 483 h 620"/>
                <a:gd name="T42" fmla="*/ 529 w 642"/>
                <a:gd name="T43" fmla="*/ 483 h 620"/>
                <a:gd name="T44" fmla="*/ 514 w 642"/>
                <a:gd name="T45" fmla="*/ 521 h 620"/>
                <a:gd name="T46" fmla="*/ 480 w 642"/>
                <a:gd name="T47" fmla="*/ 539 h 620"/>
                <a:gd name="T48" fmla="*/ 480 w 642"/>
                <a:gd name="T49" fmla="*/ 571 h 620"/>
                <a:gd name="T50" fmla="*/ 480 w 642"/>
                <a:gd name="T51" fmla="*/ 602 h 620"/>
                <a:gd name="T52" fmla="*/ 445 w 642"/>
                <a:gd name="T53" fmla="*/ 585 h 620"/>
                <a:gd name="T54" fmla="*/ 445 w 642"/>
                <a:gd name="T55" fmla="*/ 571 h 620"/>
                <a:gd name="T56" fmla="*/ 433 w 642"/>
                <a:gd name="T57" fmla="*/ 571 h 620"/>
                <a:gd name="T58" fmla="*/ 421 w 642"/>
                <a:gd name="T59" fmla="*/ 571 h 620"/>
                <a:gd name="T60" fmla="*/ 395 w 642"/>
                <a:gd name="T61" fmla="*/ 571 h 620"/>
                <a:gd name="T62" fmla="*/ 381 w 642"/>
                <a:gd name="T63" fmla="*/ 589 h 620"/>
                <a:gd name="T64" fmla="*/ 300 w 642"/>
                <a:gd name="T65" fmla="*/ 557 h 620"/>
                <a:gd name="T66" fmla="*/ 300 w 642"/>
                <a:gd name="T67" fmla="*/ 571 h 620"/>
                <a:gd name="T68" fmla="*/ 268 w 642"/>
                <a:gd name="T69" fmla="*/ 574 h 620"/>
                <a:gd name="T70" fmla="*/ 251 w 642"/>
                <a:gd name="T71" fmla="*/ 589 h 620"/>
                <a:gd name="T72" fmla="*/ 243 w 642"/>
                <a:gd name="T73" fmla="*/ 602 h 620"/>
                <a:gd name="T74" fmla="*/ 226 w 642"/>
                <a:gd name="T75" fmla="*/ 620 h 620"/>
                <a:gd name="T76" fmla="*/ 212 w 642"/>
                <a:gd name="T77" fmla="*/ 589 h 620"/>
                <a:gd name="T78" fmla="*/ 176 w 642"/>
                <a:gd name="T79" fmla="*/ 557 h 620"/>
                <a:gd name="T80" fmla="*/ 194 w 642"/>
                <a:gd name="T81" fmla="*/ 539 h 620"/>
                <a:gd name="T82" fmla="*/ 194 w 642"/>
                <a:gd name="T83" fmla="*/ 521 h 620"/>
                <a:gd name="T84" fmla="*/ 82 w 642"/>
                <a:gd name="T85" fmla="*/ 521 h 620"/>
                <a:gd name="T86" fmla="*/ 82 w 642"/>
                <a:gd name="T87" fmla="*/ 465 h 620"/>
                <a:gd name="T88" fmla="*/ 64 w 642"/>
                <a:gd name="T89" fmla="*/ 447 h 620"/>
                <a:gd name="T90" fmla="*/ 64 w 642"/>
                <a:gd name="T91" fmla="*/ 434 h 620"/>
                <a:gd name="T92" fmla="*/ 82 w 642"/>
                <a:gd name="T93" fmla="*/ 416 h 620"/>
                <a:gd name="T94" fmla="*/ 64 w 642"/>
                <a:gd name="T95" fmla="*/ 401 h 620"/>
                <a:gd name="T96" fmla="*/ 64 w 642"/>
                <a:gd name="T97" fmla="*/ 384 h 620"/>
                <a:gd name="T98" fmla="*/ 46 w 642"/>
                <a:gd name="T99" fmla="*/ 370 h 620"/>
                <a:gd name="T100" fmla="*/ 67 w 642"/>
                <a:gd name="T101" fmla="*/ 352 h 620"/>
                <a:gd name="T102" fmla="*/ 82 w 642"/>
                <a:gd name="T103" fmla="*/ 310 h 620"/>
                <a:gd name="T104" fmla="*/ 99 w 642"/>
                <a:gd name="T105" fmla="*/ 293 h 620"/>
                <a:gd name="T106" fmla="*/ 99 w 642"/>
                <a:gd name="T107" fmla="*/ 278 h 620"/>
                <a:gd name="T108" fmla="*/ 82 w 642"/>
                <a:gd name="T109" fmla="*/ 243 h 620"/>
                <a:gd name="T110" fmla="*/ 82 w 642"/>
                <a:gd name="T111" fmla="*/ 215 h 620"/>
                <a:gd name="T112" fmla="*/ 32 w 642"/>
                <a:gd name="T113" fmla="*/ 215 h 620"/>
                <a:gd name="T114" fmla="*/ 0 w 642"/>
                <a:gd name="T115" fmla="*/ 173 h 620"/>
                <a:gd name="T116" fmla="*/ 0 w 642"/>
                <a:gd name="T117" fmla="*/ 9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2" h="620">
                  <a:moveTo>
                    <a:pt x="0" y="92"/>
                  </a:moveTo>
                  <a:lnTo>
                    <a:pt x="176" y="74"/>
                  </a:lnTo>
                  <a:lnTo>
                    <a:pt x="176" y="59"/>
                  </a:lnTo>
                  <a:lnTo>
                    <a:pt x="176" y="44"/>
                  </a:lnTo>
                  <a:lnTo>
                    <a:pt x="176" y="28"/>
                  </a:lnTo>
                  <a:lnTo>
                    <a:pt x="176" y="14"/>
                  </a:lnTo>
                  <a:lnTo>
                    <a:pt x="194" y="0"/>
                  </a:lnTo>
                  <a:lnTo>
                    <a:pt x="226" y="31"/>
                  </a:lnTo>
                  <a:lnTo>
                    <a:pt x="226" y="74"/>
                  </a:lnTo>
                  <a:lnTo>
                    <a:pt x="243" y="88"/>
                  </a:lnTo>
                  <a:lnTo>
                    <a:pt x="251" y="105"/>
                  </a:lnTo>
                  <a:lnTo>
                    <a:pt x="268" y="123"/>
                  </a:lnTo>
                  <a:lnTo>
                    <a:pt x="642" y="137"/>
                  </a:lnTo>
                  <a:lnTo>
                    <a:pt x="610" y="215"/>
                  </a:lnTo>
                  <a:lnTo>
                    <a:pt x="610" y="293"/>
                  </a:lnTo>
                  <a:lnTo>
                    <a:pt x="624" y="310"/>
                  </a:lnTo>
                  <a:lnTo>
                    <a:pt x="610" y="352"/>
                  </a:lnTo>
                  <a:lnTo>
                    <a:pt x="596" y="401"/>
                  </a:lnTo>
                  <a:lnTo>
                    <a:pt x="578" y="434"/>
                  </a:lnTo>
                  <a:lnTo>
                    <a:pt x="560" y="434"/>
                  </a:lnTo>
                  <a:lnTo>
                    <a:pt x="543" y="483"/>
                  </a:lnTo>
                  <a:lnTo>
                    <a:pt x="529" y="483"/>
                  </a:lnTo>
                  <a:lnTo>
                    <a:pt x="514" y="521"/>
                  </a:lnTo>
                  <a:lnTo>
                    <a:pt x="480" y="539"/>
                  </a:lnTo>
                  <a:lnTo>
                    <a:pt x="480" y="571"/>
                  </a:lnTo>
                  <a:lnTo>
                    <a:pt x="480" y="602"/>
                  </a:lnTo>
                  <a:lnTo>
                    <a:pt x="445" y="585"/>
                  </a:lnTo>
                  <a:lnTo>
                    <a:pt x="445" y="571"/>
                  </a:lnTo>
                  <a:lnTo>
                    <a:pt x="433" y="571"/>
                  </a:lnTo>
                  <a:lnTo>
                    <a:pt x="421" y="571"/>
                  </a:lnTo>
                  <a:lnTo>
                    <a:pt x="395" y="571"/>
                  </a:lnTo>
                  <a:lnTo>
                    <a:pt x="381" y="589"/>
                  </a:lnTo>
                  <a:lnTo>
                    <a:pt x="300" y="557"/>
                  </a:lnTo>
                  <a:lnTo>
                    <a:pt x="300" y="571"/>
                  </a:lnTo>
                  <a:lnTo>
                    <a:pt x="268" y="574"/>
                  </a:lnTo>
                  <a:lnTo>
                    <a:pt x="251" y="589"/>
                  </a:lnTo>
                  <a:lnTo>
                    <a:pt x="243" y="602"/>
                  </a:lnTo>
                  <a:lnTo>
                    <a:pt x="226" y="620"/>
                  </a:lnTo>
                  <a:lnTo>
                    <a:pt x="212" y="589"/>
                  </a:lnTo>
                  <a:lnTo>
                    <a:pt x="176" y="557"/>
                  </a:lnTo>
                  <a:lnTo>
                    <a:pt x="194" y="539"/>
                  </a:lnTo>
                  <a:lnTo>
                    <a:pt x="194" y="521"/>
                  </a:lnTo>
                  <a:lnTo>
                    <a:pt x="82" y="521"/>
                  </a:lnTo>
                  <a:lnTo>
                    <a:pt x="82" y="465"/>
                  </a:lnTo>
                  <a:lnTo>
                    <a:pt x="64" y="447"/>
                  </a:lnTo>
                  <a:lnTo>
                    <a:pt x="64" y="434"/>
                  </a:lnTo>
                  <a:lnTo>
                    <a:pt x="82" y="416"/>
                  </a:lnTo>
                  <a:lnTo>
                    <a:pt x="64" y="401"/>
                  </a:lnTo>
                  <a:lnTo>
                    <a:pt x="64" y="384"/>
                  </a:lnTo>
                  <a:lnTo>
                    <a:pt x="46" y="370"/>
                  </a:lnTo>
                  <a:lnTo>
                    <a:pt x="67" y="352"/>
                  </a:lnTo>
                  <a:lnTo>
                    <a:pt x="82" y="310"/>
                  </a:lnTo>
                  <a:lnTo>
                    <a:pt x="99" y="293"/>
                  </a:lnTo>
                  <a:lnTo>
                    <a:pt x="99" y="278"/>
                  </a:lnTo>
                  <a:lnTo>
                    <a:pt x="82" y="243"/>
                  </a:lnTo>
                  <a:lnTo>
                    <a:pt x="82" y="215"/>
                  </a:lnTo>
                  <a:lnTo>
                    <a:pt x="32" y="215"/>
                  </a:lnTo>
                  <a:lnTo>
                    <a:pt x="0" y="173"/>
                  </a:lnTo>
                  <a:lnTo>
                    <a:pt x="0" y="92"/>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3" name="Freeform 29"/>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4" name="Freeform 30"/>
            <p:cNvSpPr>
              <a:spLocks noChangeAspect="1"/>
            </p:cNvSpPr>
            <p:nvPr/>
          </p:nvSpPr>
          <p:spPr bwMode="auto">
            <a:xfrm>
              <a:off x="2854" y="2922"/>
              <a:ext cx="610" cy="417"/>
            </a:xfrm>
            <a:custGeom>
              <a:avLst/>
              <a:gdLst>
                <a:gd name="T0" fmla="*/ 327 w 342"/>
                <a:gd name="T1" fmla="*/ 187 h 246"/>
                <a:gd name="T2" fmla="*/ 324 w 342"/>
                <a:gd name="T3" fmla="*/ 205 h 246"/>
                <a:gd name="T4" fmla="*/ 296 w 342"/>
                <a:gd name="T5" fmla="*/ 205 h 246"/>
                <a:gd name="T6" fmla="*/ 261 w 342"/>
                <a:gd name="T7" fmla="*/ 228 h 246"/>
                <a:gd name="T8" fmla="*/ 261 w 342"/>
                <a:gd name="T9" fmla="*/ 205 h 246"/>
                <a:gd name="T10" fmla="*/ 247 w 342"/>
                <a:gd name="T11" fmla="*/ 205 h 246"/>
                <a:gd name="T12" fmla="*/ 229 w 342"/>
                <a:gd name="T13" fmla="*/ 205 h 246"/>
                <a:gd name="T14" fmla="*/ 212 w 342"/>
                <a:gd name="T15" fmla="*/ 205 h 246"/>
                <a:gd name="T16" fmla="*/ 197 w 342"/>
                <a:gd name="T17" fmla="*/ 228 h 246"/>
                <a:gd name="T18" fmla="*/ 179 w 342"/>
                <a:gd name="T19" fmla="*/ 228 h 246"/>
                <a:gd name="T20" fmla="*/ 179 w 342"/>
                <a:gd name="T21" fmla="*/ 246 h 246"/>
                <a:gd name="T22" fmla="*/ 163 w 342"/>
                <a:gd name="T23" fmla="*/ 246 h 246"/>
                <a:gd name="T24" fmla="*/ 130 w 342"/>
                <a:gd name="T25" fmla="*/ 228 h 246"/>
                <a:gd name="T26" fmla="*/ 99 w 342"/>
                <a:gd name="T27" fmla="*/ 228 h 246"/>
                <a:gd name="T28" fmla="*/ 67 w 342"/>
                <a:gd name="T29" fmla="*/ 228 h 246"/>
                <a:gd name="T30" fmla="*/ 49 w 342"/>
                <a:gd name="T31" fmla="*/ 228 h 246"/>
                <a:gd name="T32" fmla="*/ 31 w 342"/>
                <a:gd name="T33" fmla="*/ 187 h 246"/>
                <a:gd name="T34" fmla="*/ 0 w 342"/>
                <a:gd name="T35" fmla="*/ 187 h 246"/>
                <a:gd name="T36" fmla="*/ 0 w 342"/>
                <a:gd name="T37" fmla="*/ 137 h 246"/>
                <a:gd name="T38" fmla="*/ 18 w 342"/>
                <a:gd name="T39" fmla="*/ 123 h 246"/>
                <a:gd name="T40" fmla="*/ 18 w 342"/>
                <a:gd name="T41" fmla="*/ 92 h 246"/>
                <a:gd name="T42" fmla="*/ 31 w 342"/>
                <a:gd name="T43" fmla="*/ 92 h 246"/>
                <a:gd name="T44" fmla="*/ 31 w 342"/>
                <a:gd name="T45" fmla="*/ 49 h 246"/>
                <a:gd name="T46" fmla="*/ 49 w 342"/>
                <a:gd name="T47" fmla="*/ 36 h 246"/>
                <a:gd name="T48" fmla="*/ 81 w 342"/>
                <a:gd name="T49" fmla="*/ 0 h 246"/>
                <a:gd name="T50" fmla="*/ 99 w 342"/>
                <a:gd name="T51" fmla="*/ 0 h 246"/>
                <a:gd name="T52" fmla="*/ 130 w 342"/>
                <a:gd name="T53" fmla="*/ 18 h 246"/>
                <a:gd name="T54" fmla="*/ 148 w 342"/>
                <a:gd name="T55" fmla="*/ 18 h 246"/>
                <a:gd name="T56" fmla="*/ 179 w 342"/>
                <a:gd name="T57" fmla="*/ 18 h 246"/>
                <a:gd name="T58" fmla="*/ 212 w 342"/>
                <a:gd name="T59" fmla="*/ 36 h 246"/>
                <a:gd name="T60" fmla="*/ 247 w 342"/>
                <a:gd name="T61" fmla="*/ 36 h 246"/>
                <a:gd name="T62" fmla="*/ 261 w 342"/>
                <a:gd name="T63" fmla="*/ 49 h 246"/>
                <a:gd name="T64" fmla="*/ 278 w 342"/>
                <a:gd name="T65" fmla="*/ 92 h 246"/>
                <a:gd name="T66" fmla="*/ 293 w 342"/>
                <a:gd name="T67" fmla="*/ 105 h 246"/>
                <a:gd name="T68" fmla="*/ 275 w 342"/>
                <a:gd name="T69" fmla="*/ 123 h 246"/>
                <a:gd name="T70" fmla="*/ 293 w 342"/>
                <a:gd name="T71" fmla="*/ 120 h 246"/>
                <a:gd name="T72" fmla="*/ 324 w 342"/>
                <a:gd name="T73" fmla="*/ 137 h 246"/>
                <a:gd name="T74" fmla="*/ 324 w 342"/>
                <a:gd name="T75" fmla="*/ 154 h 246"/>
                <a:gd name="T76" fmla="*/ 342 w 342"/>
                <a:gd name="T77" fmla="*/ 137 h 246"/>
                <a:gd name="T78" fmla="*/ 342 w 342"/>
                <a:gd name="T79" fmla="*/ 172 h 246"/>
                <a:gd name="T80" fmla="*/ 314 w 342"/>
                <a:gd name="T81" fmla="*/ 172 h 246"/>
                <a:gd name="T82" fmla="*/ 327 w 342"/>
                <a:gd name="T83" fmla="*/ 18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6">
                  <a:moveTo>
                    <a:pt x="327" y="187"/>
                  </a:moveTo>
                  <a:lnTo>
                    <a:pt x="324" y="205"/>
                  </a:lnTo>
                  <a:lnTo>
                    <a:pt x="296" y="205"/>
                  </a:lnTo>
                  <a:lnTo>
                    <a:pt x="261" y="228"/>
                  </a:lnTo>
                  <a:lnTo>
                    <a:pt x="261" y="205"/>
                  </a:lnTo>
                  <a:lnTo>
                    <a:pt x="247" y="205"/>
                  </a:lnTo>
                  <a:lnTo>
                    <a:pt x="229" y="205"/>
                  </a:lnTo>
                  <a:lnTo>
                    <a:pt x="212" y="205"/>
                  </a:lnTo>
                  <a:lnTo>
                    <a:pt x="197" y="228"/>
                  </a:lnTo>
                  <a:lnTo>
                    <a:pt x="179" y="228"/>
                  </a:lnTo>
                  <a:lnTo>
                    <a:pt x="179" y="246"/>
                  </a:lnTo>
                  <a:lnTo>
                    <a:pt x="163" y="246"/>
                  </a:lnTo>
                  <a:lnTo>
                    <a:pt x="130" y="228"/>
                  </a:lnTo>
                  <a:lnTo>
                    <a:pt x="99" y="228"/>
                  </a:lnTo>
                  <a:lnTo>
                    <a:pt x="67" y="228"/>
                  </a:lnTo>
                  <a:lnTo>
                    <a:pt x="49" y="228"/>
                  </a:lnTo>
                  <a:lnTo>
                    <a:pt x="31" y="187"/>
                  </a:lnTo>
                  <a:lnTo>
                    <a:pt x="0" y="187"/>
                  </a:lnTo>
                  <a:lnTo>
                    <a:pt x="0" y="137"/>
                  </a:lnTo>
                  <a:lnTo>
                    <a:pt x="18" y="123"/>
                  </a:lnTo>
                  <a:lnTo>
                    <a:pt x="18" y="92"/>
                  </a:lnTo>
                  <a:lnTo>
                    <a:pt x="31" y="92"/>
                  </a:lnTo>
                  <a:lnTo>
                    <a:pt x="31" y="49"/>
                  </a:lnTo>
                  <a:lnTo>
                    <a:pt x="49" y="36"/>
                  </a:lnTo>
                  <a:lnTo>
                    <a:pt x="81" y="0"/>
                  </a:lnTo>
                  <a:lnTo>
                    <a:pt x="99" y="0"/>
                  </a:lnTo>
                  <a:lnTo>
                    <a:pt x="130" y="18"/>
                  </a:lnTo>
                  <a:lnTo>
                    <a:pt x="148" y="18"/>
                  </a:lnTo>
                  <a:lnTo>
                    <a:pt x="179" y="18"/>
                  </a:lnTo>
                  <a:lnTo>
                    <a:pt x="212" y="36"/>
                  </a:lnTo>
                  <a:lnTo>
                    <a:pt x="247" y="36"/>
                  </a:lnTo>
                  <a:lnTo>
                    <a:pt x="261" y="49"/>
                  </a:lnTo>
                  <a:lnTo>
                    <a:pt x="278" y="92"/>
                  </a:lnTo>
                  <a:lnTo>
                    <a:pt x="293" y="105"/>
                  </a:lnTo>
                  <a:lnTo>
                    <a:pt x="275" y="123"/>
                  </a:lnTo>
                  <a:lnTo>
                    <a:pt x="293" y="120"/>
                  </a:lnTo>
                  <a:lnTo>
                    <a:pt x="324" y="137"/>
                  </a:lnTo>
                  <a:lnTo>
                    <a:pt x="324" y="154"/>
                  </a:lnTo>
                  <a:lnTo>
                    <a:pt x="342" y="137"/>
                  </a:lnTo>
                  <a:lnTo>
                    <a:pt x="342" y="172"/>
                  </a:lnTo>
                  <a:lnTo>
                    <a:pt x="314" y="172"/>
                  </a:lnTo>
                  <a:lnTo>
                    <a:pt x="327" y="187"/>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5" name="Freeform 36"/>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6" name="Freeform 37"/>
            <p:cNvSpPr>
              <a:spLocks noChangeAspect="1"/>
            </p:cNvSpPr>
            <p:nvPr/>
          </p:nvSpPr>
          <p:spPr bwMode="auto">
            <a:xfrm>
              <a:off x="2905" y="3270"/>
              <a:ext cx="527" cy="324"/>
            </a:xfrm>
            <a:custGeom>
              <a:avLst/>
              <a:gdLst>
                <a:gd name="T0" fmla="*/ 0 w 295"/>
                <a:gd name="T1" fmla="*/ 69 h 192"/>
                <a:gd name="T2" fmla="*/ 21 w 295"/>
                <a:gd name="T3" fmla="*/ 52 h 192"/>
                <a:gd name="T4" fmla="*/ 21 w 295"/>
                <a:gd name="T5" fmla="*/ 25 h 192"/>
                <a:gd name="T6" fmla="*/ 105 w 295"/>
                <a:gd name="T7" fmla="*/ 25 h 192"/>
                <a:gd name="T8" fmla="*/ 134 w 295"/>
                <a:gd name="T9" fmla="*/ 41 h 192"/>
                <a:gd name="T10" fmla="*/ 151 w 295"/>
                <a:gd name="T11" fmla="*/ 38 h 192"/>
                <a:gd name="T12" fmla="*/ 151 w 295"/>
                <a:gd name="T13" fmla="*/ 25 h 192"/>
                <a:gd name="T14" fmla="*/ 169 w 295"/>
                <a:gd name="T15" fmla="*/ 25 h 192"/>
                <a:gd name="T16" fmla="*/ 183 w 295"/>
                <a:gd name="T17" fmla="*/ 0 h 192"/>
                <a:gd name="T18" fmla="*/ 232 w 295"/>
                <a:gd name="T19" fmla="*/ 0 h 192"/>
                <a:gd name="T20" fmla="*/ 232 w 295"/>
                <a:gd name="T21" fmla="*/ 25 h 192"/>
                <a:gd name="T22" fmla="*/ 267 w 295"/>
                <a:gd name="T23" fmla="*/ 0 h 192"/>
                <a:gd name="T24" fmla="*/ 295 w 295"/>
                <a:gd name="T25" fmla="*/ 0 h 192"/>
                <a:gd name="T26" fmla="*/ 277 w 295"/>
                <a:gd name="T27" fmla="*/ 25 h 192"/>
                <a:gd name="T28" fmla="*/ 277 w 295"/>
                <a:gd name="T29" fmla="*/ 51 h 192"/>
                <a:gd name="T30" fmla="*/ 277 w 295"/>
                <a:gd name="T31" fmla="*/ 79 h 192"/>
                <a:gd name="T32" fmla="*/ 277 w 295"/>
                <a:gd name="T33" fmla="*/ 136 h 192"/>
                <a:gd name="T34" fmla="*/ 264 w 295"/>
                <a:gd name="T35" fmla="*/ 136 h 192"/>
                <a:gd name="T36" fmla="*/ 264 w 295"/>
                <a:gd name="T37" fmla="*/ 161 h 192"/>
                <a:gd name="T38" fmla="*/ 228 w 295"/>
                <a:gd name="T39" fmla="*/ 192 h 192"/>
                <a:gd name="T40" fmla="*/ 197 w 295"/>
                <a:gd name="T41" fmla="*/ 192 h 192"/>
                <a:gd name="T42" fmla="*/ 228 w 295"/>
                <a:gd name="T43" fmla="*/ 161 h 192"/>
                <a:gd name="T44" fmla="*/ 211 w 295"/>
                <a:gd name="T45" fmla="*/ 136 h 192"/>
                <a:gd name="T46" fmla="*/ 179 w 295"/>
                <a:gd name="T47" fmla="*/ 136 h 192"/>
                <a:gd name="T48" fmla="*/ 116 w 295"/>
                <a:gd name="T49" fmla="*/ 69 h 192"/>
                <a:gd name="T50" fmla="*/ 0 w 295"/>
                <a:gd name="T51" fmla="*/ 6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5" h="192">
                  <a:moveTo>
                    <a:pt x="0" y="69"/>
                  </a:moveTo>
                  <a:lnTo>
                    <a:pt x="21" y="52"/>
                  </a:lnTo>
                  <a:lnTo>
                    <a:pt x="21" y="25"/>
                  </a:lnTo>
                  <a:lnTo>
                    <a:pt x="105" y="25"/>
                  </a:lnTo>
                  <a:lnTo>
                    <a:pt x="134" y="41"/>
                  </a:lnTo>
                  <a:lnTo>
                    <a:pt x="151" y="38"/>
                  </a:lnTo>
                  <a:lnTo>
                    <a:pt x="151" y="25"/>
                  </a:lnTo>
                  <a:lnTo>
                    <a:pt x="169" y="25"/>
                  </a:lnTo>
                  <a:lnTo>
                    <a:pt x="183" y="0"/>
                  </a:lnTo>
                  <a:lnTo>
                    <a:pt x="232" y="0"/>
                  </a:lnTo>
                  <a:lnTo>
                    <a:pt x="232" y="25"/>
                  </a:lnTo>
                  <a:lnTo>
                    <a:pt x="267" y="0"/>
                  </a:lnTo>
                  <a:lnTo>
                    <a:pt x="295" y="0"/>
                  </a:lnTo>
                  <a:lnTo>
                    <a:pt x="277" y="25"/>
                  </a:lnTo>
                  <a:lnTo>
                    <a:pt x="277" y="51"/>
                  </a:lnTo>
                  <a:lnTo>
                    <a:pt x="277" y="79"/>
                  </a:lnTo>
                  <a:lnTo>
                    <a:pt x="277" y="136"/>
                  </a:lnTo>
                  <a:lnTo>
                    <a:pt x="264" y="136"/>
                  </a:lnTo>
                  <a:lnTo>
                    <a:pt x="264" y="161"/>
                  </a:lnTo>
                  <a:lnTo>
                    <a:pt x="228" y="192"/>
                  </a:lnTo>
                  <a:lnTo>
                    <a:pt x="197" y="192"/>
                  </a:lnTo>
                  <a:lnTo>
                    <a:pt x="228" y="161"/>
                  </a:lnTo>
                  <a:lnTo>
                    <a:pt x="211" y="136"/>
                  </a:lnTo>
                  <a:lnTo>
                    <a:pt x="179" y="136"/>
                  </a:lnTo>
                  <a:lnTo>
                    <a:pt x="116" y="69"/>
                  </a:lnTo>
                  <a:lnTo>
                    <a:pt x="0" y="69"/>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7" name="Freeform 46"/>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38" name="Freeform 47"/>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39" name="Freeform 49"/>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0" name="Freeform 50"/>
            <p:cNvSpPr>
              <a:spLocks noChangeAspect="1"/>
            </p:cNvSpPr>
            <p:nvPr/>
          </p:nvSpPr>
          <p:spPr bwMode="auto">
            <a:xfrm>
              <a:off x="4496" y="1232"/>
              <a:ext cx="362" cy="238"/>
            </a:xfrm>
            <a:custGeom>
              <a:avLst/>
              <a:gdLst>
                <a:gd name="T0" fmla="*/ 32 w 203"/>
                <a:gd name="T1" fmla="*/ 106 h 141"/>
                <a:gd name="T2" fmla="*/ 0 w 203"/>
                <a:gd name="T3" fmla="*/ 106 h 141"/>
                <a:gd name="T4" fmla="*/ 18 w 203"/>
                <a:gd name="T5" fmla="*/ 74 h 141"/>
                <a:gd name="T6" fmla="*/ 71 w 203"/>
                <a:gd name="T7" fmla="*/ 0 h 141"/>
                <a:gd name="T8" fmla="*/ 90 w 203"/>
                <a:gd name="T9" fmla="*/ 18 h 141"/>
                <a:gd name="T10" fmla="*/ 121 w 203"/>
                <a:gd name="T11" fmla="*/ 31 h 141"/>
                <a:gd name="T12" fmla="*/ 171 w 203"/>
                <a:gd name="T13" fmla="*/ 31 h 141"/>
                <a:gd name="T14" fmla="*/ 189 w 203"/>
                <a:gd name="T15" fmla="*/ 57 h 141"/>
                <a:gd name="T16" fmla="*/ 203 w 203"/>
                <a:gd name="T17" fmla="*/ 106 h 141"/>
                <a:gd name="T18" fmla="*/ 183 w 203"/>
                <a:gd name="T19" fmla="*/ 106 h 141"/>
                <a:gd name="T20" fmla="*/ 163 w 203"/>
                <a:gd name="T21" fmla="*/ 106 h 141"/>
                <a:gd name="T22" fmla="*/ 141 w 203"/>
                <a:gd name="T23" fmla="*/ 106 h 141"/>
                <a:gd name="T24" fmla="*/ 121 w 203"/>
                <a:gd name="T25" fmla="*/ 106 h 141"/>
                <a:gd name="T26" fmla="*/ 107 w 203"/>
                <a:gd name="T27" fmla="*/ 123 h 141"/>
                <a:gd name="T28" fmla="*/ 107 w 203"/>
                <a:gd name="T29" fmla="*/ 141 h 141"/>
                <a:gd name="T30" fmla="*/ 90 w 203"/>
                <a:gd name="T31" fmla="*/ 123 h 141"/>
                <a:gd name="T32" fmla="*/ 57 w 203"/>
                <a:gd name="T33" fmla="*/ 123 h 141"/>
                <a:gd name="T34" fmla="*/ 57 w 203"/>
                <a:gd name="T35" fmla="*/ 106 h 141"/>
                <a:gd name="T36" fmla="*/ 71 w 203"/>
                <a:gd name="T37" fmla="*/ 92 h 141"/>
                <a:gd name="T38" fmla="*/ 71 w 203"/>
                <a:gd name="T39" fmla="*/ 74 h 141"/>
                <a:gd name="T40" fmla="*/ 50 w 203"/>
                <a:gd name="T41" fmla="*/ 92 h 141"/>
                <a:gd name="T42" fmla="*/ 32 w 203"/>
                <a:gd name="T43"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141">
                  <a:moveTo>
                    <a:pt x="32" y="106"/>
                  </a:moveTo>
                  <a:lnTo>
                    <a:pt x="0" y="106"/>
                  </a:lnTo>
                  <a:lnTo>
                    <a:pt x="18" y="74"/>
                  </a:lnTo>
                  <a:lnTo>
                    <a:pt x="71" y="0"/>
                  </a:lnTo>
                  <a:lnTo>
                    <a:pt x="90" y="18"/>
                  </a:lnTo>
                  <a:lnTo>
                    <a:pt x="121" y="31"/>
                  </a:lnTo>
                  <a:lnTo>
                    <a:pt x="171" y="31"/>
                  </a:lnTo>
                  <a:lnTo>
                    <a:pt x="189" y="57"/>
                  </a:lnTo>
                  <a:lnTo>
                    <a:pt x="203" y="106"/>
                  </a:lnTo>
                  <a:lnTo>
                    <a:pt x="183" y="106"/>
                  </a:lnTo>
                  <a:lnTo>
                    <a:pt x="163" y="106"/>
                  </a:lnTo>
                  <a:lnTo>
                    <a:pt x="141" y="106"/>
                  </a:lnTo>
                  <a:lnTo>
                    <a:pt x="121" y="106"/>
                  </a:lnTo>
                  <a:lnTo>
                    <a:pt x="107" y="123"/>
                  </a:lnTo>
                  <a:lnTo>
                    <a:pt x="107" y="141"/>
                  </a:lnTo>
                  <a:lnTo>
                    <a:pt x="90" y="123"/>
                  </a:lnTo>
                  <a:lnTo>
                    <a:pt x="57" y="123"/>
                  </a:lnTo>
                  <a:lnTo>
                    <a:pt x="57" y="106"/>
                  </a:lnTo>
                  <a:lnTo>
                    <a:pt x="71" y="92"/>
                  </a:lnTo>
                  <a:lnTo>
                    <a:pt x="71" y="74"/>
                  </a:lnTo>
                  <a:lnTo>
                    <a:pt x="50" y="92"/>
                  </a:lnTo>
                  <a:lnTo>
                    <a:pt x="32" y="10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1" name="Freeform 52"/>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2" name="Freeform 53"/>
            <p:cNvSpPr>
              <a:spLocks noChangeAspect="1"/>
            </p:cNvSpPr>
            <p:nvPr/>
          </p:nvSpPr>
          <p:spPr bwMode="auto">
            <a:xfrm>
              <a:off x="4202" y="1031"/>
              <a:ext cx="430" cy="492"/>
            </a:xfrm>
            <a:custGeom>
              <a:avLst/>
              <a:gdLst>
                <a:gd name="T0" fmla="*/ 241 w 241"/>
                <a:gd name="T1" fmla="*/ 120 h 293"/>
                <a:gd name="T2" fmla="*/ 220 w 241"/>
                <a:gd name="T3" fmla="*/ 120 h 293"/>
                <a:gd name="T4" fmla="*/ 198 w 241"/>
                <a:gd name="T5" fmla="*/ 92 h 293"/>
                <a:gd name="T6" fmla="*/ 117 w 241"/>
                <a:gd name="T7" fmla="*/ 39 h 293"/>
                <a:gd name="T8" fmla="*/ 68 w 241"/>
                <a:gd name="T9" fmla="*/ 0 h 293"/>
                <a:gd name="T10" fmla="*/ 15 w 241"/>
                <a:gd name="T11" fmla="*/ 21 h 293"/>
                <a:gd name="T12" fmla="*/ 0 w 241"/>
                <a:gd name="T13" fmla="*/ 36 h 293"/>
                <a:gd name="T14" fmla="*/ 18 w 241"/>
                <a:gd name="T15" fmla="*/ 92 h 293"/>
                <a:gd name="T16" fmla="*/ 18 w 241"/>
                <a:gd name="T17" fmla="*/ 107 h 293"/>
                <a:gd name="T18" fmla="*/ 18 w 241"/>
                <a:gd name="T19" fmla="*/ 120 h 293"/>
                <a:gd name="T20" fmla="*/ 18 w 241"/>
                <a:gd name="T21" fmla="*/ 156 h 293"/>
                <a:gd name="T22" fmla="*/ 32 w 241"/>
                <a:gd name="T23" fmla="*/ 212 h 293"/>
                <a:gd name="T24" fmla="*/ 50 w 241"/>
                <a:gd name="T25" fmla="*/ 244 h 293"/>
                <a:gd name="T26" fmla="*/ 50 w 241"/>
                <a:gd name="T27" fmla="*/ 262 h 293"/>
                <a:gd name="T28" fmla="*/ 117 w 241"/>
                <a:gd name="T29" fmla="*/ 276 h 293"/>
                <a:gd name="T30" fmla="*/ 135 w 241"/>
                <a:gd name="T31" fmla="*/ 293 h 293"/>
                <a:gd name="T32" fmla="*/ 167 w 241"/>
                <a:gd name="T33" fmla="*/ 293 h 293"/>
                <a:gd name="T34" fmla="*/ 167 w 241"/>
                <a:gd name="T35" fmla="*/ 276 h 293"/>
                <a:gd name="T36" fmla="*/ 167 w 241"/>
                <a:gd name="T37" fmla="*/ 244 h 293"/>
                <a:gd name="T38" fmla="*/ 167 w 241"/>
                <a:gd name="T39" fmla="*/ 230 h 293"/>
                <a:gd name="T40" fmla="*/ 180 w 241"/>
                <a:gd name="T41" fmla="*/ 194 h 293"/>
                <a:gd name="T42" fmla="*/ 241 w 241"/>
                <a:gd name="T43" fmla="*/ 12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93">
                  <a:moveTo>
                    <a:pt x="241" y="120"/>
                  </a:moveTo>
                  <a:lnTo>
                    <a:pt x="220" y="120"/>
                  </a:lnTo>
                  <a:lnTo>
                    <a:pt x="198" y="92"/>
                  </a:lnTo>
                  <a:lnTo>
                    <a:pt x="117" y="39"/>
                  </a:lnTo>
                  <a:lnTo>
                    <a:pt x="68" y="0"/>
                  </a:lnTo>
                  <a:lnTo>
                    <a:pt x="15" y="21"/>
                  </a:lnTo>
                  <a:lnTo>
                    <a:pt x="0" y="36"/>
                  </a:lnTo>
                  <a:lnTo>
                    <a:pt x="18" y="92"/>
                  </a:lnTo>
                  <a:lnTo>
                    <a:pt x="18" y="107"/>
                  </a:lnTo>
                  <a:lnTo>
                    <a:pt x="18" y="120"/>
                  </a:lnTo>
                  <a:lnTo>
                    <a:pt x="18" y="156"/>
                  </a:lnTo>
                  <a:lnTo>
                    <a:pt x="32" y="212"/>
                  </a:lnTo>
                  <a:lnTo>
                    <a:pt x="50" y="244"/>
                  </a:lnTo>
                  <a:lnTo>
                    <a:pt x="50" y="262"/>
                  </a:lnTo>
                  <a:lnTo>
                    <a:pt x="117" y="276"/>
                  </a:lnTo>
                  <a:lnTo>
                    <a:pt x="135" y="293"/>
                  </a:lnTo>
                  <a:lnTo>
                    <a:pt x="167" y="293"/>
                  </a:lnTo>
                  <a:lnTo>
                    <a:pt x="167" y="276"/>
                  </a:lnTo>
                  <a:lnTo>
                    <a:pt x="167" y="244"/>
                  </a:lnTo>
                  <a:lnTo>
                    <a:pt x="167" y="230"/>
                  </a:lnTo>
                  <a:lnTo>
                    <a:pt x="180" y="194"/>
                  </a:lnTo>
                  <a:lnTo>
                    <a:pt x="241" y="12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3" name="Freeform 55"/>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4" name="Freeform 56"/>
            <p:cNvSpPr>
              <a:spLocks noChangeAspect="1"/>
            </p:cNvSpPr>
            <p:nvPr/>
          </p:nvSpPr>
          <p:spPr bwMode="auto">
            <a:xfrm>
              <a:off x="3701" y="1021"/>
              <a:ext cx="587" cy="808"/>
            </a:xfrm>
            <a:custGeom>
              <a:avLst/>
              <a:gdLst>
                <a:gd name="T0" fmla="*/ 18 w 329"/>
                <a:gd name="T1" fmla="*/ 436 h 479"/>
                <a:gd name="T2" fmla="*/ 39 w 329"/>
                <a:gd name="T3" fmla="*/ 436 h 479"/>
                <a:gd name="T4" fmla="*/ 54 w 329"/>
                <a:gd name="T5" fmla="*/ 476 h 479"/>
                <a:gd name="T6" fmla="*/ 85 w 329"/>
                <a:gd name="T7" fmla="*/ 479 h 479"/>
                <a:gd name="T8" fmla="*/ 85 w 329"/>
                <a:gd name="T9" fmla="*/ 450 h 479"/>
                <a:gd name="T10" fmla="*/ 117 w 329"/>
                <a:gd name="T11" fmla="*/ 450 h 479"/>
                <a:gd name="T12" fmla="*/ 135 w 329"/>
                <a:gd name="T13" fmla="*/ 419 h 479"/>
                <a:gd name="T14" fmla="*/ 135 w 329"/>
                <a:gd name="T15" fmla="*/ 384 h 479"/>
                <a:gd name="T16" fmla="*/ 248 w 329"/>
                <a:gd name="T17" fmla="*/ 384 h 479"/>
                <a:gd name="T18" fmla="*/ 280 w 329"/>
                <a:gd name="T19" fmla="*/ 356 h 479"/>
                <a:gd name="T20" fmla="*/ 294 w 329"/>
                <a:gd name="T21" fmla="*/ 338 h 479"/>
                <a:gd name="T22" fmla="*/ 311 w 329"/>
                <a:gd name="T23" fmla="*/ 338 h 479"/>
                <a:gd name="T24" fmla="*/ 326 w 329"/>
                <a:gd name="T25" fmla="*/ 299 h 479"/>
                <a:gd name="T26" fmla="*/ 329 w 329"/>
                <a:gd name="T27" fmla="*/ 253 h 479"/>
                <a:gd name="T28" fmla="*/ 311 w 329"/>
                <a:gd name="T29" fmla="*/ 218 h 479"/>
                <a:gd name="T30" fmla="*/ 298 w 329"/>
                <a:gd name="T31" fmla="*/ 166 h 479"/>
                <a:gd name="T32" fmla="*/ 298 w 329"/>
                <a:gd name="T33" fmla="*/ 98 h 479"/>
                <a:gd name="T34" fmla="*/ 280 w 329"/>
                <a:gd name="T35" fmla="*/ 42 h 479"/>
                <a:gd name="T36" fmla="*/ 294 w 329"/>
                <a:gd name="T37" fmla="*/ 28 h 479"/>
                <a:gd name="T38" fmla="*/ 280 w 329"/>
                <a:gd name="T39" fmla="*/ 28 h 479"/>
                <a:gd name="T40" fmla="*/ 262 w 329"/>
                <a:gd name="T41" fmla="*/ 0 h 479"/>
                <a:gd name="T42" fmla="*/ 245 w 329"/>
                <a:gd name="T43" fmla="*/ 25 h 479"/>
                <a:gd name="T44" fmla="*/ 230 w 329"/>
                <a:gd name="T45" fmla="*/ 42 h 479"/>
                <a:gd name="T46" fmla="*/ 212 w 329"/>
                <a:gd name="T47" fmla="*/ 42 h 479"/>
                <a:gd name="T48" fmla="*/ 199 w 329"/>
                <a:gd name="T49" fmla="*/ 70 h 479"/>
                <a:gd name="T50" fmla="*/ 194 w 329"/>
                <a:gd name="T51" fmla="*/ 144 h 479"/>
                <a:gd name="T52" fmla="*/ 184 w 329"/>
                <a:gd name="T53" fmla="*/ 154 h 479"/>
                <a:gd name="T54" fmla="*/ 181 w 329"/>
                <a:gd name="T55" fmla="*/ 194 h 479"/>
                <a:gd name="T56" fmla="*/ 194 w 329"/>
                <a:gd name="T57" fmla="*/ 194 h 479"/>
                <a:gd name="T58" fmla="*/ 194 w 329"/>
                <a:gd name="T59" fmla="*/ 228 h 479"/>
                <a:gd name="T60" fmla="*/ 113 w 329"/>
                <a:gd name="T61" fmla="*/ 233 h 479"/>
                <a:gd name="T62" fmla="*/ 82 w 329"/>
                <a:gd name="T63" fmla="*/ 261 h 479"/>
                <a:gd name="T64" fmla="*/ 49 w 329"/>
                <a:gd name="T65" fmla="*/ 278 h 479"/>
                <a:gd name="T66" fmla="*/ 32 w 329"/>
                <a:gd name="T67" fmla="*/ 320 h 479"/>
                <a:gd name="T68" fmla="*/ 18 w 329"/>
                <a:gd name="T69" fmla="*/ 348 h 479"/>
                <a:gd name="T70" fmla="*/ 18 w 329"/>
                <a:gd name="T71" fmla="*/ 380 h 479"/>
                <a:gd name="T72" fmla="*/ 0 w 329"/>
                <a:gd name="T73" fmla="*/ 419 h 479"/>
                <a:gd name="T74" fmla="*/ 18 w 329"/>
                <a:gd name="T75" fmla="*/ 43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479">
                  <a:moveTo>
                    <a:pt x="18" y="436"/>
                  </a:moveTo>
                  <a:lnTo>
                    <a:pt x="39" y="436"/>
                  </a:lnTo>
                  <a:lnTo>
                    <a:pt x="54" y="476"/>
                  </a:lnTo>
                  <a:lnTo>
                    <a:pt x="85" y="479"/>
                  </a:lnTo>
                  <a:lnTo>
                    <a:pt x="85" y="450"/>
                  </a:lnTo>
                  <a:lnTo>
                    <a:pt x="117" y="450"/>
                  </a:lnTo>
                  <a:lnTo>
                    <a:pt x="135" y="419"/>
                  </a:lnTo>
                  <a:lnTo>
                    <a:pt x="135" y="384"/>
                  </a:lnTo>
                  <a:lnTo>
                    <a:pt x="248" y="384"/>
                  </a:lnTo>
                  <a:lnTo>
                    <a:pt x="280" y="356"/>
                  </a:lnTo>
                  <a:lnTo>
                    <a:pt x="294" y="338"/>
                  </a:lnTo>
                  <a:lnTo>
                    <a:pt x="311" y="338"/>
                  </a:lnTo>
                  <a:lnTo>
                    <a:pt x="326" y="299"/>
                  </a:lnTo>
                  <a:lnTo>
                    <a:pt x="329" y="253"/>
                  </a:lnTo>
                  <a:lnTo>
                    <a:pt x="311" y="218"/>
                  </a:lnTo>
                  <a:lnTo>
                    <a:pt x="298" y="166"/>
                  </a:lnTo>
                  <a:lnTo>
                    <a:pt x="298" y="98"/>
                  </a:lnTo>
                  <a:lnTo>
                    <a:pt x="280" y="42"/>
                  </a:lnTo>
                  <a:lnTo>
                    <a:pt x="294" y="28"/>
                  </a:lnTo>
                  <a:lnTo>
                    <a:pt x="280" y="28"/>
                  </a:lnTo>
                  <a:lnTo>
                    <a:pt x="262" y="0"/>
                  </a:lnTo>
                  <a:lnTo>
                    <a:pt x="245" y="25"/>
                  </a:lnTo>
                  <a:lnTo>
                    <a:pt x="230" y="42"/>
                  </a:lnTo>
                  <a:lnTo>
                    <a:pt x="212" y="42"/>
                  </a:lnTo>
                  <a:lnTo>
                    <a:pt x="199" y="70"/>
                  </a:lnTo>
                  <a:lnTo>
                    <a:pt x="194" y="144"/>
                  </a:lnTo>
                  <a:lnTo>
                    <a:pt x="184" y="154"/>
                  </a:lnTo>
                  <a:lnTo>
                    <a:pt x="181" y="194"/>
                  </a:lnTo>
                  <a:lnTo>
                    <a:pt x="194" y="194"/>
                  </a:lnTo>
                  <a:lnTo>
                    <a:pt x="194" y="228"/>
                  </a:lnTo>
                  <a:lnTo>
                    <a:pt x="113" y="233"/>
                  </a:lnTo>
                  <a:lnTo>
                    <a:pt x="82" y="261"/>
                  </a:lnTo>
                  <a:lnTo>
                    <a:pt x="49" y="278"/>
                  </a:lnTo>
                  <a:lnTo>
                    <a:pt x="32" y="320"/>
                  </a:lnTo>
                  <a:lnTo>
                    <a:pt x="18" y="348"/>
                  </a:lnTo>
                  <a:lnTo>
                    <a:pt x="18" y="380"/>
                  </a:lnTo>
                  <a:lnTo>
                    <a:pt x="0" y="419"/>
                  </a:lnTo>
                  <a:lnTo>
                    <a:pt x="18" y="436"/>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5" name="Freeform 58"/>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6" name="Freeform 59"/>
            <p:cNvSpPr>
              <a:spLocks noChangeAspect="1"/>
            </p:cNvSpPr>
            <p:nvPr/>
          </p:nvSpPr>
          <p:spPr bwMode="auto">
            <a:xfrm>
              <a:off x="3482" y="866"/>
              <a:ext cx="690" cy="866"/>
            </a:xfrm>
            <a:custGeom>
              <a:avLst/>
              <a:gdLst>
                <a:gd name="T0" fmla="*/ 128 w 385"/>
                <a:gd name="T1" fmla="*/ 0 h 514"/>
                <a:gd name="T2" fmla="*/ 141 w 385"/>
                <a:gd name="T3" fmla="*/ 15 h 514"/>
                <a:gd name="T4" fmla="*/ 174 w 385"/>
                <a:gd name="T5" fmla="*/ 15 h 514"/>
                <a:gd name="T6" fmla="*/ 174 w 385"/>
                <a:gd name="T7" fmla="*/ 28 h 514"/>
                <a:gd name="T8" fmla="*/ 191 w 385"/>
                <a:gd name="T9" fmla="*/ 15 h 514"/>
                <a:gd name="T10" fmla="*/ 223 w 385"/>
                <a:gd name="T11" fmla="*/ 49 h 514"/>
                <a:gd name="T12" fmla="*/ 209 w 385"/>
                <a:gd name="T13" fmla="*/ 64 h 514"/>
                <a:gd name="T14" fmla="*/ 223 w 385"/>
                <a:gd name="T15" fmla="*/ 67 h 514"/>
                <a:gd name="T16" fmla="*/ 223 w 385"/>
                <a:gd name="T17" fmla="*/ 77 h 514"/>
                <a:gd name="T18" fmla="*/ 209 w 385"/>
                <a:gd name="T19" fmla="*/ 92 h 514"/>
                <a:gd name="T20" fmla="*/ 223 w 385"/>
                <a:gd name="T21" fmla="*/ 95 h 514"/>
                <a:gd name="T22" fmla="*/ 209 w 385"/>
                <a:gd name="T23" fmla="*/ 120 h 514"/>
                <a:gd name="T24" fmla="*/ 223 w 385"/>
                <a:gd name="T25" fmla="*/ 120 h 514"/>
                <a:gd name="T26" fmla="*/ 240 w 385"/>
                <a:gd name="T27" fmla="*/ 95 h 514"/>
                <a:gd name="T28" fmla="*/ 255 w 385"/>
                <a:gd name="T29" fmla="*/ 95 h 514"/>
                <a:gd name="T30" fmla="*/ 258 w 385"/>
                <a:gd name="T31" fmla="*/ 82 h 514"/>
                <a:gd name="T32" fmla="*/ 290 w 385"/>
                <a:gd name="T33" fmla="*/ 77 h 514"/>
                <a:gd name="T34" fmla="*/ 286 w 385"/>
                <a:gd name="T35" fmla="*/ 64 h 514"/>
                <a:gd name="T36" fmla="*/ 339 w 385"/>
                <a:gd name="T37" fmla="*/ 95 h 514"/>
                <a:gd name="T38" fmla="*/ 385 w 385"/>
                <a:gd name="T39" fmla="*/ 95 h 514"/>
                <a:gd name="T40" fmla="*/ 354 w 385"/>
                <a:gd name="T41" fmla="*/ 134 h 514"/>
                <a:gd name="T42" fmla="*/ 336 w 385"/>
                <a:gd name="T43" fmla="*/ 134 h 514"/>
                <a:gd name="T44" fmla="*/ 322 w 385"/>
                <a:gd name="T45" fmla="*/ 166 h 514"/>
                <a:gd name="T46" fmla="*/ 319 w 385"/>
                <a:gd name="T47" fmla="*/ 236 h 514"/>
                <a:gd name="T48" fmla="*/ 308 w 385"/>
                <a:gd name="T49" fmla="*/ 250 h 514"/>
                <a:gd name="T50" fmla="*/ 304 w 385"/>
                <a:gd name="T51" fmla="*/ 289 h 514"/>
                <a:gd name="T52" fmla="*/ 319 w 385"/>
                <a:gd name="T53" fmla="*/ 289 h 514"/>
                <a:gd name="T54" fmla="*/ 319 w 385"/>
                <a:gd name="T55" fmla="*/ 324 h 514"/>
                <a:gd name="T56" fmla="*/ 237 w 385"/>
                <a:gd name="T57" fmla="*/ 328 h 514"/>
                <a:gd name="T58" fmla="*/ 209 w 385"/>
                <a:gd name="T59" fmla="*/ 356 h 514"/>
                <a:gd name="T60" fmla="*/ 174 w 385"/>
                <a:gd name="T61" fmla="*/ 373 h 514"/>
                <a:gd name="T62" fmla="*/ 141 w 385"/>
                <a:gd name="T63" fmla="*/ 443 h 514"/>
                <a:gd name="T64" fmla="*/ 141 w 385"/>
                <a:gd name="T65" fmla="*/ 476 h 514"/>
                <a:gd name="T66" fmla="*/ 123 w 385"/>
                <a:gd name="T67" fmla="*/ 514 h 514"/>
                <a:gd name="T68" fmla="*/ 110 w 385"/>
                <a:gd name="T69" fmla="*/ 514 h 514"/>
                <a:gd name="T70" fmla="*/ 92 w 385"/>
                <a:gd name="T71" fmla="*/ 483 h 514"/>
                <a:gd name="T72" fmla="*/ 92 w 385"/>
                <a:gd name="T73" fmla="*/ 465 h 514"/>
                <a:gd name="T74" fmla="*/ 74 w 385"/>
                <a:gd name="T75" fmla="*/ 451 h 514"/>
                <a:gd name="T76" fmla="*/ 92 w 385"/>
                <a:gd name="T77" fmla="*/ 419 h 514"/>
                <a:gd name="T78" fmla="*/ 110 w 385"/>
                <a:gd name="T79" fmla="*/ 419 h 514"/>
                <a:gd name="T80" fmla="*/ 110 w 385"/>
                <a:gd name="T81" fmla="*/ 394 h 514"/>
                <a:gd name="T82" fmla="*/ 74 w 385"/>
                <a:gd name="T83" fmla="*/ 394 h 514"/>
                <a:gd name="T84" fmla="*/ 49 w 385"/>
                <a:gd name="T85" fmla="*/ 359 h 514"/>
                <a:gd name="T86" fmla="*/ 49 w 385"/>
                <a:gd name="T87" fmla="*/ 342 h 514"/>
                <a:gd name="T88" fmla="*/ 36 w 385"/>
                <a:gd name="T89" fmla="*/ 342 h 514"/>
                <a:gd name="T90" fmla="*/ 49 w 385"/>
                <a:gd name="T91" fmla="*/ 328 h 514"/>
                <a:gd name="T92" fmla="*/ 54 w 385"/>
                <a:gd name="T93" fmla="*/ 254 h 514"/>
                <a:gd name="T94" fmla="*/ 36 w 385"/>
                <a:gd name="T95" fmla="*/ 240 h 514"/>
                <a:gd name="T96" fmla="*/ 18 w 385"/>
                <a:gd name="T97" fmla="*/ 240 h 514"/>
                <a:gd name="T98" fmla="*/ 0 w 385"/>
                <a:gd name="T99" fmla="*/ 222 h 514"/>
                <a:gd name="T100" fmla="*/ 54 w 385"/>
                <a:gd name="T101" fmla="*/ 190 h 514"/>
                <a:gd name="T102" fmla="*/ 78 w 385"/>
                <a:gd name="T103" fmla="*/ 138 h 514"/>
                <a:gd name="T104" fmla="*/ 95 w 385"/>
                <a:gd name="T105" fmla="*/ 123 h 514"/>
                <a:gd name="T106" fmla="*/ 95 w 385"/>
                <a:gd name="T107" fmla="*/ 82 h 514"/>
                <a:gd name="T108" fmla="*/ 128 w 385"/>
                <a:gd name="T109" fmla="*/ 49 h 514"/>
                <a:gd name="T110" fmla="*/ 128 w 385"/>
                <a:gd name="T111"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514">
                  <a:moveTo>
                    <a:pt x="128" y="0"/>
                  </a:moveTo>
                  <a:lnTo>
                    <a:pt x="141" y="15"/>
                  </a:lnTo>
                  <a:lnTo>
                    <a:pt x="174" y="15"/>
                  </a:lnTo>
                  <a:lnTo>
                    <a:pt x="174" y="28"/>
                  </a:lnTo>
                  <a:lnTo>
                    <a:pt x="191" y="15"/>
                  </a:lnTo>
                  <a:lnTo>
                    <a:pt x="223" y="49"/>
                  </a:lnTo>
                  <a:lnTo>
                    <a:pt x="209" y="64"/>
                  </a:lnTo>
                  <a:lnTo>
                    <a:pt x="223" y="67"/>
                  </a:lnTo>
                  <a:lnTo>
                    <a:pt x="223" y="77"/>
                  </a:lnTo>
                  <a:lnTo>
                    <a:pt x="209" y="92"/>
                  </a:lnTo>
                  <a:lnTo>
                    <a:pt x="223" y="95"/>
                  </a:lnTo>
                  <a:lnTo>
                    <a:pt x="209" y="120"/>
                  </a:lnTo>
                  <a:lnTo>
                    <a:pt x="223" y="120"/>
                  </a:lnTo>
                  <a:lnTo>
                    <a:pt x="240" y="95"/>
                  </a:lnTo>
                  <a:lnTo>
                    <a:pt x="255" y="95"/>
                  </a:lnTo>
                  <a:lnTo>
                    <a:pt x="258" y="82"/>
                  </a:lnTo>
                  <a:lnTo>
                    <a:pt x="290" y="77"/>
                  </a:lnTo>
                  <a:lnTo>
                    <a:pt x="286" y="64"/>
                  </a:lnTo>
                  <a:lnTo>
                    <a:pt x="339" y="95"/>
                  </a:lnTo>
                  <a:lnTo>
                    <a:pt x="385" y="95"/>
                  </a:lnTo>
                  <a:lnTo>
                    <a:pt x="354" y="134"/>
                  </a:lnTo>
                  <a:lnTo>
                    <a:pt x="336" y="134"/>
                  </a:lnTo>
                  <a:lnTo>
                    <a:pt x="322" y="166"/>
                  </a:lnTo>
                  <a:lnTo>
                    <a:pt x="319" y="236"/>
                  </a:lnTo>
                  <a:lnTo>
                    <a:pt x="308" y="250"/>
                  </a:lnTo>
                  <a:lnTo>
                    <a:pt x="304" y="289"/>
                  </a:lnTo>
                  <a:lnTo>
                    <a:pt x="319" y="289"/>
                  </a:lnTo>
                  <a:lnTo>
                    <a:pt x="319" y="324"/>
                  </a:lnTo>
                  <a:lnTo>
                    <a:pt x="237" y="328"/>
                  </a:lnTo>
                  <a:lnTo>
                    <a:pt x="209" y="356"/>
                  </a:lnTo>
                  <a:lnTo>
                    <a:pt x="174" y="373"/>
                  </a:lnTo>
                  <a:lnTo>
                    <a:pt x="141" y="443"/>
                  </a:lnTo>
                  <a:lnTo>
                    <a:pt x="141" y="476"/>
                  </a:lnTo>
                  <a:lnTo>
                    <a:pt x="123" y="514"/>
                  </a:lnTo>
                  <a:lnTo>
                    <a:pt x="110" y="514"/>
                  </a:lnTo>
                  <a:lnTo>
                    <a:pt x="92" y="483"/>
                  </a:lnTo>
                  <a:lnTo>
                    <a:pt x="92" y="465"/>
                  </a:lnTo>
                  <a:lnTo>
                    <a:pt x="74" y="451"/>
                  </a:lnTo>
                  <a:lnTo>
                    <a:pt x="92" y="419"/>
                  </a:lnTo>
                  <a:lnTo>
                    <a:pt x="110" y="419"/>
                  </a:lnTo>
                  <a:lnTo>
                    <a:pt x="110" y="394"/>
                  </a:lnTo>
                  <a:lnTo>
                    <a:pt x="74" y="394"/>
                  </a:lnTo>
                  <a:lnTo>
                    <a:pt x="49" y="359"/>
                  </a:lnTo>
                  <a:lnTo>
                    <a:pt x="49" y="342"/>
                  </a:lnTo>
                  <a:lnTo>
                    <a:pt x="36" y="342"/>
                  </a:lnTo>
                  <a:lnTo>
                    <a:pt x="49" y="328"/>
                  </a:lnTo>
                  <a:lnTo>
                    <a:pt x="54" y="254"/>
                  </a:lnTo>
                  <a:lnTo>
                    <a:pt x="36" y="240"/>
                  </a:lnTo>
                  <a:lnTo>
                    <a:pt x="18" y="240"/>
                  </a:lnTo>
                  <a:lnTo>
                    <a:pt x="0" y="222"/>
                  </a:lnTo>
                  <a:lnTo>
                    <a:pt x="54" y="190"/>
                  </a:lnTo>
                  <a:lnTo>
                    <a:pt x="78" y="138"/>
                  </a:lnTo>
                  <a:lnTo>
                    <a:pt x="95" y="123"/>
                  </a:lnTo>
                  <a:lnTo>
                    <a:pt x="95" y="82"/>
                  </a:lnTo>
                  <a:lnTo>
                    <a:pt x="128" y="49"/>
                  </a:lnTo>
                  <a:lnTo>
                    <a:pt x="12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7" name="Freeform 61"/>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48" name="Freeform 62"/>
            <p:cNvSpPr>
              <a:spLocks noChangeAspect="1"/>
            </p:cNvSpPr>
            <p:nvPr/>
          </p:nvSpPr>
          <p:spPr bwMode="auto">
            <a:xfrm>
              <a:off x="4521" y="1649"/>
              <a:ext cx="301" cy="185"/>
            </a:xfrm>
            <a:custGeom>
              <a:avLst/>
              <a:gdLst>
                <a:gd name="T0" fmla="*/ 169 w 169"/>
                <a:gd name="T1" fmla="*/ 14 h 109"/>
                <a:gd name="T2" fmla="*/ 127 w 169"/>
                <a:gd name="T3" fmla="*/ 14 h 109"/>
                <a:gd name="T4" fmla="*/ 103 w 169"/>
                <a:gd name="T5" fmla="*/ 14 h 109"/>
                <a:gd name="T6" fmla="*/ 57 w 169"/>
                <a:gd name="T7" fmla="*/ 32 h 109"/>
                <a:gd name="T8" fmla="*/ 39 w 169"/>
                <a:gd name="T9" fmla="*/ 18 h 109"/>
                <a:gd name="T10" fmla="*/ 32 w 169"/>
                <a:gd name="T11" fmla="*/ 0 h 109"/>
                <a:gd name="T12" fmla="*/ 0 w 169"/>
                <a:gd name="T13" fmla="*/ 18 h 109"/>
                <a:gd name="T14" fmla="*/ 18 w 169"/>
                <a:gd name="T15" fmla="*/ 36 h 109"/>
                <a:gd name="T16" fmla="*/ 75 w 169"/>
                <a:gd name="T17" fmla="*/ 67 h 109"/>
                <a:gd name="T18" fmla="*/ 92 w 169"/>
                <a:gd name="T19" fmla="*/ 109 h 109"/>
                <a:gd name="T20" fmla="*/ 169 w 169"/>
                <a:gd name="T21" fmla="*/ 1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9">
                  <a:moveTo>
                    <a:pt x="169" y="14"/>
                  </a:moveTo>
                  <a:lnTo>
                    <a:pt x="127" y="14"/>
                  </a:lnTo>
                  <a:lnTo>
                    <a:pt x="103" y="14"/>
                  </a:lnTo>
                  <a:lnTo>
                    <a:pt x="57" y="32"/>
                  </a:lnTo>
                  <a:lnTo>
                    <a:pt x="39" y="18"/>
                  </a:lnTo>
                  <a:lnTo>
                    <a:pt x="32" y="0"/>
                  </a:lnTo>
                  <a:lnTo>
                    <a:pt x="0" y="18"/>
                  </a:lnTo>
                  <a:lnTo>
                    <a:pt x="18" y="36"/>
                  </a:lnTo>
                  <a:lnTo>
                    <a:pt x="75" y="67"/>
                  </a:lnTo>
                  <a:lnTo>
                    <a:pt x="92" y="109"/>
                  </a:lnTo>
                  <a:lnTo>
                    <a:pt x="169" y="14"/>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49" name="Freeform 67"/>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0" name="Freeform 68"/>
            <p:cNvSpPr>
              <a:spLocks noChangeAspect="1"/>
            </p:cNvSpPr>
            <p:nvPr/>
          </p:nvSpPr>
          <p:spPr bwMode="auto">
            <a:xfrm>
              <a:off x="4496" y="1357"/>
              <a:ext cx="364" cy="237"/>
            </a:xfrm>
            <a:custGeom>
              <a:avLst/>
              <a:gdLst>
                <a:gd name="T0" fmla="*/ 0 w 205"/>
                <a:gd name="T1" fmla="*/ 33 h 142"/>
                <a:gd name="T2" fmla="*/ 32 w 205"/>
                <a:gd name="T3" fmla="*/ 33 h 142"/>
                <a:gd name="T4" fmla="*/ 50 w 205"/>
                <a:gd name="T5" fmla="*/ 18 h 142"/>
                <a:gd name="T6" fmla="*/ 74 w 205"/>
                <a:gd name="T7" fmla="*/ 0 h 142"/>
                <a:gd name="T8" fmla="*/ 74 w 205"/>
                <a:gd name="T9" fmla="*/ 18 h 142"/>
                <a:gd name="T10" fmla="*/ 56 w 205"/>
                <a:gd name="T11" fmla="*/ 33 h 142"/>
                <a:gd name="T12" fmla="*/ 56 w 205"/>
                <a:gd name="T13" fmla="*/ 50 h 142"/>
                <a:gd name="T14" fmla="*/ 88 w 205"/>
                <a:gd name="T15" fmla="*/ 50 h 142"/>
                <a:gd name="T16" fmla="*/ 106 w 205"/>
                <a:gd name="T17" fmla="*/ 64 h 142"/>
                <a:gd name="T18" fmla="*/ 106 w 205"/>
                <a:gd name="T19" fmla="*/ 50 h 142"/>
                <a:gd name="T20" fmla="*/ 120 w 205"/>
                <a:gd name="T21" fmla="*/ 33 h 142"/>
                <a:gd name="T22" fmla="*/ 202 w 205"/>
                <a:gd name="T23" fmla="*/ 36 h 142"/>
                <a:gd name="T24" fmla="*/ 205 w 205"/>
                <a:gd name="T25" fmla="*/ 89 h 142"/>
                <a:gd name="T26" fmla="*/ 167 w 205"/>
                <a:gd name="T27" fmla="*/ 99 h 142"/>
                <a:gd name="T28" fmla="*/ 102 w 205"/>
                <a:gd name="T29" fmla="*/ 124 h 142"/>
                <a:gd name="T30" fmla="*/ 85 w 205"/>
                <a:gd name="T31" fmla="*/ 142 h 142"/>
                <a:gd name="T32" fmla="*/ 71 w 205"/>
                <a:gd name="T33" fmla="*/ 142 h 142"/>
                <a:gd name="T34" fmla="*/ 68 w 205"/>
                <a:gd name="T35" fmla="*/ 124 h 142"/>
                <a:gd name="T36" fmla="*/ 85 w 205"/>
                <a:gd name="T37" fmla="*/ 86 h 142"/>
                <a:gd name="T38" fmla="*/ 71 w 205"/>
                <a:gd name="T39" fmla="*/ 86 h 142"/>
                <a:gd name="T40" fmla="*/ 43 w 205"/>
                <a:gd name="T41" fmla="*/ 99 h 142"/>
                <a:gd name="T42" fmla="*/ 0 w 205"/>
                <a:gd name="T43" fmla="*/ 99 h 142"/>
                <a:gd name="T44" fmla="*/ 0 w 205"/>
                <a:gd name="T45" fmla="*/ 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142">
                  <a:moveTo>
                    <a:pt x="0" y="33"/>
                  </a:moveTo>
                  <a:lnTo>
                    <a:pt x="32" y="33"/>
                  </a:lnTo>
                  <a:lnTo>
                    <a:pt x="50" y="18"/>
                  </a:lnTo>
                  <a:lnTo>
                    <a:pt x="74" y="0"/>
                  </a:lnTo>
                  <a:lnTo>
                    <a:pt x="74" y="18"/>
                  </a:lnTo>
                  <a:lnTo>
                    <a:pt x="56" y="33"/>
                  </a:lnTo>
                  <a:lnTo>
                    <a:pt x="56" y="50"/>
                  </a:lnTo>
                  <a:lnTo>
                    <a:pt x="88" y="50"/>
                  </a:lnTo>
                  <a:lnTo>
                    <a:pt x="106" y="64"/>
                  </a:lnTo>
                  <a:lnTo>
                    <a:pt x="106" y="50"/>
                  </a:lnTo>
                  <a:lnTo>
                    <a:pt x="120" y="33"/>
                  </a:lnTo>
                  <a:lnTo>
                    <a:pt x="202" y="36"/>
                  </a:lnTo>
                  <a:lnTo>
                    <a:pt x="205" y="89"/>
                  </a:lnTo>
                  <a:lnTo>
                    <a:pt x="167" y="99"/>
                  </a:lnTo>
                  <a:lnTo>
                    <a:pt x="102" y="124"/>
                  </a:lnTo>
                  <a:lnTo>
                    <a:pt x="85" y="142"/>
                  </a:lnTo>
                  <a:lnTo>
                    <a:pt x="71" y="142"/>
                  </a:lnTo>
                  <a:lnTo>
                    <a:pt x="68" y="124"/>
                  </a:lnTo>
                  <a:lnTo>
                    <a:pt x="85" y="86"/>
                  </a:lnTo>
                  <a:lnTo>
                    <a:pt x="71" y="86"/>
                  </a:lnTo>
                  <a:lnTo>
                    <a:pt x="43" y="99"/>
                  </a:lnTo>
                  <a:lnTo>
                    <a:pt x="0" y="99"/>
                  </a:lnTo>
                  <a:lnTo>
                    <a:pt x="0" y="33"/>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1" name="Freeform 6"/>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2" name="Freeform 7"/>
            <p:cNvSpPr>
              <a:spLocks noChangeAspect="1"/>
            </p:cNvSpPr>
            <p:nvPr/>
          </p:nvSpPr>
          <p:spPr bwMode="auto">
            <a:xfrm>
              <a:off x="3193" y="2155"/>
              <a:ext cx="1131" cy="836"/>
            </a:xfrm>
            <a:custGeom>
              <a:avLst/>
              <a:gdLst>
                <a:gd name="T0" fmla="*/ 0 w 631"/>
                <a:gd name="T1" fmla="*/ 325 h 497"/>
                <a:gd name="T2" fmla="*/ 17 w 631"/>
                <a:gd name="T3" fmla="*/ 274 h 497"/>
                <a:gd name="T4" fmla="*/ 84 w 631"/>
                <a:gd name="T5" fmla="*/ 243 h 497"/>
                <a:gd name="T6" fmla="*/ 117 w 631"/>
                <a:gd name="T7" fmla="*/ 222 h 497"/>
                <a:gd name="T8" fmla="*/ 179 w 631"/>
                <a:gd name="T9" fmla="*/ 243 h 497"/>
                <a:gd name="T10" fmla="*/ 215 w 631"/>
                <a:gd name="T11" fmla="*/ 187 h 497"/>
                <a:gd name="T12" fmla="*/ 197 w 631"/>
                <a:gd name="T13" fmla="*/ 172 h 497"/>
                <a:gd name="T14" fmla="*/ 215 w 631"/>
                <a:gd name="T15" fmla="*/ 144 h 497"/>
                <a:gd name="T16" fmla="*/ 215 w 631"/>
                <a:gd name="T17" fmla="*/ 106 h 497"/>
                <a:gd name="T18" fmla="*/ 240 w 631"/>
                <a:gd name="T19" fmla="*/ 64 h 497"/>
                <a:gd name="T20" fmla="*/ 240 w 631"/>
                <a:gd name="T21" fmla="*/ 32 h 497"/>
                <a:gd name="T22" fmla="*/ 253 w 631"/>
                <a:gd name="T23" fmla="*/ 18 h 497"/>
                <a:gd name="T24" fmla="*/ 289 w 631"/>
                <a:gd name="T25" fmla="*/ 32 h 497"/>
                <a:gd name="T26" fmla="*/ 303 w 631"/>
                <a:gd name="T27" fmla="*/ 32 h 497"/>
                <a:gd name="T28" fmla="*/ 401 w 631"/>
                <a:gd name="T29" fmla="*/ 0 h 497"/>
                <a:gd name="T30" fmla="*/ 419 w 631"/>
                <a:gd name="T31" fmla="*/ 32 h 497"/>
                <a:gd name="T32" fmla="*/ 434 w 631"/>
                <a:gd name="T33" fmla="*/ 18 h 497"/>
                <a:gd name="T34" fmla="*/ 500 w 631"/>
                <a:gd name="T35" fmla="*/ 49 h 497"/>
                <a:gd name="T36" fmla="*/ 549 w 631"/>
                <a:gd name="T37" fmla="*/ 77 h 497"/>
                <a:gd name="T38" fmla="*/ 613 w 631"/>
                <a:gd name="T39" fmla="*/ 120 h 497"/>
                <a:gd name="T40" fmla="*/ 631 w 631"/>
                <a:gd name="T41" fmla="*/ 138 h 497"/>
                <a:gd name="T42" fmla="*/ 582 w 631"/>
                <a:gd name="T43" fmla="*/ 169 h 497"/>
                <a:gd name="T44" fmla="*/ 599 w 631"/>
                <a:gd name="T45" fmla="*/ 200 h 497"/>
                <a:gd name="T46" fmla="*/ 549 w 631"/>
                <a:gd name="T47" fmla="*/ 222 h 497"/>
                <a:gd name="T48" fmla="*/ 532 w 631"/>
                <a:gd name="T49" fmla="*/ 341 h 497"/>
                <a:gd name="T50" fmla="*/ 500 w 631"/>
                <a:gd name="T51" fmla="*/ 359 h 497"/>
                <a:gd name="T52" fmla="*/ 480 w 631"/>
                <a:gd name="T53" fmla="*/ 402 h 497"/>
                <a:gd name="T54" fmla="*/ 419 w 631"/>
                <a:gd name="T55" fmla="*/ 448 h 497"/>
                <a:gd name="T56" fmla="*/ 338 w 631"/>
                <a:gd name="T57" fmla="*/ 461 h 497"/>
                <a:gd name="T58" fmla="*/ 289 w 631"/>
                <a:gd name="T59" fmla="*/ 479 h 497"/>
                <a:gd name="T60" fmla="*/ 253 w 631"/>
                <a:gd name="T61" fmla="*/ 497 h 497"/>
                <a:gd name="T62" fmla="*/ 240 w 631"/>
                <a:gd name="T63" fmla="*/ 465 h 497"/>
                <a:gd name="T64" fmla="*/ 235 w 631"/>
                <a:gd name="T65" fmla="*/ 415 h 497"/>
                <a:gd name="T66" fmla="*/ 211 w 631"/>
                <a:gd name="T67" fmla="*/ 402 h 497"/>
                <a:gd name="T68" fmla="*/ 201 w 631"/>
                <a:gd name="T69" fmla="*/ 325 h 497"/>
                <a:gd name="T70" fmla="*/ 120 w 631"/>
                <a:gd name="T71" fmla="*/ 338 h 497"/>
                <a:gd name="T72" fmla="*/ 53 w 631"/>
                <a:gd name="T73" fmla="*/ 325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1" h="497">
                  <a:moveTo>
                    <a:pt x="35" y="307"/>
                  </a:moveTo>
                  <a:lnTo>
                    <a:pt x="0" y="325"/>
                  </a:lnTo>
                  <a:lnTo>
                    <a:pt x="3" y="292"/>
                  </a:lnTo>
                  <a:lnTo>
                    <a:pt x="17" y="274"/>
                  </a:lnTo>
                  <a:lnTo>
                    <a:pt x="35" y="243"/>
                  </a:lnTo>
                  <a:lnTo>
                    <a:pt x="84" y="243"/>
                  </a:lnTo>
                  <a:lnTo>
                    <a:pt x="99" y="243"/>
                  </a:lnTo>
                  <a:lnTo>
                    <a:pt x="117" y="222"/>
                  </a:lnTo>
                  <a:lnTo>
                    <a:pt x="151" y="243"/>
                  </a:lnTo>
                  <a:lnTo>
                    <a:pt x="179" y="243"/>
                  </a:lnTo>
                  <a:lnTo>
                    <a:pt x="215" y="205"/>
                  </a:lnTo>
                  <a:lnTo>
                    <a:pt x="215" y="187"/>
                  </a:lnTo>
                  <a:lnTo>
                    <a:pt x="197" y="187"/>
                  </a:lnTo>
                  <a:lnTo>
                    <a:pt x="197" y="172"/>
                  </a:lnTo>
                  <a:lnTo>
                    <a:pt x="215" y="156"/>
                  </a:lnTo>
                  <a:lnTo>
                    <a:pt x="215" y="144"/>
                  </a:lnTo>
                  <a:lnTo>
                    <a:pt x="215" y="132"/>
                  </a:lnTo>
                  <a:lnTo>
                    <a:pt x="215" y="106"/>
                  </a:lnTo>
                  <a:lnTo>
                    <a:pt x="240" y="82"/>
                  </a:lnTo>
                  <a:lnTo>
                    <a:pt x="240" y="64"/>
                  </a:lnTo>
                  <a:lnTo>
                    <a:pt x="222" y="49"/>
                  </a:lnTo>
                  <a:lnTo>
                    <a:pt x="240" y="32"/>
                  </a:lnTo>
                  <a:lnTo>
                    <a:pt x="253" y="32"/>
                  </a:lnTo>
                  <a:lnTo>
                    <a:pt x="253" y="18"/>
                  </a:lnTo>
                  <a:lnTo>
                    <a:pt x="271" y="32"/>
                  </a:lnTo>
                  <a:lnTo>
                    <a:pt x="289" y="32"/>
                  </a:lnTo>
                  <a:lnTo>
                    <a:pt x="296" y="32"/>
                  </a:lnTo>
                  <a:lnTo>
                    <a:pt x="303" y="32"/>
                  </a:lnTo>
                  <a:lnTo>
                    <a:pt x="370" y="0"/>
                  </a:lnTo>
                  <a:lnTo>
                    <a:pt x="401" y="0"/>
                  </a:lnTo>
                  <a:lnTo>
                    <a:pt x="401" y="18"/>
                  </a:lnTo>
                  <a:lnTo>
                    <a:pt x="419" y="32"/>
                  </a:lnTo>
                  <a:lnTo>
                    <a:pt x="434" y="32"/>
                  </a:lnTo>
                  <a:lnTo>
                    <a:pt x="434" y="18"/>
                  </a:lnTo>
                  <a:lnTo>
                    <a:pt x="469" y="32"/>
                  </a:lnTo>
                  <a:lnTo>
                    <a:pt x="500" y="49"/>
                  </a:lnTo>
                  <a:lnTo>
                    <a:pt x="532" y="49"/>
                  </a:lnTo>
                  <a:lnTo>
                    <a:pt x="549" y="77"/>
                  </a:lnTo>
                  <a:lnTo>
                    <a:pt x="599" y="102"/>
                  </a:lnTo>
                  <a:lnTo>
                    <a:pt x="613" y="120"/>
                  </a:lnTo>
                  <a:lnTo>
                    <a:pt x="631" y="120"/>
                  </a:lnTo>
                  <a:lnTo>
                    <a:pt x="631" y="138"/>
                  </a:lnTo>
                  <a:lnTo>
                    <a:pt x="616" y="134"/>
                  </a:lnTo>
                  <a:lnTo>
                    <a:pt x="582" y="169"/>
                  </a:lnTo>
                  <a:lnTo>
                    <a:pt x="582" y="184"/>
                  </a:lnTo>
                  <a:lnTo>
                    <a:pt x="599" y="200"/>
                  </a:lnTo>
                  <a:lnTo>
                    <a:pt x="599" y="218"/>
                  </a:lnTo>
                  <a:lnTo>
                    <a:pt x="549" y="222"/>
                  </a:lnTo>
                  <a:lnTo>
                    <a:pt x="546" y="313"/>
                  </a:lnTo>
                  <a:lnTo>
                    <a:pt x="532" y="341"/>
                  </a:lnTo>
                  <a:lnTo>
                    <a:pt x="518" y="341"/>
                  </a:lnTo>
                  <a:lnTo>
                    <a:pt x="500" y="359"/>
                  </a:lnTo>
                  <a:lnTo>
                    <a:pt x="497" y="381"/>
                  </a:lnTo>
                  <a:lnTo>
                    <a:pt x="480" y="402"/>
                  </a:lnTo>
                  <a:lnTo>
                    <a:pt x="465" y="430"/>
                  </a:lnTo>
                  <a:lnTo>
                    <a:pt x="419" y="448"/>
                  </a:lnTo>
                  <a:lnTo>
                    <a:pt x="384" y="448"/>
                  </a:lnTo>
                  <a:lnTo>
                    <a:pt x="338" y="461"/>
                  </a:lnTo>
                  <a:lnTo>
                    <a:pt x="321" y="479"/>
                  </a:lnTo>
                  <a:lnTo>
                    <a:pt x="289" y="479"/>
                  </a:lnTo>
                  <a:lnTo>
                    <a:pt x="271" y="497"/>
                  </a:lnTo>
                  <a:lnTo>
                    <a:pt x="253" y="497"/>
                  </a:lnTo>
                  <a:lnTo>
                    <a:pt x="253" y="479"/>
                  </a:lnTo>
                  <a:lnTo>
                    <a:pt x="240" y="465"/>
                  </a:lnTo>
                  <a:lnTo>
                    <a:pt x="222" y="448"/>
                  </a:lnTo>
                  <a:lnTo>
                    <a:pt x="235" y="415"/>
                  </a:lnTo>
                  <a:lnTo>
                    <a:pt x="222" y="415"/>
                  </a:lnTo>
                  <a:lnTo>
                    <a:pt x="211" y="402"/>
                  </a:lnTo>
                  <a:lnTo>
                    <a:pt x="215" y="338"/>
                  </a:lnTo>
                  <a:lnTo>
                    <a:pt x="201" y="325"/>
                  </a:lnTo>
                  <a:lnTo>
                    <a:pt x="133" y="325"/>
                  </a:lnTo>
                  <a:lnTo>
                    <a:pt x="120" y="338"/>
                  </a:lnTo>
                  <a:lnTo>
                    <a:pt x="102" y="325"/>
                  </a:lnTo>
                  <a:lnTo>
                    <a:pt x="53" y="325"/>
                  </a:lnTo>
                  <a:lnTo>
                    <a:pt x="35" y="30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3" name="Freeform 12"/>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4" name="Freeform 13"/>
            <p:cNvSpPr>
              <a:spLocks noChangeAspect="1"/>
            </p:cNvSpPr>
            <p:nvPr/>
          </p:nvSpPr>
          <p:spPr bwMode="auto">
            <a:xfrm>
              <a:off x="3760" y="2796"/>
              <a:ext cx="411" cy="236"/>
            </a:xfrm>
            <a:custGeom>
              <a:avLst/>
              <a:gdLst>
                <a:gd name="T0" fmla="*/ 67 w 229"/>
                <a:gd name="T1" fmla="*/ 68 h 138"/>
                <a:gd name="T2" fmla="*/ 21 w 229"/>
                <a:gd name="T3" fmla="*/ 81 h 138"/>
                <a:gd name="T4" fmla="*/ 21 w 229"/>
                <a:gd name="T5" fmla="*/ 99 h 138"/>
                <a:gd name="T6" fmla="*/ 53 w 229"/>
                <a:gd name="T7" fmla="*/ 99 h 138"/>
                <a:gd name="T8" fmla="*/ 38 w 229"/>
                <a:gd name="T9" fmla="*/ 113 h 138"/>
                <a:gd name="T10" fmla="*/ 21 w 229"/>
                <a:gd name="T11" fmla="*/ 113 h 138"/>
                <a:gd name="T12" fmla="*/ 0 w 229"/>
                <a:gd name="T13" fmla="*/ 138 h 138"/>
                <a:gd name="T14" fmla="*/ 18 w 229"/>
                <a:gd name="T15" fmla="*/ 138 h 138"/>
                <a:gd name="T16" fmla="*/ 31 w 229"/>
                <a:gd name="T17" fmla="*/ 124 h 138"/>
                <a:gd name="T18" fmla="*/ 49 w 229"/>
                <a:gd name="T19" fmla="*/ 138 h 138"/>
                <a:gd name="T20" fmla="*/ 63 w 229"/>
                <a:gd name="T21" fmla="*/ 121 h 138"/>
                <a:gd name="T22" fmla="*/ 81 w 229"/>
                <a:gd name="T23" fmla="*/ 138 h 138"/>
                <a:gd name="T24" fmla="*/ 81 w 229"/>
                <a:gd name="T25" fmla="*/ 121 h 138"/>
                <a:gd name="T26" fmla="*/ 99 w 229"/>
                <a:gd name="T27" fmla="*/ 121 h 138"/>
                <a:gd name="T28" fmla="*/ 99 w 229"/>
                <a:gd name="T29" fmla="*/ 138 h 138"/>
                <a:gd name="T30" fmla="*/ 112 w 229"/>
                <a:gd name="T31" fmla="*/ 138 h 138"/>
                <a:gd name="T32" fmla="*/ 163 w 229"/>
                <a:gd name="T33" fmla="*/ 121 h 138"/>
                <a:gd name="T34" fmla="*/ 163 w 229"/>
                <a:gd name="T35" fmla="*/ 106 h 138"/>
                <a:gd name="T36" fmla="*/ 212 w 229"/>
                <a:gd name="T37" fmla="*/ 88 h 138"/>
                <a:gd name="T38" fmla="*/ 212 w 229"/>
                <a:gd name="T39" fmla="*/ 71 h 138"/>
                <a:gd name="T40" fmla="*/ 229 w 229"/>
                <a:gd name="T41" fmla="*/ 35 h 138"/>
                <a:gd name="T42" fmla="*/ 180 w 229"/>
                <a:gd name="T43" fmla="*/ 21 h 138"/>
                <a:gd name="T44" fmla="*/ 180 w 229"/>
                <a:gd name="T45" fmla="*/ 0 h 138"/>
                <a:gd name="T46" fmla="*/ 163 w 229"/>
                <a:gd name="T47" fmla="*/ 21 h 138"/>
                <a:gd name="T48" fmla="*/ 148 w 229"/>
                <a:gd name="T49" fmla="*/ 50 h 138"/>
                <a:gd name="T50" fmla="*/ 102 w 229"/>
                <a:gd name="T51" fmla="*/ 68 h 138"/>
                <a:gd name="T52" fmla="*/ 67 w 229"/>
                <a:gd name="T53" fmla="*/ 6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138">
                  <a:moveTo>
                    <a:pt x="67" y="68"/>
                  </a:moveTo>
                  <a:lnTo>
                    <a:pt x="21" y="81"/>
                  </a:lnTo>
                  <a:lnTo>
                    <a:pt x="21" y="99"/>
                  </a:lnTo>
                  <a:lnTo>
                    <a:pt x="53" y="99"/>
                  </a:lnTo>
                  <a:lnTo>
                    <a:pt x="38" y="113"/>
                  </a:lnTo>
                  <a:lnTo>
                    <a:pt x="21" y="113"/>
                  </a:lnTo>
                  <a:lnTo>
                    <a:pt x="0" y="138"/>
                  </a:lnTo>
                  <a:lnTo>
                    <a:pt x="18" y="138"/>
                  </a:lnTo>
                  <a:lnTo>
                    <a:pt x="31" y="124"/>
                  </a:lnTo>
                  <a:lnTo>
                    <a:pt x="49" y="138"/>
                  </a:lnTo>
                  <a:lnTo>
                    <a:pt x="63" y="121"/>
                  </a:lnTo>
                  <a:lnTo>
                    <a:pt x="81" y="138"/>
                  </a:lnTo>
                  <a:lnTo>
                    <a:pt x="81" y="121"/>
                  </a:lnTo>
                  <a:lnTo>
                    <a:pt x="99" y="121"/>
                  </a:lnTo>
                  <a:lnTo>
                    <a:pt x="99" y="138"/>
                  </a:lnTo>
                  <a:lnTo>
                    <a:pt x="112" y="138"/>
                  </a:lnTo>
                  <a:lnTo>
                    <a:pt x="163" y="121"/>
                  </a:lnTo>
                  <a:lnTo>
                    <a:pt x="163" y="106"/>
                  </a:lnTo>
                  <a:lnTo>
                    <a:pt x="212" y="88"/>
                  </a:lnTo>
                  <a:lnTo>
                    <a:pt x="212" y="71"/>
                  </a:lnTo>
                  <a:lnTo>
                    <a:pt x="229" y="35"/>
                  </a:lnTo>
                  <a:lnTo>
                    <a:pt x="180" y="21"/>
                  </a:lnTo>
                  <a:lnTo>
                    <a:pt x="180" y="0"/>
                  </a:lnTo>
                  <a:lnTo>
                    <a:pt x="163" y="21"/>
                  </a:lnTo>
                  <a:lnTo>
                    <a:pt x="148" y="50"/>
                  </a:lnTo>
                  <a:lnTo>
                    <a:pt x="102" y="68"/>
                  </a:lnTo>
                  <a:lnTo>
                    <a:pt x="67" y="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5" name="Freeform 15"/>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6" name="Freeform 16"/>
            <p:cNvSpPr>
              <a:spLocks noChangeAspect="1"/>
            </p:cNvSpPr>
            <p:nvPr/>
          </p:nvSpPr>
          <p:spPr bwMode="auto">
            <a:xfrm>
              <a:off x="3000" y="2673"/>
              <a:ext cx="854" cy="520"/>
            </a:xfrm>
            <a:custGeom>
              <a:avLst/>
              <a:gdLst>
                <a:gd name="T0" fmla="*/ 331 w 479"/>
                <a:gd name="T1" fmla="*/ 259 h 308"/>
                <a:gd name="T2" fmla="*/ 275 w 479"/>
                <a:gd name="T3" fmla="*/ 308 h 308"/>
                <a:gd name="T4" fmla="*/ 257 w 479"/>
                <a:gd name="T5" fmla="*/ 291 h 308"/>
                <a:gd name="T6" fmla="*/ 243 w 479"/>
                <a:gd name="T7" fmla="*/ 308 h 308"/>
                <a:gd name="T8" fmla="*/ 243 w 479"/>
                <a:gd name="T9" fmla="*/ 291 h 308"/>
                <a:gd name="T10" fmla="*/ 211 w 479"/>
                <a:gd name="T11" fmla="*/ 273 h 308"/>
                <a:gd name="T12" fmla="*/ 194 w 479"/>
                <a:gd name="T13" fmla="*/ 273 h 308"/>
                <a:gd name="T14" fmla="*/ 211 w 479"/>
                <a:gd name="T15" fmla="*/ 259 h 308"/>
                <a:gd name="T16" fmla="*/ 197 w 479"/>
                <a:gd name="T17" fmla="*/ 245 h 308"/>
                <a:gd name="T18" fmla="*/ 176 w 479"/>
                <a:gd name="T19" fmla="*/ 203 h 308"/>
                <a:gd name="T20" fmla="*/ 162 w 479"/>
                <a:gd name="T21" fmla="*/ 185 h 308"/>
                <a:gd name="T22" fmla="*/ 131 w 479"/>
                <a:gd name="T23" fmla="*/ 185 h 308"/>
                <a:gd name="T24" fmla="*/ 95 w 479"/>
                <a:gd name="T25" fmla="*/ 172 h 308"/>
                <a:gd name="T26" fmla="*/ 46 w 479"/>
                <a:gd name="T27" fmla="*/ 172 h 308"/>
                <a:gd name="T28" fmla="*/ 18 w 479"/>
                <a:gd name="T29" fmla="*/ 154 h 308"/>
                <a:gd name="T30" fmla="*/ 0 w 479"/>
                <a:gd name="T31" fmla="*/ 154 h 308"/>
                <a:gd name="T32" fmla="*/ 28 w 479"/>
                <a:gd name="T33" fmla="*/ 136 h 308"/>
                <a:gd name="T34" fmla="*/ 46 w 479"/>
                <a:gd name="T35" fmla="*/ 105 h 308"/>
                <a:gd name="T36" fmla="*/ 64 w 479"/>
                <a:gd name="T37" fmla="*/ 87 h 308"/>
                <a:gd name="T38" fmla="*/ 64 w 479"/>
                <a:gd name="T39" fmla="*/ 63 h 308"/>
                <a:gd name="T40" fmla="*/ 110 w 479"/>
                <a:gd name="T41" fmla="*/ 18 h 308"/>
                <a:gd name="T42" fmla="*/ 144 w 479"/>
                <a:gd name="T43" fmla="*/ 0 h 308"/>
                <a:gd name="T44" fmla="*/ 162 w 479"/>
                <a:gd name="T45" fmla="*/ 18 h 308"/>
                <a:gd name="T46" fmla="*/ 194 w 479"/>
                <a:gd name="T47" fmla="*/ 18 h 308"/>
                <a:gd name="T48" fmla="*/ 211 w 479"/>
                <a:gd name="T49" fmla="*/ 18 h 308"/>
                <a:gd name="T50" fmla="*/ 229 w 479"/>
                <a:gd name="T51" fmla="*/ 31 h 308"/>
                <a:gd name="T52" fmla="*/ 243 w 479"/>
                <a:gd name="T53" fmla="*/ 18 h 308"/>
                <a:gd name="T54" fmla="*/ 275 w 479"/>
                <a:gd name="T55" fmla="*/ 18 h 308"/>
                <a:gd name="T56" fmla="*/ 292 w 479"/>
                <a:gd name="T57" fmla="*/ 18 h 308"/>
                <a:gd name="T58" fmla="*/ 310 w 479"/>
                <a:gd name="T59" fmla="*/ 18 h 308"/>
                <a:gd name="T60" fmla="*/ 324 w 479"/>
                <a:gd name="T61" fmla="*/ 31 h 308"/>
                <a:gd name="T62" fmla="*/ 324 w 479"/>
                <a:gd name="T63" fmla="*/ 95 h 308"/>
                <a:gd name="T64" fmla="*/ 331 w 479"/>
                <a:gd name="T65" fmla="*/ 108 h 308"/>
                <a:gd name="T66" fmla="*/ 345 w 479"/>
                <a:gd name="T67" fmla="*/ 108 h 308"/>
                <a:gd name="T68" fmla="*/ 331 w 479"/>
                <a:gd name="T69" fmla="*/ 141 h 308"/>
                <a:gd name="T70" fmla="*/ 363 w 479"/>
                <a:gd name="T71" fmla="*/ 172 h 308"/>
                <a:gd name="T72" fmla="*/ 363 w 479"/>
                <a:gd name="T73" fmla="*/ 190 h 308"/>
                <a:gd name="T74" fmla="*/ 380 w 479"/>
                <a:gd name="T75" fmla="*/ 190 h 308"/>
                <a:gd name="T76" fmla="*/ 398 w 479"/>
                <a:gd name="T77" fmla="*/ 172 h 308"/>
                <a:gd name="T78" fmla="*/ 430 w 479"/>
                <a:gd name="T79" fmla="*/ 172 h 308"/>
                <a:gd name="T80" fmla="*/ 448 w 479"/>
                <a:gd name="T81" fmla="*/ 154 h 308"/>
                <a:gd name="T82" fmla="*/ 448 w 479"/>
                <a:gd name="T83" fmla="*/ 172 h 308"/>
                <a:gd name="T84" fmla="*/ 479 w 479"/>
                <a:gd name="T85" fmla="*/ 172 h 308"/>
                <a:gd name="T86" fmla="*/ 461 w 479"/>
                <a:gd name="T87" fmla="*/ 185 h 308"/>
                <a:gd name="T88" fmla="*/ 448 w 479"/>
                <a:gd name="T89" fmla="*/ 185 h 308"/>
                <a:gd name="T90" fmla="*/ 398 w 479"/>
                <a:gd name="T91" fmla="*/ 245 h 308"/>
                <a:gd name="T92" fmla="*/ 384 w 479"/>
                <a:gd name="T93" fmla="*/ 245 h 308"/>
                <a:gd name="T94" fmla="*/ 331 w 479"/>
                <a:gd name="T95" fmla="*/ 25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9" h="308">
                  <a:moveTo>
                    <a:pt x="331" y="259"/>
                  </a:moveTo>
                  <a:lnTo>
                    <a:pt x="275" y="308"/>
                  </a:lnTo>
                  <a:lnTo>
                    <a:pt x="257" y="291"/>
                  </a:lnTo>
                  <a:lnTo>
                    <a:pt x="243" y="308"/>
                  </a:lnTo>
                  <a:lnTo>
                    <a:pt x="243" y="291"/>
                  </a:lnTo>
                  <a:lnTo>
                    <a:pt x="211" y="273"/>
                  </a:lnTo>
                  <a:lnTo>
                    <a:pt x="194" y="273"/>
                  </a:lnTo>
                  <a:lnTo>
                    <a:pt x="211" y="259"/>
                  </a:lnTo>
                  <a:lnTo>
                    <a:pt x="197" y="245"/>
                  </a:lnTo>
                  <a:lnTo>
                    <a:pt x="176" y="203"/>
                  </a:lnTo>
                  <a:lnTo>
                    <a:pt x="162" y="185"/>
                  </a:lnTo>
                  <a:lnTo>
                    <a:pt x="131" y="185"/>
                  </a:lnTo>
                  <a:lnTo>
                    <a:pt x="95" y="172"/>
                  </a:lnTo>
                  <a:lnTo>
                    <a:pt x="46" y="172"/>
                  </a:lnTo>
                  <a:lnTo>
                    <a:pt x="18" y="154"/>
                  </a:lnTo>
                  <a:lnTo>
                    <a:pt x="0" y="154"/>
                  </a:lnTo>
                  <a:lnTo>
                    <a:pt x="28" y="136"/>
                  </a:lnTo>
                  <a:lnTo>
                    <a:pt x="46" y="105"/>
                  </a:lnTo>
                  <a:lnTo>
                    <a:pt x="64" y="87"/>
                  </a:lnTo>
                  <a:lnTo>
                    <a:pt x="64" y="63"/>
                  </a:lnTo>
                  <a:lnTo>
                    <a:pt x="110" y="18"/>
                  </a:lnTo>
                  <a:lnTo>
                    <a:pt x="144" y="0"/>
                  </a:lnTo>
                  <a:lnTo>
                    <a:pt x="162" y="18"/>
                  </a:lnTo>
                  <a:lnTo>
                    <a:pt x="194" y="18"/>
                  </a:lnTo>
                  <a:lnTo>
                    <a:pt x="211" y="18"/>
                  </a:lnTo>
                  <a:lnTo>
                    <a:pt x="229" y="31"/>
                  </a:lnTo>
                  <a:lnTo>
                    <a:pt x="243" y="18"/>
                  </a:lnTo>
                  <a:lnTo>
                    <a:pt x="275" y="18"/>
                  </a:lnTo>
                  <a:lnTo>
                    <a:pt x="292" y="18"/>
                  </a:lnTo>
                  <a:lnTo>
                    <a:pt x="310" y="18"/>
                  </a:lnTo>
                  <a:lnTo>
                    <a:pt x="324" y="31"/>
                  </a:lnTo>
                  <a:lnTo>
                    <a:pt x="324" y="95"/>
                  </a:lnTo>
                  <a:lnTo>
                    <a:pt x="331" y="108"/>
                  </a:lnTo>
                  <a:lnTo>
                    <a:pt x="345" y="108"/>
                  </a:lnTo>
                  <a:lnTo>
                    <a:pt x="331" y="141"/>
                  </a:lnTo>
                  <a:lnTo>
                    <a:pt x="363" y="172"/>
                  </a:lnTo>
                  <a:lnTo>
                    <a:pt x="363" y="190"/>
                  </a:lnTo>
                  <a:lnTo>
                    <a:pt x="380" y="190"/>
                  </a:lnTo>
                  <a:lnTo>
                    <a:pt x="398" y="172"/>
                  </a:lnTo>
                  <a:lnTo>
                    <a:pt x="430" y="172"/>
                  </a:lnTo>
                  <a:lnTo>
                    <a:pt x="448" y="154"/>
                  </a:lnTo>
                  <a:lnTo>
                    <a:pt x="448" y="172"/>
                  </a:lnTo>
                  <a:lnTo>
                    <a:pt x="479" y="172"/>
                  </a:lnTo>
                  <a:lnTo>
                    <a:pt x="461" y="185"/>
                  </a:lnTo>
                  <a:lnTo>
                    <a:pt x="448" y="185"/>
                  </a:lnTo>
                  <a:lnTo>
                    <a:pt x="398" y="245"/>
                  </a:lnTo>
                  <a:lnTo>
                    <a:pt x="384" y="245"/>
                  </a:lnTo>
                  <a:lnTo>
                    <a:pt x="331" y="25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57" name="Freeform 19"/>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58" name="Freeform 20"/>
            <p:cNvSpPr>
              <a:spLocks noChangeAspect="1"/>
            </p:cNvSpPr>
            <p:nvPr/>
          </p:nvSpPr>
          <p:spPr bwMode="auto">
            <a:xfrm>
              <a:off x="2506" y="2411"/>
              <a:ext cx="685" cy="689"/>
            </a:xfrm>
            <a:custGeom>
              <a:avLst/>
              <a:gdLst>
                <a:gd name="T0" fmla="*/ 246 w 383"/>
                <a:gd name="T1" fmla="*/ 333 h 410"/>
                <a:gd name="T2" fmla="*/ 274 w 383"/>
                <a:gd name="T3" fmla="*/ 305 h 410"/>
                <a:gd name="T4" fmla="*/ 302 w 383"/>
                <a:gd name="T5" fmla="*/ 287 h 410"/>
                <a:gd name="T6" fmla="*/ 319 w 383"/>
                <a:gd name="T7" fmla="*/ 256 h 410"/>
                <a:gd name="T8" fmla="*/ 337 w 383"/>
                <a:gd name="T9" fmla="*/ 238 h 410"/>
                <a:gd name="T10" fmla="*/ 337 w 383"/>
                <a:gd name="T11" fmla="*/ 213 h 410"/>
                <a:gd name="T12" fmla="*/ 383 w 383"/>
                <a:gd name="T13" fmla="*/ 169 h 410"/>
                <a:gd name="T14" fmla="*/ 383 w 383"/>
                <a:gd name="T15" fmla="*/ 136 h 410"/>
                <a:gd name="T16" fmla="*/ 365 w 383"/>
                <a:gd name="T17" fmla="*/ 118 h 410"/>
                <a:gd name="T18" fmla="*/ 334 w 383"/>
                <a:gd name="T19" fmla="*/ 102 h 410"/>
                <a:gd name="T20" fmla="*/ 288 w 383"/>
                <a:gd name="T21" fmla="*/ 84 h 410"/>
                <a:gd name="T22" fmla="*/ 270 w 383"/>
                <a:gd name="T23" fmla="*/ 84 h 410"/>
                <a:gd name="T24" fmla="*/ 288 w 383"/>
                <a:gd name="T25" fmla="*/ 63 h 410"/>
                <a:gd name="T26" fmla="*/ 270 w 383"/>
                <a:gd name="T27" fmla="*/ 63 h 410"/>
                <a:gd name="T28" fmla="*/ 270 w 383"/>
                <a:gd name="T29" fmla="*/ 45 h 410"/>
                <a:gd name="T30" fmla="*/ 236 w 383"/>
                <a:gd name="T31" fmla="*/ 28 h 410"/>
                <a:gd name="T32" fmla="*/ 236 w 383"/>
                <a:gd name="T33" fmla="*/ 13 h 410"/>
                <a:gd name="T34" fmla="*/ 221 w 383"/>
                <a:gd name="T35" fmla="*/ 13 h 410"/>
                <a:gd name="T36" fmla="*/ 203 w 383"/>
                <a:gd name="T37" fmla="*/ 13 h 410"/>
                <a:gd name="T38" fmla="*/ 186 w 383"/>
                <a:gd name="T39" fmla="*/ 13 h 410"/>
                <a:gd name="T40" fmla="*/ 172 w 383"/>
                <a:gd name="T41" fmla="*/ 28 h 410"/>
                <a:gd name="T42" fmla="*/ 92 w 383"/>
                <a:gd name="T43" fmla="*/ 0 h 410"/>
                <a:gd name="T44" fmla="*/ 92 w 383"/>
                <a:gd name="T45" fmla="*/ 13 h 410"/>
                <a:gd name="T46" fmla="*/ 59 w 383"/>
                <a:gd name="T47" fmla="*/ 13 h 410"/>
                <a:gd name="T48" fmla="*/ 42 w 383"/>
                <a:gd name="T49" fmla="*/ 28 h 410"/>
                <a:gd name="T50" fmla="*/ 31 w 383"/>
                <a:gd name="T51" fmla="*/ 45 h 410"/>
                <a:gd name="T52" fmla="*/ 18 w 383"/>
                <a:gd name="T53" fmla="*/ 63 h 410"/>
                <a:gd name="T54" fmla="*/ 0 w 383"/>
                <a:gd name="T55" fmla="*/ 136 h 410"/>
                <a:gd name="T56" fmla="*/ 0 w 383"/>
                <a:gd name="T57" fmla="*/ 169 h 410"/>
                <a:gd name="T58" fmla="*/ 0 w 383"/>
                <a:gd name="T59" fmla="*/ 200 h 410"/>
                <a:gd name="T60" fmla="*/ 18 w 383"/>
                <a:gd name="T61" fmla="*/ 218 h 410"/>
                <a:gd name="T62" fmla="*/ 0 w 383"/>
                <a:gd name="T63" fmla="*/ 287 h 410"/>
                <a:gd name="T64" fmla="*/ 18 w 383"/>
                <a:gd name="T65" fmla="*/ 287 h 410"/>
                <a:gd name="T66" fmla="*/ 42 w 383"/>
                <a:gd name="T67" fmla="*/ 305 h 410"/>
                <a:gd name="T68" fmla="*/ 74 w 383"/>
                <a:gd name="T69" fmla="*/ 305 h 410"/>
                <a:gd name="T70" fmla="*/ 92 w 383"/>
                <a:gd name="T71" fmla="*/ 287 h 410"/>
                <a:gd name="T72" fmla="*/ 108 w 383"/>
                <a:gd name="T73" fmla="*/ 305 h 410"/>
                <a:gd name="T74" fmla="*/ 123 w 383"/>
                <a:gd name="T75" fmla="*/ 305 h 410"/>
                <a:gd name="T76" fmla="*/ 123 w 383"/>
                <a:gd name="T77" fmla="*/ 341 h 410"/>
                <a:gd name="T78" fmla="*/ 141 w 383"/>
                <a:gd name="T79" fmla="*/ 354 h 410"/>
                <a:gd name="T80" fmla="*/ 141 w 383"/>
                <a:gd name="T81" fmla="*/ 397 h 410"/>
                <a:gd name="T82" fmla="*/ 154 w 383"/>
                <a:gd name="T83" fmla="*/ 410 h 410"/>
                <a:gd name="T84" fmla="*/ 186 w 383"/>
                <a:gd name="T85" fmla="*/ 397 h 410"/>
                <a:gd name="T86" fmla="*/ 224 w 383"/>
                <a:gd name="T87" fmla="*/ 397 h 410"/>
                <a:gd name="T88" fmla="*/ 224 w 383"/>
                <a:gd name="T89" fmla="*/ 354 h 410"/>
                <a:gd name="T90" fmla="*/ 246 w 383"/>
                <a:gd name="T91" fmla="*/ 3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3" h="410">
                  <a:moveTo>
                    <a:pt x="246" y="333"/>
                  </a:moveTo>
                  <a:lnTo>
                    <a:pt x="274" y="305"/>
                  </a:lnTo>
                  <a:lnTo>
                    <a:pt x="302" y="287"/>
                  </a:lnTo>
                  <a:lnTo>
                    <a:pt x="319" y="256"/>
                  </a:lnTo>
                  <a:lnTo>
                    <a:pt x="337" y="238"/>
                  </a:lnTo>
                  <a:lnTo>
                    <a:pt x="337" y="213"/>
                  </a:lnTo>
                  <a:lnTo>
                    <a:pt x="383" y="169"/>
                  </a:lnTo>
                  <a:lnTo>
                    <a:pt x="383" y="136"/>
                  </a:lnTo>
                  <a:lnTo>
                    <a:pt x="365" y="118"/>
                  </a:lnTo>
                  <a:lnTo>
                    <a:pt x="334" y="102"/>
                  </a:lnTo>
                  <a:lnTo>
                    <a:pt x="288" y="84"/>
                  </a:lnTo>
                  <a:lnTo>
                    <a:pt x="270" y="84"/>
                  </a:lnTo>
                  <a:lnTo>
                    <a:pt x="288" y="63"/>
                  </a:lnTo>
                  <a:lnTo>
                    <a:pt x="270" y="63"/>
                  </a:lnTo>
                  <a:lnTo>
                    <a:pt x="270" y="45"/>
                  </a:lnTo>
                  <a:lnTo>
                    <a:pt x="236" y="28"/>
                  </a:lnTo>
                  <a:lnTo>
                    <a:pt x="236" y="13"/>
                  </a:lnTo>
                  <a:lnTo>
                    <a:pt x="221" y="13"/>
                  </a:lnTo>
                  <a:lnTo>
                    <a:pt x="203" y="13"/>
                  </a:lnTo>
                  <a:lnTo>
                    <a:pt x="186" y="13"/>
                  </a:lnTo>
                  <a:lnTo>
                    <a:pt x="172" y="28"/>
                  </a:lnTo>
                  <a:lnTo>
                    <a:pt x="92" y="0"/>
                  </a:lnTo>
                  <a:lnTo>
                    <a:pt x="92" y="13"/>
                  </a:lnTo>
                  <a:lnTo>
                    <a:pt x="59" y="13"/>
                  </a:lnTo>
                  <a:lnTo>
                    <a:pt x="42" y="28"/>
                  </a:lnTo>
                  <a:lnTo>
                    <a:pt x="31" y="45"/>
                  </a:lnTo>
                  <a:lnTo>
                    <a:pt x="18" y="63"/>
                  </a:lnTo>
                  <a:lnTo>
                    <a:pt x="0" y="136"/>
                  </a:lnTo>
                  <a:lnTo>
                    <a:pt x="0" y="169"/>
                  </a:lnTo>
                  <a:lnTo>
                    <a:pt x="0" y="200"/>
                  </a:lnTo>
                  <a:lnTo>
                    <a:pt x="18" y="218"/>
                  </a:lnTo>
                  <a:lnTo>
                    <a:pt x="0" y="287"/>
                  </a:lnTo>
                  <a:lnTo>
                    <a:pt x="18" y="287"/>
                  </a:lnTo>
                  <a:lnTo>
                    <a:pt x="42" y="305"/>
                  </a:lnTo>
                  <a:lnTo>
                    <a:pt x="74" y="305"/>
                  </a:lnTo>
                  <a:lnTo>
                    <a:pt x="92" y="287"/>
                  </a:lnTo>
                  <a:lnTo>
                    <a:pt x="108" y="305"/>
                  </a:lnTo>
                  <a:lnTo>
                    <a:pt x="123" y="305"/>
                  </a:lnTo>
                  <a:lnTo>
                    <a:pt x="123" y="341"/>
                  </a:lnTo>
                  <a:lnTo>
                    <a:pt x="141" y="354"/>
                  </a:lnTo>
                  <a:lnTo>
                    <a:pt x="141" y="397"/>
                  </a:lnTo>
                  <a:lnTo>
                    <a:pt x="154" y="410"/>
                  </a:lnTo>
                  <a:lnTo>
                    <a:pt x="186" y="397"/>
                  </a:lnTo>
                  <a:lnTo>
                    <a:pt x="224" y="397"/>
                  </a:lnTo>
                  <a:lnTo>
                    <a:pt x="224" y="354"/>
                  </a:lnTo>
                  <a:lnTo>
                    <a:pt x="246" y="333"/>
                  </a:lnTo>
                </a:path>
              </a:pathLst>
            </a:custGeom>
            <a:solidFill>
              <a:srgbClr val="137292"/>
            </a:solidFill>
            <a:ln w="9525">
              <a:solidFill>
                <a:srgbClr val="FFFFFF">
                  <a:alpha val="50196"/>
                </a:srgbClr>
              </a:solidFill>
              <a:prstDash val="solid"/>
              <a:round/>
              <a:headEnd/>
              <a:tailEnd/>
            </a:ln>
          </p:spPr>
          <p:txBody>
            <a:bodyPr/>
            <a:lstStyle/>
            <a:p>
              <a:pPr>
                <a:defRPr/>
              </a:pPr>
              <a:endParaRPr lang="pt-BR" dirty="0">
                <a:solidFill>
                  <a:srgbClr val="FF0000"/>
                </a:solidFill>
                <a:sym typeface="Gill Sans" pitchFamily="34" charset="0"/>
              </a:endParaRPr>
            </a:p>
          </p:txBody>
        </p:sp>
        <p:sp>
          <p:nvSpPr>
            <p:cNvPr id="159" name="Freeform 25"/>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0" name="Freeform 26"/>
            <p:cNvSpPr>
              <a:spLocks noChangeAspect="1"/>
            </p:cNvSpPr>
            <p:nvPr/>
          </p:nvSpPr>
          <p:spPr bwMode="auto">
            <a:xfrm>
              <a:off x="2990" y="1970"/>
              <a:ext cx="719" cy="669"/>
            </a:xfrm>
            <a:custGeom>
              <a:avLst/>
              <a:gdLst>
                <a:gd name="T0" fmla="*/ 387 w 402"/>
                <a:gd name="T1" fmla="*/ 18 h 398"/>
                <a:gd name="T2" fmla="*/ 370 w 402"/>
                <a:gd name="T3" fmla="*/ 18 h 398"/>
                <a:gd name="T4" fmla="*/ 338 w 402"/>
                <a:gd name="T5" fmla="*/ 18 h 398"/>
                <a:gd name="T6" fmla="*/ 314 w 402"/>
                <a:gd name="T7" fmla="*/ 18 h 398"/>
                <a:gd name="T8" fmla="*/ 296 w 402"/>
                <a:gd name="T9" fmla="*/ 0 h 398"/>
                <a:gd name="T10" fmla="*/ 261 w 402"/>
                <a:gd name="T11" fmla="*/ 0 h 398"/>
                <a:gd name="T12" fmla="*/ 243 w 402"/>
                <a:gd name="T13" fmla="*/ 18 h 398"/>
                <a:gd name="T14" fmla="*/ 215 w 402"/>
                <a:gd name="T15" fmla="*/ 18 h 398"/>
                <a:gd name="T16" fmla="*/ 200 w 402"/>
                <a:gd name="T17" fmla="*/ 0 h 398"/>
                <a:gd name="T18" fmla="*/ 162 w 402"/>
                <a:gd name="T19" fmla="*/ 0 h 398"/>
                <a:gd name="T20" fmla="*/ 162 w 402"/>
                <a:gd name="T21" fmla="*/ 15 h 398"/>
                <a:gd name="T22" fmla="*/ 144 w 402"/>
                <a:gd name="T23" fmla="*/ 18 h 398"/>
                <a:gd name="T24" fmla="*/ 130 w 402"/>
                <a:gd name="T25" fmla="*/ 56 h 398"/>
                <a:gd name="T26" fmla="*/ 113 w 402"/>
                <a:gd name="T27" fmla="*/ 105 h 398"/>
                <a:gd name="T28" fmla="*/ 95 w 402"/>
                <a:gd name="T29" fmla="*/ 138 h 398"/>
                <a:gd name="T30" fmla="*/ 81 w 402"/>
                <a:gd name="T31" fmla="*/ 138 h 398"/>
                <a:gd name="T32" fmla="*/ 67 w 402"/>
                <a:gd name="T33" fmla="*/ 187 h 398"/>
                <a:gd name="T34" fmla="*/ 49 w 402"/>
                <a:gd name="T35" fmla="*/ 187 h 398"/>
                <a:gd name="T36" fmla="*/ 35 w 402"/>
                <a:gd name="T37" fmla="*/ 229 h 398"/>
                <a:gd name="T38" fmla="*/ 3 w 402"/>
                <a:gd name="T39" fmla="*/ 243 h 398"/>
                <a:gd name="T40" fmla="*/ 3 w 402"/>
                <a:gd name="T41" fmla="*/ 278 h 398"/>
                <a:gd name="T42" fmla="*/ 0 w 402"/>
                <a:gd name="T43" fmla="*/ 306 h 398"/>
                <a:gd name="T44" fmla="*/ 0 w 402"/>
                <a:gd name="T45" fmla="*/ 324 h 398"/>
                <a:gd name="T46" fmla="*/ 18 w 402"/>
                <a:gd name="T47" fmla="*/ 324 h 398"/>
                <a:gd name="T48" fmla="*/ 0 w 402"/>
                <a:gd name="T49" fmla="*/ 345 h 398"/>
                <a:gd name="T50" fmla="*/ 18 w 402"/>
                <a:gd name="T51" fmla="*/ 349 h 398"/>
                <a:gd name="T52" fmla="*/ 71 w 402"/>
                <a:gd name="T53" fmla="*/ 367 h 398"/>
                <a:gd name="T54" fmla="*/ 99 w 402"/>
                <a:gd name="T55" fmla="*/ 380 h 398"/>
                <a:gd name="T56" fmla="*/ 116 w 402"/>
                <a:gd name="T57" fmla="*/ 398 h 398"/>
                <a:gd name="T58" fmla="*/ 134 w 402"/>
                <a:gd name="T59" fmla="*/ 380 h 398"/>
                <a:gd name="T60" fmla="*/ 148 w 402"/>
                <a:gd name="T61" fmla="*/ 349 h 398"/>
                <a:gd name="T62" fmla="*/ 215 w 402"/>
                <a:gd name="T63" fmla="*/ 349 h 398"/>
                <a:gd name="T64" fmla="*/ 230 w 402"/>
                <a:gd name="T65" fmla="*/ 327 h 398"/>
                <a:gd name="T66" fmla="*/ 264 w 402"/>
                <a:gd name="T67" fmla="*/ 349 h 398"/>
                <a:gd name="T68" fmla="*/ 296 w 402"/>
                <a:gd name="T69" fmla="*/ 349 h 398"/>
                <a:gd name="T70" fmla="*/ 328 w 402"/>
                <a:gd name="T71" fmla="*/ 310 h 398"/>
                <a:gd name="T72" fmla="*/ 328 w 402"/>
                <a:gd name="T73" fmla="*/ 293 h 398"/>
                <a:gd name="T74" fmla="*/ 314 w 402"/>
                <a:gd name="T75" fmla="*/ 293 h 398"/>
                <a:gd name="T76" fmla="*/ 314 w 402"/>
                <a:gd name="T77" fmla="*/ 278 h 398"/>
                <a:gd name="T78" fmla="*/ 328 w 402"/>
                <a:gd name="T79" fmla="*/ 261 h 398"/>
                <a:gd name="T80" fmla="*/ 328 w 402"/>
                <a:gd name="T81" fmla="*/ 250 h 398"/>
                <a:gd name="T82" fmla="*/ 328 w 402"/>
                <a:gd name="T83" fmla="*/ 238 h 398"/>
                <a:gd name="T84" fmla="*/ 328 w 402"/>
                <a:gd name="T85" fmla="*/ 212 h 398"/>
                <a:gd name="T86" fmla="*/ 353 w 402"/>
                <a:gd name="T87" fmla="*/ 187 h 398"/>
                <a:gd name="T88" fmla="*/ 353 w 402"/>
                <a:gd name="T89" fmla="*/ 173 h 398"/>
                <a:gd name="T90" fmla="*/ 335 w 402"/>
                <a:gd name="T91" fmla="*/ 155 h 398"/>
                <a:gd name="T92" fmla="*/ 353 w 402"/>
                <a:gd name="T93" fmla="*/ 138 h 398"/>
                <a:gd name="T94" fmla="*/ 370 w 402"/>
                <a:gd name="T95" fmla="*/ 138 h 398"/>
                <a:gd name="T96" fmla="*/ 370 w 402"/>
                <a:gd name="T97" fmla="*/ 123 h 398"/>
                <a:gd name="T98" fmla="*/ 387 w 402"/>
                <a:gd name="T99" fmla="*/ 138 h 398"/>
                <a:gd name="T100" fmla="*/ 402 w 402"/>
                <a:gd name="T101" fmla="*/ 138 h 398"/>
                <a:gd name="T102" fmla="*/ 402 w 402"/>
                <a:gd name="T103" fmla="*/ 105 h 398"/>
                <a:gd name="T104" fmla="*/ 387 w 402"/>
                <a:gd name="T105" fmla="*/ 74 h 398"/>
                <a:gd name="T106" fmla="*/ 387 w 402"/>
                <a:gd name="T107" fmla="*/ 56 h 398"/>
                <a:gd name="T108" fmla="*/ 402 w 402"/>
                <a:gd name="T109" fmla="*/ 56 h 398"/>
                <a:gd name="T110" fmla="*/ 387 w 402"/>
                <a:gd name="T111" fmla="*/ 31 h 398"/>
                <a:gd name="T112" fmla="*/ 387 w 402"/>
                <a:gd name="T113" fmla="*/ 1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2" h="398">
                  <a:moveTo>
                    <a:pt x="387" y="18"/>
                  </a:moveTo>
                  <a:lnTo>
                    <a:pt x="370" y="18"/>
                  </a:lnTo>
                  <a:lnTo>
                    <a:pt x="338" y="18"/>
                  </a:lnTo>
                  <a:lnTo>
                    <a:pt x="314" y="18"/>
                  </a:lnTo>
                  <a:lnTo>
                    <a:pt x="296" y="0"/>
                  </a:lnTo>
                  <a:lnTo>
                    <a:pt x="261" y="0"/>
                  </a:lnTo>
                  <a:lnTo>
                    <a:pt x="243" y="18"/>
                  </a:lnTo>
                  <a:lnTo>
                    <a:pt x="215" y="18"/>
                  </a:lnTo>
                  <a:lnTo>
                    <a:pt x="200" y="0"/>
                  </a:lnTo>
                  <a:lnTo>
                    <a:pt x="162" y="0"/>
                  </a:lnTo>
                  <a:lnTo>
                    <a:pt x="162" y="15"/>
                  </a:lnTo>
                  <a:lnTo>
                    <a:pt x="144" y="18"/>
                  </a:lnTo>
                  <a:lnTo>
                    <a:pt x="130" y="56"/>
                  </a:lnTo>
                  <a:lnTo>
                    <a:pt x="113" y="105"/>
                  </a:lnTo>
                  <a:lnTo>
                    <a:pt x="95" y="138"/>
                  </a:lnTo>
                  <a:lnTo>
                    <a:pt x="81" y="138"/>
                  </a:lnTo>
                  <a:lnTo>
                    <a:pt x="67" y="187"/>
                  </a:lnTo>
                  <a:lnTo>
                    <a:pt x="49" y="187"/>
                  </a:lnTo>
                  <a:lnTo>
                    <a:pt x="35" y="229"/>
                  </a:lnTo>
                  <a:lnTo>
                    <a:pt x="3" y="243"/>
                  </a:lnTo>
                  <a:lnTo>
                    <a:pt x="3" y="278"/>
                  </a:lnTo>
                  <a:lnTo>
                    <a:pt x="0" y="306"/>
                  </a:lnTo>
                  <a:lnTo>
                    <a:pt x="0" y="324"/>
                  </a:lnTo>
                  <a:lnTo>
                    <a:pt x="18" y="324"/>
                  </a:lnTo>
                  <a:lnTo>
                    <a:pt x="0" y="345"/>
                  </a:lnTo>
                  <a:lnTo>
                    <a:pt x="18" y="349"/>
                  </a:lnTo>
                  <a:lnTo>
                    <a:pt x="71" y="367"/>
                  </a:lnTo>
                  <a:lnTo>
                    <a:pt x="99" y="380"/>
                  </a:lnTo>
                  <a:lnTo>
                    <a:pt x="116" y="398"/>
                  </a:lnTo>
                  <a:lnTo>
                    <a:pt x="134" y="380"/>
                  </a:lnTo>
                  <a:lnTo>
                    <a:pt x="148" y="349"/>
                  </a:lnTo>
                  <a:lnTo>
                    <a:pt x="215" y="349"/>
                  </a:lnTo>
                  <a:lnTo>
                    <a:pt x="230" y="327"/>
                  </a:lnTo>
                  <a:lnTo>
                    <a:pt x="264" y="349"/>
                  </a:lnTo>
                  <a:lnTo>
                    <a:pt x="296" y="349"/>
                  </a:lnTo>
                  <a:lnTo>
                    <a:pt x="328" y="310"/>
                  </a:lnTo>
                  <a:lnTo>
                    <a:pt x="328" y="293"/>
                  </a:lnTo>
                  <a:lnTo>
                    <a:pt x="314" y="293"/>
                  </a:lnTo>
                  <a:lnTo>
                    <a:pt x="314" y="278"/>
                  </a:lnTo>
                  <a:lnTo>
                    <a:pt x="328" y="261"/>
                  </a:lnTo>
                  <a:lnTo>
                    <a:pt x="328" y="250"/>
                  </a:lnTo>
                  <a:lnTo>
                    <a:pt x="328" y="238"/>
                  </a:lnTo>
                  <a:lnTo>
                    <a:pt x="328" y="212"/>
                  </a:lnTo>
                  <a:lnTo>
                    <a:pt x="353" y="187"/>
                  </a:lnTo>
                  <a:lnTo>
                    <a:pt x="353" y="173"/>
                  </a:lnTo>
                  <a:lnTo>
                    <a:pt x="335" y="155"/>
                  </a:lnTo>
                  <a:lnTo>
                    <a:pt x="353" y="138"/>
                  </a:lnTo>
                  <a:lnTo>
                    <a:pt x="370" y="138"/>
                  </a:lnTo>
                  <a:lnTo>
                    <a:pt x="370" y="123"/>
                  </a:lnTo>
                  <a:lnTo>
                    <a:pt x="387" y="138"/>
                  </a:lnTo>
                  <a:lnTo>
                    <a:pt x="402" y="138"/>
                  </a:lnTo>
                  <a:lnTo>
                    <a:pt x="402" y="105"/>
                  </a:lnTo>
                  <a:lnTo>
                    <a:pt x="387" y="74"/>
                  </a:lnTo>
                  <a:lnTo>
                    <a:pt x="387" y="56"/>
                  </a:lnTo>
                  <a:lnTo>
                    <a:pt x="402" y="56"/>
                  </a:lnTo>
                  <a:lnTo>
                    <a:pt x="387" y="31"/>
                  </a:lnTo>
                  <a:lnTo>
                    <a:pt x="387" y="1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1" name="Freeform 32"/>
            <p:cNvSpPr>
              <a:spLocks noChangeAspect="1" noEditPoints="1"/>
            </p:cNvSpPr>
            <p:nvPr/>
          </p:nvSpPr>
          <p:spPr bwMode="auto">
            <a:xfrm>
              <a:off x="2587" y="3384"/>
              <a:ext cx="725" cy="607"/>
            </a:xfrm>
            <a:custGeom>
              <a:avLst/>
              <a:gdLst>
                <a:gd name="T0" fmla="*/ 318 w 406"/>
                <a:gd name="T1" fmla="*/ 218 h 359"/>
                <a:gd name="T2" fmla="*/ 293 w 406"/>
                <a:gd name="T3" fmla="*/ 246 h 359"/>
                <a:gd name="T4" fmla="*/ 258 w 406"/>
                <a:gd name="T5" fmla="*/ 278 h 359"/>
                <a:gd name="T6" fmla="*/ 265 w 406"/>
                <a:gd name="T7" fmla="*/ 264 h 359"/>
                <a:gd name="T8" fmla="*/ 279 w 406"/>
                <a:gd name="T9" fmla="*/ 254 h 359"/>
                <a:gd name="T10" fmla="*/ 300 w 406"/>
                <a:gd name="T11" fmla="*/ 226 h 359"/>
                <a:gd name="T12" fmla="*/ 328 w 406"/>
                <a:gd name="T13" fmla="*/ 193 h 359"/>
                <a:gd name="T14" fmla="*/ 318 w 406"/>
                <a:gd name="T15" fmla="*/ 183 h 359"/>
                <a:gd name="T16" fmla="*/ 336 w 406"/>
                <a:gd name="T17" fmla="*/ 177 h 359"/>
                <a:gd name="T18" fmla="*/ 357 w 406"/>
                <a:gd name="T19" fmla="*/ 172 h 359"/>
                <a:gd name="T20" fmla="*/ 340 w 406"/>
                <a:gd name="T21" fmla="*/ 187 h 359"/>
                <a:gd name="T22" fmla="*/ 336 w 406"/>
                <a:gd name="T23" fmla="*/ 205 h 359"/>
                <a:gd name="T24" fmla="*/ 318 w 406"/>
                <a:gd name="T25" fmla="*/ 218 h 359"/>
                <a:gd name="T26" fmla="*/ 318 w 406"/>
                <a:gd name="T27" fmla="*/ 218 h 359"/>
                <a:gd name="T28" fmla="*/ 357 w 406"/>
                <a:gd name="T29" fmla="*/ 205 h 359"/>
                <a:gd name="T30" fmla="*/ 374 w 406"/>
                <a:gd name="T31" fmla="*/ 155 h 359"/>
                <a:gd name="T32" fmla="*/ 406 w 406"/>
                <a:gd name="T33" fmla="*/ 123 h 359"/>
                <a:gd name="T34" fmla="*/ 389 w 406"/>
                <a:gd name="T35" fmla="*/ 123 h 359"/>
                <a:gd name="T36" fmla="*/ 374 w 406"/>
                <a:gd name="T37" fmla="*/ 123 h 359"/>
                <a:gd name="T38" fmla="*/ 389 w 406"/>
                <a:gd name="T39" fmla="*/ 106 h 359"/>
                <a:gd name="T40" fmla="*/ 406 w 406"/>
                <a:gd name="T41" fmla="*/ 92 h 359"/>
                <a:gd name="T42" fmla="*/ 389 w 406"/>
                <a:gd name="T43" fmla="*/ 67 h 359"/>
                <a:gd name="T44" fmla="*/ 357 w 406"/>
                <a:gd name="T45" fmla="*/ 67 h 359"/>
                <a:gd name="T46" fmla="*/ 293 w 406"/>
                <a:gd name="T47" fmla="*/ 0 h 359"/>
                <a:gd name="T48" fmla="*/ 177 w 406"/>
                <a:gd name="T49" fmla="*/ 0 h 359"/>
                <a:gd name="T50" fmla="*/ 162 w 406"/>
                <a:gd name="T51" fmla="*/ 18 h 359"/>
                <a:gd name="T52" fmla="*/ 130 w 406"/>
                <a:gd name="T53" fmla="*/ 18 h 359"/>
                <a:gd name="T54" fmla="*/ 81 w 406"/>
                <a:gd name="T55" fmla="*/ 67 h 359"/>
                <a:gd name="T56" fmla="*/ 49 w 406"/>
                <a:gd name="T57" fmla="*/ 123 h 359"/>
                <a:gd name="T58" fmla="*/ 32 w 406"/>
                <a:gd name="T59" fmla="*/ 123 h 359"/>
                <a:gd name="T60" fmla="*/ 0 w 406"/>
                <a:gd name="T61" fmla="*/ 155 h 359"/>
                <a:gd name="T62" fmla="*/ 0 w 406"/>
                <a:gd name="T63" fmla="*/ 172 h 359"/>
                <a:gd name="T64" fmla="*/ 17 w 406"/>
                <a:gd name="T65" fmla="*/ 187 h 359"/>
                <a:gd name="T66" fmla="*/ 17 w 406"/>
                <a:gd name="T67" fmla="*/ 172 h 359"/>
                <a:gd name="T68" fmla="*/ 49 w 406"/>
                <a:gd name="T69" fmla="*/ 172 h 359"/>
                <a:gd name="T70" fmla="*/ 49 w 406"/>
                <a:gd name="T71" fmla="*/ 187 h 359"/>
                <a:gd name="T72" fmla="*/ 66 w 406"/>
                <a:gd name="T73" fmla="*/ 205 h 359"/>
                <a:gd name="T74" fmla="*/ 66 w 406"/>
                <a:gd name="T75" fmla="*/ 218 h 359"/>
                <a:gd name="T76" fmla="*/ 81 w 406"/>
                <a:gd name="T77" fmla="*/ 218 h 359"/>
                <a:gd name="T78" fmla="*/ 99 w 406"/>
                <a:gd name="T79" fmla="*/ 205 h 359"/>
                <a:gd name="T80" fmla="*/ 130 w 406"/>
                <a:gd name="T81" fmla="*/ 243 h 359"/>
                <a:gd name="T82" fmla="*/ 145 w 406"/>
                <a:gd name="T83" fmla="*/ 243 h 359"/>
                <a:gd name="T84" fmla="*/ 162 w 406"/>
                <a:gd name="T85" fmla="*/ 261 h 359"/>
                <a:gd name="T86" fmla="*/ 177 w 406"/>
                <a:gd name="T87" fmla="*/ 278 h 359"/>
                <a:gd name="T88" fmla="*/ 211 w 406"/>
                <a:gd name="T89" fmla="*/ 310 h 359"/>
                <a:gd name="T90" fmla="*/ 211 w 406"/>
                <a:gd name="T91" fmla="*/ 328 h 359"/>
                <a:gd name="T92" fmla="*/ 195 w 406"/>
                <a:gd name="T93" fmla="*/ 328 h 359"/>
                <a:gd name="T94" fmla="*/ 195 w 406"/>
                <a:gd name="T95" fmla="*/ 341 h 359"/>
                <a:gd name="T96" fmla="*/ 211 w 406"/>
                <a:gd name="T97" fmla="*/ 359 h 359"/>
                <a:gd name="T98" fmla="*/ 244 w 406"/>
                <a:gd name="T99" fmla="*/ 328 h 359"/>
                <a:gd name="T100" fmla="*/ 261 w 406"/>
                <a:gd name="T101" fmla="*/ 295 h 359"/>
                <a:gd name="T102" fmla="*/ 276 w 406"/>
                <a:gd name="T103" fmla="*/ 278 h 359"/>
                <a:gd name="T104" fmla="*/ 307 w 406"/>
                <a:gd name="T105" fmla="*/ 250 h 359"/>
                <a:gd name="T106" fmla="*/ 357 w 406"/>
                <a:gd name="T107" fmla="*/ 205 h 359"/>
                <a:gd name="T108" fmla="*/ 357 w 406"/>
                <a:gd name="T10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6" h="359">
                  <a:moveTo>
                    <a:pt x="318" y="218"/>
                  </a:moveTo>
                  <a:lnTo>
                    <a:pt x="293" y="246"/>
                  </a:lnTo>
                  <a:lnTo>
                    <a:pt x="258" y="278"/>
                  </a:lnTo>
                  <a:lnTo>
                    <a:pt x="265" y="264"/>
                  </a:lnTo>
                  <a:lnTo>
                    <a:pt x="279" y="254"/>
                  </a:lnTo>
                  <a:lnTo>
                    <a:pt x="300" y="226"/>
                  </a:lnTo>
                  <a:lnTo>
                    <a:pt x="328" y="193"/>
                  </a:lnTo>
                  <a:lnTo>
                    <a:pt x="318" y="183"/>
                  </a:lnTo>
                  <a:lnTo>
                    <a:pt x="336" y="177"/>
                  </a:lnTo>
                  <a:lnTo>
                    <a:pt x="357" y="172"/>
                  </a:lnTo>
                  <a:lnTo>
                    <a:pt x="340" y="187"/>
                  </a:lnTo>
                  <a:lnTo>
                    <a:pt x="336" y="205"/>
                  </a:lnTo>
                  <a:lnTo>
                    <a:pt x="318" y="218"/>
                  </a:lnTo>
                  <a:lnTo>
                    <a:pt x="318" y="218"/>
                  </a:lnTo>
                  <a:close/>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lnTo>
                    <a:pt x="357" y="20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2" name="Freeform 33"/>
            <p:cNvSpPr>
              <a:spLocks noChangeAspect="1"/>
            </p:cNvSpPr>
            <p:nvPr/>
          </p:nvSpPr>
          <p:spPr bwMode="auto">
            <a:xfrm>
              <a:off x="3048" y="3675"/>
              <a:ext cx="177" cy="179"/>
            </a:xfrm>
            <a:custGeom>
              <a:avLst/>
              <a:gdLst>
                <a:gd name="T0" fmla="*/ 60 w 99"/>
                <a:gd name="T1" fmla="*/ 46 h 106"/>
                <a:gd name="T2" fmla="*/ 35 w 99"/>
                <a:gd name="T3" fmla="*/ 74 h 106"/>
                <a:gd name="T4" fmla="*/ 0 w 99"/>
                <a:gd name="T5" fmla="*/ 106 h 106"/>
                <a:gd name="T6" fmla="*/ 7 w 99"/>
                <a:gd name="T7" fmla="*/ 92 h 106"/>
                <a:gd name="T8" fmla="*/ 21 w 99"/>
                <a:gd name="T9" fmla="*/ 82 h 106"/>
                <a:gd name="T10" fmla="*/ 42 w 99"/>
                <a:gd name="T11" fmla="*/ 54 h 106"/>
                <a:gd name="T12" fmla="*/ 70 w 99"/>
                <a:gd name="T13" fmla="*/ 21 h 106"/>
                <a:gd name="T14" fmla="*/ 60 w 99"/>
                <a:gd name="T15" fmla="*/ 11 h 106"/>
                <a:gd name="T16" fmla="*/ 78 w 99"/>
                <a:gd name="T17" fmla="*/ 5 h 106"/>
                <a:gd name="T18" fmla="*/ 99 w 99"/>
                <a:gd name="T19" fmla="*/ 0 h 106"/>
                <a:gd name="T20" fmla="*/ 82 w 99"/>
                <a:gd name="T21" fmla="*/ 15 h 106"/>
                <a:gd name="T22" fmla="*/ 78 w 99"/>
                <a:gd name="T23" fmla="*/ 33 h 106"/>
                <a:gd name="T24" fmla="*/ 60 w 99"/>
                <a:gd name="T25"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6">
                  <a:moveTo>
                    <a:pt x="60" y="46"/>
                  </a:moveTo>
                  <a:lnTo>
                    <a:pt x="35" y="74"/>
                  </a:lnTo>
                  <a:lnTo>
                    <a:pt x="0" y="106"/>
                  </a:lnTo>
                  <a:lnTo>
                    <a:pt x="7" y="92"/>
                  </a:lnTo>
                  <a:lnTo>
                    <a:pt x="21" y="82"/>
                  </a:lnTo>
                  <a:lnTo>
                    <a:pt x="42" y="54"/>
                  </a:lnTo>
                  <a:lnTo>
                    <a:pt x="70" y="21"/>
                  </a:lnTo>
                  <a:lnTo>
                    <a:pt x="60" y="11"/>
                  </a:lnTo>
                  <a:lnTo>
                    <a:pt x="78" y="5"/>
                  </a:lnTo>
                  <a:lnTo>
                    <a:pt x="99" y="0"/>
                  </a:lnTo>
                  <a:lnTo>
                    <a:pt x="82" y="15"/>
                  </a:lnTo>
                  <a:lnTo>
                    <a:pt x="78" y="33"/>
                  </a:lnTo>
                  <a:lnTo>
                    <a:pt x="60" y="46"/>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3" name="Freeform 34"/>
            <p:cNvSpPr>
              <a:spLocks noChangeAspect="1"/>
            </p:cNvSpPr>
            <p:nvPr/>
          </p:nvSpPr>
          <p:spPr bwMode="auto">
            <a:xfrm>
              <a:off x="2587" y="3384"/>
              <a:ext cx="725" cy="607"/>
            </a:xfrm>
            <a:custGeom>
              <a:avLst/>
              <a:gdLst>
                <a:gd name="T0" fmla="*/ 357 w 406"/>
                <a:gd name="T1" fmla="*/ 205 h 359"/>
                <a:gd name="T2" fmla="*/ 374 w 406"/>
                <a:gd name="T3" fmla="*/ 155 h 359"/>
                <a:gd name="T4" fmla="*/ 406 w 406"/>
                <a:gd name="T5" fmla="*/ 123 h 359"/>
                <a:gd name="T6" fmla="*/ 389 w 406"/>
                <a:gd name="T7" fmla="*/ 123 h 359"/>
                <a:gd name="T8" fmla="*/ 374 w 406"/>
                <a:gd name="T9" fmla="*/ 123 h 359"/>
                <a:gd name="T10" fmla="*/ 389 w 406"/>
                <a:gd name="T11" fmla="*/ 106 h 359"/>
                <a:gd name="T12" fmla="*/ 406 w 406"/>
                <a:gd name="T13" fmla="*/ 92 h 359"/>
                <a:gd name="T14" fmla="*/ 389 w 406"/>
                <a:gd name="T15" fmla="*/ 67 h 359"/>
                <a:gd name="T16" fmla="*/ 357 w 406"/>
                <a:gd name="T17" fmla="*/ 67 h 359"/>
                <a:gd name="T18" fmla="*/ 293 w 406"/>
                <a:gd name="T19" fmla="*/ 0 h 359"/>
                <a:gd name="T20" fmla="*/ 177 w 406"/>
                <a:gd name="T21" fmla="*/ 0 h 359"/>
                <a:gd name="T22" fmla="*/ 162 w 406"/>
                <a:gd name="T23" fmla="*/ 18 h 359"/>
                <a:gd name="T24" fmla="*/ 130 w 406"/>
                <a:gd name="T25" fmla="*/ 18 h 359"/>
                <a:gd name="T26" fmla="*/ 81 w 406"/>
                <a:gd name="T27" fmla="*/ 67 h 359"/>
                <a:gd name="T28" fmla="*/ 49 w 406"/>
                <a:gd name="T29" fmla="*/ 123 h 359"/>
                <a:gd name="T30" fmla="*/ 32 w 406"/>
                <a:gd name="T31" fmla="*/ 123 h 359"/>
                <a:gd name="T32" fmla="*/ 0 w 406"/>
                <a:gd name="T33" fmla="*/ 155 h 359"/>
                <a:gd name="T34" fmla="*/ 0 w 406"/>
                <a:gd name="T35" fmla="*/ 172 h 359"/>
                <a:gd name="T36" fmla="*/ 17 w 406"/>
                <a:gd name="T37" fmla="*/ 187 h 359"/>
                <a:gd name="T38" fmla="*/ 17 w 406"/>
                <a:gd name="T39" fmla="*/ 172 h 359"/>
                <a:gd name="T40" fmla="*/ 49 w 406"/>
                <a:gd name="T41" fmla="*/ 172 h 359"/>
                <a:gd name="T42" fmla="*/ 49 w 406"/>
                <a:gd name="T43" fmla="*/ 187 h 359"/>
                <a:gd name="T44" fmla="*/ 66 w 406"/>
                <a:gd name="T45" fmla="*/ 205 h 359"/>
                <a:gd name="T46" fmla="*/ 66 w 406"/>
                <a:gd name="T47" fmla="*/ 218 h 359"/>
                <a:gd name="T48" fmla="*/ 81 w 406"/>
                <a:gd name="T49" fmla="*/ 218 h 359"/>
                <a:gd name="T50" fmla="*/ 99 w 406"/>
                <a:gd name="T51" fmla="*/ 205 h 359"/>
                <a:gd name="T52" fmla="*/ 130 w 406"/>
                <a:gd name="T53" fmla="*/ 243 h 359"/>
                <a:gd name="T54" fmla="*/ 145 w 406"/>
                <a:gd name="T55" fmla="*/ 243 h 359"/>
                <a:gd name="T56" fmla="*/ 162 w 406"/>
                <a:gd name="T57" fmla="*/ 261 h 359"/>
                <a:gd name="T58" fmla="*/ 177 w 406"/>
                <a:gd name="T59" fmla="*/ 278 h 359"/>
                <a:gd name="T60" fmla="*/ 211 w 406"/>
                <a:gd name="T61" fmla="*/ 310 h 359"/>
                <a:gd name="T62" fmla="*/ 211 w 406"/>
                <a:gd name="T63" fmla="*/ 328 h 359"/>
                <a:gd name="T64" fmla="*/ 195 w 406"/>
                <a:gd name="T65" fmla="*/ 328 h 359"/>
                <a:gd name="T66" fmla="*/ 195 w 406"/>
                <a:gd name="T67" fmla="*/ 341 h 359"/>
                <a:gd name="T68" fmla="*/ 211 w 406"/>
                <a:gd name="T69" fmla="*/ 359 h 359"/>
                <a:gd name="T70" fmla="*/ 244 w 406"/>
                <a:gd name="T71" fmla="*/ 328 h 359"/>
                <a:gd name="T72" fmla="*/ 261 w 406"/>
                <a:gd name="T73" fmla="*/ 295 h 359"/>
                <a:gd name="T74" fmla="*/ 276 w 406"/>
                <a:gd name="T75" fmla="*/ 278 h 359"/>
                <a:gd name="T76" fmla="*/ 307 w 406"/>
                <a:gd name="T77" fmla="*/ 250 h 359"/>
                <a:gd name="T78" fmla="*/ 357 w 406"/>
                <a:gd name="T79" fmla="*/ 20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6" h="359">
                  <a:moveTo>
                    <a:pt x="357" y="205"/>
                  </a:moveTo>
                  <a:lnTo>
                    <a:pt x="374" y="155"/>
                  </a:lnTo>
                  <a:lnTo>
                    <a:pt x="406" y="123"/>
                  </a:lnTo>
                  <a:lnTo>
                    <a:pt x="389" y="123"/>
                  </a:lnTo>
                  <a:lnTo>
                    <a:pt x="374" y="123"/>
                  </a:lnTo>
                  <a:lnTo>
                    <a:pt x="389" y="106"/>
                  </a:lnTo>
                  <a:lnTo>
                    <a:pt x="406" y="92"/>
                  </a:lnTo>
                  <a:lnTo>
                    <a:pt x="389" y="67"/>
                  </a:lnTo>
                  <a:lnTo>
                    <a:pt x="357" y="67"/>
                  </a:lnTo>
                  <a:lnTo>
                    <a:pt x="293" y="0"/>
                  </a:lnTo>
                  <a:lnTo>
                    <a:pt x="177" y="0"/>
                  </a:lnTo>
                  <a:lnTo>
                    <a:pt x="162" y="18"/>
                  </a:lnTo>
                  <a:lnTo>
                    <a:pt x="130" y="18"/>
                  </a:lnTo>
                  <a:lnTo>
                    <a:pt x="81" y="67"/>
                  </a:lnTo>
                  <a:lnTo>
                    <a:pt x="49" y="123"/>
                  </a:lnTo>
                  <a:lnTo>
                    <a:pt x="32" y="123"/>
                  </a:lnTo>
                  <a:lnTo>
                    <a:pt x="0" y="155"/>
                  </a:lnTo>
                  <a:lnTo>
                    <a:pt x="0" y="172"/>
                  </a:lnTo>
                  <a:lnTo>
                    <a:pt x="17" y="187"/>
                  </a:lnTo>
                  <a:lnTo>
                    <a:pt x="17" y="172"/>
                  </a:lnTo>
                  <a:lnTo>
                    <a:pt x="49" y="172"/>
                  </a:lnTo>
                  <a:lnTo>
                    <a:pt x="49" y="187"/>
                  </a:lnTo>
                  <a:lnTo>
                    <a:pt x="66" y="205"/>
                  </a:lnTo>
                  <a:lnTo>
                    <a:pt x="66" y="218"/>
                  </a:lnTo>
                  <a:lnTo>
                    <a:pt x="81" y="218"/>
                  </a:lnTo>
                  <a:lnTo>
                    <a:pt x="99" y="205"/>
                  </a:lnTo>
                  <a:lnTo>
                    <a:pt x="130" y="243"/>
                  </a:lnTo>
                  <a:lnTo>
                    <a:pt x="145" y="243"/>
                  </a:lnTo>
                  <a:lnTo>
                    <a:pt x="162" y="261"/>
                  </a:lnTo>
                  <a:lnTo>
                    <a:pt x="177" y="278"/>
                  </a:lnTo>
                  <a:lnTo>
                    <a:pt x="211" y="310"/>
                  </a:lnTo>
                  <a:lnTo>
                    <a:pt x="211" y="328"/>
                  </a:lnTo>
                  <a:lnTo>
                    <a:pt x="195" y="328"/>
                  </a:lnTo>
                  <a:lnTo>
                    <a:pt x="195" y="341"/>
                  </a:lnTo>
                  <a:lnTo>
                    <a:pt x="211" y="359"/>
                  </a:lnTo>
                  <a:lnTo>
                    <a:pt x="244" y="328"/>
                  </a:lnTo>
                  <a:lnTo>
                    <a:pt x="261" y="295"/>
                  </a:lnTo>
                  <a:lnTo>
                    <a:pt x="276" y="278"/>
                  </a:lnTo>
                  <a:lnTo>
                    <a:pt x="307" y="250"/>
                  </a:lnTo>
                  <a:lnTo>
                    <a:pt x="357" y="20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4" name="Freeform 40"/>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5" name="Freeform 41"/>
            <p:cNvSpPr>
              <a:spLocks noChangeAspect="1"/>
            </p:cNvSpPr>
            <p:nvPr/>
          </p:nvSpPr>
          <p:spPr bwMode="auto">
            <a:xfrm>
              <a:off x="4527" y="1708"/>
              <a:ext cx="160" cy="197"/>
            </a:xfrm>
            <a:custGeom>
              <a:avLst/>
              <a:gdLst>
                <a:gd name="T0" fmla="*/ 14 w 88"/>
                <a:gd name="T1" fmla="*/ 117 h 117"/>
                <a:gd name="T2" fmla="*/ 32 w 88"/>
                <a:gd name="T3" fmla="*/ 117 h 117"/>
                <a:gd name="T4" fmla="*/ 42 w 88"/>
                <a:gd name="T5" fmla="*/ 88 h 117"/>
                <a:gd name="T6" fmla="*/ 88 w 88"/>
                <a:gd name="T7" fmla="*/ 74 h 117"/>
                <a:gd name="T8" fmla="*/ 71 w 88"/>
                <a:gd name="T9" fmla="*/ 32 h 117"/>
                <a:gd name="T10" fmla="*/ 17 w 88"/>
                <a:gd name="T11" fmla="*/ 0 h 117"/>
                <a:gd name="T12" fmla="*/ 14 w 88"/>
                <a:gd name="T13" fmla="*/ 66 h 117"/>
                <a:gd name="T14" fmla="*/ 0 w 88"/>
                <a:gd name="T15" fmla="*/ 71 h 117"/>
                <a:gd name="T16" fmla="*/ 14 w 88"/>
                <a:gd name="T17" fmla="*/ 99 h 117"/>
                <a:gd name="T18" fmla="*/ 14 w 88"/>
                <a:gd name="T19"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17">
                  <a:moveTo>
                    <a:pt x="14" y="117"/>
                  </a:moveTo>
                  <a:lnTo>
                    <a:pt x="32" y="117"/>
                  </a:lnTo>
                  <a:lnTo>
                    <a:pt x="42" y="88"/>
                  </a:lnTo>
                  <a:lnTo>
                    <a:pt x="88" y="74"/>
                  </a:lnTo>
                  <a:lnTo>
                    <a:pt x="71" y="32"/>
                  </a:lnTo>
                  <a:lnTo>
                    <a:pt x="17" y="0"/>
                  </a:lnTo>
                  <a:lnTo>
                    <a:pt x="14" y="66"/>
                  </a:lnTo>
                  <a:lnTo>
                    <a:pt x="0" y="71"/>
                  </a:lnTo>
                  <a:lnTo>
                    <a:pt x="14" y="99"/>
                  </a:lnTo>
                  <a:lnTo>
                    <a:pt x="14" y="11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6" name="Freeform 43"/>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7" name="Freeform 44"/>
            <p:cNvSpPr>
              <a:spLocks noChangeAspect="1"/>
            </p:cNvSpPr>
            <p:nvPr/>
          </p:nvSpPr>
          <p:spPr bwMode="auto">
            <a:xfrm>
              <a:off x="3647" y="1595"/>
              <a:ext cx="937" cy="951"/>
            </a:xfrm>
            <a:custGeom>
              <a:avLst/>
              <a:gdLst>
                <a:gd name="T0" fmla="*/ 18 w 524"/>
                <a:gd name="T1" fmla="*/ 113 h 563"/>
                <a:gd name="T2" fmla="*/ 0 w 524"/>
                <a:gd name="T3" fmla="*/ 151 h 563"/>
                <a:gd name="T4" fmla="*/ 18 w 524"/>
                <a:gd name="T5" fmla="*/ 169 h 563"/>
                <a:gd name="T6" fmla="*/ 18 w 524"/>
                <a:gd name="T7" fmla="*/ 200 h 563"/>
                <a:gd name="T8" fmla="*/ 36 w 524"/>
                <a:gd name="T9" fmla="*/ 215 h 563"/>
                <a:gd name="T10" fmla="*/ 21 w 524"/>
                <a:gd name="T11" fmla="*/ 239 h 563"/>
                <a:gd name="T12" fmla="*/ 36 w 524"/>
                <a:gd name="T13" fmla="*/ 271 h 563"/>
                <a:gd name="T14" fmla="*/ 21 w 524"/>
                <a:gd name="T15" fmla="*/ 289 h 563"/>
                <a:gd name="T16" fmla="*/ 36 w 524"/>
                <a:gd name="T17" fmla="*/ 338 h 563"/>
                <a:gd name="T18" fmla="*/ 42 w 524"/>
                <a:gd name="T19" fmla="*/ 359 h 563"/>
                <a:gd name="T20" fmla="*/ 116 w 524"/>
                <a:gd name="T21" fmla="*/ 323 h 563"/>
                <a:gd name="T22" fmla="*/ 148 w 524"/>
                <a:gd name="T23" fmla="*/ 341 h 563"/>
                <a:gd name="T24" fmla="*/ 183 w 524"/>
                <a:gd name="T25" fmla="*/ 356 h 563"/>
                <a:gd name="T26" fmla="*/ 246 w 524"/>
                <a:gd name="T27" fmla="*/ 373 h 563"/>
                <a:gd name="T28" fmla="*/ 295 w 524"/>
                <a:gd name="T29" fmla="*/ 405 h 563"/>
                <a:gd name="T30" fmla="*/ 362 w 524"/>
                <a:gd name="T31" fmla="*/ 443 h 563"/>
                <a:gd name="T32" fmla="*/ 380 w 524"/>
                <a:gd name="T33" fmla="*/ 461 h 563"/>
                <a:gd name="T34" fmla="*/ 344 w 524"/>
                <a:gd name="T35" fmla="*/ 475 h 563"/>
                <a:gd name="T36" fmla="*/ 327 w 524"/>
                <a:gd name="T37" fmla="*/ 507 h 563"/>
                <a:gd name="T38" fmla="*/ 344 w 524"/>
                <a:gd name="T39" fmla="*/ 542 h 563"/>
                <a:gd name="T40" fmla="*/ 408 w 524"/>
                <a:gd name="T41" fmla="*/ 542 h 563"/>
                <a:gd name="T42" fmla="*/ 426 w 524"/>
                <a:gd name="T43" fmla="*/ 443 h 563"/>
                <a:gd name="T44" fmla="*/ 426 w 524"/>
                <a:gd name="T45" fmla="*/ 366 h 563"/>
                <a:gd name="T46" fmla="*/ 426 w 524"/>
                <a:gd name="T47" fmla="*/ 289 h 563"/>
                <a:gd name="T48" fmla="*/ 444 w 524"/>
                <a:gd name="T49" fmla="*/ 246 h 563"/>
                <a:gd name="T50" fmla="*/ 475 w 524"/>
                <a:gd name="T51" fmla="*/ 246 h 563"/>
                <a:gd name="T52" fmla="*/ 524 w 524"/>
                <a:gd name="T53" fmla="*/ 183 h 563"/>
                <a:gd name="T54" fmla="*/ 506 w 524"/>
                <a:gd name="T55" fmla="*/ 166 h 563"/>
                <a:gd name="T56" fmla="*/ 506 w 524"/>
                <a:gd name="T57" fmla="*/ 134 h 563"/>
                <a:gd name="T58" fmla="*/ 506 w 524"/>
                <a:gd name="T59" fmla="*/ 100 h 563"/>
                <a:gd name="T60" fmla="*/ 506 w 524"/>
                <a:gd name="T61" fmla="*/ 67 h 563"/>
                <a:gd name="T62" fmla="*/ 454 w 524"/>
                <a:gd name="T63" fmla="*/ 31 h 563"/>
                <a:gd name="T64" fmla="*/ 422 w 524"/>
                <a:gd name="T65" fmla="*/ 0 h 563"/>
                <a:gd name="T66" fmla="*/ 373 w 524"/>
                <a:gd name="T67" fmla="*/ 31 h 563"/>
                <a:gd name="T68" fmla="*/ 341 w 524"/>
                <a:gd name="T69" fmla="*/ 49 h 563"/>
                <a:gd name="T70" fmla="*/ 327 w 524"/>
                <a:gd name="T71" fmla="*/ 10 h 563"/>
                <a:gd name="T72" fmla="*/ 278 w 524"/>
                <a:gd name="T73" fmla="*/ 42 h 563"/>
                <a:gd name="T74" fmla="*/ 221 w 524"/>
                <a:gd name="T75" fmla="*/ 42 h 563"/>
                <a:gd name="T76" fmla="*/ 165 w 524"/>
                <a:gd name="T77" fmla="*/ 42 h 563"/>
                <a:gd name="T78" fmla="*/ 148 w 524"/>
                <a:gd name="T79" fmla="*/ 110 h 563"/>
                <a:gd name="T80" fmla="*/ 116 w 524"/>
                <a:gd name="T81" fmla="*/ 134 h 563"/>
                <a:gd name="T82" fmla="*/ 70 w 524"/>
                <a:gd name="T83" fmla="*/ 9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4" h="563">
                  <a:moveTo>
                    <a:pt x="49" y="95"/>
                  </a:moveTo>
                  <a:lnTo>
                    <a:pt x="18" y="113"/>
                  </a:lnTo>
                  <a:lnTo>
                    <a:pt x="18" y="134"/>
                  </a:lnTo>
                  <a:lnTo>
                    <a:pt x="0" y="151"/>
                  </a:lnTo>
                  <a:lnTo>
                    <a:pt x="31" y="166"/>
                  </a:lnTo>
                  <a:lnTo>
                    <a:pt x="18" y="169"/>
                  </a:lnTo>
                  <a:lnTo>
                    <a:pt x="18" y="183"/>
                  </a:lnTo>
                  <a:lnTo>
                    <a:pt x="18" y="200"/>
                  </a:lnTo>
                  <a:lnTo>
                    <a:pt x="18" y="215"/>
                  </a:lnTo>
                  <a:lnTo>
                    <a:pt x="36" y="215"/>
                  </a:lnTo>
                  <a:lnTo>
                    <a:pt x="21" y="233"/>
                  </a:lnTo>
                  <a:lnTo>
                    <a:pt x="21" y="239"/>
                  </a:lnTo>
                  <a:lnTo>
                    <a:pt x="21" y="246"/>
                  </a:lnTo>
                  <a:lnTo>
                    <a:pt x="36" y="271"/>
                  </a:lnTo>
                  <a:lnTo>
                    <a:pt x="21" y="271"/>
                  </a:lnTo>
                  <a:lnTo>
                    <a:pt x="21" y="289"/>
                  </a:lnTo>
                  <a:lnTo>
                    <a:pt x="36" y="323"/>
                  </a:lnTo>
                  <a:lnTo>
                    <a:pt x="36" y="338"/>
                  </a:lnTo>
                  <a:lnTo>
                    <a:pt x="36" y="356"/>
                  </a:lnTo>
                  <a:lnTo>
                    <a:pt x="42" y="359"/>
                  </a:lnTo>
                  <a:lnTo>
                    <a:pt x="49" y="356"/>
                  </a:lnTo>
                  <a:lnTo>
                    <a:pt x="116" y="323"/>
                  </a:lnTo>
                  <a:lnTo>
                    <a:pt x="148" y="323"/>
                  </a:lnTo>
                  <a:lnTo>
                    <a:pt x="148" y="341"/>
                  </a:lnTo>
                  <a:lnTo>
                    <a:pt x="165" y="356"/>
                  </a:lnTo>
                  <a:lnTo>
                    <a:pt x="183" y="356"/>
                  </a:lnTo>
                  <a:lnTo>
                    <a:pt x="183" y="341"/>
                  </a:lnTo>
                  <a:lnTo>
                    <a:pt x="246" y="373"/>
                  </a:lnTo>
                  <a:lnTo>
                    <a:pt x="278" y="369"/>
                  </a:lnTo>
                  <a:lnTo>
                    <a:pt x="295" y="405"/>
                  </a:lnTo>
                  <a:lnTo>
                    <a:pt x="344" y="425"/>
                  </a:lnTo>
                  <a:lnTo>
                    <a:pt x="362" y="443"/>
                  </a:lnTo>
                  <a:lnTo>
                    <a:pt x="380" y="443"/>
                  </a:lnTo>
                  <a:lnTo>
                    <a:pt x="380" y="461"/>
                  </a:lnTo>
                  <a:lnTo>
                    <a:pt x="362" y="461"/>
                  </a:lnTo>
                  <a:lnTo>
                    <a:pt x="344" y="475"/>
                  </a:lnTo>
                  <a:lnTo>
                    <a:pt x="327" y="492"/>
                  </a:lnTo>
                  <a:lnTo>
                    <a:pt x="327" y="507"/>
                  </a:lnTo>
                  <a:lnTo>
                    <a:pt x="344" y="524"/>
                  </a:lnTo>
                  <a:lnTo>
                    <a:pt x="344" y="542"/>
                  </a:lnTo>
                  <a:lnTo>
                    <a:pt x="380" y="563"/>
                  </a:lnTo>
                  <a:lnTo>
                    <a:pt x="408" y="542"/>
                  </a:lnTo>
                  <a:lnTo>
                    <a:pt x="408" y="507"/>
                  </a:lnTo>
                  <a:lnTo>
                    <a:pt x="426" y="443"/>
                  </a:lnTo>
                  <a:lnTo>
                    <a:pt x="426" y="406"/>
                  </a:lnTo>
                  <a:lnTo>
                    <a:pt x="426" y="366"/>
                  </a:lnTo>
                  <a:lnTo>
                    <a:pt x="426" y="326"/>
                  </a:lnTo>
                  <a:lnTo>
                    <a:pt x="426" y="289"/>
                  </a:lnTo>
                  <a:lnTo>
                    <a:pt x="444" y="271"/>
                  </a:lnTo>
                  <a:lnTo>
                    <a:pt x="444" y="246"/>
                  </a:lnTo>
                  <a:lnTo>
                    <a:pt x="460" y="246"/>
                  </a:lnTo>
                  <a:lnTo>
                    <a:pt x="475" y="246"/>
                  </a:lnTo>
                  <a:lnTo>
                    <a:pt x="506" y="215"/>
                  </a:lnTo>
                  <a:lnTo>
                    <a:pt x="524" y="183"/>
                  </a:lnTo>
                  <a:lnTo>
                    <a:pt x="506" y="183"/>
                  </a:lnTo>
                  <a:lnTo>
                    <a:pt x="506" y="166"/>
                  </a:lnTo>
                  <a:lnTo>
                    <a:pt x="493" y="134"/>
                  </a:lnTo>
                  <a:lnTo>
                    <a:pt x="506" y="134"/>
                  </a:lnTo>
                  <a:lnTo>
                    <a:pt x="506" y="117"/>
                  </a:lnTo>
                  <a:lnTo>
                    <a:pt x="506" y="100"/>
                  </a:lnTo>
                  <a:lnTo>
                    <a:pt x="506" y="83"/>
                  </a:lnTo>
                  <a:lnTo>
                    <a:pt x="506" y="67"/>
                  </a:lnTo>
                  <a:lnTo>
                    <a:pt x="471" y="31"/>
                  </a:lnTo>
                  <a:lnTo>
                    <a:pt x="454" y="31"/>
                  </a:lnTo>
                  <a:lnTo>
                    <a:pt x="439" y="18"/>
                  </a:lnTo>
                  <a:lnTo>
                    <a:pt x="422" y="0"/>
                  </a:lnTo>
                  <a:lnTo>
                    <a:pt x="390" y="31"/>
                  </a:lnTo>
                  <a:lnTo>
                    <a:pt x="373" y="31"/>
                  </a:lnTo>
                  <a:lnTo>
                    <a:pt x="355" y="46"/>
                  </a:lnTo>
                  <a:lnTo>
                    <a:pt x="341" y="49"/>
                  </a:lnTo>
                  <a:lnTo>
                    <a:pt x="324" y="31"/>
                  </a:lnTo>
                  <a:lnTo>
                    <a:pt x="327" y="10"/>
                  </a:lnTo>
                  <a:lnTo>
                    <a:pt x="313" y="10"/>
                  </a:lnTo>
                  <a:lnTo>
                    <a:pt x="278" y="42"/>
                  </a:lnTo>
                  <a:lnTo>
                    <a:pt x="251" y="42"/>
                  </a:lnTo>
                  <a:lnTo>
                    <a:pt x="221" y="42"/>
                  </a:lnTo>
                  <a:lnTo>
                    <a:pt x="192" y="42"/>
                  </a:lnTo>
                  <a:lnTo>
                    <a:pt x="165" y="42"/>
                  </a:lnTo>
                  <a:lnTo>
                    <a:pt x="165" y="77"/>
                  </a:lnTo>
                  <a:lnTo>
                    <a:pt x="148" y="110"/>
                  </a:lnTo>
                  <a:lnTo>
                    <a:pt x="116" y="110"/>
                  </a:lnTo>
                  <a:lnTo>
                    <a:pt x="116" y="134"/>
                  </a:lnTo>
                  <a:lnTo>
                    <a:pt x="85" y="134"/>
                  </a:lnTo>
                  <a:lnTo>
                    <a:pt x="70" y="95"/>
                  </a:lnTo>
                  <a:lnTo>
                    <a:pt x="49" y="95"/>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68" name="Freeform 64"/>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69" name="Freeform 65"/>
            <p:cNvSpPr>
              <a:spLocks noChangeAspect="1"/>
            </p:cNvSpPr>
            <p:nvPr/>
          </p:nvSpPr>
          <p:spPr bwMode="auto">
            <a:xfrm>
              <a:off x="4207" y="1470"/>
              <a:ext cx="651" cy="236"/>
            </a:xfrm>
            <a:custGeom>
              <a:avLst/>
              <a:gdLst>
                <a:gd name="T0" fmla="*/ 127 w 364"/>
                <a:gd name="T1" fmla="*/ 32 h 139"/>
                <a:gd name="T2" fmla="*/ 110 w 364"/>
                <a:gd name="T3" fmla="*/ 15 h 139"/>
                <a:gd name="T4" fmla="*/ 43 w 364"/>
                <a:gd name="T5" fmla="*/ 0 h 139"/>
                <a:gd name="T6" fmla="*/ 43 w 364"/>
                <a:gd name="T7" fmla="*/ 32 h 139"/>
                <a:gd name="T8" fmla="*/ 28 w 364"/>
                <a:gd name="T9" fmla="*/ 71 h 139"/>
                <a:gd name="T10" fmla="*/ 11 w 364"/>
                <a:gd name="T11" fmla="*/ 68 h 139"/>
                <a:gd name="T12" fmla="*/ 0 w 364"/>
                <a:gd name="T13" fmla="*/ 85 h 139"/>
                <a:gd name="T14" fmla="*/ 15 w 364"/>
                <a:gd name="T15" fmla="*/ 85 h 139"/>
                <a:gd name="T16" fmla="*/ 11 w 364"/>
                <a:gd name="T17" fmla="*/ 106 h 139"/>
                <a:gd name="T18" fmla="*/ 28 w 364"/>
                <a:gd name="T19" fmla="*/ 121 h 139"/>
                <a:gd name="T20" fmla="*/ 43 w 364"/>
                <a:gd name="T21" fmla="*/ 121 h 139"/>
                <a:gd name="T22" fmla="*/ 61 w 364"/>
                <a:gd name="T23" fmla="*/ 106 h 139"/>
                <a:gd name="T24" fmla="*/ 78 w 364"/>
                <a:gd name="T25" fmla="*/ 106 h 139"/>
                <a:gd name="T26" fmla="*/ 110 w 364"/>
                <a:gd name="T27" fmla="*/ 75 h 139"/>
                <a:gd name="T28" fmla="*/ 142 w 364"/>
                <a:gd name="T29" fmla="*/ 106 h 139"/>
                <a:gd name="T30" fmla="*/ 159 w 364"/>
                <a:gd name="T31" fmla="*/ 106 h 139"/>
                <a:gd name="T32" fmla="*/ 176 w 364"/>
                <a:gd name="T33" fmla="*/ 121 h 139"/>
                <a:gd name="T34" fmla="*/ 209 w 364"/>
                <a:gd name="T35" fmla="*/ 106 h 139"/>
                <a:gd name="T36" fmla="*/ 216 w 364"/>
                <a:gd name="T37" fmla="*/ 121 h 139"/>
                <a:gd name="T38" fmla="*/ 234 w 364"/>
                <a:gd name="T39" fmla="*/ 139 h 139"/>
                <a:gd name="T40" fmla="*/ 280 w 364"/>
                <a:gd name="T41" fmla="*/ 121 h 139"/>
                <a:gd name="T42" fmla="*/ 346 w 364"/>
                <a:gd name="T43" fmla="*/ 121 h 139"/>
                <a:gd name="T44" fmla="*/ 361 w 364"/>
                <a:gd name="T45" fmla="*/ 75 h 139"/>
                <a:gd name="T46" fmla="*/ 364 w 364"/>
                <a:gd name="T47" fmla="*/ 21 h 139"/>
                <a:gd name="T48" fmla="*/ 329 w 364"/>
                <a:gd name="T49" fmla="*/ 32 h 139"/>
                <a:gd name="T50" fmla="*/ 265 w 364"/>
                <a:gd name="T51" fmla="*/ 57 h 139"/>
                <a:gd name="T52" fmla="*/ 247 w 364"/>
                <a:gd name="T53" fmla="*/ 75 h 139"/>
                <a:gd name="T54" fmla="*/ 234 w 364"/>
                <a:gd name="T55" fmla="*/ 75 h 139"/>
                <a:gd name="T56" fmla="*/ 234 w 364"/>
                <a:gd name="T57" fmla="*/ 57 h 139"/>
                <a:gd name="T58" fmla="*/ 247 w 364"/>
                <a:gd name="T59" fmla="*/ 15 h 139"/>
                <a:gd name="T60" fmla="*/ 234 w 364"/>
                <a:gd name="T61" fmla="*/ 15 h 139"/>
                <a:gd name="T62" fmla="*/ 206 w 364"/>
                <a:gd name="T63" fmla="*/ 32 h 139"/>
                <a:gd name="T64" fmla="*/ 127 w 364"/>
                <a:gd name="T65" fmla="*/ 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4" h="139">
                  <a:moveTo>
                    <a:pt x="127" y="32"/>
                  </a:moveTo>
                  <a:lnTo>
                    <a:pt x="110" y="15"/>
                  </a:lnTo>
                  <a:lnTo>
                    <a:pt x="43" y="0"/>
                  </a:lnTo>
                  <a:lnTo>
                    <a:pt x="43" y="32"/>
                  </a:lnTo>
                  <a:lnTo>
                    <a:pt x="28" y="71"/>
                  </a:lnTo>
                  <a:lnTo>
                    <a:pt x="11" y="68"/>
                  </a:lnTo>
                  <a:lnTo>
                    <a:pt x="0" y="85"/>
                  </a:lnTo>
                  <a:lnTo>
                    <a:pt x="15" y="85"/>
                  </a:lnTo>
                  <a:lnTo>
                    <a:pt x="11" y="106"/>
                  </a:lnTo>
                  <a:lnTo>
                    <a:pt x="28" y="121"/>
                  </a:lnTo>
                  <a:lnTo>
                    <a:pt x="43" y="121"/>
                  </a:lnTo>
                  <a:lnTo>
                    <a:pt x="61" y="106"/>
                  </a:lnTo>
                  <a:lnTo>
                    <a:pt x="78" y="106"/>
                  </a:lnTo>
                  <a:lnTo>
                    <a:pt x="110" y="75"/>
                  </a:lnTo>
                  <a:lnTo>
                    <a:pt x="142" y="106"/>
                  </a:lnTo>
                  <a:lnTo>
                    <a:pt x="159" y="106"/>
                  </a:lnTo>
                  <a:lnTo>
                    <a:pt x="176" y="121"/>
                  </a:lnTo>
                  <a:lnTo>
                    <a:pt x="209" y="106"/>
                  </a:lnTo>
                  <a:lnTo>
                    <a:pt x="216" y="121"/>
                  </a:lnTo>
                  <a:lnTo>
                    <a:pt x="234" y="139"/>
                  </a:lnTo>
                  <a:lnTo>
                    <a:pt x="280" y="121"/>
                  </a:lnTo>
                  <a:lnTo>
                    <a:pt x="346" y="121"/>
                  </a:lnTo>
                  <a:lnTo>
                    <a:pt x="361" y="75"/>
                  </a:lnTo>
                  <a:lnTo>
                    <a:pt x="364" y="21"/>
                  </a:lnTo>
                  <a:lnTo>
                    <a:pt x="329" y="32"/>
                  </a:lnTo>
                  <a:lnTo>
                    <a:pt x="265" y="57"/>
                  </a:lnTo>
                  <a:lnTo>
                    <a:pt x="247" y="75"/>
                  </a:lnTo>
                  <a:lnTo>
                    <a:pt x="234" y="75"/>
                  </a:lnTo>
                  <a:lnTo>
                    <a:pt x="234" y="57"/>
                  </a:lnTo>
                  <a:lnTo>
                    <a:pt x="247" y="15"/>
                  </a:lnTo>
                  <a:lnTo>
                    <a:pt x="234" y="15"/>
                  </a:lnTo>
                  <a:lnTo>
                    <a:pt x="206" y="32"/>
                  </a:lnTo>
                  <a:lnTo>
                    <a:pt x="127" y="32"/>
                  </a:lnTo>
                </a:path>
              </a:pathLst>
            </a:custGeom>
            <a:grp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0" name="Freeform 71"/>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1" name="Freeform 72"/>
            <p:cNvSpPr>
              <a:spLocks noChangeAspect="1"/>
            </p:cNvSpPr>
            <p:nvPr/>
          </p:nvSpPr>
          <p:spPr bwMode="auto">
            <a:xfrm>
              <a:off x="3221" y="1234"/>
              <a:ext cx="512" cy="768"/>
            </a:xfrm>
            <a:custGeom>
              <a:avLst/>
              <a:gdLst>
                <a:gd name="T0" fmla="*/ 18 w 286"/>
                <a:gd name="T1" fmla="*/ 455 h 455"/>
                <a:gd name="T2" fmla="*/ 32 w 286"/>
                <a:gd name="T3" fmla="*/ 448 h 455"/>
                <a:gd name="T4" fmla="*/ 32 w 286"/>
                <a:gd name="T5" fmla="*/ 430 h 455"/>
                <a:gd name="T6" fmla="*/ 67 w 286"/>
                <a:gd name="T7" fmla="*/ 430 h 455"/>
                <a:gd name="T8" fmla="*/ 82 w 286"/>
                <a:gd name="T9" fmla="*/ 448 h 455"/>
                <a:gd name="T10" fmla="*/ 113 w 286"/>
                <a:gd name="T11" fmla="*/ 448 h 455"/>
                <a:gd name="T12" fmla="*/ 131 w 286"/>
                <a:gd name="T13" fmla="*/ 430 h 455"/>
                <a:gd name="T14" fmla="*/ 163 w 286"/>
                <a:gd name="T15" fmla="*/ 430 h 455"/>
                <a:gd name="T16" fmla="*/ 181 w 286"/>
                <a:gd name="T17" fmla="*/ 448 h 455"/>
                <a:gd name="T18" fmla="*/ 205 w 286"/>
                <a:gd name="T19" fmla="*/ 448 h 455"/>
                <a:gd name="T20" fmla="*/ 237 w 286"/>
                <a:gd name="T21" fmla="*/ 448 h 455"/>
                <a:gd name="T22" fmla="*/ 272 w 286"/>
                <a:gd name="T23" fmla="*/ 448 h 455"/>
                <a:gd name="T24" fmla="*/ 261 w 286"/>
                <a:gd name="T25" fmla="*/ 440 h 455"/>
                <a:gd name="T26" fmla="*/ 268 w 286"/>
                <a:gd name="T27" fmla="*/ 430 h 455"/>
                <a:gd name="T28" fmla="*/ 255 w 286"/>
                <a:gd name="T29" fmla="*/ 430 h 455"/>
                <a:gd name="T30" fmla="*/ 255 w 286"/>
                <a:gd name="T31" fmla="*/ 416 h 455"/>
                <a:gd name="T32" fmla="*/ 255 w 286"/>
                <a:gd name="T33" fmla="*/ 402 h 455"/>
                <a:gd name="T34" fmla="*/ 255 w 286"/>
                <a:gd name="T35" fmla="*/ 384 h 455"/>
                <a:gd name="T36" fmla="*/ 268 w 286"/>
                <a:gd name="T37" fmla="*/ 384 h 455"/>
                <a:gd name="T38" fmla="*/ 237 w 286"/>
                <a:gd name="T39" fmla="*/ 367 h 455"/>
                <a:gd name="T40" fmla="*/ 255 w 286"/>
                <a:gd name="T41" fmla="*/ 353 h 455"/>
                <a:gd name="T42" fmla="*/ 255 w 286"/>
                <a:gd name="T43" fmla="*/ 324 h 455"/>
                <a:gd name="T44" fmla="*/ 286 w 286"/>
                <a:gd name="T45" fmla="*/ 310 h 455"/>
                <a:gd name="T46" fmla="*/ 268 w 286"/>
                <a:gd name="T47" fmla="*/ 293 h 455"/>
                <a:gd name="T48" fmla="*/ 255 w 286"/>
                <a:gd name="T49" fmla="*/ 293 h 455"/>
                <a:gd name="T50" fmla="*/ 237 w 286"/>
                <a:gd name="T51" fmla="*/ 261 h 455"/>
                <a:gd name="T52" fmla="*/ 237 w 286"/>
                <a:gd name="T53" fmla="*/ 243 h 455"/>
                <a:gd name="T54" fmla="*/ 219 w 286"/>
                <a:gd name="T55" fmla="*/ 225 h 455"/>
                <a:gd name="T56" fmla="*/ 237 w 286"/>
                <a:gd name="T57" fmla="*/ 197 h 455"/>
                <a:gd name="T58" fmla="*/ 255 w 286"/>
                <a:gd name="T59" fmla="*/ 197 h 455"/>
                <a:gd name="T60" fmla="*/ 255 w 286"/>
                <a:gd name="T61" fmla="*/ 173 h 455"/>
                <a:gd name="T62" fmla="*/ 219 w 286"/>
                <a:gd name="T63" fmla="*/ 173 h 455"/>
                <a:gd name="T64" fmla="*/ 194 w 286"/>
                <a:gd name="T65" fmla="*/ 138 h 455"/>
                <a:gd name="T66" fmla="*/ 194 w 286"/>
                <a:gd name="T67" fmla="*/ 120 h 455"/>
                <a:gd name="T68" fmla="*/ 181 w 286"/>
                <a:gd name="T69" fmla="*/ 120 h 455"/>
                <a:gd name="T70" fmla="*/ 194 w 286"/>
                <a:gd name="T71" fmla="*/ 106 h 455"/>
                <a:gd name="T72" fmla="*/ 198 w 286"/>
                <a:gd name="T73" fmla="*/ 31 h 455"/>
                <a:gd name="T74" fmla="*/ 181 w 286"/>
                <a:gd name="T75" fmla="*/ 18 h 455"/>
                <a:gd name="T76" fmla="*/ 163 w 286"/>
                <a:gd name="T77" fmla="*/ 18 h 455"/>
                <a:gd name="T78" fmla="*/ 145 w 286"/>
                <a:gd name="T79" fmla="*/ 0 h 455"/>
                <a:gd name="T80" fmla="*/ 163 w 286"/>
                <a:gd name="T81" fmla="*/ 18 h 455"/>
                <a:gd name="T82" fmla="*/ 149 w 286"/>
                <a:gd name="T83" fmla="*/ 71 h 455"/>
                <a:gd name="T84" fmla="*/ 113 w 286"/>
                <a:gd name="T85" fmla="*/ 88 h 455"/>
                <a:gd name="T86" fmla="*/ 100 w 286"/>
                <a:gd name="T87" fmla="*/ 106 h 455"/>
                <a:gd name="T88" fmla="*/ 103 w 286"/>
                <a:gd name="T89" fmla="*/ 120 h 455"/>
                <a:gd name="T90" fmla="*/ 85 w 286"/>
                <a:gd name="T91" fmla="*/ 138 h 455"/>
                <a:gd name="T92" fmla="*/ 103 w 286"/>
                <a:gd name="T93" fmla="*/ 151 h 455"/>
                <a:gd name="T94" fmla="*/ 85 w 286"/>
                <a:gd name="T95" fmla="*/ 197 h 455"/>
                <a:gd name="T96" fmla="*/ 67 w 286"/>
                <a:gd name="T97" fmla="*/ 230 h 455"/>
                <a:gd name="T98" fmla="*/ 32 w 286"/>
                <a:gd name="T99" fmla="*/ 279 h 455"/>
                <a:gd name="T100" fmla="*/ 0 w 286"/>
                <a:gd name="T101" fmla="*/ 353 h 455"/>
                <a:gd name="T102" fmla="*/ 0 w 286"/>
                <a:gd name="T103" fmla="*/ 430 h 455"/>
                <a:gd name="T104" fmla="*/ 15 w 286"/>
                <a:gd name="T105" fmla="*/ 448 h 455"/>
                <a:gd name="T106" fmla="*/ 18 w 28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 h="455">
                  <a:moveTo>
                    <a:pt x="18" y="455"/>
                  </a:moveTo>
                  <a:lnTo>
                    <a:pt x="32" y="448"/>
                  </a:lnTo>
                  <a:lnTo>
                    <a:pt x="32" y="430"/>
                  </a:lnTo>
                  <a:lnTo>
                    <a:pt x="67" y="430"/>
                  </a:lnTo>
                  <a:lnTo>
                    <a:pt x="82" y="448"/>
                  </a:lnTo>
                  <a:lnTo>
                    <a:pt x="113" y="448"/>
                  </a:lnTo>
                  <a:lnTo>
                    <a:pt x="131" y="430"/>
                  </a:lnTo>
                  <a:lnTo>
                    <a:pt x="163" y="430"/>
                  </a:lnTo>
                  <a:lnTo>
                    <a:pt x="181" y="448"/>
                  </a:lnTo>
                  <a:lnTo>
                    <a:pt x="205" y="448"/>
                  </a:lnTo>
                  <a:lnTo>
                    <a:pt x="237" y="448"/>
                  </a:lnTo>
                  <a:lnTo>
                    <a:pt x="272" y="448"/>
                  </a:lnTo>
                  <a:lnTo>
                    <a:pt x="261" y="440"/>
                  </a:lnTo>
                  <a:lnTo>
                    <a:pt x="268" y="430"/>
                  </a:lnTo>
                  <a:lnTo>
                    <a:pt x="255" y="430"/>
                  </a:lnTo>
                  <a:lnTo>
                    <a:pt x="255" y="416"/>
                  </a:lnTo>
                  <a:lnTo>
                    <a:pt x="255" y="402"/>
                  </a:lnTo>
                  <a:lnTo>
                    <a:pt x="255" y="384"/>
                  </a:lnTo>
                  <a:lnTo>
                    <a:pt x="268" y="384"/>
                  </a:lnTo>
                  <a:lnTo>
                    <a:pt x="237" y="367"/>
                  </a:lnTo>
                  <a:lnTo>
                    <a:pt x="255" y="353"/>
                  </a:lnTo>
                  <a:lnTo>
                    <a:pt x="255" y="324"/>
                  </a:lnTo>
                  <a:lnTo>
                    <a:pt x="286" y="310"/>
                  </a:lnTo>
                  <a:lnTo>
                    <a:pt x="268" y="293"/>
                  </a:lnTo>
                  <a:lnTo>
                    <a:pt x="255" y="293"/>
                  </a:lnTo>
                  <a:lnTo>
                    <a:pt x="237" y="261"/>
                  </a:lnTo>
                  <a:lnTo>
                    <a:pt x="237" y="243"/>
                  </a:lnTo>
                  <a:lnTo>
                    <a:pt x="219" y="225"/>
                  </a:lnTo>
                  <a:lnTo>
                    <a:pt x="237" y="197"/>
                  </a:lnTo>
                  <a:lnTo>
                    <a:pt x="255" y="197"/>
                  </a:lnTo>
                  <a:lnTo>
                    <a:pt x="255" y="173"/>
                  </a:lnTo>
                  <a:lnTo>
                    <a:pt x="219" y="173"/>
                  </a:lnTo>
                  <a:lnTo>
                    <a:pt x="194" y="138"/>
                  </a:lnTo>
                  <a:lnTo>
                    <a:pt x="194" y="120"/>
                  </a:lnTo>
                  <a:lnTo>
                    <a:pt x="181" y="120"/>
                  </a:lnTo>
                  <a:lnTo>
                    <a:pt x="194" y="106"/>
                  </a:lnTo>
                  <a:lnTo>
                    <a:pt x="198" y="31"/>
                  </a:lnTo>
                  <a:lnTo>
                    <a:pt x="181" y="18"/>
                  </a:lnTo>
                  <a:lnTo>
                    <a:pt x="163" y="18"/>
                  </a:lnTo>
                  <a:lnTo>
                    <a:pt x="145" y="0"/>
                  </a:lnTo>
                  <a:lnTo>
                    <a:pt x="163" y="18"/>
                  </a:lnTo>
                  <a:lnTo>
                    <a:pt x="149" y="71"/>
                  </a:lnTo>
                  <a:lnTo>
                    <a:pt x="113" y="88"/>
                  </a:lnTo>
                  <a:lnTo>
                    <a:pt x="100" y="106"/>
                  </a:lnTo>
                  <a:lnTo>
                    <a:pt x="103" y="120"/>
                  </a:lnTo>
                  <a:lnTo>
                    <a:pt x="85" y="138"/>
                  </a:lnTo>
                  <a:lnTo>
                    <a:pt x="103" y="151"/>
                  </a:lnTo>
                  <a:lnTo>
                    <a:pt x="85" y="197"/>
                  </a:lnTo>
                  <a:lnTo>
                    <a:pt x="67" y="230"/>
                  </a:lnTo>
                  <a:lnTo>
                    <a:pt x="32" y="279"/>
                  </a:lnTo>
                  <a:lnTo>
                    <a:pt x="0" y="353"/>
                  </a:lnTo>
                  <a:lnTo>
                    <a:pt x="0" y="430"/>
                  </a:lnTo>
                  <a:lnTo>
                    <a:pt x="15" y="448"/>
                  </a:lnTo>
                  <a:lnTo>
                    <a:pt x="18" y="455"/>
                  </a:lnTo>
                </a:path>
              </a:pathLst>
            </a:custGeom>
            <a:solidFill>
              <a:srgbClr val="032936"/>
            </a:solidFill>
            <a:ln w="9525">
              <a:solidFill>
                <a:srgbClr val="FFFFFF">
                  <a:alpha val="50196"/>
                </a:srgbClr>
              </a:solidFill>
              <a:prstDash val="solid"/>
              <a:round/>
              <a:headEnd/>
              <a:tailEnd/>
            </a:ln>
          </p:spPr>
          <p:txBody>
            <a:bodyPr/>
            <a:lstStyle/>
            <a:p>
              <a:pPr>
                <a:defRPr/>
              </a:pPr>
              <a:endParaRPr lang="pt-BR">
                <a:solidFill>
                  <a:schemeClr val="accent4">
                    <a:lumMod val="90000"/>
                    <a:lumOff val="10000"/>
                  </a:schemeClr>
                </a:solidFill>
                <a:sym typeface="Gill Sans" pitchFamily="34" charset="0"/>
              </a:endParaRPr>
            </a:p>
          </p:txBody>
        </p:sp>
        <p:sp>
          <p:nvSpPr>
            <p:cNvPr id="172" name="Freeform 75"/>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3" name="Freeform 76"/>
            <p:cNvSpPr>
              <a:spLocks noChangeAspect="1"/>
            </p:cNvSpPr>
            <p:nvPr/>
          </p:nvSpPr>
          <p:spPr bwMode="auto">
            <a:xfrm>
              <a:off x="2825" y="337"/>
              <a:ext cx="496" cy="526"/>
            </a:xfrm>
            <a:custGeom>
              <a:avLst/>
              <a:gdLst>
                <a:gd name="T0" fmla="*/ 179 w 277"/>
                <a:gd name="T1" fmla="*/ 0 h 311"/>
                <a:gd name="T2" fmla="*/ 210 w 277"/>
                <a:gd name="T3" fmla="*/ 15 h 311"/>
                <a:gd name="T4" fmla="*/ 228 w 277"/>
                <a:gd name="T5" fmla="*/ 95 h 311"/>
                <a:gd name="T6" fmla="*/ 228 w 277"/>
                <a:gd name="T7" fmla="*/ 113 h 311"/>
                <a:gd name="T8" fmla="*/ 241 w 277"/>
                <a:gd name="T9" fmla="*/ 113 h 311"/>
                <a:gd name="T10" fmla="*/ 241 w 277"/>
                <a:gd name="T11" fmla="*/ 141 h 311"/>
                <a:gd name="T12" fmla="*/ 277 w 277"/>
                <a:gd name="T13" fmla="*/ 156 h 311"/>
                <a:gd name="T14" fmla="*/ 277 w 277"/>
                <a:gd name="T15" fmla="*/ 174 h 311"/>
                <a:gd name="T16" fmla="*/ 259 w 277"/>
                <a:gd name="T17" fmla="*/ 205 h 311"/>
                <a:gd name="T18" fmla="*/ 241 w 277"/>
                <a:gd name="T19" fmla="*/ 219 h 311"/>
                <a:gd name="T20" fmla="*/ 210 w 277"/>
                <a:gd name="T21" fmla="*/ 237 h 311"/>
                <a:gd name="T22" fmla="*/ 210 w 277"/>
                <a:gd name="T23" fmla="*/ 251 h 311"/>
                <a:gd name="T24" fmla="*/ 196 w 277"/>
                <a:gd name="T25" fmla="*/ 268 h 311"/>
                <a:gd name="T26" fmla="*/ 179 w 277"/>
                <a:gd name="T27" fmla="*/ 273 h 311"/>
                <a:gd name="T28" fmla="*/ 175 w 277"/>
                <a:gd name="T29" fmla="*/ 293 h 311"/>
                <a:gd name="T30" fmla="*/ 161 w 277"/>
                <a:gd name="T31" fmla="*/ 311 h 311"/>
                <a:gd name="T32" fmla="*/ 129 w 277"/>
                <a:gd name="T33" fmla="*/ 293 h 311"/>
                <a:gd name="T34" fmla="*/ 116 w 277"/>
                <a:gd name="T35" fmla="*/ 258 h 311"/>
                <a:gd name="T36" fmla="*/ 98 w 277"/>
                <a:gd name="T37" fmla="*/ 237 h 311"/>
                <a:gd name="T38" fmla="*/ 95 w 277"/>
                <a:gd name="T39" fmla="*/ 187 h 311"/>
                <a:gd name="T40" fmla="*/ 63 w 277"/>
                <a:gd name="T41" fmla="*/ 156 h 311"/>
                <a:gd name="T42" fmla="*/ 31 w 277"/>
                <a:gd name="T43" fmla="*/ 156 h 311"/>
                <a:gd name="T44" fmla="*/ 18 w 277"/>
                <a:gd name="T45" fmla="*/ 141 h 311"/>
                <a:gd name="T46" fmla="*/ 0 w 277"/>
                <a:gd name="T47" fmla="*/ 138 h 311"/>
                <a:gd name="T48" fmla="*/ 0 w 277"/>
                <a:gd name="T49" fmla="*/ 100 h 311"/>
                <a:gd name="T50" fmla="*/ 18 w 277"/>
                <a:gd name="T51" fmla="*/ 100 h 311"/>
                <a:gd name="T52" fmla="*/ 31 w 277"/>
                <a:gd name="T53" fmla="*/ 113 h 311"/>
                <a:gd name="T54" fmla="*/ 49 w 277"/>
                <a:gd name="T55" fmla="*/ 113 h 311"/>
                <a:gd name="T56" fmla="*/ 49 w 277"/>
                <a:gd name="T57" fmla="*/ 100 h 311"/>
                <a:gd name="T58" fmla="*/ 63 w 277"/>
                <a:gd name="T59" fmla="*/ 113 h 311"/>
                <a:gd name="T60" fmla="*/ 85 w 277"/>
                <a:gd name="T61" fmla="*/ 100 h 311"/>
                <a:gd name="T62" fmla="*/ 98 w 277"/>
                <a:gd name="T63" fmla="*/ 113 h 311"/>
                <a:gd name="T64" fmla="*/ 116 w 277"/>
                <a:gd name="T65" fmla="*/ 113 h 311"/>
                <a:gd name="T66" fmla="*/ 129 w 277"/>
                <a:gd name="T67" fmla="*/ 100 h 311"/>
                <a:gd name="T68" fmla="*/ 161 w 277"/>
                <a:gd name="T69" fmla="*/ 32 h 311"/>
                <a:gd name="T70" fmla="*/ 179 w 277"/>
                <a:gd name="T71" fmla="*/ 15 h 311"/>
                <a:gd name="T72" fmla="*/ 179 w 277"/>
                <a:gd name="T7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 h="311">
                  <a:moveTo>
                    <a:pt x="179" y="0"/>
                  </a:moveTo>
                  <a:lnTo>
                    <a:pt x="210" y="15"/>
                  </a:lnTo>
                  <a:lnTo>
                    <a:pt x="228" y="95"/>
                  </a:lnTo>
                  <a:lnTo>
                    <a:pt x="228" y="113"/>
                  </a:lnTo>
                  <a:lnTo>
                    <a:pt x="241" y="113"/>
                  </a:lnTo>
                  <a:lnTo>
                    <a:pt x="241" y="141"/>
                  </a:lnTo>
                  <a:lnTo>
                    <a:pt x="277" y="156"/>
                  </a:lnTo>
                  <a:lnTo>
                    <a:pt x="277" y="174"/>
                  </a:lnTo>
                  <a:lnTo>
                    <a:pt x="259" y="205"/>
                  </a:lnTo>
                  <a:lnTo>
                    <a:pt x="241" y="219"/>
                  </a:lnTo>
                  <a:lnTo>
                    <a:pt x="210" y="237"/>
                  </a:lnTo>
                  <a:lnTo>
                    <a:pt x="210" y="251"/>
                  </a:lnTo>
                  <a:lnTo>
                    <a:pt x="196" y="268"/>
                  </a:lnTo>
                  <a:lnTo>
                    <a:pt x="179" y="273"/>
                  </a:lnTo>
                  <a:lnTo>
                    <a:pt x="175" y="293"/>
                  </a:lnTo>
                  <a:lnTo>
                    <a:pt x="161" y="311"/>
                  </a:lnTo>
                  <a:lnTo>
                    <a:pt x="129" y="293"/>
                  </a:lnTo>
                  <a:lnTo>
                    <a:pt x="116" y="258"/>
                  </a:lnTo>
                  <a:lnTo>
                    <a:pt x="98" y="237"/>
                  </a:lnTo>
                  <a:lnTo>
                    <a:pt x="95" y="187"/>
                  </a:lnTo>
                  <a:lnTo>
                    <a:pt x="63" y="156"/>
                  </a:lnTo>
                  <a:lnTo>
                    <a:pt x="31" y="156"/>
                  </a:lnTo>
                  <a:lnTo>
                    <a:pt x="18" y="141"/>
                  </a:lnTo>
                  <a:lnTo>
                    <a:pt x="0" y="138"/>
                  </a:lnTo>
                  <a:lnTo>
                    <a:pt x="0" y="100"/>
                  </a:lnTo>
                  <a:lnTo>
                    <a:pt x="18" y="100"/>
                  </a:lnTo>
                  <a:lnTo>
                    <a:pt x="31" y="113"/>
                  </a:lnTo>
                  <a:lnTo>
                    <a:pt x="49" y="113"/>
                  </a:lnTo>
                  <a:lnTo>
                    <a:pt x="49" y="100"/>
                  </a:lnTo>
                  <a:lnTo>
                    <a:pt x="63" y="113"/>
                  </a:lnTo>
                  <a:lnTo>
                    <a:pt x="85" y="100"/>
                  </a:lnTo>
                  <a:lnTo>
                    <a:pt x="98" y="113"/>
                  </a:lnTo>
                  <a:lnTo>
                    <a:pt x="116" y="113"/>
                  </a:lnTo>
                  <a:lnTo>
                    <a:pt x="129" y="100"/>
                  </a:lnTo>
                  <a:lnTo>
                    <a:pt x="161" y="32"/>
                  </a:lnTo>
                  <a:lnTo>
                    <a:pt x="179" y="15"/>
                  </a:lnTo>
                  <a:lnTo>
                    <a:pt x="179"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4" name="Freeform 78"/>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5" name="Freeform 79"/>
            <p:cNvSpPr>
              <a:spLocks noChangeAspect="1"/>
            </p:cNvSpPr>
            <p:nvPr/>
          </p:nvSpPr>
          <p:spPr bwMode="auto">
            <a:xfrm>
              <a:off x="2401" y="506"/>
              <a:ext cx="1310" cy="1192"/>
            </a:xfrm>
            <a:custGeom>
              <a:avLst/>
              <a:gdLst>
                <a:gd name="T0" fmla="*/ 0 w 733"/>
                <a:gd name="T1" fmla="*/ 70 h 707"/>
                <a:gd name="T2" fmla="*/ 49 w 733"/>
                <a:gd name="T3" fmla="*/ 56 h 707"/>
                <a:gd name="T4" fmla="*/ 82 w 733"/>
                <a:gd name="T5" fmla="*/ 42 h 707"/>
                <a:gd name="T6" fmla="*/ 126 w 733"/>
                <a:gd name="T7" fmla="*/ 42 h 707"/>
                <a:gd name="T8" fmla="*/ 155 w 733"/>
                <a:gd name="T9" fmla="*/ 14 h 707"/>
                <a:gd name="T10" fmla="*/ 236 w 733"/>
                <a:gd name="T11" fmla="*/ 0 h 707"/>
                <a:gd name="T12" fmla="*/ 254 w 733"/>
                <a:gd name="T13" fmla="*/ 42 h 707"/>
                <a:gd name="T14" fmla="*/ 300 w 733"/>
                <a:gd name="T15" fmla="*/ 56 h 707"/>
                <a:gd name="T16" fmla="*/ 335 w 733"/>
                <a:gd name="T17" fmla="*/ 137 h 707"/>
                <a:gd name="T18" fmla="*/ 366 w 733"/>
                <a:gd name="T19" fmla="*/ 193 h 707"/>
                <a:gd name="T20" fmla="*/ 398 w 733"/>
                <a:gd name="T21" fmla="*/ 229 h 707"/>
                <a:gd name="T22" fmla="*/ 380 w 733"/>
                <a:gd name="T23" fmla="*/ 242 h 707"/>
                <a:gd name="T24" fmla="*/ 448 w 733"/>
                <a:gd name="T25" fmla="*/ 211 h 707"/>
                <a:gd name="T26" fmla="*/ 465 w 733"/>
                <a:gd name="T27" fmla="*/ 229 h 707"/>
                <a:gd name="T28" fmla="*/ 448 w 733"/>
                <a:gd name="T29" fmla="*/ 242 h 707"/>
                <a:gd name="T30" fmla="*/ 479 w 733"/>
                <a:gd name="T31" fmla="*/ 242 h 707"/>
                <a:gd name="T32" fmla="*/ 497 w 733"/>
                <a:gd name="T33" fmla="*/ 260 h 707"/>
                <a:gd name="T34" fmla="*/ 515 w 733"/>
                <a:gd name="T35" fmla="*/ 260 h 707"/>
                <a:gd name="T36" fmla="*/ 546 w 733"/>
                <a:gd name="T37" fmla="*/ 242 h 707"/>
                <a:gd name="T38" fmla="*/ 528 w 733"/>
                <a:gd name="T39" fmla="*/ 291 h 707"/>
                <a:gd name="T40" fmla="*/ 564 w 733"/>
                <a:gd name="T41" fmla="*/ 260 h 707"/>
                <a:gd name="T42" fmla="*/ 613 w 733"/>
                <a:gd name="T43" fmla="*/ 229 h 707"/>
                <a:gd name="T44" fmla="*/ 659 w 733"/>
                <a:gd name="T45" fmla="*/ 168 h 707"/>
                <a:gd name="T46" fmla="*/ 666 w 733"/>
                <a:gd name="T47" fmla="*/ 168 h 707"/>
                <a:gd name="T48" fmla="*/ 718 w 733"/>
                <a:gd name="T49" fmla="*/ 211 h 707"/>
                <a:gd name="T50" fmla="*/ 733 w 733"/>
                <a:gd name="T51" fmla="*/ 260 h 707"/>
                <a:gd name="T52" fmla="*/ 701 w 733"/>
                <a:gd name="T53" fmla="*/ 331 h 707"/>
                <a:gd name="T54" fmla="*/ 659 w 733"/>
                <a:gd name="T55" fmla="*/ 398 h 707"/>
                <a:gd name="T56" fmla="*/ 623 w 733"/>
                <a:gd name="T57" fmla="*/ 450 h 707"/>
                <a:gd name="T58" fmla="*/ 577 w 733"/>
                <a:gd name="T59" fmla="*/ 521 h 707"/>
                <a:gd name="T60" fmla="*/ 564 w 733"/>
                <a:gd name="T61" fmla="*/ 552 h 707"/>
                <a:gd name="T62" fmla="*/ 564 w 733"/>
                <a:gd name="T63" fmla="*/ 584 h 707"/>
                <a:gd name="T64" fmla="*/ 528 w 733"/>
                <a:gd name="T65" fmla="*/ 658 h 707"/>
                <a:gd name="T66" fmla="*/ 120 w 733"/>
                <a:gd name="T67" fmla="*/ 693 h 707"/>
                <a:gd name="T68" fmla="*/ 95 w 733"/>
                <a:gd name="T69" fmla="*/ 658 h 707"/>
                <a:gd name="T70" fmla="*/ 78 w 733"/>
                <a:gd name="T71" fmla="*/ 602 h 707"/>
                <a:gd name="T72" fmla="*/ 28 w 733"/>
                <a:gd name="T73" fmla="*/ 539 h 707"/>
                <a:gd name="T74" fmla="*/ 134 w 733"/>
                <a:gd name="T75" fmla="*/ 278 h 707"/>
                <a:gd name="T76" fmla="*/ 98 w 733"/>
                <a:gd name="T77" fmla="*/ 246 h 707"/>
                <a:gd name="T78" fmla="*/ 49 w 733"/>
                <a:gd name="T79" fmla="*/ 229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3" h="707">
                  <a:moveTo>
                    <a:pt x="0" y="168"/>
                  </a:moveTo>
                  <a:lnTo>
                    <a:pt x="0" y="70"/>
                  </a:lnTo>
                  <a:lnTo>
                    <a:pt x="32" y="56"/>
                  </a:lnTo>
                  <a:lnTo>
                    <a:pt x="49" y="56"/>
                  </a:lnTo>
                  <a:lnTo>
                    <a:pt x="64" y="56"/>
                  </a:lnTo>
                  <a:lnTo>
                    <a:pt x="82" y="42"/>
                  </a:lnTo>
                  <a:lnTo>
                    <a:pt x="104" y="42"/>
                  </a:lnTo>
                  <a:lnTo>
                    <a:pt x="126" y="42"/>
                  </a:lnTo>
                  <a:lnTo>
                    <a:pt x="172" y="42"/>
                  </a:lnTo>
                  <a:lnTo>
                    <a:pt x="155" y="14"/>
                  </a:lnTo>
                  <a:lnTo>
                    <a:pt x="155" y="0"/>
                  </a:lnTo>
                  <a:lnTo>
                    <a:pt x="236" y="0"/>
                  </a:lnTo>
                  <a:lnTo>
                    <a:pt x="236" y="38"/>
                  </a:lnTo>
                  <a:lnTo>
                    <a:pt x="254" y="42"/>
                  </a:lnTo>
                  <a:lnTo>
                    <a:pt x="267" y="56"/>
                  </a:lnTo>
                  <a:lnTo>
                    <a:pt x="300" y="56"/>
                  </a:lnTo>
                  <a:lnTo>
                    <a:pt x="335" y="87"/>
                  </a:lnTo>
                  <a:lnTo>
                    <a:pt x="335" y="137"/>
                  </a:lnTo>
                  <a:lnTo>
                    <a:pt x="352" y="155"/>
                  </a:lnTo>
                  <a:lnTo>
                    <a:pt x="366" y="193"/>
                  </a:lnTo>
                  <a:lnTo>
                    <a:pt x="398" y="211"/>
                  </a:lnTo>
                  <a:lnTo>
                    <a:pt x="398" y="229"/>
                  </a:lnTo>
                  <a:lnTo>
                    <a:pt x="352" y="229"/>
                  </a:lnTo>
                  <a:lnTo>
                    <a:pt x="380" y="242"/>
                  </a:lnTo>
                  <a:lnTo>
                    <a:pt x="430" y="211"/>
                  </a:lnTo>
                  <a:lnTo>
                    <a:pt x="448" y="211"/>
                  </a:lnTo>
                  <a:lnTo>
                    <a:pt x="465" y="211"/>
                  </a:lnTo>
                  <a:lnTo>
                    <a:pt x="465" y="229"/>
                  </a:lnTo>
                  <a:lnTo>
                    <a:pt x="465" y="242"/>
                  </a:lnTo>
                  <a:lnTo>
                    <a:pt x="448" y="242"/>
                  </a:lnTo>
                  <a:lnTo>
                    <a:pt x="465" y="260"/>
                  </a:lnTo>
                  <a:lnTo>
                    <a:pt x="479" y="242"/>
                  </a:lnTo>
                  <a:lnTo>
                    <a:pt x="479" y="260"/>
                  </a:lnTo>
                  <a:lnTo>
                    <a:pt x="497" y="260"/>
                  </a:lnTo>
                  <a:lnTo>
                    <a:pt x="515" y="242"/>
                  </a:lnTo>
                  <a:lnTo>
                    <a:pt x="515" y="260"/>
                  </a:lnTo>
                  <a:lnTo>
                    <a:pt x="528" y="260"/>
                  </a:lnTo>
                  <a:lnTo>
                    <a:pt x="546" y="242"/>
                  </a:lnTo>
                  <a:lnTo>
                    <a:pt x="546" y="260"/>
                  </a:lnTo>
                  <a:lnTo>
                    <a:pt x="528" y="291"/>
                  </a:lnTo>
                  <a:lnTo>
                    <a:pt x="546" y="291"/>
                  </a:lnTo>
                  <a:lnTo>
                    <a:pt x="564" y="260"/>
                  </a:lnTo>
                  <a:lnTo>
                    <a:pt x="595" y="229"/>
                  </a:lnTo>
                  <a:lnTo>
                    <a:pt x="613" y="229"/>
                  </a:lnTo>
                  <a:lnTo>
                    <a:pt x="627" y="193"/>
                  </a:lnTo>
                  <a:lnTo>
                    <a:pt x="659" y="168"/>
                  </a:lnTo>
                  <a:lnTo>
                    <a:pt x="659" y="193"/>
                  </a:lnTo>
                  <a:lnTo>
                    <a:pt x="666" y="168"/>
                  </a:lnTo>
                  <a:lnTo>
                    <a:pt x="701" y="193"/>
                  </a:lnTo>
                  <a:lnTo>
                    <a:pt x="718" y="211"/>
                  </a:lnTo>
                  <a:lnTo>
                    <a:pt x="733" y="211"/>
                  </a:lnTo>
                  <a:lnTo>
                    <a:pt x="733" y="260"/>
                  </a:lnTo>
                  <a:lnTo>
                    <a:pt x="701" y="291"/>
                  </a:lnTo>
                  <a:lnTo>
                    <a:pt x="701" y="331"/>
                  </a:lnTo>
                  <a:lnTo>
                    <a:pt x="684" y="348"/>
                  </a:lnTo>
                  <a:lnTo>
                    <a:pt x="659" y="398"/>
                  </a:lnTo>
                  <a:lnTo>
                    <a:pt x="605" y="433"/>
                  </a:lnTo>
                  <a:lnTo>
                    <a:pt x="623" y="450"/>
                  </a:lnTo>
                  <a:lnTo>
                    <a:pt x="610" y="503"/>
                  </a:lnTo>
                  <a:lnTo>
                    <a:pt x="577" y="521"/>
                  </a:lnTo>
                  <a:lnTo>
                    <a:pt x="564" y="539"/>
                  </a:lnTo>
                  <a:lnTo>
                    <a:pt x="564" y="552"/>
                  </a:lnTo>
                  <a:lnTo>
                    <a:pt x="546" y="570"/>
                  </a:lnTo>
                  <a:lnTo>
                    <a:pt x="564" y="584"/>
                  </a:lnTo>
                  <a:lnTo>
                    <a:pt x="546" y="626"/>
                  </a:lnTo>
                  <a:lnTo>
                    <a:pt x="528" y="658"/>
                  </a:lnTo>
                  <a:lnTo>
                    <a:pt x="497" y="707"/>
                  </a:lnTo>
                  <a:lnTo>
                    <a:pt x="120" y="693"/>
                  </a:lnTo>
                  <a:lnTo>
                    <a:pt x="103" y="676"/>
                  </a:lnTo>
                  <a:lnTo>
                    <a:pt x="95" y="658"/>
                  </a:lnTo>
                  <a:lnTo>
                    <a:pt x="78" y="644"/>
                  </a:lnTo>
                  <a:lnTo>
                    <a:pt x="78" y="602"/>
                  </a:lnTo>
                  <a:lnTo>
                    <a:pt x="49" y="570"/>
                  </a:lnTo>
                  <a:lnTo>
                    <a:pt x="28" y="539"/>
                  </a:lnTo>
                  <a:lnTo>
                    <a:pt x="74" y="429"/>
                  </a:lnTo>
                  <a:lnTo>
                    <a:pt x="134" y="278"/>
                  </a:lnTo>
                  <a:lnTo>
                    <a:pt x="120" y="260"/>
                  </a:lnTo>
                  <a:lnTo>
                    <a:pt x="98" y="246"/>
                  </a:lnTo>
                  <a:lnTo>
                    <a:pt x="82" y="250"/>
                  </a:lnTo>
                  <a:lnTo>
                    <a:pt x="49" y="229"/>
                  </a:lnTo>
                  <a:lnTo>
                    <a:pt x="0" y="168"/>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6" name="Freeform 81"/>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7" name="Freeform 82"/>
            <p:cNvSpPr>
              <a:spLocks noChangeAspect="1"/>
            </p:cNvSpPr>
            <p:nvPr/>
          </p:nvSpPr>
          <p:spPr bwMode="auto">
            <a:xfrm>
              <a:off x="839" y="1492"/>
              <a:ext cx="762" cy="390"/>
            </a:xfrm>
            <a:custGeom>
              <a:avLst/>
              <a:gdLst>
                <a:gd name="T0" fmla="*/ 427 w 427"/>
                <a:gd name="T1" fmla="*/ 141 h 233"/>
                <a:gd name="T2" fmla="*/ 212 w 427"/>
                <a:gd name="T3" fmla="*/ 60 h 233"/>
                <a:gd name="T4" fmla="*/ 15 w 427"/>
                <a:gd name="T5" fmla="*/ 0 h 233"/>
                <a:gd name="T6" fmla="*/ 18 w 427"/>
                <a:gd name="T7" fmla="*/ 21 h 233"/>
                <a:gd name="T8" fmla="*/ 0 w 427"/>
                <a:gd name="T9" fmla="*/ 46 h 233"/>
                <a:gd name="T10" fmla="*/ 17 w 427"/>
                <a:gd name="T11" fmla="*/ 62 h 233"/>
                <a:gd name="T12" fmla="*/ 34 w 427"/>
                <a:gd name="T13" fmla="*/ 78 h 233"/>
                <a:gd name="T14" fmla="*/ 49 w 427"/>
                <a:gd name="T15" fmla="*/ 93 h 233"/>
                <a:gd name="T16" fmla="*/ 64 w 427"/>
                <a:gd name="T17" fmla="*/ 110 h 233"/>
                <a:gd name="T18" fmla="*/ 64 w 427"/>
                <a:gd name="T19" fmla="*/ 145 h 233"/>
                <a:gd name="T20" fmla="*/ 99 w 427"/>
                <a:gd name="T21" fmla="*/ 145 h 233"/>
                <a:gd name="T22" fmla="*/ 131 w 427"/>
                <a:gd name="T23" fmla="*/ 177 h 233"/>
                <a:gd name="T24" fmla="*/ 162 w 427"/>
                <a:gd name="T25" fmla="*/ 177 h 233"/>
                <a:gd name="T26" fmla="*/ 197 w 427"/>
                <a:gd name="T27" fmla="*/ 145 h 233"/>
                <a:gd name="T28" fmla="*/ 212 w 427"/>
                <a:gd name="T29" fmla="*/ 145 h 233"/>
                <a:gd name="T30" fmla="*/ 212 w 427"/>
                <a:gd name="T31" fmla="*/ 233 h 233"/>
                <a:gd name="T32" fmla="*/ 238 w 427"/>
                <a:gd name="T33" fmla="*/ 233 h 233"/>
                <a:gd name="T34" fmla="*/ 263 w 427"/>
                <a:gd name="T35" fmla="*/ 233 h 233"/>
                <a:gd name="T36" fmla="*/ 310 w 427"/>
                <a:gd name="T37" fmla="*/ 233 h 233"/>
                <a:gd name="T38" fmla="*/ 342 w 427"/>
                <a:gd name="T39" fmla="*/ 218 h 233"/>
                <a:gd name="T40" fmla="*/ 360 w 427"/>
                <a:gd name="T41" fmla="*/ 202 h 233"/>
                <a:gd name="T42" fmla="*/ 378 w 427"/>
                <a:gd name="T43" fmla="*/ 202 h 233"/>
                <a:gd name="T44" fmla="*/ 427 w 427"/>
                <a:gd name="T45" fmla="*/ 14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233">
                  <a:moveTo>
                    <a:pt x="427" y="141"/>
                  </a:moveTo>
                  <a:lnTo>
                    <a:pt x="212" y="60"/>
                  </a:lnTo>
                  <a:lnTo>
                    <a:pt x="15" y="0"/>
                  </a:lnTo>
                  <a:lnTo>
                    <a:pt x="18" y="21"/>
                  </a:lnTo>
                  <a:lnTo>
                    <a:pt x="0" y="46"/>
                  </a:lnTo>
                  <a:lnTo>
                    <a:pt x="17" y="62"/>
                  </a:lnTo>
                  <a:lnTo>
                    <a:pt x="34" y="78"/>
                  </a:lnTo>
                  <a:lnTo>
                    <a:pt x="49" y="93"/>
                  </a:lnTo>
                  <a:lnTo>
                    <a:pt x="64" y="110"/>
                  </a:lnTo>
                  <a:lnTo>
                    <a:pt x="64" y="145"/>
                  </a:lnTo>
                  <a:lnTo>
                    <a:pt x="99" y="145"/>
                  </a:lnTo>
                  <a:lnTo>
                    <a:pt x="131" y="177"/>
                  </a:lnTo>
                  <a:lnTo>
                    <a:pt x="162" y="177"/>
                  </a:lnTo>
                  <a:lnTo>
                    <a:pt x="197" y="145"/>
                  </a:lnTo>
                  <a:lnTo>
                    <a:pt x="212" y="145"/>
                  </a:lnTo>
                  <a:lnTo>
                    <a:pt x="212" y="233"/>
                  </a:lnTo>
                  <a:lnTo>
                    <a:pt x="238" y="233"/>
                  </a:lnTo>
                  <a:lnTo>
                    <a:pt x="263" y="233"/>
                  </a:lnTo>
                  <a:lnTo>
                    <a:pt x="310" y="233"/>
                  </a:lnTo>
                  <a:lnTo>
                    <a:pt x="342" y="218"/>
                  </a:lnTo>
                  <a:lnTo>
                    <a:pt x="360" y="202"/>
                  </a:lnTo>
                  <a:lnTo>
                    <a:pt x="378" y="202"/>
                  </a:lnTo>
                  <a:lnTo>
                    <a:pt x="427" y="141"/>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78" name="Freeform 84"/>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79" name="Freeform 85"/>
            <p:cNvSpPr>
              <a:spLocks noChangeAspect="1"/>
            </p:cNvSpPr>
            <p:nvPr/>
          </p:nvSpPr>
          <p:spPr bwMode="auto">
            <a:xfrm>
              <a:off x="1753" y="243"/>
              <a:ext cx="648" cy="648"/>
            </a:xfrm>
            <a:custGeom>
              <a:avLst/>
              <a:gdLst>
                <a:gd name="T0" fmla="*/ 248 w 363"/>
                <a:gd name="T1" fmla="*/ 0 h 384"/>
                <a:gd name="T2" fmla="*/ 279 w 363"/>
                <a:gd name="T3" fmla="*/ 0 h 384"/>
                <a:gd name="T4" fmla="*/ 297 w 363"/>
                <a:gd name="T5" fmla="*/ 18 h 384"/>
                <a:gd name="T6" fmla="*/ 279 w 363"/>
                <a:gd name="T7" fmla="*/ 36 h 384"/>
                <a:gd name="T8" fmla="*/ 297 w 363"/>
                <a:gd name="T9" fmla="*/ 60 h 384"/>
                <a:gd name="T10" fmla="*/ 314 w 363"/>
                <a:gd name="T11" fmla="*/ 74 h 384"/>
                <a:gd name="T12" fmla="*/ 314 w 363"/>
                <a:gd name="T13" fmla="*/ 88 h 384"/>
                <a:gd name="T14" fmla="*/ 297 w 363"/>
                <a:gd name="T15" fmla="*/ 105 h 384"/>
                <a:gd name="T16" fmla="*/ 297 w 363"/>
                <a:gd name="T17" fmla="*/ 139 h 384"/>
                <a:gd name="T18" fmla="*/ 297 w 363"/>
                <a:gd name="T19" fmla="*/ 157 h 384"/>
                <a:gd name="T20" fmla="*/ 297 w 363"/>
                <a:gd name="T21" fmla="*/ 172 h 384"/>
                <a:gd name="T22" fmla="*/ 314 w 363"/>
                <a:gd name="T23" fmla="*/ 197 h 384"/>
                <a:gd name="T24" fmla="*/ 346 w 363"/>
                <a:gd name="T25" fmla="*/ 229 h 384"/>
                <a:gd name="T26" fmla="*/ 363 w 363"/>
                <a:gd name="T27" fmla="*/ 229 h 384"/>
                <a:gd name="T28" fmla="*/ 363 w 363"/>
                <a:gd name="T29" fmla="*/ 279 h 384"/>
                <a:gd name="T30" fmla="*/ 314 w 363"/>
                <a:gd name="T31" fmla="*/ 279 h 384"/>
                <a:gd name="T32" fmla="*/ 297 w 363"/>
                <a:gd name="T33" fmla="*/ 292 h 384"/>
                <a:gd name="T34" fmla="*/ 297 w 363"/>
                <a:gd name="T35" fmla="*/ 310 h 384"/>
                <a:gd name="T36" fmla="*/ 279 w 363"/>
                <a:gd name="T37" fmla="*/ 310 h 384"/>
                <a:gd name="T38" fmla="*/ 248 w 363"/>
                <a:gd name="T39" fmla="*/ 353 h 384"/>
                <a:gd name="T40" fmla="*/ 230 w 363"/>
                <a:gd name="T41" fmla="*/ 328 h 384"/>
                <a:gd name="T42" fmla="*/ 197 w 363"/>
                <a:gd name="T43" fmla="*/ 353 h 384"/>
                <a:gd name="T44" fmla="*/ 197 w 363"/>
                <a:gd name="T45" fmla="*/ 384 h 384"/>
                <a:gd name="T46" fmla="*/ 180 w 363"/>
                <a:gd name="T47" fmla="*/ 384 h 384"/>
                <a:gd name="T48" fmla="*/ 138 w 363"/>
                <a:gd name="T49" fmla="*/ 356 h 384"/>
                <a:gd name="T50" fmla="*/ 148 w 363"/>
                <a:gd name="T51" fmla="*/ 353 h 384"/>
                <a:gd name="T52" fmla="*/ 148 w 363"/>
                <a:gd name="T53" fmla="*/ 310 h 384"/>
                <a:gd name="T54" fmla="*/ 116 w 363"/>
                <a:gd name="T55" fmla="*/ 197 h 384"/>
                <a:gd name="T56" fmla="*/ 85 w 363"/>
                <a:gd name="T57" fmla="*/ 172 h 384"/>
                <a:gd name="T58" fmla="*/ 54 w 363"/>
                <a:gd name="T59" fmla="*/ 172 h 384"/>
                <a:gd name="T60" fmla="*/ 54 w 363"/>
                <a:gd name="T61" fmla="*/ 156 h 384"/>
                <a:gd name="T62" fmla="*/ 36 w 363"/>
                <a:gd name="T63" fmla="*/ 141 h 384"/>
                <a:gd name="T64" fmla="*/ 36 w 363"/>
                <a:gd name="T65" fmla="*/ 105 h 384"/>
                <a:gd name="T66" fmla="*/ 0 w 363"/>
                <a:gd name="T67" fmla="*/ 88 h 384"/>
                <a:gd name="T68" fmla="*/ 0 w 363"/>
                <a:gd name="T69" fmla="*/ 74 h 384"/>
                <a:gd name="T70" fmla="*/ 36 w 363"/>
                <a:gd name="T71" fmla="*/ 74 h 384"/>
                <a:gd name="T72" fmla="*/ 54 w 363"/>
                <a:gd name="T73" fmla="*/ 88 h 384"/>
                <a:gd name="T74" fmla="*/ 85 w 363"/>
                <a:gd name="T75" fmla="*/ 88 h 384"/>
                <a:gd name="T76" fmla="*/ 116 w 363"/>
                <a:gd name="T77" fmla="*/ 105 h 384"/>
                <a:gd name="T78" fmla="*/ 116 w 363"/>
                <a:gd name="T79" fmla="*/ 88 h 384"/>
                <a:gd name="T80" fmla="*/ 148 w 363"/>
                <a:gd name="T81" fmla="*/ 74 h 384"/>
                <a:gd name="T82" fmla="*/ 180 w 363"/>
                <a:gd name="T83" fmla="*/ 74 h 384"/>
                <a:gd name="T84" fmla="*/ 197 w 363"/>
                <a:gd name="T85" fmla="*/ 60 h 384"/>
                <a:gd name="T86" fmla="*/ 230 w 363"/>
                <a:gd name="T87" fmla="*/ 60 h 384"/>
                <a:gd name="T88" fmla="*/ 264 w 363"/>
                <a:gd name="T89" fmla="*/ 18 h 384"/>
                <a:gd name="T90" fmla="*/ 248 w 363"/>
                <a:gd name="T91"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 h="384">
                  <a:moveTo>
                    <a:pt x="248" y="0"/>
                  </a:moveTo>
                  <a:lnTo>
                    <a:pt x="279" y="0"/>
                  </a:lnTo>
                  <a:lnTo>
                    <a:pt x="297" y="18"/>
                  </a:lnTo>
                  <a:lnTo>
                    <a:pt x="279" y="36"/>
                  </a:lnTo>
                  <a:lnTo>
                    <a:pt x="297" y="60"/>
                  </a:lnTo>
                  <a:lnTo>
                    <a:pt x="314" y="74"/>
                  </a:lnTo>
                  <a:lnTo>
                    <a:pt x="314" y="88"/>
                  </a:lnTo>
                  <a:lnTo>
                    <a:pt x="297" y="105"/>
                  </a:lnTo>
                  <a:lnTo>
                    <a:pt x="297" y="139"/>
                  </a:lnTo>
                  <a:lnTo>
                    <a:pt x="297" y="157"/>
                  </a:lnTo>
                  <a:lnTo>
                    <a:pt x="297" y="172"/>
                  </a:lnTo>
                  <a:lnTo>
                    <a:pt x="314" y="197"/>
                  </a:lnTo>
                  <a:lnTo>
                    <a:pt x="346" y="229"/>
                  </a:lnTo>
                  <a:lnTo>
                    <a:pt x="363" y="229"/>
                  </a:lnTo>
                  <a:lnTo>
                    <a:pt x="363" y="279"/>
                  </a:lnTo>
                  <a:lnTo>
                    <a:pt x="314" y="279"/>
                  </a:lnTo>
                  <a:lnTo>
                    <a:pt x="297" y="292"/>
                  </a:lnTo>
                  <a:lnTo>
                    <a:pt x="297" y="310"/>
                  </a:lnTo>
                  <a:lnTo>
                    <a:pt x="279" y="310"/>
                  </a:lnTo>
                  <a:lnTo>
                    <a:pt x="248" y="353"/>
                  </a:lnTo>
                  <a:lnTo>
                    <a:pt x="230" y="328"/>
                  </a:lnTo>
                  <a:lnTo>
                    <a:pt x="197" y="353"/>
                  </a:lnTo>
                  <a:lnTo>
                    <a:pt x="197" y="384"/>
                  </a:lnTo>
                  <a:lnTo>
                    <a:pt x="180" y="384"/>
                  </a:lnTo>
                  <a:lnTo>
                    <a:pt x="138" y="356"/>
                  </a:lnTo>
                  <a:lnTo>
                    <a:pt x="148" y="353"/>
                  </a:lnTo>
                  <a:lnTo>
                    <a:pt x="148" y="310"/>
                  </a:lnTo>
                  <a:lnTo>
                    <a:pt x="116" y="197"/>
                  </a:lnTo>
                  <a:lnTo>
                    <a:pt x="85" y="172"/>
                  </a:lnTo>
                  <a:lnTo>
                    <a:pt x="54" y="172"/>
                  </a:lnTo>
                  <a:lnTo>
                    <a:pt x="54" y="156"/>
                  </a:lnTo>
                  <a:lnTo>
                    <a:pt x="36" y="141"/>
                  </a:lnTo>
                  <a:lnTo>
                    <a:pt x="36" y="105"/>
                  </a:lnTo>
                  <a:lnTo>
                    <a:pt x="0" y="88"/>
                  </a:lnTo>
                  <a:lnTo>
                    <a:pt x="0" y="74"/>
                  </a:lnTo>
                  <a:lnTo>
                    <a:pt x="36" y="74"/>
                  </a:lnTo>
                  <a:lnTo>
                    <a:pt x="54" y="88"/>
                  </a:lnTo>
                  <a:lnTo>
                    <a:pt x="85" y="88"/>
                  </a:lnTo>
                  <a:lnTo>
                    <a:pt x="116" y="105"/>
                  </a:lnTo>
                  <a:lnTo>
                    <a:pt x="116" y="88"/>
                  </a:lnTo>
                  <a:lnTo>
                    <a:pt x="148" y="74"/>
                  </a:lnTo>
                  <a:lnTo>
                    <a:pt x="180" y="74"/>
                  </a:lnTo>
                  <a:lnTo>
                    <a:pt x="197" y="60"/>
                  </a:lnTo>
                  <a:lnTo>
                    <a:pt x="230" y="60"/>
                  </a:lnTo>
                  <a:lnTo>
                    <a:pt x="264" y="18"/>
                  </a:lnTo>
                  <a:lnTo>
                    <a:pt x="248" y="0"/>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0" name="Freeform 87"/>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1" name="Freeform 88"/>
            <p:cNvSpPr>
              <a:spLocks noChangeAspect="1"/>
            </p:cNvSpPr>
            <p:nvPr/>
          </p:nvSpPr>
          <p:spPr bwMode="auto">
            <a:xfrm>
              <a:off x="872" y="535"/>
              <a:ext cx="1768" cy="1193"/>
            </a:xfrm>
            <a:custGeom>
              <a:avLst/>
              <a:gdLst>
                <a:gd name="T0" fmla="*/ 15 w 990"/>
                <a:gd name="T1" fmla="*/ 553 h 708"/>
                <a:gd name="T2" fmla="*/ 28 w 990"/>
                <a:gd name="T3" fmla="*/ 522 h 708"/>
                <a:gd name="T4" fmla="*/ 43 w 990"/>
                <a:gd name="T5" fmla="*/ 476 h 708"/>
                <a:gd name="T6" fmla="*/ 141 w 990"/>
                <a:gd name="T7" fmla="*/ 416 h 708"/>
                <a:gd name="T8" fmla="*/ 207 w 990"/>
                <a:gd name="T9" fmla="*/ 399 h 708"/>
                <a:gd name="T10" fmla="*/ 243 w 990"/>
                <a:gd name="T11" fmla="*/ 230 h 708"/>
                <a:gd name="T12" fmla="*/ 222 w 990"/>
                <a:gd name="T13" fmla="*/ 197 h 708"/>
                <a:gd name="T14" fmla="*/ 194 w 990"/>
                <a:gd name="T15" fmla="*/ 120 h 708"/>
                <a:gd name="T16" fmla="*/ 246 w 990"/>
                <a:gd name="T17" fmla="*/ 120 h 708"/>
                <a:gd name="T18" fmla="*/ 212 w 990"/>
                <a:gd name="T19" fmla="*/ 92 h 708"/>
                <a:gd name="T20" fmla="*/ 307 w 990"/>
                <a:gd name="T21" fmla="*/ 57 h 708"/>
                <a:gd name="T22" fmla="*/ 310 w 990"/>
                <a:gd name="T23" fmla="*/ 46 h 708"/>
                <a:gd name="T24" fmla="*/ 356 w 990"/>
                <a:gd name="T25" fmla="*/ 25 h 708"/>
                <a:gd name="T26" fmla="*/ 373 w 990"/>
                <a:gd name="T27" fmla="*/ 74 h 708"/>
                <a:gd name="T28" fmla="*/ 412 w 990"/>
                <a:gd name="T29" fmla="*/ 106 h 708"/>
                <a:gd name="T30" fmla="*/ 447 w 990"/>
                <a:gd name="T31" fmla="*/ 88 h 708"/>
                <a:gd name="T32" fmla="*/ 458 w 990"/>
                <a:gd name="T33" fmla="*/ 110 h 708"/>
                <a:gd name="T34" fmla="*/ 483 w 990"/>
                <a:gd name="T35" fmla="*/ 74 h 708"/>
                <a:gd name="T36" fmla="*/ 578 w 990"/>
                <a:gd name="T37" fmla="*/ 0 h 708"/>
                <a:gd name="T38" fmla="*/ 641 w 990"/>
                <a:gd name="T39" fmla="*/ 138 h 708"/>
                <a:gd name="T40" fmla="*/ 631 w 990"/>
                <a:gd name="T41" fmla="*/ 184 h 708"/>
                <a:gd name="T42" fmla="*/ 690 w 990"/>
                <a:gd name="T43" fmla="*/ 212 h 708"/>
                <a:gd name="T44" fmla="*/ 722 w 990"/>
                <a:gd name="T45" fmla="*/ 156 h 708"/>
                <a:gd name="T46" fmla="*/ 775 w 990"/>
                <a:gd name="T47" fmla="*/ 138 h 708"/>
                <a:gd name="T48" fmla="*/ 789 w 990"/>
                <a:gd name="T49" fmla="*/ 120 h 708"/>
                <a:gd name="T50" fmla="*/ 856 w 990"/>
                <a:gd name="T51" fmla="*/ 106 h 708"/>
                <a:gd name="T52" fmla="*/ 905 w 990"/>
                <a:gd name="T53" fmla="*/ 212 h 708"/>
                <a:gd name="T54" fmla="*/ 959 w 990"/>
                <a:gd name="T55" fmla="*/ 233 h 708"/>
                <a:gd name="T56" fmla="*/ 990 w 990"/>
                <a:gd name="T57" fmla="*/ 264 h 708"/>
                <a:gd name="T58" fmla="*/ 902 w 990"/>
                <a:gd name="T59" fmla="*/ 553 h 708"/>
                <a:gd name="T60" fmla="*/ 884 w 990"/>
                <a:gd name="T61" fmla="*/ 624 h 708"/>
                <a:gd name="T62" fmla="*/ 655 w 990"/>
                <a:gd name="T63" fmla="*/ 627 h 708"/>
                <a:gd name="T64" fmla="*/ 574 w 990"/>
                <a:gd name="T65" fmla="*/ 588 h 708"/>
                <a:gd name="T66" fmla="*/ 563 w 990"/>
                <a:gd name="T67" fmla="*/ 621 h 708"/>
                <a:gd name="T68" fmla="*/ 539 w 990"/>
                <a:gd name="T69" fmla="*/ 645 h 708"/>
                <a:gd name="T70" fmla="*/ 468 w 990"/>
                <a:gd name="T71" fmla="*/ 683 h 708"/>
                <a:gd name="T72" fmla="*/ 430 w 990"/>
                <a:gd name="T73" fmla="*/ 680 h 708"/>
                <a:gd name="T74" fmla="*/ 197 w 990"/>
                <a:gd name="T75" fmla="*/ 627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0" h="708">
                  <a:moveTo>
                    <a:pt x="0" y="567"/>
                  </a:moveTo>
                  <a:lnTo>
                    <a:pt x="15" y="553"/>
                  </a:lnTo>
                  <a:lnTo>
                    <a:pt x="31" y="542"/>
                  </a:lnTo>
                  <a:lnTo>
                    <a:pt x="28" y="522"/>
                  </a:lnTo>
                  <a:lnTo>
                    <a:pt x="43" y="493"/>
                  </a:lnTo>
                  <a:lnTo>
                    <a:pt x="43" y="476"/>
                  </a:lnTo>
                  <a:lnTo>
                    <a:pt x="88" y="412"/>
                  </a:lnTo>
                  <a:lnTo>
                    <a:pt x="141" y="416"/>
                  </a:lnTo>
                  <a:lnTo>
                    <a:pt x="158" y="402"/>
                  </a:lnTo>
                  <a:lnTo>
                    <a:pt x="207" y="399"/>
                  </a:lnTo>
                  <a:lnTo>
                    <a:pt x="207" y="388"/>
                  </a:lnTo>
                  <a:lnTo>
                    <a:pt x="243" y="230"/>
                  </a:lnTo>
                  <a:lnTo>
                    <a:pt x="225" y="215"/>
                  </a:lnTo>
                  <a:lnTo>
                    <a:pt x="222" y="197"/>
                  </a:lnTo>
                  <a:lnTo>
                    <a:pt x="194" y="159"/>
                  </a:lnTo>
                  <a:lnTo>
                    <a:pt x="194" y="120"/>
                  </a:lnTo>
                  <a:lnTo>
                    <a:pt x="229" y="106"/>
                  </a:lnTo>
                  <a:lnTo>
                    <a:pt x="246" y="120"/>
                  </a:lnTo>
                  <a:lnTo>
                    <a:pt x="243" y="92"/>
                  </a:lnTo>
                  <a:lnTo>
                    <a:pt x="212" y="92"/>
                  </a:lnTo>
                  <a:lnTo>
                    <a:pt x="207" y="57"/>
                  </a:lnTo>
                  <a:lnTo>
                    <a:pt x="307" y="57"/>
                  </a:lnTo>
                  <a:lnTo>
                    <a:pt x="299" y="43"/>
                  </a:lnTo>
                  <a:lnTo>
                    <a:pt x="310" y="46"/>
                  </a:lnTo>
                  <a:lnTo>
                    <a:pt x="324" y="53"/>
                  </a:lnTo>
                  <a:lnTo>
                    <a:pt x="356" y="25"/>
                  </a:lnTo>
                  <a:lnTo>
                    <a:pt x="359" y="49"/>
                  </a:lnTo>
                  <a:lnTo>
                    <a:pt x="373" y="74"/>
                  </a:lnTo>
                  <a:lnTo>
                    <a:pt x="391" y="77"/>
                  </a:lnTo>
                  <a:lnTo>
                    <a:pt x="412" y="106"/>
                  </a:lnTo>
                  <a:lnTo>
                    <a:pt x="430" y="95"/>
                  </a:lnTo>
                  <a:lnTo>
                    <a:pt x="447" y="88"/>
                  </a:lnTo>
                  <a:lnTo>
                    <a:pt x="451" y="102"/>
                  </a:lnTo>
                  <a:lnTo>
                    <a:pt x="458" y="110"/>
                  </a:lnTo>
                  <a:lnTo>
                    <a:pt x="476" y="92"/>
                  </a:lnTo>
                  <a:lnTo>
                    <a:pt x="483" y="74"/>
                  </a:lnTo>
                  <a:lnTo>
                    <a:pt x="511" y="74"/>
                  </a:lnTo>
                  <a:lnTo>
                    <a:pt x="578" y="0"/>
                  </a:lnTo>
                  <a:lnTo>
                    <a:pt x="609" y="25"/>
                  </a:lnTo>
                  <a:lnTo>
                    <a:pt x="641" y="138"/>
                  </a:lnTo>
                  <a:lnTo>
                    <a:pt x="641" y="180"/>
                  </a:lnTo>
                  <a:lnTo>
                    <a:pt x="631" y="184"/>
                  </a:lnTo>
                  <a:lnTo>
                    <a:pt x="676" y="212"/>
                  </a:lnTo>
                  <a:lnTo>
                    <a:pt x="690" y="212"/>
                  </a:lnTo>
                  <a:lnTo>
                    <a:pt x="690" y="180"/>
                  </a:lnTo>
                  <a:lnTo>
                    <a:pt x="722" y="156"/>
                  </a:lnTo>
                  <a:lnTo>
                    <a:pt x="740" y="180"/>
                  </a:lnTo>
                  <a:lnTo>
                    <a:pt x="775" y="138"/>
                  </a:lnTo>
                  <a:lnTo>
                    <a:pt x="789" y="138"/>
                  </a:lnTo>
                  <a:lnTo>
                    <a:pt x="789" y="120"/>
                  </a:lnTo>
                  <a:lnTo>
                    <a:pt x="806" y="106"/>
                  </a:lnTo>
                  <a:lnTo>
                    <a:pt x="856" y="106"/>
                  </a:lnTo>
                  <a:lnTo>
                    <a:pt x="856" y="151"/>
                  </a:lnTo>
                  <a:lnTo>
                    <a:pt x="905" y="212"/>
                  </a:lnTo>
                  <a:lnTo>
                    <a:pt x="937" y="233"/>
                  </a:lnTo>
                  <a:lnTo>
                    <a:pt x="959" y="233"/>
                  </a:lnTo>
                  <a:lnTo>
                    <a:pt x="983" y="246"/>
                  </a:lnTo>
                  <a:lnTo>
                    <a:pt x="990" y="264"/>
                  </a:lnTo>
                  <a:lnTo>
                    <a:pt x="884" y="522"/>
                  </a:lnTo>
                  <a:lnTo>
                    <a:pt x="902" y="553"/>
                  </a:lnTo>
                  <a:lnTo>
                    <a:pt x="884" y="567"/>
                  </a:lnTo>
                  <a:lnTo>
                    <a:pt x="884" y="624"/>
                  </a:lnTo>
                  <a:lnTo>
                    <a:pt x="708" y="645"/>
                  </a:lnTo>
                  <a:lnTo>
                    <a:pt x="655" y="627"/>
                  </a:lnTo>
                  <a:lnTo>
                    <a:pt x="627" y="588"/>
                  </a:lnTo>
                  <a:lnTo>
                    <a:pt x="574" y="588"/>
                  </a:lnTo>
                  <a:lnTo>
                    <a:pt x="578" y="609"/>
                  </a:lnTo>
                  <a:lnTo>
                    <a:pt x="563" y="621"/>
                  </a:lnTo>
                  <a:lnTo>
                    <a:pt x="560" y="645"/>
                  </a:lnTo>
                  <a:lnTo>
                    <a:pt x="539" y="645"/>
                  </a:lnTo>
                  <a:lnTo>
                    <a:pt x="493" y="673"/>
                  </a:lnTo>
                  <a:lnTo>
                    <a:pt x="468" y="683"/>
                  </a:lnTo>
                  <a:lnTo>
                    <a:pt x="447" y="680"/>
                  </a:lnTo>
                  <a:lnTo>
                    <a:pt x="430" y="680"/>
                  </a:lnTo>
                  <a:lnTo>
                    <a:pt x="405" y="708"/>
                  </a:lnTo>
                  <a:lnTo>
                    <a:pt x="197" y="627"/>
                  </a:lnTo>
                  <a:lnTo>
                    <a:pt x="0" y="567"/>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2" name="Freeform 90"/>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close/>
                </a:path>
              </a:pathLst>
            </a:custGeom>
            <a:grpFill/>
            <a:ln w="9525">
              <a:solidFill>
                <a:srgbClr val="FFFFFF">
                  <a:alpha val="50196"/>
                </a:srgbClr>
              </a:solidFill>
              <a:round/>
              <a:headEnd/>
              <a:tailEnd/>
            </a:ln>
          </p:spPr>
          <p:txBody>
            <a:bodyPr/>
            <a:lstStyle/>
            <a:p>
              <a:pPr>
                <a:defRPr/>
              </a:pPr>
              <a:endParaRPr lang="pt-BR">
                <a:sym typeface="Gill Sans" pitchFamily="34" charset="0"/>
              </a:endParaRPr>
            </a:p>
          </p:txBody>
        </p:sp>
        <p:sp>
          <p:nvSpPr>
            <p:cNvPr id="183" name="Freeform 91"/>
            <p:cNvSpPr>
              <a:spLocks noChangeAspect="1"/>
            </p:cNvSpPr>
            <p:nvPr/>
          </p:nvSpPr>
          <p:spPr bwMode="auto">
            <a:xfrm>
              <a:off x="1613" y="1524"/>
              <a:ext cx="699" cy="567"/>
            </a:xfrm>
            <a:custGeom>
              <a:avLst/>
              <a:gdLst>
                <a:gd name="T0" fmla="*/ 244 w 392"/>
                <a:gd name="T1" fmla="*/ 39 h 335"/>
                <a:gd name="T2" fmla="*/ 290 w 392"/>
                <a:gd name="T3" fmla="*/ 57 h 335"/>
                <a:gd name="T4" fmla="*/ 290 w 392"/>
                <a:gd name="T5" fmla="*/ 77 h 335"/>
                <a:gd name="T6" fmla="*/ 290 w 392"/>
                <a:gd name="T7" fmla="*/ 97 h 335"/>
                <a:gd name="T8" fmla="*/ 290 w 392"/>
                <a:gd name="T9" fmla="*/ 134 h 335"/>
                <a:gd name="T10" fmla="*/ 326 w 392"/>
                <a:gd name="T11" fmla="*/ 180 h 335"/>
                <a:gd name="T12" fmla="*/ 375 w 392"/>
                <a:gd name="T13" fmla="*/ 180 h 335"/>
                <a:gd name="T14" fmla="*/ 375 w 392"/>
                <a:gd name="T15" fmla="*/ 212 h 335"/>
                <a:gd name="T16" fmla="*/ 392 w 392"/>
                <a:gd name="T17" fmla="*/ 243 h 335"/>
                <a:gd name="T18" fmla="*/ 392 w 392"/>
                <a:gd name="T19" fmla="*/ 258 h 335"/>
                <a:gd name="T20" fmla="*/ 375 w 392"/>
                <a:gd name="T21" fmla="*/ 276 h 335"/>
                <a:gd name="T22" fmla="*/ 361 w 392"/>
                <a:gd name="T23" fmla="*/ 317 h 335"/>
                <a:gd name="T24" fmla="*/ 343 w 392"/>
                <a:gd name="T25" fmla="*/ 335 h 335"/>
                <a:gd name="T26" fmla="*/ 275 w 392"/>
                <a:gd name="T27" fmla="*/ 335 h 335"/>
                <a:gd name="T28" fmla="*/ 258 w 392"/>
                <a:gd name="T29" fmla="*/ 317 h 335"/>
                <a:gd name="T30" fmla="*/ 240 w 392"/>
                <a:gd name="T31" fmla="*/ 317 h 335"/>
                <a:gd name="T32" fmla="*/ 212 w 392"/>
                <a:gd name="T33" fmla="*/ 292 h 335"/>
                <a:gd name="T34" fmla="*/ 212 w 392"/>
                <a:gd name="T35" fmla="*/ 276 h 335"/>
                <a:gd name="T36" fmla="*/ 127 w 392"/>
                <a:gd name="T37" fmla="*/ 276 h 335"/>
                <a:gd name="T38" fmla="*/ 113 w 392"/>
                <a:gd name="T39" fmla="*/ 258 h 335"/>
                <a:gd name="T40" fmla="*/ 78 w 392"/>
                <a:gd name="T41" fmla="*/ 243 h 335"/>
                <a:gd name="T42" fmla="*/ 64 w 392"/>
                <a:gd name="T43" fmla="*/ 194 h 335"/>
                <a:gd name="T44" fmla="*/ 78 w 392"/>
                <a:gd name="T45" fmla="*/ 194 h 335"/>
                <a:gd name="T46" fmla="*/ 64 w 392"/>
                <a:gd name="T47" fmla="*/ 151 h 335"/>
                <a:gd name="T48" fmla="*/ 49 w 392"/>
                <a:gd name="T49" fmla="*/ 120 h 335"/>
                <a:gd name="T50" fmla="*/ 0 w 392"/>
                <a:gd name="T51" fmla="*/ 106 h 335"/>
                <a:gd name="T52" fmla="*/ 15 w 392"/>
                <a:gd name="T53" fmla="*/ 92 h 335"/>
                <a:gd name="T54" fmla="*/ 53 w 392"/>
                <a:gd name="T55" fmla="*/ 95 h 335"/>
                <a:gd name="T56" fmla="*/ 78 w 392"/>
                <a:gd name="T57" fmla="*/ 85 h 335"/>
                <a:gd name="T58" fmla="*/ 120 w 392"/>
                <a:gd name="T59" fmla="*/ 57 h 335"/>
                <a:gd name="T60" fmla="*/ 145 w 392"/>
                <a:gd name="T61" fmla="*/ 57 h 335"/>
                <a:gd name="T62" fmla="*/ 148 w 392"/>
                <a:gd name="T63" fmla="*/ 32 h 335"/>
                <a:gd name="T64" fmla="*/ 163 w 392"/>
                <a:gd name="T65" fmla="*/ 25 h 335"/>
                <a:gd name="T66" fmla="*/ 159 w 392"/>
                <a:gd name="T67" fmla="*/ 0 h 335"/>
                <a:gd name="T68" fmla="*/ 212 w 392"/>
                <a:gd name="T69" fmla="*/ 0 h 335"/>
                <a:gd name="T70" fmla="*/ 244 w 392"/>
                <a:gd name="T71" fmla="*/ 3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335">
                  <a:moveTo>
                    <a:pt x="244" y="39"/>
                  </a:moveTo>
                  <a:lnTo>
                    <a:pt x="290" y="57"/>
                  </a:lnTo>
                  <a:lnTo>
                    <a:pt x="290" y="77"/>
                  </a:lnTo>
                  <a:lnTo>
                    <a:pt x="290" y="97"/>
                  </a:lnTo>
                  <a:lnTo>
                    <a:pt x="290" y="134"/>
                  </a:lnTo>
                  <a:lnTo>
                    <a:pt x="326" y="180"/>
                  </a:lnTo>
                  <a:lnTo>
                    <a:pt x="375" y="180"/>
                  </a:lnTo>
                  <a:lnTo>
                    <a:pt x="375" y="212"/>
                  </a:lnTo>
                  <a:lnTo>
                    <a:pt x="392" y="243"/>
                  </a:lnTo>
                  <a:lnTo>
                    <a:pt x="392" y="258"/>
                  </a:lnTo>
                  <a:lnTo>
                    <a:pt x="375" y="276"/>
                  </a:lnTo>
                  <a:lnTo>
                    <a:pt x="361" y="317"/>
                  </a:lnTo>
                  <a:lnTo>
                    <a:pt x="343" y="335"/>
                  </a:lnTo>
                  <a:lnTo>
                    <a:pt x="275" y="335"/>
                  </a:lnTo>
                  <a:lnTo>
                    <a:pt x="258" y="317"/>
                  </a:lnTo>
                  <a:lnTo>
                    <a:pt x="240" y="317"/>
                  </a:lnTo>
                  <a:lnTo>
                    <a:pt x="212" y="292"/>
                  </a:lnTo>
                  <a:lnTo>
                    <a:pt x="212" y="276"/>
                  </a:lnTo>
                  <a:lnTo>
                    <a:pt x="127" y="276"/>
                  </a:lnTo>
                  <a:lnTo>
                    <a:pt x="113" y="258"/>
                  </a:lnTo>
                  <a:lnTo>
                    <a:pt x="78" y="243"/>
                  </a:lnTo>
                  <a:lnTo>
                    <a:pt x="64" y="194"/>
                  </a:lnTo>
                  <a:lnTo>
                    <a:pt x="78" y="194"/>
                  </a:lnTo>
                  <a:lnTo>
                    <a:pt x="64" y="151"/>
                  </a:lnTo>
                  <a:lnTo>
                    <a:pt x="49" y="120"/>
                  </a:lnTo>
                  <a:lnTo>
                    <a:pt x="0" y="106"/>
                  </a:lnTo>
                  <a:lnTo>
                    <a:pt x="15" y="92"/>
                  </a:lnTo>
                  <a:lnTo>
                    <a:pt x="53" y="95"/>
                  </a:lnTo>
                  <a:lnTo>
                    <a:pt x="78" y="85"/>
                  </a:lnTo>
                  <a:lnTo>
                    <a:pt x="120" y="57"/>
                  </a:lnTo>
                  <a:lnTo>
                    <a:pt x="145" y="57"/>
                  </a:lnTo>
                  <a:lnTo>
                    <a:pt x="148" y="32"/>
                  </a:lnTo>
                  <a:lnTo>
                    <a:pt x="163" y="25"/>
                  </a:lnTo>
                  <a:lnTo>
                    <a:pt x="159" y="0"/>
                  </a:lnTo>
                  <a:lnTo>
                    <a:pt x="212" y="0"/>
                  </a:lnTo>
                  <a:lnTo>
                    <a:pt x="244" y="39"/>
                  </a:lnTo>
                </a:path>
              </a:pathLst>
            </a:custGeom>
            <a:solidFill>
              <a:srgbClr val="137292"/>
            </a:solidFill>
            <a:ln w="9525">
              <a:solidFill>
                <a:srgbClr val="FFFFFF">
                  <a:alpha val="50196"/>
                </a:srgbClr>
              </a:solidFill>
              <a:prstDash val="solid"/>
              <a:round/>
              <a:headEnd/>
              <a:tailEnd/>
            </a:ln>
          </p:spPr>
          <p:txBody>
            <a:bodyPr/>
            <a:lstStyle/>
            <a:p>
              <a:pPr>
                <a:defRPr/>
              </a:pPr>
              <a:endParaRPr lang="pt-BR">
                <a:sym typeface="Gill Sans" pitchFamily="34" charset="0"/>
              </a:endParaRPr>
            </a:p>
          </p:txBody>
        </p:sp>
        <p:sp>
          <p:nvSpPr>
            <p:cNvPr id="184" name="Rectangle 92"/>
            <p:cNvSpPr>
              <a:spLocks noChangeArrowheads="1"/>
            </p:cNvSpPr>
            <p:nvPr/>
          </p:nvSpPr>
          <p:spPr bwMode="auto">
            <a:xfrm>
              <a:off x="3412" y="2399"/>
              <a:ext cx="100" cy="68"/>
            </a:xfrm>
            <a:prstGeom prst="rect">
              <a:avLst/>
            </a:prstGeom>
            <a:solidFill>
              <a:srgbClr val="137292"/>
            </a:solidFill>
            <a:ln w="9525">
              <a:solidFill>
                <a:srgbClr val="FFFFFF">
                  <a:alpha val="50196"/>
                </a:srgbClr>
              </a:solidFill>
              <a:miter lim="800000"/>
              <a:headEnd/>
              <a:tailEnd/>
            </a:ln>
            <a:effectLst/>
            <a:extLst/>
          </p:spPr>
          <p:txBody>
            <a:bodyPr wrap="none" anchor="ctr"/>
            <a:lstStyle/>
            <a:p>
              <a:pPr>
                <a:defRPr/>
              </a:pPr>
              <a:endParaRPr lang="pt-BR">
                <a:sym typeface="Gill Sans" pitchFamily="34" charset="0"/>
              </a:endParaRPr>
            </a:p>
          </p:txBody>
        </p:sp>
      </p:grpSp>
      <p:pic>
        <p:nvPicPr>
          <p:cNvPr id="185" name="Imagem 1"/>
          <p:cNvPicPr>
            <a:picLocks noChangeAspect="1"/>
          </p:cNvPicPr>
          <p:nvPr/>
        </p:nvPicPr>
        <p:blipFill>
          <a:blip r:embed="rId4" cstate="print"/>
          <a:srcRect l="4286" t="27879" r="76492" b="44936"/>
          <a:stretch>
            <a:fillRect/>
          </a:stretch>
        </p:blipFill>
        <p:spPr bwMode="auto">
          <a:xfrm>
            <a:off x="-540568" y="4869160"/>
            <a:ext cx="3312368" cy="2376487"/>
          </a:xfrm>
          <a:prstGeom prst="rect">
            <a:avLst/>
          </a:prstGeom>
          <a:noFill/>
          <a:ln w="9525">
            <a:noFill/>
            <a:miter lim="800000"/>
            <a:headEnd/>
            <a:tailEnd/>
          </a:ln>
        </p:spPr>
      </p:pic>
      <p:sp>
        <p:nvSpPr>
          <p:cNvPr id="186" name="CaixaDeTexto 185"/>
          <p:cNvSpPr txBox="1"/>
          <p:nvPr/>
        </p:nvSpPr>
        <p:spPr>
          <a:xfrm>
            <a:off x="-36512" y="5509904"/>
            <a:ext cx="2376264" cy="1015663"/>
          </a:xfrm>
          <a:prstGeom prst="rect">
            <a:avLst/>
          </a:prstGeom>
          <a:noFill/>
        </p:spPr>
        <p:txBody>
          <a:bodyPr wrap="square" rtlCol="0">
            <a:spAutoFit/>
          </a:bodyPr>
          <a:lstStyle/>
          <a:p>
            <a:pPr marL="177800" indent="-177800" algn="ctr">
              <a:spcAft>
                <a:spcPts val="300"/>
              </a:spcAft>
              <a:buClr>
                <a:srgbClr val="137292"/>
              </a:buClr>
              <a:defRPr/>
            </a:pPr>
            <a:r>
              <a:rPr lang="pt-BR" sz="2000" b="1" dirty="0" smtClean="0">
                <a:solidFill>
                  <a:srgbClr val="137292"/>
                </a:solidFill>
                <a:latin typeface="Century Gothic" pitchFamily="34" charset="0"/>
                <a:sym typeface="Gill Sans"/>
              </a:rPr>
              <a:t>R</a:t>
            </a:r>
            <a:r>
              <a:rPr lang="pt-BR" sz="2000" b="1" dirty="0" smtClean="0">
                <a:solidFill>
                  <a:srgbClr val="116785"/>
                </a:solidFill>
                <a:latin typeface="Century Gothic" pitchFamily="34" charset="0"/>
                <a:sym typeface="Gill Sans"/>
              </a:rPr>
              <a:t>$ 15</a:t>
            </a:r>
            <a:r>
              <a:rPr lang="pt-BR" sz="2000" b="1" dirty="0" smtClean="0">
                <a:solidFill>
                  <a:srgbClr val="137292"/>
                </a:solidFill>
                <a:latin typeface="Century Gothic" pitchFamily="34" charset="0"/>
                <a:sym typeface="Gill Sans"/>
              </a:rPr>
              <a:t>,4 milhões </a:t>
            </a:r>
            <a:r>
              <a:rPr lang="pt-BR" sz="2000" dirty="0" smtClean="0">
                <a:solidFill>
                  <a:srgbClr val="032936"/>
                </a:solidFill>
                <a:latin typeface="Century Gothic" pitchFamily="34" charset="0"/>
                <a:sym typeface="Gill Sans"/>
              </a:rPr>
              <a:t>Investimento (2012)</a:t>
            </a:r>
            <a:endParaRPr lang="pt-BR" sz="2000" b="1" dirty="0" smtClean="0">
              <a:solidFill>
                <a:srgbClr val="137292"/>
              </a:solidFill>
              <a:latin typeface="Century Gothic" pitchFamily="34" charset="0"/>
              <a:sym typeface="Gill Sans"/>
            </a:endParaRPr>
          </a:p>
        </p:txBody>
      </p:sp>
    </p:spTree>
    <p:extLst>
      <p:ext uri="{BB962C8B-B14F-4D97-AF65-F5344CB8AC3E}">
        <p14:creationId xmlns="" xmlns:p14="http://schemas.microsoft.com/office/powerpoint/2010/main" val="4241849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par>
                                <p:cTn id="8" presetID="22" presetClass="entr" presetSubtype="2"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wipe(down)">
                                      <p:cBhvr>
                                        <p:cTn id="13" dur="500"/>
                                        <p:tgtEl>
                                          <p:spTgt spid="6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up)">
                                      <p:cBhvr>
                                        <p:cTn id="16" dur="500"/>
                                        <p:tgtEl>
                                          <p:spTgt spid="6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144"/>
                                        </p:tgtEl>
                                        <p:attrNameLst>
                                          <p:attrName>style.visibility</p:attrName>
                                        </p:attrNameLst>
                                      </p:cBhvr>
                                      <p:to>
                                        <p:strVal val="visible"/>
                                      </p:to>
                                    </p:set>
                                    <p:animEffect transition="in" filter="fade">
                                      <p:cBhvr>
                                        <p:cTn id="20" dur="500"/>
                                        <p:tgtEl>
                                          <p:spTgt spid="4144"/>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5" grpId="0" animBg="1"/>
      <p:bldP spid="67" grpId="0" animBg="1"/>
      <p:bldP spid="4144" grpId="0"/>
      <p:bldP spid="7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3"/>
          <p:cNvPicPr>
            <a:picLocks noChangeAspect="1" noChangeArrowheads="1"/>
          </p:cNvPicPr>
          <p:nvPr/>
        </p:nvPicPr>
        <p:blipFill>
          <a:blip r:embed="rId2" cstate="print"/>
          <a:srcRect/>
          <a:stretch>
            <a:fillRect/>
          </a:stretch>
        </p:blipFill>
        <p:spPr bwMode="auto">
          <a:xfrm>
            <a:off x="61913" y="-26988"/>
            <a:ext cx="9144000" cy="6858001"/>
          </a:xfrm>
          <a:prstGeom prst="rect">
            <a:avLst/>
          </a:prstGeom>
          <a:noFill/>
          <a:ln w="9525">
            <a:noFill/>
            <a:miter lim="800000"/>
            <a:headEnd/>
            <a:tailEnd/>
          </a:ln>
        </p:spPr>
      </p:pic>
      <p:sp>
        <p:nvSpPr>
          <p:cNvPr id="8" name="Retângulo 7"/>
          <p:cNvSpPr/>
          <p:nvPr/>
        </p:nvSpPr>
        <p:spPr>
          <a:xfrm>
            <a:off x="-3175" y="-26988"/>
            <a:ext cx="3465513" cy="6902451"/>
          </a:xfrm>
          <a:prstGeom prst="rect">
            <a:avLst/>
          </a:prstGeom>
          <a:solidFill>
            <a:srgbClr val="1372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12" name="Retângulo 11"/>
          <p:cNvSpPr/>
          <p:nvPr/>
        </p:nvSpPr>
        <p:spPr>
          <a:xfrm>
            <a:off x="0" y="404813"/>
            <a:ext cx="9144000" cy="936625"/>
          </a:xfrm>
          <a:prstGeom prst="rect">
            <a:avLst/>
          </a:prstGeom>
          <a:solidFill>
            <a:srgbClr val="0329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23" name="CaixaDeTexto 22"/>
          <p:cNvSpPr txBox="1"/>
          <p:nvPr/>
        </p:nvSpPr>
        <p:spPr>
          <a:xfrm>
            <a:off x="34925" y="488950"/>
            <a:ext cx="9109075" cy="707886"/>
          </a:xfrm>
          <a:prstGeom prst="rect">
            <a:avLst/>
          </a:prstGeom>
          <a:noFill/>
        </p:spPr>
        <p:txBody>
          <a:bodyPr>
            <a:spAutoFit/>
          </a:bodyPr>
          <a:lstStyle/>
          <a:p>
            <a:pPr>
              <a:defRPr/>
            </a:pPr>
            <a:r>
              <a:rPr lang="pt-BR" sz="4000" b="1" dirty="0" smtClean="0">
                <a:solidFill>
                  <a:srgbClr val="FFFFFF"/>
                </a:solidFill>
                <a:latin typeface="Century Gothic" pitchFamily="34" charset="0"/>
              </a:rPr>
              <a:t>4G </a:t>
            </a:r>
            <a:r>
              <a:rPr lang="pt-BR" sz="4000" b="1" smtClean="0">
                <a:solidFill>
                  <a:srgbClr val="FFFFFF"/>
                </a:solidFill>
                <a:latin typeface="Century Gothic" pitchFamily="34" charset="0"/>
              </a:rPr>
              <a:t>– </a:t>
            </a:r>
            <a:r>
              <a:rPr lang="pt-BR" sz="4000" b="1">
                <a:solidFill>
                  <a:srgbClr val="FFFFFF"/>
                </a:solidFill>
                <a:latin typeface="Century Gothic" pitchFamily="34" charset="0"/>
              </a:rPr>
              <a:t>m</a:t>
            </a:r>
            <a:r>
              <a:rPr lang="pt-BR" sz="4000" b="1" smtClean="0">
                <a:solidFill>
                  <a:srgbClr val="FFFFFF"/>
                </a:solidFill>
                <a:latin typeface="Century Gothic" pitchFamily="34" charset="0"/>
              </a:rPr>
              <a:t>uito </a:t>
            </a:r>
            <a:r>
              <a:rPr lang="pt-BR" sz="4000" b="1" dirty="0" smtClean="0">
                <a:solidFill>
                  <a:srgbClr val="FFFFFF"/>
                </a:solidFill>
                <a:latin typeface="Century Gothic" pitchFamily="34" charset="0"/>
              </a:rPr>
              <a:t>além </a:t>
            </a:r>
            <a:r>
              <a:rPr lang="pt-BR" sz="4000" b="1" smtClean="0">
                <a:solidFill>
                  <a:srgbClr val="FFFFFF"/>
                </a:solidFill>
                <a:latin typeface="Century Gothic" pitchFamily="34" charset="0"/>
              </a:rPr>
              <a:t>das obrigações</a:t>
            </a:r>
            <a:endParaRPr lang="pt-BR" sz="3200" b="1" u="none" dirty="0">
              <a:solidFill>
                <a:srgbClr val="FFFFFF"/>
              </a:solidFill>
              <a:latin typeface="Century Gothic" pitchFamily="34" charset="0"/>
              <a:ea typeface="+mn-ea"/>
              <a:cs typeface="+mn-cs"/>
            </a:endParaRPr>
          </a:p>
        </p:txBody>
      </p:sp>
      <p:pic>
        <p:nvPicPr>
          <p:cNvPr id="3085" name="Picture 5" descr="arrow_yea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636683" flipV="1">
            <a:off x="76200" y="2346325"/>
            <a:ext cx="8331200" cy="947738"/>
          </a:xfrm>
          <a:prstGeom prst="rect">
            <a:avLst/>
          </a:prstGeom>
          <a:noFill/>
          <a:ln w="9525">
            <a:noFill/>
            <a:miter lim="800000"/>
            <a:headEnd/>
            <a:tailEnd/>
          </a:ln>
        </p:spPr>
      </p:pic>
      <p:grpSp>
        <p:nvGrpSpPr>
          <p:cNvPr id="2" name="Grupo 10"/>
          <p:cNvGrpSpPr>
            <a:grpSpLocks/>
          </p:cNvGrpSpPr>
          <p:nvPr/>
        </p:nvGrpSpPr>
        <p:grpSpPr bwMode="auto">
          <a:xfrm>
            <a:off x="3976688" y="4005263"/>
            <a:ext cx="1360487" cy="2160587"/>
            <a:chOff x="3091815" y="4004630"/>
            <a:chExt cx="1359695" cy="2161220"/>
          </a:xfrm>
        </p:grpSpPr>
        <p:pic>
          <p:nvPicPr>
            <p:cNvPr id="29731"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3091815" y="4004630"/>
              <a:ext cx="1359695" cy="1547316"/>
            </a:xfrm>
            <a:prstGeom prst="rect">
              <a:avLst/>
            </a:prstGeom>
            <a:noFill/>
            <a:ln w="9525">
              <a:noFill/>
              <a:miter lim="800000"/>
              <a:headEnd/>
              <a:tailEnd/>
            </a:ln>
          </p:spPr>
        </p:pic>
        <p:grpSp>
          <p:nvGrpSpPr>
            <p:cNvPr id="3" name="Grupo 6"/>
            <p:cNvGrpSpPr>
              <a:grpSpLocks/>
            </p:cNvGrpSpPr>
            <p:nvPr/>
          </p:nvGrpSpPr>
          <p:grpSpPr bwMode="auto">
            <a:xfrm>
              <a:off x="3231809" y="4092823"/>
              <a:ext cx="1080120" cy="2073027"/>
              <a:chOff x="3231809" y="4092823"/>
              <a:chExt cx="1080120" cy="2073027"/>
            </a:xfrm>
          </p:grpSpPr>
          <p:sp>
            <p:nvSpPr>
              <p:cNvPr id="99" name="Retângulo de cantos arredondados 98"/>
              <p:cNvSpPr/>
              <p:nvPr/>
            </p:nvSpPr>
            <p:spPr bwMode="auto">
              <a:xfrm>
                <a:off x="3231809"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Dez/2015</a:t>
                </a:r>
              </a:p>
            </p:txBody>
          </p:sp>
          <p:sp>
            <p:nvSpPr>
              <p:cNvPr id="29734" name="CaixaDeTexto 10"/>
              <p:cNvSpPr txBox="1">
                <a:spLocks noChangeArrowheads="1"/>
              </p:cNvSpPr>
              <p:nvPr/>
            </p:nvSpPr>
            <p:spPr bwMode="auto">
              <a:xfrm>
                <a:off x="3232150" y="4092823"/>
                <a:ext cx="1079500" cy="831969"/>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+ 200 mil habs</a:t>
                </a:r>
                <a:r>
                  <a:rPr lang="pt-BR" sz="1400" u="none">
                    <a:solidFill>
                      <a:srgbClr val="FFFFFF"/>
                    </a:solidFill>
                  </a:rPr>
                  <a:t>.</a:t>
                </a:r>
              </a:p>
            </p:txBody>
          </p:sp>
        </p:grpSp>
      </p:grpSp>
      <p:pic>
        <p:nvPicPr>
          <p:cNvPr id="29704" name="Picture 6" descr="H:\Criacao\Clientes\Vivo\10349_Audiência Câmara\PNG\S16_Ju-02.png"/>
          <p:cNvPicPr>
            <a:picLocks noChangeAspect="1" noChangeArrowheads="1"/>
          </p:cNvPicPr>
          <p:nvPr/>
        </p:nvPicPr>
        <p:blipFill>
          <a:blip r:embed="rId4" cstate="print"/>
          <a:srcRect l="66246" t="67412" r="24088" b="10258"/>
          <a:stretch>
            <a:fillRect/>
          </a:stretch>
        </p:blipFill>
        <p:spPr bwMode="auto">
          <a:xfrm>
            <a:off x="1366838" y="4403725"/>
            <a:ext cx="1360487" cy="1147763"/>
          </a:xfrm>
          <a:prstGeom prst="rect">
            <a:avLst/>
          </a:prstGeom>
          <a:noFill/>
          <a:ln w="9525">
            <a:noFill/>
            <a:miter lim="800000"/>
            <a:headEnd/>
            <a:tailEnd/>
          </a:ln>
        </p:spPr>
      </p:pic>
      <p:grpSp>
        <p:nvGrpSpPr>
          <p:cNvPr id="4" name="Grupo 12"/>
          <p:cNvGrpSpPr>
            <a:grpSpLocks/>
          </p:cNvGrpSpPr>
          <p:nvPr/>
        </p:nvGrpSpPr>
        <p:grpSpPr bwMode="auto">
          <a:xfrm>
            <a:off x="1484313" y="4468813"/>
            <a:ext cx="1216025" cy="1697037"/>
            <a:chOff x="1457042" y="4469323"/>
            <a:chExt cx="1215233" cy="1696527"/>
          </a:xfrm>
        </p:grpSpPr>
        <p:sp>
          <p:nvSpPr>
            <p:cNvPr id="47" name="Retângulo de cantos arredondados 46"/>
            <p:cNvSpPr/>
            <p:nvPr/>
          </p:nvSpPr>
          <p:spPr bwMode="auto">
            <a:xfrm>
              <a:off x="1484237"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Dez/2013</a:t>
              </a:r>
            </a:p>
          </p:txBody>
        </p:sp>
        <p:sp>
          <p:nvSpPr>
            <p:cNvPr id="29730" name="CaixaDeTexto 104"/>
            <p:cNvSpPr txBox="1">
              <a:spLocks noChangeArrowheads="1"/>
            </p:cNvSpPr>
            <p:nvPr/>
          </p:nvSpPr>
          <p:spPr bwMode="auto">
            <a:xfrm>
              <a:off x="1457042" y="4469323"/>
              <a:ext cx="1215233" cy="1077019"/>
            </a:xfrm>
            <a:prstGeom prst="rect">
              <a:avLst/>
            </a:prstGeom>
            <a:noFill/>
            <a:ln w="9525">
              <a:noFill/>
              <a:miter lim="800000"/>
              <a:headEnd/>
              <a:tailEnd/>
            </a:ln>
          </p:spPr>
          <p:txBody>
            <a:bodyPr>
              <a:spAutoFit/>
            </a:bodyPr>
            <a:lstStyle/>
            <a:p>
              <a:pPr algn="ctr"/>
              <a:r>
                <a:rPr lang="pt-BR" sz="1600" b="1" u="none">
                  <a:solidFill>
                    <a:srgbClr val="FFFFFF"/>
                  </a:solidFill>
                </a:rPr>
                <a:t>Sedes e sub-sedes Copa do Mundo</a:t>
              </a:r>
            </a:p>
          </p:txBody>
        </p:sp>
      </p:grpSp>
      <p:grpSp>
        <p:nvGrpSpPr>
          <p:cNvPr id="5" name="Grupo 5"/>
          <p:cNvGrpSpPr>
            <a:grpSpLocks/>
          </p:cNvGrpSpPr>
          <p:nvPr/>
        </p:nvGrpSpPr>
        <p:grpSpPr bwMode="auto">
          <a:xfrm>
            <a:off x="5283200" y="3255963"/>
            <a:ext cx="1358900" cy="2909887"/>
            <a:chOff x="4548029" y="3256383"/>
            <a:chExt cx="1359695" cy="2909467"/>
          </a:xfrm>
        </p:grpSpPr>
        <p:pic>
          <p:nvPicPr>
            <p:cNvPr id="29726"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4548029" y="3256383"/>
              <a:ext cx="1359695" cy="2295563"/>
            </a:xfrm>
            <a:prstGeom prst="rect">
              <a:avLst/>
            </a:prstGeom>
            <a:noFill/>
            <a:ln w="9525">
              <a:noFill/>
              <a:miter lim="800000"/>
              <a:headEnd/>
              <a:tailEnd/>
            </a:ln>
          </p:spPr>
        </p:pic>
        <p:sp>
          <p:nvSpPr>
            <p:cNvPr id="101" name="Retângulo de cantos arredondados 100"/>
            <p:cNvSpPr/>
            <p:nvPr/>
          </p:nvSpPr>
          <p:spPr bwMode="auto">
            <a:xfrm>
              <a:off x="4688056"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Dez/2016</a:t>
              </a:r>
            </a:p>
          </p:txBody>
        </p:sp>
        <p:sp>
          <p:nvSpPr>
            <p:cNvPr id="29728" name="CaixaDeTexto 105"/>
            <p:cNvSpPr txBox="1">
              <a:spLocks noChangeArrowheads="1"/>
            </p:cNvSpPr>
            <p:nvPr/>
          </p:nvSpPr>
          <p:spPr bwMode="auto">
            <a:xfrm>
              <a:off x="4687888" y="3333889"/>
              <a:ext cx="1079500" cy="830382"/>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+ 100 mil habs</a:t>
              </a:r>
              <a:r>
                <a:rPr lang="pt-BR" sz="1400" u="none">
                  <a:solidFill>
                    <a:srgbClr val="FFFFFF"/>
                  </a:solidFill>
                </a:rPr>
                <a:t>.</a:t>
              </a:r>
            </a:p>
          </p:txBody>
        </p:sp>
      </p:grpSp>
      <p:grpSp>
        <p:nvGrpSpPr>
          <p:cNvPr id="6" name="Grupo 4"/>
          <p:cNvGrpSpPr>
            <a:grpSpLocks/>
          </p:cNvGrpSpPr>
          <p:nvPr/>
        </p:nvGrpSpPr>
        <p:grpSpPr bwMode="auto">
          <a:xfrm>
            <a:off x="6588125" y="2667000"/>
            <a:ext cx="1358900" cy="3498850"/>
            <a:chOff x="6004243" y="2667356"/>
            <a:chExt cx="1359695" cy="3498494"/>
          </a:xfrm>
        </p:grpSpPr>
        <p:pic>
          <p:nvPicPr>
            <p:cNvPr id="29723"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6004243" y="2667356"/>
              <a:ext cx="1359695" cy="2884590"/>
            </a:xfrm>
            <a:prstGeom prst="rect">
              <a:avLst/>
            </a:prstGeom>
            <a:noFill/>
            <a:ln w="9525">
              <a:noFill/>
              <a:miter lim="800000"/>
              <a:headEnd/>
              <a:tailEnd/>
            </a:ln>
          </p:spPr>
        </p:pic>
        <p:sp>
          <p:nvSpPr>
            <p:cNvPr id="102" name="Retângulo de cantos arredondados 101"/>
            <p:cNvSpPr/>
            <p:nvPr/>
          </p:nvSpPr>
          <p:spPr bwMode="auto">
            <a:xfrm>
              <a:off x="6144303"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Dez/2017</a:t>
              </a:r>
            </a:p>
          </p:txBody>
        </p:sp>
        <p:sp>
          <p:nvSpPr>
            <p:cNvPr id="29725" name="CaixaDeTexto 106"/>
            <p:cNvSpPr txBox="1">
              <a:spLocks noChangeArrowheads="1"/>
            </p:cNvSpPr>
            <p:nvPr/>
          </p:nvSpPr>
          <p:spPr bwMode="auto">
            <a:xfrm>
              <a:off x="6143625" y="2798825"/>
              <a:ext cx="1081088" cy="1078067"/>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entre 30 e 100 mil habs.</a:t>
              </a:r>
            </a:p>
          </p:txBody>
        </p:sp>
      </p:grpSp>
      <p:grpSp>
        <p:nvGrpSpPr>
          <p:cNvPr id="7" name="Grupo 3"/>
          <p:cNvGrpSpPr>
            <a:grpSpLocks/>
          </p:cNvGrpSpPr>
          <p:nvPr/>
        </p:nvGrpSpPr>
        <p:grpSpPr bwMode="auto">
          <a:xfrm>
            <a:off x="7893050" y="2363788"/>
            <a:ext cx="1358900" cy="3802062"/>
            <a:chOff x="7460455" y="2363788"/>
            <a:chExt cx="1359695" cy="3802062"/>
          </a:xfrm>
        </p:grpSpPr>
        <p:pic>
          <p:nvPicPr>
            <p:cNvPr id="29720"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7460455" y="2363788"/>
              <a:ext cx="1359695" cy="3188158"/>
            </a:xfrm>
            <a:prstGeom prst="rect">
              <a:avLst/>
            </a:prstGeom>
            <a:noFill/>
            <a:ln w="9525">
              <a:noFill/>
              <a:miter lim="800000"/>
              <a:headEnd/>
              <a:tailEnd/>
            </a:ln>
          </p:spPr>
        </p:pic>
        <p:sp>
          <p:nvSpPr>
            <p:cNvPr id="103" name="Retângulo de cantos arredondados 102"/>
            <p:cNvSpPr/>
            <p:nvPr/>
          </p:nvSpPr>
          <p:spPr bwMode="auto">
            <a:xfrm>
              <a:off x="7600549" y="5740758"/>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Dez/2019</a:t>
              </a:r>
            </a:p>
          </p:txBody>
        </p:sp>
        <p:sp>
          <p:nvSpPr>
            <p:cNvPr id="29722" name="CaixaDeTexto 107"/>
            <p:cNvSpPr txBox="1">
              <a:spLocks noChangeArrowheads="1"/>
            </p:cNvSpPr>
            <p:nvPr/>
          </p:nvSpPr>
          <p:spPr bwMode="auto">
            <a:xfrm>
              <a:off x="7600950" y="2470165"/>
              <a:ext cx="1079500" cy="830382"/>
            </a:xfrm>
            <a:prstGeom prst="rect">
              <a:avLst/>
            </a:prstGeom>
            <a:noFill/>
            <a:ln w="9525">
              <a:noFill/>
              <a:miter lim="800000"/>
              <a:headEnd/>
              <a:tailEnd/>
            </a:ln>
          </p:spPr>
          <p:txBody>
            <a:bodyPr>
              <a:spAutoFit/>
            </a:bodyPr>
            <a:lstStyle/>
            <a:p>
              <a:pPr algn="ctr"/>
              <a:r>
                <a:rPr lang="pt-BR" sz="1600" b="1" u="none">
                  <a:solidFill>
                    <a:srgbClr val="FFFFFF"/>
                  </a:solidFill>
                </a:rPr>
                <a:t>Cidades</a:t>
              </a:r>
            </a:p>
            <a:p>
              <a:pPr algn="ctr"/>
              <a:r>
                <a:rPr lang="pt-BR" sz="1600" b="1" u="none">
                  <a:solidFill>
                    <a:srgbClr val="FFFFFF"/>
                  </a:solidFill>
                </a:rPr>
                <a:t>até 30 mil habs.</a:t>
              </a:r>
            </a:p>
          </p:txBody>
        </p:sp>
      </p:grpSp>
      <p:pic>
        <p:nvPicPr>
          <p:cNvPr id="29709" name="Picture 6" descr="H:\Criacao\Clientes\Vivo\10349_Audiência Câmara\PNG\S16_Ju-02.png"/>
          <p:cNvPicPr>
            <a:picLocks noChangeAspect="1" noChangeArrowheads="1"/>
          </p:cNvPicPr>
          <p:nvPr/>
        </p:nvPicPr>
        <p:blipFill>
          <a:blip r:embed="rId4" cstate="print"/>
          <a:srcRect l="79581" t="50468" r="10422" b="10257"/>
          <a:stretch>
            <a:fillRect/>
          </a:stretch>
        </p:blipFill>
        <p:spPr bwMode="auto">
          <a:xfrm>
            <a:off x="2671763" y="4292600"/>
            <a:ext cx="1360487" cy="1258888"/>
          </a:xfrm>
          <a:prstGeom prst="rect">
            <a:avLst/>
          </a:prstGeom>
          <a:noFill/>
          <a:ln w="9525">
            <a:noFill/>
            <a:miter lim="800000"/>
            <a:headEnd/>
            <a:tailEnd/>
          </a:ln>
        </p:spPr>
      </p:pic>
      <p:sp>
        <p:nvSpPr>
          <p:cNvPr id="98" name="Retângulo de cantos arredondados 97"/>
          <p:cNvSpPr/>
          <p:nvPr/>
        </p:nvSpPr>
        <p:spPr bwMode="auto">
          <a:xfrm>
            <a:off x="2811805" y="5740892"/>
            <a:ext cx="1080749" cy="424958"/>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rPr>
              <a:t>Mai/2014</a:t>
            </a:r>
          </a:p>
        </p:txBody>
      </p:sp>
      <p:sp>
        <p:nvSpPr>
          <p:cNvPr id="29711" name="CaixaDeTexto 108"/>
          <p:cNvSpPr txBox="1">
            <a:spLocks noChangeArrowheads="1"/>
          </p:cNvSpPr>
          <p:nvPr/>
        </p:nvSpPr>
        <p:spPr bwMode="auto">
          <a:xfrm>
            <a:off x="2771775" y="4365625"/>
            <a:ext cx="1165225" cy="1076325"/>
          </a:xfrm>
          <a:prstGeom prst="rect">
            <a:avLst/>
          </a:prstGeom>
          <a:noFill/>
          <a:ln w="9525">
            <a:noFill/>
            <a:miter lim="800000"/>
            <a:headEnd/>
            <a:tailEnd/>
          </a:ln>
        </p:spPr>
        <p:txBody>
          <a:bodyPr>
            <a:spAutoFit/>
          </a:bodyPr>
          <a:lstStyle/>
          <a:p>
            <a:pPr algn="ctr"/>
            <a:r>
              <a:rPr lang="pt-BR" sz="1600" b="1" u="none">
                <a:solidFill>
                  <a:srgbClr val="FFFFFF"/>
                </a:solidFill>
              </a:rPr>
              <a:t>Capitais e cidades </a:t>
            </a:r>
          </a:p>
          <a:p>
            <a:pPr algn="ctr"/>
            <a:r>
              <a:rPr lang="pt-BR" sz="1600" b="1" u="none">
                <a:solidFill>
                  <a:srgbClr val="FFFFFF"/>
                </a:solidFill>
              </a:rPr>
              <a:t>+ 500 mil habs.</a:t>
            </a:r>
          </a:p>
        </p:txBody>
      </p:sp>
      <p:grpSp>
        <p:nvGrpSpPr>
          <p:cNvPr id="9" name="Grupo 2"/>
          <p:cNvGrpSpPr>
            <a:grpSpLocks/>
          </p:cNvGrpSpPr>
          <p:nvPr/>
        </p:nvGrpSpPr>
        <p:grpSpPr bwMode="auto">
          <a:xfrm>
            <a:off x="1692275" y="1412875"/>
            <a:ext cx="3492500" cy="1600200"/>
            <a:chOff x="1692275" y="1412875"/>
            <a:chExt cx="3492500" cy="1600200"/>
          </a:xfrm>
        </p:grpSpPr>
        <p:pic>
          <p:nvPicPr>
            <p:cNvPr id="29718" name="Imagem 3"/>
            <p:cNvPicPr>
              <a:picLocks noChangeAspect="1"/>
            </p:cNvPicPr>
            <p:nvPr/>
          </p:nvPicPr>
          <p:blipFill>
            <a:blip r:embed="rId5" cstate="print"/>
            <a:srcRect l="4286" t="56970" r="76492" b="16536"/>
            <a:stretch>
              <a:fillRect/>
            </a:stretch>
          </p:blipFill>
          <p:spPr bwMode="auto">
            <a:xfrm>
              <a:off x="1692275" y="1412875"/>
              <a:ext cx="3492500" cy="1600200"/>
            </a:xfrm>
            <a:prstGeom prst="rect">
              <a:avLst/>
            </a:prstGeom>
            <a:noFill/>
            <a:ln w="9525">
              <a:noFill/>
              <a:miter lim="800000"/>
              <a:headEnd/>
              <a:tailEnd/>
            </a:ln>
          </p:spPr>
        </p:pic>
        <p:sp>
          <p:nvSpPr>
            <p:cNvPr id="111" name="Text Box 23"/>
            <p:cNvSpPr txBox="1">
              <a:spLocks noChangeArrowheads="1"/>
            </p:cNvSpPr>
            <p:nvPr/>
          </p:nvSpPr>
          <p:spPr bwMode="auto">
            <a:xfrm>
              <a:off x="2246059" y="1539949"/>
              <a:ext cx="2600325" cy="1384995"/>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a:spAutoFit/>
            </a:bodyPr>
            <a:lstStyle/>
            <a:p>
              <a:pPr algn="ctr" eaLnBrk="0" hangingPunct="0">
                <a:defRPr/>
              </a:pPr>
              <a:r>
                <a:rPr lang="pt-BR" sz="2800" b="1" u="none" dirty="0" smtClean="0">
                  <a:solidFill>
                    <a:srgbClr val="00B3C3"/>
                  </a:solidFill>
                  <a:ea typeface="ヒラギノ角ゴ ProN W3" charset="-128"/>
                  <a:sym typeface="Gill Sans" charset="0"/>
                </a:rPr>
                <a:t>Hoje</a:t>
              </a:r>
            </a:p>
            <a:p>
              <a:pPr algn="ctr" eaLnBrk="0" hangingPunct="0">
                <a:defRPr/>
              </a:pPr>
              <a:r>
                <a:rPr lang="pt-BR" sz="2800" b="1" u="none" dirty="0" smtClean="0">
                  <a:solidFill>
                    <a:srgbClr val="00B3C3"/>
                  </a:solidFill>
                  <a:ea typeface="ヒラギノ角ゴ ProN W3" charset="-128"/>
                  <a:sym typeface="Gill Sans" charset="0"/>
                </a:rPr>
                <a:t>70 municípios</a:t>
              </a:r>
              <a:endParaRPr lang="pt-BR" sz="2800" b="1" u="none" dirty="0">
                <a:solidFill>
                  <a:srgbClr val="00B3C3"/>
                </a:solidFill>
                <a:ea typeface="ヒラギノ角ゴ ProN W3" charset="-128"/>
                <a:sym typeface="Gill Sans" pitchFamily="34" charset="0"/>
              </a:endParaRPr>
            </a:p>
            <a:p>
              <a:pPr algn="ctr" eaLnBrk="0" hangingPunct="0">
                <a:defRPr/>
              </a:pPr>
              <a:endParaRPr lang="pt-BR" sz="2800" u="none" dirty="0">
                <a:solidFill>
                  <a:srgbClr val="123E51">
                    <a:lumMod val="75000"/>
                    <a:lumOff val="25000"/>
                  </a:srgbClr>
                </a:solidFill>
                <a:latin typeface="Century Gothic" pitchFamily="34" charset="0"/>
                <a:cs typeface="Tahoma" pitchFamily="34" charset="0"/>
                <a:sym typeface="Gill Sans" pitchFamily="34" charset="0"/>
              </a:endParaRPr>
            </a:p>
          </p:txBody>
        </p:sp>
      </p:grpSp>
      <p:pic>
        <p:nvPicPr>
          <p:cNvPr id="29713" name="Imagem 9"/>
          <p:cNvPicPr>
            <a:picLocks noChangeAspect="1"/>
          </p:cNvPicPr>
          <p:nvPr/>
        </p:nvPicPr>
        <p:blipFill>
          <a:blip r:embed="rId6" cstate="print"/>
          <a:srcRect l="79482" t="91429"/>
          <a:stretch>
            <a:fillRect/>
          </a:stretch>
        </p:blipFill>
        <p:spPr bwMode="auto">
          <a:xfrm>
            <a:off x="7267575" y="6270625"/>
            <a:ext cx="1876425" cy="587375"/>
          </a:xfrm>
          <a:prstGeom prst="rect">
            <a:avLst/>
          </a:prstGeom>
          <a:noFill/>
          <a:ln w="9525">
            <a:noFill/>
            <a:miter lim="800000"/>
            <a:headEnd/>
            <a:tailEnd/>
          </a:ln>
        </p:spPr>
      </p:pic>
      <p:grpSp>
        <p:nvGrpSpPr>
          <p:cNvPr id="10" name="Grupo 13"/>
          <p:cNvGrpSpPr>
            <a:grpSpLocks/>
          </p:cNvGrpSpPr>
          <p:nvPr/>
        </p:nvGrpSpPr>
        <p:grpSpPr bwMode="auto">
          <a:xfrm>
            <a:off x="61913" y="4652963"/>
            <a:ext cx="1360487" cy="1514475"/>
            <a:chOff x="61913" y="4653136"/>
            <a:chExt cx="1359695" cy="1514609"/>
          </a:xfrm>
        </p:grpSpPr>
        <p:sp>
          <p:nvSpPr>
            <p:cNvPr id="39" name="Retângulo de cantos arredondados 38"/>
            <p:cNvSpPr/>
            <p:nvPr/>
          </p:nvSpPr>
          <p:spPr bwMode="auto">
            <a:xfrm>
              <a:off x="206053" y="5742653"/>
              <a:ext cx="1080120" cy="425092"/>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err="1">
                  <a:solidFill>
                    <a:srgbClr val="123E51"/>
                  </a:solidFill>
                </a:rPr>
                <a:t>Abr</a:t>
              </a:r>
              <a:r>
                <a:rPr lang="pt-BR" sz="1400" b="1" u="none" dirty="0">
                  <a:solidFill>
                    <a:srgbClr val="123E51"/>
                  </a:solidFill>
                </a:rPr>
                <a:t>/2013</a:t>
              </a:r>
            </a:p>
          </p:txBody>
        </p:sp>
        <p:pic>
          <p:nvPicPr>
            <p:cNvPr id="29716" name="Picture 6" descr="H:\Criacao\Clientes\Vivo\10349_Audiência Câmara\PNG\S16_Ju-02.png"/>
            <p:cNvPicPr>
              <a:picLocks noChangeAspect="1" noChangeArrowheads="1"/>
            </p:cNvPicPr>
            <p:nvPr/>
          </p:nvPicPr>
          <p:blipFill>
            <a:blip r:embed="rId4" cstate="print"/>
            <a:srcRect l="66246" t="67412" r="24088" b="10258"/>
            <a:stretch>
              <a:fillRect/>
            </a:stretch>
          </p:blipFill>
          <p:spPr bwMode="auto">
            <a:xfrm>
              <a:off x="61913" y="4653136"/>
              <a:ext cx="1359695" cy="900705"/>
            </a:xfrm>
            <a:prstGeom prst="rect">
              <a:avLst/>
            </a:prstGeom>
            <a:noFill/>
            <a:ln w="9525">
              <a:noFill/>
              <a:miter lim="800000"/>
              <a:headEnd/>
              <a:tailEnd/>
            </a:ln>
          </p:spPr>
        </p:pic>
        <p:sp>
          <p:nvSpPr>
            <p:cNvPr id="29717" name="CaixaDeTexto 104"/>
            <p:cNvSpPr txBox="1">
              <a:spLocks noChangeArrowheads="1"/>
            </p:cNvSpPr>
            <p:nvPr/>
          </p:nvSpPr>
          <p:spPr bwMode="auto">
            <a:xfrm>
              <a:off x="202010" y="4725144"/>
              <a:ext cx="1079500" cy="830997"/>
            </a:xfrm>
            <a:prstGeom prst="rect">
              <a:avLst/>
            </a:prstGeom>
            <a:noFill/>
            <a:ln w="9525">
              <a:noFill/>
              <a:miter lim="800000"/>
              <a:headEnd/>
              <a:tailEnd/>
            </a:ln>
          </p:spPr>
          <p:txBody>
            <a:bodyPr>
              <a:spAutoFit/>
            </a:bodyPr>
            <a:lstStyle/>
            <a:p>
              <a:pPr algn="ctr"/>
              <a:r>
                <a:rPr lang="pt-BR" sz="1600" b="1" u="none">
                  <a:solidFill>
                    <a:srgbClr val="FFFFFF"/>
                  </a:solidFill>
                </a:rPr>
                <a:t>Sedes Copa Confed.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3085"/>
                                        </p:tgtEl>
                                        <p:attrNameLst>
                                          <p:attrName>style.visibility</p:attrName>
                                        </p:attrNameLst>
                                      </p:cBhvr>
                                      <p:to>
                                        <p:strVal val="visible"/>
                                      </p:to>
                                    </p:set>
                                    <p:animEffect transition="in" filter="wipe(down)">
                                      <p:cBhvr>
                                        <p:cTn id="18" dur="500"/>
                                        <p:tgtEl>
                                          <p:spTgt spid="3085"/>
                                        </p:tgtEl>
                                      </p:cBhvr>
                                    </p:animEffect>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43" y="2992"/>
            <a:ext cx="914400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Forma livre 24"/>
          <p:cNvSpPr/>
          <p:nvPr/>
        </p:nvSpPr>
        <p:spPr bwMode="auto">
          <a:xfrm>
            <a:off x="-25400" y="188640"/>
            <a:ext cx="9177338" cy="6426200"/>
          </a:xfrm>
          <a:custGeom>
            <a:avLst/>
            <a:gdLst>
              <a:gd name="connsiteX0" fmla="*/ 33867 w 9177867"/>
              <a:gd name="connsiteY0" fmla="*/ 1905000 h 6426200"/>
              <a:gd name="connsiteX1" fmla="*/ 9177867 w 9177867"/>
              <a:gd name="connsiteY1" fmla="*/ 0 h 6426200"/>
              <a:gd name="connsiteX2" fmla="*/ 9160933 w 9177867"/>
              <a:gd name="connsiteY2" fmla="*/ 6426200 h 6426200"/>
              <a:gd name="connsiteX3" fmla="*/ 0 w 9177867"/>
              <a:gd name="connsiteY3" fmla="*/ 5985933 h 6426200"/>
              <a:gd name="connsiteX4" fmla="*/ 33867 w 9177867"/>
              <a:gd name="connsiteY4" fmla="*/ 1905000 h 642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867" h="6426200">
                <a:moveTo>
                  <a:pt x="33867" y="1905000"/>
                </a:moveTo>
                <a:lnTo>
                  <a:pt x="9177867" y="0"/>
                </a:lnTo>
                <a:cubicBezTo>
                  <a:pt x="9172222" y="2142067"/>
                  <a:pt x="9166578" y="4284133"/>
                  <a:pt x="9160933" y="6426200"/>
                </a:cubicBezTo>
                <a:lnTo>
                  <a:pt x="0" y="5985933"/>
                </a:lnTo>
                <a:lnTo>
                  <a:pt x="33867" y="1905000"/>
                </a:lnTo>
                <a:close/>
              </a:path>
            </a:pathLst>
          </a:custGeom>
          <a:solidFill>
            <a:schemeClr val="accent1">
              <a:lumMod val="25000"/>
              <a:lumOff val="75000"/>
            </a:schemeClr>
          </a:solidFill>
          <a:ln w="25400" cap="flat" cmpd="sng" algn="ctr">
            <a:noFill/>
            <a:prstDash val="solid"/>
            <a:round/>
            <a:headEnd type="none" w="med" len="med"/>
            <a:tailEnd type="none" w="med" len="med"/>
          </a:ln>
          <a:effectLst/>
        </p:spPr>
        <p:txBody>
          <a:bodyPr/>
          <a:lstStyle/>
          <a:p>
            <a:pPr algn="ctr">
              <a:defRPr/>
            </a:pPr>
            <a:endParaRPr lang="pt-BR" dirty="0">
              <a:ea typeface="ヒラギノ角ゴ ProN W3" charset="-128"/>
              <a:sym typeface="Gill Sans" charset="0"/>
            </a:endParaRPr>
          </a:p>
        </p:txBody>
      </p:sp>
      <p:sp>
        <p:nvSpPr>
          <p:cNvPr id="5" name="Retângulo 4"/>
          <p:cNvSpPr/>
          <p:nvPr/>
        </p:nvSpPr>
        <p:spPr bwMode="auto">
          <a:xfrm>
            <a:off x="3560" y="287933"/>
            <a:ext cx="7592628" cy="1270661"/>
          </a:xfrm>
          <a:prstGeom prst="rect">
            <a:avLst/>
          </a:prstGeom>
          <a:solidFill>
            <a:schemeClr val="accent1">
              <a:lumMod val="90000"/>
              <a:lumOff val="10000"/>
              <a:alpha val="99000"/>
            </a:schemeClr>
          </a:solidFill>
          <a:ln>
            <a:noFill/>
          </a:ln>
          <a:effectLst>
            <a:outerShdw blurRad="50800" dist="889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u="none" dirty="0">
              <a:solidFill>
                <a:prstClr val="white"/>
              </a:solidFill>
              <a:latin typeface="Calibri" pitchFamily="34" charset="0"/>
              <a:sym typeface="Gill Sans" pitchFamily="34" charset="0"/>
            </a:endParaRPr>
          </a:p>
        </p:txBody>
      </p:sp>
      <p:sp>
        <p:nvSpPr>
          <p:cNvPr id="9" name="CaixaDeTexto 8"/>
          <p:cNvSpPr txBox="1">
            <a:spLocks noChangeArrowheads="1"/>
          </p:cNvSpPr>
          <p:nvPr/>
        </p:nvSpPr>
        <p:spPr bwMode="auto">
          <a:xfrm>
            <a:off x="332073" y="443440"/>
            <a:ext cx="685574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r>
              <a:rPr lang="pt-BR" b="1" u="none" dirty="0" smtClean="0">
                <a:solidFill>
                  <a:schemeClr val="bg1"/>
                </a:solidFill>
                <a:latin typeface="Calibri" pitchFamily="34" charset="0"/>
              </a:rPr>
              <a:t>Fundos setoriais: Em 2012, foram arrecadados R$ 7,4 bilhões </a:t>
            </a:r>
          </a:p>
        </p:txBody>
      </p:sp>
      <p:pic>
        <p:nvPicPr>
          <p:cNvPr id="13" name="Imagem 12"/>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10000" b="94417" l="8563" r="77063">
                        <a14:foregroundMark x1="17375" y1="80250" x2="14188" y2="56417"/>
                        <a14:foregroundMark x1="56250" y1="24583" x2="56250" y2="24583"/>
                        <a14:foregroundMark x1="35813" y1="79500" x2="35813" y2="79500"/>
                      </a14:backgroundRemoval>
                    </a14:imgEffect>
                  </a14:imgLayer>
                </a14:imgProps>
              </a:ext>
              <a:ext uri="{28A0092B-C50C-407E-A947-70E740481C1C}">
                <a14:useLocalDpi xmlns="" xmlns:a14="http://schemas.microsoft.com/office/drawing/2010/main" val="0"/>
              </a:ext>
            </a:extLst>
          </a:blip>
          <a:srcRect l="18357" r="14312"/>
          <a:stretch/>
        </p:blipFill>
        <p:spPr>
          <a:xfrm>
            <a:off x="3507478" y="1413073"/>
            <a:ext cx="2650139" cy="2952031"/>
          </a:xfrm>
          <a:prstGeom prst="rect">
            <a:avLst/>
          </a:prstGeom>
        </p:spPr>
      </p:pic>
      <p:sp>
        <p:nvSpPr>
          <p:cNvPr id="18" name="CaixaDeTexto 17"/>
          <p:cNvSpPr txBox="1"/>
          <p:nvPr/>
        </p:nvSpPr>
        <p:spPr>
          <a:xfrm>
            <a:off x="7529" y="6469574"/>
            <a:ext cx="4943937" cy="386453"/>
          </a:xfrm>
          <a:prstGeom prst="rect">
            <a:avLst/>
          </a:prstGeom>
          <a:noFill/>
        </p:spPr>
        <p:txBody>
          <a:bodyPr wrap="square" lIns="77917" tIns="38958" rIns="77917" bIns="38958" rtlCol="0">
            <a:spAutoFit/>
          </a:bodyPr>
          <a:lstStyle/>
          <a:p>
            <a:r>
              <a:rPr lang="pt-BR" sz="1000" u="none" dirty="0" smtClean="0">
                <a:solidFill>
                  <a:schemeClr val="tx1"/>
                </a:solidFill>
                <a:latin typeface="Calibri" pitchFamily="34" charset="0"/>
              </a:rPr>
              <a:t>* Valores não reajustados</a:t>
            </a:r>
          </a:p>
          <a:p>
            <a:r>
              <a:rPr lang="pt-BR" sz="1000" u="none" dirty="0" smtClean="0">
                <a:solidFill>
                  <a:schemeClr val="tx1"/>
                </a:solidFill>
                <a:latin typeface="Calibri" pitchFamily="34" charset="0"/>
              </a:rPr>
              <a:t>Fonte</a:t>
            </a:r>
            <a:r>
              <a:rPr lang="pt-BR" sz="1000" u="none" dirty="0">
                <a:solidFill>
                  <a:schemeClr val="tx1"/>
                </a:solidFill>
                <a:latin typeface="Calibri" pitchFamily="34" charset="0"/>
              </a:rPr>
              <a:t>: Telebrasil. Fundos Setoriais: FUST, FISTEL e Funttel</a:t>
            </a:r>
          </a:p>
        </p:txBody>
      </p:sp>
      <p:grpSp>
        <p:nvGrpSpPr>
          <p:cNvPr id="3" name="Grupo 2"/>
          <p:cNvGrpSpPr/>
          <p:nvPr/>
        </p:nvGrpSpPr>
        <p:grpSpPr>
          <a:xfrm>
            <a:off x="6081141" y="695573"/>
            <a:ext cx="3027363" cy="3165475"/>
            <a:chOff x="6081141" y="1055613"/>
            <a:chExt cx="3027363" cy="3165475"/>
          </a:xfrm>
        </p:grpSpPr>
        <p:pic>
          <p:nvPicPr>
            <p:cNvPr id="10" name="Imagem 3"/>
            <p:cNvPicPr>
              <a:picLocks noChangeAspect="1"/>
            </p:cNvPicPr>
            <p:nvPr/>
          </p:nvPicPr>
          <p:blipFill>
            <a:blip r:embed="rId5" cstate="print">
              <a:extLst>
                <a:ext uri="{28A0092B-C50C-407E-A947-70E740481C1C}">
                  <a14:useLocalDpi xmlns="" xmlns:a14="http://schemas.microsoft.com/office/drawing/2010/main" val="0"/>
                </a:ext>
              </a:extLst>
            </a:blip>
            <a:srcRect l="4286" t="56970" r="76492" b="16536"/>
            <a:stretch>
              <a:fillRect/>
            </a:stretch>
          </p:blipFill>
          <p:spPr bwMode="auto">
            <a:xfrm>
              <a:off x="6081141" y="1055613"/>
              <a:ext cx="3027363" cy="316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ixaDeTexto 10"/>
            <p:cNvSpPr txBox="1"/>
            <p:nvPr/>
          </p:nvSpPr>
          <p:spPr>
            <a:xfrm>
              <a:off x="6648103" y="1564893"/>
              <a:ext cx="1997669" cy="1938992"/>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wrap="square">
              <a:spAutoFit/>
            </a:bodyPr>
            <a:lstStyle>
              <a:defPPr>
                <a:defRPr lang="en-US"/>
              </a:defPPr>
              <a:lvl1pPr algn="ctr" eaLnBrk="0" hangingPunct="0">
                <a:defRPr sz="2000" b="1" u="none">
                  <a:solidFill>
                    <a:schemeClr val="accent1">
                      <a:lumMod val="90000"/>
                      <a:lumOff val="10000"/>
                    </a:schemeClr>
                  </a:solidFill>
                  <a:latin typeface="Calibri" pitchFamily="34" charset="0"/>
                  <a:cs typeface="Tahoma" pitchFamily="34" charset="0"/>
                </a:defRPr>
              </a:lvl1pPr>
            </a:lstStyle>
            <a:p>
              <a:r>
                <a:rPr lang="pt-BR" sz="2400" dirty="0" smtClean="0"/>
                <a:t>Valor equivalente ao lucro líquido das empresas</a:t>
              </a:r>
              <a:endParaRPr lang="pt-BR" sz="2400" dirty="0"/>
            </a:p>
          </p:txBody>
        </p:sp>
      </p:grpSp>
      <p:sp>
        <p:nvSpPr>
          <p:cNvPr id="20" name="CaixaDeTexto 19"/>
          <p:cNvSpPr txBox="1">
            <a:spLocks noChangeArrowheads="1"/>
          </p:cNvSpPr>
          <p:nvPr/>
        </p:nvSpPr>
        <p:spPr bwMode="auto">
          <a:xfrm>
            <a:off x="236537" y="2453987"/>
            <a:ext cx="341358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marL="0" indent="0" eaLnBrk="1" hangingPunct="1">
              <a:spcAft>
                <a:spcPts val="1800"/>
              </a:spcAft>
              <a:buClr>
                <a:schemeClr val="bg1"/>
              </a:buClr>
              <a:buSzPct val="116000"/>
            </a:pPr>
            <a:r>
              <a:rPr lang="pt-BR" b="1" u="none" dirty="0" smtClean="0">
                <a:solidFill>
                  <a:schemeClr val="accent1"/>
                </a:solidFill>
                <a:latin typeface="Calibri" pitchFamily="34" charset="0"/>
              </a:rPr>
              <a:t>R$ 62 bilhões* recolhidos desde 2001</a:t>
            </a:r>
          </a:p>
        </p:txBody>
      </p:sp>
      <p:pic>
        <p:nvPicPr>
          <p:cNvPr id="21" name="Imagem 2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flipH="1">
            <a:off x="896360" y="4365104"/>
            <a:ext cx="2093936" cy="164513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pic>
        <p:nvPicPr>
          <p:cNvPr id="23" name="Picture 5" descr="arrow_yea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7656751">
            <a:off x="3211321" y="4216529"/>
            <a:ext cx="1733002" cy="1040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CaixaDeTexto 23"/>
          <p:cNvSpPr txBox="1">
            <a:spLocks noChangeArrowheads="1"/>
          </p:cNvSpPr>
          <p:nvPr/>
        </p:nvSpPr>
        <p:spPr bwMode="auto">
          <a:xfrm>
            <a:off x="4608513" y="4365104"/>
            <a:ext cx="4644007"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marL="0" indent="0" eaLnBrk="1" hangingPunct="1">
              <a:spcAft>
                <a:spcPts val="1800"/>
              </a:spcAft>
              <a:buClr>
                <a:schemeClr val="bg1"/>
              </a:buClr>
              <a:buSzPct val="116000"/>
            </a:pPr>
            <a:r>
              <a:rPr lang="pt-BR" sz="3200" b="1" u="none" dirty="0" smtClean="0">
                <a:solidFill>
                  <a:schemeClr val="accent1"/>
                </a:solidFill>
                <a:latin typeface="Calibri" pitchFamily="34" charset="0"/>
              </a:rPr>
              <a:t>Recursos deveriam ser reinvestidos no setor, para atendimento de áreas remotas e carentes</a:t>
            </a:r>
          </a:p>
        </p:txBody>
      </p:sp>
      <p:pic>
        <p:nvPicPr>
          <p:cNvPr id="15" name="Imagem 14"/>
          <p:cNvPicPr>
            <a:picLocks noChangeAspect="1"/>
          </p:cNvPicPr>
          <p:nvPr/>
        </p:nvPicPr>
        <p:blipFill rotWithShape="1">
          <a:blip r:embed="rId8" cstate="print">
            <a:extLst>
              <a:ext uri="{28A0092B-C50C-407E-A947-70E740481C1C}">
                <a14:useLocalDpi xmlns="" xmlns:a14="http://schemas.microsoft.com/office/drawing/2010/main" val="0"/>
              </a:ext>
            </a:extLst>
          </a:blip>
          <a:srcRect b="43670"/>
          <a:stretch/>
        </p:blipFill>
        <p:spPr>
          <a:xfrm>
            <a:off x="7512050" y="6458290"/>
            <a:ext cx="1516445" cy="399710"/>
          </a:xfrm>
          <a:prstGeom prst="rect">
            <a:avLst/>
          </a:prstGeom>
        </p:spPr>
      </p:pic>
    </p:spTree>
    <p:extLst>
      <p:ext uri="{BB962C8B-B14F-4D97-AF65-F5344CB8AC3E}">
        <p14:creationId xmlns="" xmlns:p14="http://schemas.microsoft.com/office/powerpoint/2010/main" val="21800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right)">
                                      <p:cBhvr>
                                        <p:cTn id="14" dur="500"/>
                                        <p:tgtEl>
                                          <p:spTgt spid="23"/>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24"/>
                                        </p:tgtEl>
                                        <p:attrNameLst>
                                          <p:attrName>style.visibility</p:attrName>
                                        </p:attrNameLst>
                                      </p:cBhvr>
                                      <p:to>
                                        <p:strVal val="visible"/>
                                      </p:to>
                                    </p:set>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utoUpdateAnimBg="0"/>
      <p:bldP spid="2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07950" y="20638"/>
            <a:ext cx="6048375" cy="6858000"/>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sym typeface="Gill Sans" pitchFamily="34" charset="0"/>
            </a:endParaRPr>
          </a:p>
        </p:txBody>
      </p:sp>
      <p:sp>
        <p:nvSpPr>
          <p:cNvPr id="11" name="Retângulo 10"/>
          <p:cNvSpPr/>
          <p:nvPr/>
        </p:nvSpPr>
        <p:spPr>
          <a:xfrm>
            <a:off x="0" y="1557338"/>
            <a:ext cx="9144000" cy="4811712"/>
          </a:xfrm>
          <a:prstGeom prst="rect">
            <a:avLst/>
          </a:prstGeom>
          <a:solidFill>
            <a:srgbClr val="13729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sym typeface="Gill Sans" pitchFamily="34" charset="0"/>
            </a:endParaRPr>
          </a:p>
        </p:txBody>
      </p:sp>
      <p:sp>
        <p:nvSpPr>
          <p:cNvPr id="10" name="Retângulo 9"/>
          <p:cNvSpPr/>
          <p:nvPr/>
        </p:nvSpPr>
        <p:spPr>
          <a:xfrm>
            <a:off x="0" y="188913"/>
            <a:ext cx="9144000" cy="1223962"/>
          </a:xfrm>
          <a:prstGeom prst="rect">
            <a:avLst/>
          </a:prstGeom>
          <a:solidFill>
            <a:srgbClr val="0329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sym typeface="Gill Sans" pitchFamily="34" charset="0"/>
            </a:endParaRPr>
          </a:p>
        </p:txBody>
      </p:sp>
      <p:sp>
        <p:nvSpPr>
          <p:cNvPr id="4" name="CaixaDeTexto 3"/>
          <p:cNvSpPr txBox="1">
            <a:spLocks noChangeArrowheads="1"/>
          </p:cNvSpPr>
          <p:nvPr/>
        </p:nvSpPr>
        <p:spPr bwMode="auto">
          <a:xfrm>
            <a:off x="179388" y="361950"/>
            <a:ext cx="3960812" cy="979488"/>
          </a:xfrm>
          <a:prstGeom prst="rect">
            <a:avLst/>
          </a:prstGeom>
          <a:noFill/>
          <a:ln w="9525">
            <a:noFill/>
            <a:miter lim="800000"/>
            <a:headEnd/>
            <a:tailEnd/>
          </a:ln>
        </p:spPr>
        <p:txBody>
          <a:bodyPr>
            <a:spAutoFit/>
          </a:bodyPr>
          <a:lstStyle/>
          <a:p>
            <a:pPr eaLnBrk="1" hangingPunct="1">
              <a:lnSpc>
                <a:spcPct val="80000"/>
              </a:lnSpc>
            </a:pPr>
            <a:r>
              <a:rPr lang="pt-BR" sz="7200" b="1" dirty="0">
                <a:solidFill>
                  <a:srgbClr val="FFFFFF"/>
                </a:solidFill>
                <a:latin typeface="Century Gothic" pitchFamily="34" charset="0"/>
                <a:sym typeface="Gill Sans"/>
              </a:rPr>
              <a:t>Desafios</a:t>
            </a:r>
          </a:p>
        </p:txBody>
      </p:sp>
      <p:pic>
        <p:nvPicPr>
          <p:cNvPr id="33800" name="Picture 12" descr="http://thefitattorney.com/wp-content/uploads/2013/05/Overcoming_Obstacles.jpg"/>
          <p:cNvPicPr>
            <a:picLocks noChangeAspect="1" noChangeArrowheads="1"/>
          </p:cNvPicPr>
          <p:nvPr/>
        </p:nvPicPr>
        <p:blipFill>
          <a:blip r:embed="rId2" cstate="print">
            <a:clrChange>
              <a:clrFrom>
                <a:srgbClr val="FFFFFF"/>
              </a:clrFrom>
              <a:clrTo>
                <a:srgbClr val="FFFFFF">
                  <a:alpha val="0"/>
                </a:srgbClr>
              </a:clrTo>
            </a:clrChange>
          </a:blip>
          <a:srcRect b="26242"/>
          <a:stretch>
            <a:fillRect/>
          </a:stretch>
        </p:blipFill>
        <p:spPr bwMode="auto">
          <a:xfrm>
            <a:off x="3851275" y="2276475"/>
            <a:ext cx="5311775" cy="4602163"/>
          </a:xfrm>
          <a:prstGeom prst="rect">
            <a:avLst/>
          </a:prstGeom>
          <a:noFill/>
          <a:ln w="9525">
            <a:noFill/>
            <a:miter lim="800000"/>
            <a:headEnd/>
            <a:tailEnd/>
          </a:ln>
        </p:spPr>
      </p:pic>
      <p:pic>
        <p:nvPicPr>
          <p:cNvPr id="26631" name="Picture 2" descr="\\SOAP-PROD\Historico\Criacao\Clientes\Vivo\10349_Audiência Câmara\PNG\Template.png"/>
          <p:cNvPicPr>
            <a:picLocks noChangeAspect="1" noChangeArrowheads="1"/>
          </p:cNvPicPr>
          <p:nvPr/>
        </p:nvPicPr>
        <p:blipFill>
          <a:blip r:embed="rId3" cstate="print"/>
          <a:srcRect l="80711" t="91998"/>
          <a:stretch>
            <a:fillRect/>
          </a:stretch>
        </p:blipFill>
        <p:spPr bwMode="auto">
          <a:xfrm>
            <a:off x="7380288" y="6308725"/>
            <a:ext cx="1763712" cy="549275"/>
          </a:xfrm>
          <a:prstGeom prst="rect">
            <a:avLst/>
          </a:prstGeom>
          <a:noFill/>
          <a:ln w="9525">
            <a:noFill/>
            <a:miter lim="800000"/>
            <a:headEnd/>
            <a:tailEnd/>
          </a:ln>
        </p:spPr>
      </p:pic>
      <p:sp>
        <p:nvSpPr>
          <p:cNvPr id="12" name="CaixaDeTexto 11"/>
          <p:cNvSpPr txBox="1">
            <a:spLocks noChangeArrowheads="1"/>
          </p:cNvSpPr>
          <p:nvPr/>
        </p:nvSpPr>
        <p:spPr bwMode="auto">
          <a:xfrm>
            <a:off x="179388" y="1724025"/>
            <a:ext cx="6048375" cy="4094163"/>
          </a:xfrm>
          <a:prstGeom prst="rect">
            <a:avLst/>
          </a:prstGeom>
          <a:noFill/>
          <a:ln w="9525">
            <a:noFill/>
            <a:miter lim="800000"/>
            <a:headEnd/>
            <a:tailEnd/>
          </a:ln>
        </p:spPr>
        <p:txBody>
          <a:bodyPr>
            <a:spAutoFit/>
          </a:bodyPr>
          <a:lstStyle/>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Instalação de sites urbanos para o atendimento do crescimento das demandas de voz, 3G e 4G</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Ajustar as legislações municipais à realidade atual. (padronização e agilidade)</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Diminuição da carga tributária para a redução dos preços (ICMS)</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Ampliação de cobertura nos distritos/vilas e Rodovias com PPP (incentivo de ICMS)</a:t>
            </a:r>
          </a:p>
          <a:p>
            <a:pPr marL="342900" indent="-342900" eaLnBrk="1" hangingPunct="1">
              <a:spcAft>
                <a:spcPts val="1200"/>
              </a:spcAft>
              <a:buClr>
                <a:schemeClr val="bg1"/>
              </a:buClr>
              <a:buFont typeface="Wingdings" pitchFamily="2" charset="2"/>
              <a:buChar char="ü"/>
            </a:pPr>
            <a:r>
              <a:rPr lang="pt-BR" sz="2000" b="1">
                <a:solidFill>
                  <a:schemeClr val="bg1"/>
                </a:solidFill>
                <a:latin typeface="Century Gothic" pitchFamily="34" charset="0"/>
                <a:sym typeface="Gill Sans"/>
              </a:rPr>
              <a:t>Melhoria continuada da qualidade percebida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nodeType="afterGroup">
                            <p:stCondLst>
                              <p:cond delay="1000"/>
                            </p:stCondLst>
                            <p:childTnLst>
                              <p:par>
                                <p:cTn id="13" presetID="1" presetClass="entr" presetSubtype="0" fill="hold" grpId="0" nodeType="afterEffect">
                                  <p:stCondLst>
                                    <p:cond delay="200"/>
                                  </p:stCondLst>
                                  <p:childTnLst>
                                    <p:set>
                                      <p:cBhvr>
                                        <p:cTn id="14" dur="1" fill="hold">
                                          <p:stCondLst>
                                            <p:cond delay="499"/>
                                          </p:stCondLst>
                                        </p:cTn>
                                        <p:tgtEl>
                                          <p:spTgt spid="4"/>
                                        </p:tgtEl>
                                        <p:attrNameLst>
                                          <p:attrName>style.visibility</p:attrName>
                                        </p:attrNameLst>
                                      </p:cBhvr>
                                      <p:to>
                                        <p:strVal val="visible"/>
                                      </p:to>
                                    </p:set>
                                  </p:childTnLst>
                                </p:cTn>
                              </p:par>
                            </p:childTnLst>
                          </p:cTn>
                        </p:par>
                        <p:par>
                          <p:cTn id="15" fill="hold" nodeType="afterGroup">
                            <p:stCondLst>
                              <p:cond delay="17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nodeType="afterGroup">
                            <p:stCondLst>
                              <p:cond delay="2700"/>
                            </p:stCondLst>
                            <p:childTnLst>
                              <p:par>
                                <p:cTn id="20" presetID="22" presetClass="entr" presetSubtype="4" fill="hold" nodeType="after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wipe(down)">
                                      <p:cBhvr>
                                        <p:cTn id="22" dur="500"/>
                                        <p:tgtEl>
                                          <p:spTgt spid="33800"/>
                                        </p:tgtEl>
                                      </p:cBhvr>
                                    </p:animEffect>
                                  </p:childTnLst>
                                </p:cTn>
                              </p:par>
                            </p:childTnLst>
                          </p:cTn>
                        </p:par>
                        <p:par>
                          <p:cTn id="23" fill="hold" nodeType="afterGroup">
                            <p:stCondLst>
                              <p:cond delay="32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1" grpId="0" animBg="1" autoUpdateAnimBg="0"/>
      <p:bldP spid="10" grpId="0" animBg="1" autoUpdateAnimBg="0"/>
      <p:bldP spid="4" grpId="0" autoUpdateAnimBg="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1"/>
          <p:cNvPicPr>
            <a:picLocks noChangeAspect="1"/>
          </p:cNvPicPr>
          <p:nvPr/>
        </p:nvPicPr>
        <p:blipFill>
          <a:blip r:embed="rId2" cstate="print"/>
          <a:srcRect/>
          <a:stretch>
            <a:fillRect/>
          </a:stretch>
        </p:blipFill>
        <p:spPr bwMode="auto">
          <a:xfrm>
            <a:off x="-65088" y="-65088"/>
            <a:ext cx="9245601" cy="6981826"/>
          </a:xfrm>
          <a:prstGeom prst="rect">
            <a:avLst/>
          </a:prstGeom>
          <a:solidFill>
            <a:schemeClr val="tx1"/>
          </a:solidFill>
          <a:ln w="9525">
            <a:noFill/>
            <a:miter lim="800000"/>
            <a:headEnd/>
            <a:tailEnd/>
          </a:ln>
        </p:spPr>
      </p:pic>
      <p:pic>
        <p:nvPicPr>
          <p:cNvPr id="29699" name="Imagem 5" descr="TEL-VIVO_lock-up_NEG_RGB.png"/>
          <p:cNvPicPr>
            <a:picLocks noChangeAspect="1"/>
          </p:cNvPicPr>
          <p:nvPr/>
        </p:nvPicPr>
        <p:blipFill>
          <a:blip r:embed="rId3" cstate="print"/>
          <a:srcRect/>
          <a:stretch>
            <a:fillRect/>
          </a:stretch>
        </p:blipFill>
        <p:spPr bwMode="auto">
          <a:xfrm>
            <a:off x="1971675" y="2855913"/>
            <a:ext cx="5172075" cy="1139825"/>
          </a:xfrm>
          <a:prstGeom prst="rect">
            <a:avLst/>
          </a:prstGeom>
          <a:noFill/>
          <a:ln w="9525">
            <a:noFill/>
            <a:miter lim="800000"/>
            <a:headEnd/>
            <a:tailEnd/>
          </a:ln>
        </p:spPr>
      </p:pic>
      <p:sp>
        <p:nvSpPr>
          <p:cNvPr id="4" name="CaixaDeTexto 3"/>
          <p:cNvSpPr txBox="1">
            <a:spLocks noChangeArrowheads="1"/>
          </p:cNvSpPr>
          <p:nvPr/>
        </p:nvSpPr>
        <p:spPr bwMode="auto">
          <a:xfrm>
            <a:off x="3851920" y="5229200"/>
            <a:ext cx="3960812" cy="1421928"/>
          </a:xfrm>
          <a:prstGeom prst="rect">
            <a:avLst/>
          </a:prstGeom>
          <a:noFill/>
          <a:ln w="9525">
            <a:noFill/>
            <a:miter lim="800000"/>
            <a:headEnd/>
            <a:tailEnd/>
          </a:ln>
        </p:spPr>
        <p:txBody>
          <a:bodyPr>
            <a:spAutoFit/>
          </a:bodyPr>
          <a:lstStyle/>
          <a:p>
            <a:pPr eaLnBrk="1" hangingPunct="1">
              <a:lnSpc>
                <a:spcPct val="80000"/>
              </a:lnSpc>
            </a:pPr>
            <a:r>
              <a:rPr lang="pt-BR" sz="4000" b="1" dirty="0" smtClean="0">
                <a:solidFill>
                  <a:srgbClr val="FFFFFF"/>
                </a:solidFill>
                <a:latin typeface="Century Gothic" pitchFamily="34" charset="0"/>
                <a:sym typeface="Gill Sans"/>
              </a:rPr>
              <a:t>Obrigado!</a:t>
            </a:r>
          </a:p>
          <a:p>
            <a:pPr eaLnBrk="1" hangingPunct="1">
              <a:lnSpc>
                <a:spcPct val="80000"/>
              </a:lnSpc>
            </a:pPr>
            <a:endParaRPr lang="pt-BR" sz="4000" b="1" dirty="0" smtClean="0">
              <a:solidFill>
                <a:srgbClr val="FFFFFF"/>
              </a:solidFill>
              <a:latin typeface="Century Gothic" pitchFamily="34" charset="0"/>
              <a:sym typeface="Gill Sans"/>
            </a:endParaRPr>
          </a:p>
          <a:p>
            <a:pPr eaLnBrk="1" hangingPunct="1">
              <a:lnSpc>
                <a:spcPct val="80000"/>
              </a:lnSpc>
            </a:pPr>
            <a:r>
              <a:rPr lang="pt-BR" sz="2800" b="1" dirty="0" err="1" smtClean="0">
                <a:solidFill>
                  <a:srgbClr val="FFFFFF"/>
                </a:solidFill>
                <a:latin typeface="Century Gothic" pitchFamily="34" charset="0"/>
                <a:sym typeface="Gill Sans"/>
              </a:rPr>
              <a:t>Enylson</a:t>
            </a:r>
            <a:r>
              <a:rPr lang="pt-BR" sz="2800" b="1" dirty="0" smtClean="0">
                <a:solidFill>
                  <a:srgbClr val="FFFFFF"/>
                </a:solidFill>
                <a:latin typeface="Century Gothic" pitchFamily="34" charset="0"/>
                <a:sym typeface="Gill Sans"/>
              </a:rPr>
              <a:t> Camolesi</a:t>
            </a:r>
            <a:endParaRPr lang="pt-BR" sz="2800" b="1" dirty="0">
              <a:solidFill>
                <a:srgbClr val="FFFFFF"/>
              </a:solidFill>
              <a:latin typeface="Century Gothic" pitchFamily="34" charset="0"/>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43" y="20868"/>
            <a:ext cx="914400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 name="Retângulo 55"/>
          <p:cNvSpPr/>
          <p:nvPr/>
        </p:nvSpPr>
        <p:spPr>
          <a:xfrm>
            <a:off x="-1" y="5376041"/>
            <a:ext cx="9160943" cy="1502827"/>
          </a:xfrm>
          <a:prstGeom prst="rect">
            <a:avLst/>
          </a:prstGeom>
          <a:solidFill>
            <a:schemeClr val="accent1">
              <a:lumMod val="50000"/>
              <a:lumOff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1800" u="none" dirty="0">
              <a:solidFill>
                <a:prstClr val="white"/>
              </a:solidFill>
              <a:latin typeface="Calibri" pitchFamily="34" charset="0"/>
            </a:endParaRPr>
          </a:p>
        </p:txBody>
      </p:sp>
      <p:sp>
        <p:nvSpPr>
          <p:cNvPr id="5" name="Retângulo 4"/>
          <p:cNvSpPr/>
          <p:nvPr/>
        </p:nvSpPr>
        <p:spPr bwMode="auto">
          <a:xfrm>
            <a:off x="3560" y="287933"/>
            <a:ext cx="7592628" cy="1270661"/>
          </a:xfrm>
          <a:prstGeom prst="rect">
            <a:avLst/>
          </a:prstGeom>
          <a:solidFill>
            <a:schemeClr val="accent1">
              <a:lumMod val="90000"/>
              <a:lumOff val="10000"/>
              <a:alpha val="99000"/>
            </a:schemeClr>
          </a:solidFill>
          <a:ln>
            <a:noFill/>
          </a:ln>
          <a:effectLst>
            <a:outerShdw blurRad="50800" dist="889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u="none" dirty="0">
              <a:solidFill>
                <a:prstClr val="white"/>
              </a:solidFill>
              <a:latin typeface="Calibri" pitchFamily="34" charset="0"/>
              <a:sym typeface="Gill Sans" pitchFamily="34" charset="0"/>
            </a:endParaRPr>
          </a:p>
        </p:txBody>
      </p:sp>
      <p:sp>
        <p:nvSpPr>
          <p:cNvPr id="9" name="CaixaDeTexto 8"/>
          <p:cNvSpPr txBox="1">
            <a:spLocks noChangeArrowheads="1"/>
          </p:cNvSpPr>
          <p:nvPr/>
        </p:nvSpPr>
        <p:spPr bwMode="auto">
          <a:xfrm>
            <a:off x="373018" y="446736"/>
            <a:ext cx="6942182"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r>
              <a:rPr lang="pt-BR" b="1" u="none" dirty="0" smtClean="0">
                <a:solidFill>
                  <a:schemeClr val="bg1"/>
                </a:solidFill>
                <a:latin typeface="Calibri" pitchFamily="34" charset="0"/>
              </a:rPr>
              <a:t>Impostos: R$ 485 bilhões</a:t>
            </a:r>
            <a:r>
              <a:rPr lang="pt-BR" sz="2400" b="1" u="none" dirty="0" smtClean="0">
                <a:solidFill>
                  <a:schemeClr val="bg1"/>
                </a:solidFill>
                <a:latin typeface="Calibri" pitchFamily="34" charset="0"/>
              </a:rPr>
              <a:t>*</a:t>
            </a:r>
            <a:r>
              <a:rPr lang="pt-BR" b="1" u="none" dirty="0" smtClean="0">
                <a:solidFill>
                  <a:schemeClr val="bg1"/>
                </a:solidFill>
                <a:latin typeface="Calibri" pitchFamily="34" charset="0"/>
              </a:rPr>
              <a:t> arrecadados em tributos apenas no setor de Telecom</a:t>
            </a:r>
            <a:endParaRPr lang="pt-BR" b="1" u="none" dirty="0">
              <a:solidFill>
                <a:schemeClr val="bg1"/>
              </a:solidFill>
              <a:latin typeface="Calibri" pitchFamily="34" charset="0"/>
            </a:endParaRPr>
          </a:p>
        </p:txBody>
      </p:sp>
      <p:pic>
        <p:nvPicPr>
          <p:cNvPr id="12" name="Imagem 11"/>
          <p:cNvPicPr>
            <a:picLocks noChangeAspect="1"/>
          </p:cNvPicPr>
          <p:nvPr/>
        </p:nvPicPr>
        <p:blipFill rotWithShape="1">
          <a:blip r:embed="rId3" cstate="print">
            <a:extLst>
              <a:ext uri="{28A0092B-C50C-407E-A947-70E740481C1C}">
                <a14:useLocalDpi xmlns="" xmlns:a14="http://schemas.microsoft.com/office/drawing/2010/main" val="0"/>
              </a:ext>
            </a:extLst>
          </a:blip>
          <a:srcRect b="43670"/>
          <a:stretch/>
        </p:blipFill>
        <p:spPr>
          <a:xfrm>
            <a:off x="7512050" y="6458290"/>
            <a:ext cx="1516445" cy="399710"/>
          </a:xfrm>
          <a:prstGeom prst="rect">
            <a:avLst/>
          </a:prstGeom>
        </p:spPr>
      </p:pic>
      <p:grpSp>
        <p:nvGrpSpPr>
          <p:cNvPr id="3" name="Grupo 10"/>
          <p:cNvGrpSpPr/>
          <p:nvPr/>
        </p:nvGrpSpPr>
        <p:grpSpPr>
          <a:xfrm>
            <a:off x="6660112" y="18454"/>
            <a:ext cx="2556126" cy="2407574"/>
            <a:chOff x="6031186" y="1124744"/>
            <a:chExt cx="3027363" cy="3165475"/>
          </a:xfrm>
        </p:grpSpPr>
        <p:pic>
          <p:nvPicPr>
            <p:cNvPr id="13" name="Imagem 3"/>
            <p:cNvPicPr>
              <a:picLocks noChangeAspect="1"/>
            </p:cNvPicPr>
            <p:nvPr/>
          </p:nvPicPr>
          <p:blipFill>
            <a:blip r:embed="rId4" cstate="print">
              <a:extLst>
                <a:ext uri="{28A0092B-C50C-407E-A947-70E740481C1C}">
                  <a14:useLocalDpi xmlns="" xmlns:a14="http://schemas.microsoft.com/office/drawing/2010/main" val="0"/>
                </a:ext>
              </a:extLst>
            </a:blip>
            <a:srcRect l="4286" t="56970" r="76492" b="16536"/>
            <a:stretch>
              <a:fillRect/>
            </a:stretch>
          </p:blipFill>
          <p:spPr bwMode="auto">
            <a:xfrm>
              <a:off x="6031186" y="1124744"/>
              <a:ext cx="3027363" cy="316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CaixaDeTexto 13"/>
            <p:cNvSpPr txBox="1"/>
            <p:nvPr/>
          </p:nvSpPr>
          <p:spPr>
            <a:xfrm>
              <a:off x="6631187" y="1570759"/>
              <a:ext cx="1997669" cy="1832694"/>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wrap="square">
              <a:spAutoFit/>
            </a:bodyPr>
            <a:lstStyle>
              <a:defPPr>
                <a:defRPr lang="en-US"/>
              </a:defPPr>
              <a:lvl1pPr algn="ctr" eaLnBrk="0" hangingPunct="0">
                <a:defRPr sz="2000" b="1" u="none">
                  <a:solidFill>
                    <a:schemeClr val="accent1">
                      <a:lumMod val="90000"/>
                      <a:lumOff val="10000"/>
                    </a:schemeClr>
                  </a:solidFill>
                  <a:latin typeface="Calibri" pitchFamily="34" charset="0"/>
                  <a:cs typeface="Tahoma" pitchFamily="34" charset="0"/>
                </a:defRPr>
              </a:lvl1pPr>
            </a:lstStyle>
            <a:p>
              <a:r>
                <a:rPr lang="pt-BR" dirty="0" smtClean="0"/>
                <a:t>Telecom </a:t>
              </a:r>
            </a:p>
            <a:p>
              <a:r>
                <a:rPr lang="pt-BR" dirty="0" smtClean="0"/>
                <a:t>tem o mesmo nível de impostos que bebidas</a:t>
              </a:r>
              <a:endParaRPr lang="pt-BR" dirty="0"/>
            </a:p>
          </p:txBody>
        </p:sp>
      </p:grpSp>
      <p:sp>
        <p:nvSpPr>
          <p:cNvPr id="16" name="CaixaDeTexto 15"/>
          <p:cNvSpPr txBox="1"/>
          <p:nvPr/>
        </p:nvSpPr>
        <p:spPr>
          <a:xfrm>
            <a:off x="1177" y="6483221"/>
            <a:ext cx="4943937" cy="386453"/>
          </a:xfrm>
          <a:prstGeom prst="rect">
            <a:avLst/>
          </a:prstGeom>
          <a:noFill/>
        </p:spPr>
        <p:txBody>
          <a:bodyPr wrap="square" lIns="77917" tIns="38958" rIns="77917" bIns="38958" rtlCol="0">
            <a:spAutoFit/>
          </a:bodyPr>
          <a:lstStyle/>
          <a:p>
            <a:r>
              <a:rPr lang="pt-BR" sz="1000" u="none" dirty="0">
                <a:solidFill>
                  <a:schemeClr val="tx1"/>
                </a:solidFill>
                <a:latin typeface="Calibri" pitchFamily="34" charset="0"/>
                <a:cs typeface="Calibri" pitchFamily="34" charset="0"/>
              </a:rPr>
              <a:t>* Os valores de impostos contemplam ICMS, PIS/PASEP e </a:t>
            </a:r>
            <a:r>
              <a:rPr lang="pt-BR" sz="1000" u="none" dirty="0" err="1" smtClean="0">
                <a:solidFill>
                  <a:schemeClr val="tx1"/>
                </a:solidFill>
                <a:latin typeface="Calibri" pitchFamily="34" charset="0"/>
                <a:cs typeface="Calibri" pitchFamily="34" charset="0"/>
              </a:rPr>
              <a:t>Cofins</a:t>
            </a:r>
            <a:r>
              <a:rPr lang="pt-BR" sz="1000" u="none" dirty="0" smtClean="0">
                <a:solidFill>
                  <a:schemeClr val="tx1"/>
                </a:solidFill>
                <a:latin typeface="Calibri" pitchFamily="34" charset="0"/>
                <a:cs typeface="Calibri" pitchFamily="34" charset="0"/>
              </a:rPr>
              <a:t>, não reajustados</a:t>
            </a:r>
            <a:endParaRPr lang="pt-BR" sz="1000" u="none" dirty="0">
              <a:solidFill>
                <a:schemeClr val="tx1"/>
              </a:solidFill>
              <a:latin typeface="Calibri" pitchFamily="34" charset="0"/>
              <a:cs typeface="Calibri" pitchFamily="34" charset="0"/>
            </a:endParaRPr>
          </a:p>
          <a:p>
            <a:r>
              <a:rPr lang="pt-BR" sz="1000" u="none" dirty="0">
                <a:solidFill>
                  <a:schemeClr val="tx1"/>
                </a:solidFill>
                <a:latin typeface="Calibri" pitchFamily="34" charset="0"/>
                <a:cs typeface="Calibri" pitchFamily="34" charset="0"/>
              </a:rPr>
              <a:t>Fonte: </a:t>
            </a:r>
            <a:r>
              <a:rPr lang="pt-BR" sz="1000" u="none" dirty="0" err="1">
                <a:solidFill>
                  <a:schemeClr val="tx1"/>
                </a:solidFill>
                <a:latin typeface="Calibri" pitchFamily="34" charset="0"/>
                <a:cs typeface="Calibri" pitchFamily="34" charset="0"/>
              </a:rPr>
              <a:t>Telebrasil</a:t>
            </a:r>
            <a:endParaRPr lang="pt-BR" sz="1000" u="none" dirty="0">
              <a:solidFill>
                <a:schemeClr val="tx1"/>
              </a:solidFill>
              <a:latin typeface="Calibri" pitchFamily="34" charset="0"/>
              <a:cs typeface="Calibri" pitchFamily="34" charset="0"/>
            </a:endParaRPr>
          </a:p>
        </p:txBody>
      </p:sp>
      <p:graphicFrame>
        <p:nvGraphicFramePr>
          <p:cNvPr id="6" name="Gráfico 5"/>
          <p:cNvGraphicFramePr/>
          <p:nvPr>
            <p:extLst>
              <p:ext uri="{D42A27DB-BD31-4B8C-83A1-F6EECF244321}">
                <p14:modId xmlns="" xmlns:p14="http://schemas.microsoft.com/office/powerpoint/2010/main" val="1790762412"/>
              </p:ext>
            </p:extLst>
          </p:nvPr>
        </p:nvGraphicFramePr>
        <p:xfrm>
          <a:off x="16943" y="2056304"/>
          <a:ext cx="9127057" cy="3319738"/>
        </p:xfrm>
        <a:graphic>
          <a:graphicData uri="http://schemas.openxmlformats.org/drawingml/2006/chart">
            <c:chart xmlns:c="http://schemas.openxmlformats.org/drawingml/2006/chart" xmlns:r="http://schemas.openxmlformats.org/officeDocument/2006/relationships" r:id="rId5"/>
          </a:graphicData>
        </a:graphic>
      </p:graphicFrame>
      <p:sp>
        <p:nvSpPr>
          <p:cNvPr id="55" name="CaixaDeTexto 54"/>
          <p:cNvSpPr txBox="1">
            <a:spLocks noChangeArrowheads="1"/>
          </p:cNvSpPr>
          <p:nvPr/>
        </p:nvSpPr>
        <p:spPr bwMode="auto">
          <a:xfrm>
            <a:off x="10854" y="5401254"/>
            <a:ext cx="911738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marL="0" indent="0" algn="ctr" eaLnBrk="1" hangingPunct="1">
              <a:spcAft>
                <a:spcPts val="1800"/>
              </a:spcAft>
              <a:buClr>
                <a:schemeClr val="bg1"/>
              </a:buClr>
              <a:buSzPct val="116000"/>
            </a:pPr>
            <a:r>
              <a:rPr lang="pt-BR" sz="2400" b="1" u="none" dirty="0" smtClean="0">
                <a:solidFill>
                  <a:srgbClr val="137292"/>
                </a:solidFill>
                <a:latin typeface="Calibri" pitchFamily="34" charset="0"/>
              </a:rPr>
              <a:t>Em 2012 o total de tributos do setor representou </a:t>
            </a:r>
            <a:r>
              <a:rPr lang="pt-BR" b="1" u="none" dirty="0" smtClean="0">
                <a:solidFill>
                  <a:srgbClr val="137292"/>
                </a:solidFill>
                <a:latin typeface="Calibri" pitchFamily="34" charset="0"/>
              </a:rPr>
              <a:t>47% da receita líquida</a:t>
            </a:r>
            <a:r>
              <a:rPr lang="pt-BR" sz="2400" b="1" u="none" dirty="0" smtClean="0">
                <a:solidFill>
                  <a:srgbClr val="137292"/>
                </a:solidFill>
                <a:latin typeface="Calibri" pitchFamily="34" charset="0"/>
              </a:rPr>
              <a:t>, um </a:t>
            </a:r>
            <a:r>
              <a:rPr lang="pt-BR" b="1" u="none" dirty="0" smtClean="0">
                <a:solidFill>
                  <a:srgbClr val="137292"/>
                </a:solidFill>
                <a:latin typeface="Calibri" pitchFamily="34" charset="0"/>
              </a:rPr>
              <a:t>aumento de 40% </a:t>
            </a:r>
            <a:r>
              <a:rPr lang="pt-BR" sz="2400" b="1" u="none" dirty="0" smtClean="0">
                <a:solidFill>
                  <a:srgbClr val="137292"/>
                </a:solidFill>
                <a:latin typeface="Calibri" pitchFamily="34" charset="0"/>
              </a:rPr>
              <a:t>em relação ao ano 2000</a:t>
            </a:r>
            <a:endParaRPr lang="pt-BR" sz="4400" b="1" u="none" dirty="0" smtClean="0">
              <a:solidFill>
                <a:srgbClr val="137292"/>
              </a:solidFill>
              <a:latin typeface="Calibri" pitchFamily="34" charset="0"/>
            </a:endParaRPr>
          </a:p>
        </p:txBody>
      </p:sp>
      <p:sp>
        <p:nvSpPr>
          <p:cNvPr id="57" name="Retângulo 56"/>
          <p:cNvSpPr>
            <a:spLocks noChangeArrowheads="1"/>
          </p:cNvSpPr>
          <p:nvPr/>
        </p:nvSpPr>
        <p:spPr bwMode="auto">
          <a:xfrm>
            <a:off x="236537" y="1687530"/>
            <a:ext cx="685574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ctr" anchorCtr="0">
            <a:spAutoFit/>
          </a:bodyPr>
          <a:lstStyle/>
          <a:p>
            <a:r>
              <a:rPr lang="pt-BR" altLang="ja-JP" sz="1800" b="1" u="none" dirty="0" smtClean="0">
                <a:solidFill>
                  <a:schemeClr val="tx1"/>
                </a:solidFill>
                <a:latin typeface="Calibri" pitchFamily="34" charset="0"/>
              </a:rPr>
              <a:t>Evolução da arrecadação de total tributos e apenas de ICMS</a:t>
            </a:r>
          </a:p>
          <a:p>
            <a:r>
              <a:rPr lang="pt-BR" altLang="ja-JP" sz="1800" u="none" dirty="0" smtClean="0">
                <a:solidFill>
                  <a:schemeClr val="tx1"/>
                </a:solidFill>
                <a:latin typeface="Calibri" pitchFamily="34" charset="0"/>
              </a:rPr>
              <a:t>(R$ bilhões)</a:t>
            </a:r>
            <a:endParaRPr lang="pt-BR" altLang="ja-JP" sz="1800" u="none" dirty="0">
              <a:solidFill>
                <a:schemeClr val="tx1"/>
              </a:solidFill>
              <a:latin typeface="Calibri" pitchFamily="34" charset="0"/>
            </a:endParaRPr>
          </a:p>
          <a:p>
            <a:endParaRPr lang="pt-BR" altLang="ja-JP" sz="1800" u="none" dirty="0">
              <a:solidFill>
                <a:schemeClr val="tx1"/>
              </a:solidFill>
              <a:latin typeface="Calibri" pitchFamily="34" charset="0"/>
            </a:endParaRPr>
          </a:p>
        </p:txBody>
      </p:sp>
      <p:cxnSp>
        <p:nvCxnSpPr>
          <p:cNvPr id="58" name="Conector reto 57"/>
          <p:cNvCxnSpPr/>
          <p:nvPr/>
        </p:nvCxnSpPr>
        <p:spPr>
          <a:xfrm>
            <a:off x="265790" y="2250180"/>
            <a:ext cx="5652000" cy="0"/>
          </a:xfrm>
          <a:prstGeom prst="line">
            <a:avLst/>
          </a:prstGeom>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4449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55"/>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down)">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9" grpId="0"/>
      <p:bldP spid="5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6386"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Retângulo 4"/>
          <p:cNvSpPr/>
          <p:nvPr/>
        </p:nvSpPr>
        <p:spPr>
          <a:xfrm rot="16200000">
            <a:off x="-1004093" y="1353343"/>
            <a:ext cx="6858000" cy="4151313"/>
          </a:xfrm>
          <a:prstGeom prst="rect">
            <a:avLst/>
          </a:prstGeom>
          <a:solidFill>
            <a:srgbClr val="0329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6" name="Retângulo 5"/>
          <p:cNvSpPr>
            <a:spLocks noChangeArrowheads="1"/>
          </p:cNvSpPr>
          <p:nvPr/>
        </p:nvSpPr>
        <p:spPr bwMode="auto">
          <a:xfrm>
            <a:off x="512763" y="1570038"/>
            <a:ext cx="2330450" cy="523875"/>
          </a:xfrm>
          <a:prstGeom prst="rect">
            <a:avLst/>
          </a:prstGeom>
          <a:noFill/>
          <a:ln w="9525">
            <a:noFill/>
            <a:miter lim="800000"/>
            <a:headEnd/>
            <a:tailEnd/>
          </a:ln>
        </p:spPr>
        <p:txBody>
          <a:bodyPr wrap="none">
            <a:spAutoFit/>
          </a:bodyPr>
          <a:lstStyle/>
          <a:p>
            <a:r>
              <a:rPr lang="pt-BR" altLang="ja-JP" sz="2800" b="1">
                <a:solidFill>
                  <a:srgbClr val="97ACC2"/>
                </a:solidFill>
                <a:latin typeface="Century Gothic" pitchFamily="34" charset="0"/>
                <a:sym typeface="Gill Sans"/>
              </a:rPr>
              <a:t>91,1 milhões</a:t>
            </a:r>
          </a:p>
        </p:txBody>
      </p:sp>
      <p:sp>
        <p:nvSpPr>
          <p:cNvPr id="7" name="Retângulo 6"/>
          <p:cNvSpPr>
            <a:spLocks noChangeArrowheads="1"/>
          </p:cNvSpPr>
          <p:nvPr/>
        </p:nvSpPr>
        <p:spPr bwMode="auto">
          <a:xfrm>
            <a:off x="512763" y="1971675"/>
            <a:ext cx="3478212"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clientes (linhas+Banda Larga+TV)</a:t>
            </a:r>
          </a:p>
        </p:txBody>
      </p:sp>
      <p:sp>
        <p:nvSpPr>
          <p:cNvPr id="8" name="Retângulo 7"/>
          <p:cNvSpPr>
            <a:spLocks noChangeArrowheads="1"/>
          </p:cNvSpPr>
          <p:nvPr/>
        </p:nvSpPr>
        <p:spPr bwMode="auto">
          <a:xfrm>
            <a:off x="512763" y="2360613"/>
            <a:ext cx="1843087"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+133.48 mil</a:t>
            </a:r>
          </a:p>
        </p:txBody>
      </p:sp>
      <p:sp>
        <p:nvSpPr>
          <p:cNvPr id="9" name="Retângulo 8"/>
          <p:cNvSpPr>
            <a:spLocks noChangeArrowheads="1"/>
          </p:cNvSpPr>
          <p:nvPr/>
        </p:nvSpPr>
        <p:spPr bwMode="auto">
          <a:xfrm>
            <a:off x="531813" y="2665413"/>
            <a:ext cx="3497262"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empregos diretos/indiretos (2012)</a:t>
            </a:r>
          </a:p>
        </p:txBody>
      </p:sp>
      <p:sp>
        <p:nvSpPr>
          <p:cNvPr id="11" name="Retângulo 10"/>
          <p:cNvSpPr>
            <a:spLocks noChangeArrowheads="1"/>
          </p:cNvSpPr>
          <p:nvPr/>
        </p:nvSpPr>
        <p:spPr bwMode="auto">
          <a:xfrm>
            <a:off x="512763" y="3214688"/>
            <a:ext cx="1579562"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R$ 15.9 BI</a:t>
            </a:r>
          </a:p>
        </p:txBody>
      </p:sp>
      <p:sp>
        <p:nvSpPr>
          <p:cNvPr id="12" name="Retângulo 11"/>
          <p:cNvSpPr>
            <a:spLocks noChangeArrowheads="1"/>
          </p:cNvSpPr>
          <p:nvPr/>
        </p:nvSpPr>
        <p:spPr bwMode="auto">
          <a:xfrm>
            <a:off x="512763" y="3595688"/>
            <a:ext cx="1724025"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Impostos (2012)</a:t>
            </a:r>
          </a:p>
        </p:txBody>
      </p:sp>
      <p:sp>
        <p:nvSpPr>
          <p:cNvPr id="13" name="Retângulo 12"/>
          <p:cNvSpPr>
            <a:spLocks noChangeArrowheads="1"/>
          </p:cNvSpPr>
          <p:nvPr/>
        </p:nvSpPr>
        <p:spPr bwMode="auto">
          <a:xfrm>
            <a:off x="512763" y="4071938"/>
            <a:ext cx="1406525"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R$ 6,1 BI</a:t>
            </a:r>
          </a:p>
        </p:txBody>
      </p:sp>
      <p:sp>
        <p:nvSpPr>
          <p:cNvPr id="14" name="Retângulo 13"/>
          <p:cNvSpPr>
            <a:spLocks noChangeArrowheads="1"/>
          </p:cNvSpPr>
          <p:nvPr/>
        </p:nvSpPr>
        <p:spPr bwMode="auto">
          <a:xfrm>
            <a:off x="522288" y="4394200"/>
            <a:ext cx="1806575"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investidos (2012)</a:t>
            </a:r>
          </a:p>
        </p:txBody>
      </p:sp>
      <p:sp>
        <p:nvSpPr>
          <p:cNvPr id="15" name="Retângulo 14"/>
          <p:cNvSpPr>
            <a:spLocks noChangeArrowheads="1"/>
          </p:cNvSpPr>
          <p:nvPr/>
        </p:nvSpPr>
        <p:spPr bwMode="auto">
          <a:xfrm>
            <a:off x="539750" y="4868863"/>
            <a:ext cx="1492250"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R$ 177 BI</a:t>
            </a:r>
          </a:p>
        </p:txBody>
      </p:sp>
      <p:sp>
        <p:nvSpPr>
          <p:cNvPr id="16" name="Retângulo 15"/>
          <p:cNvSpPr>
            <a:spLocks noChangeArrowheads="1"/>
          </p:cNvSpPr>
          <p:nvPr/>
        </p:nvSpPr>
        <p:spPr bwMode="auto">
          <a:xfrm>
            <a:off x="539750" y="5253038"/>
            <a:ext cx="3389313" cy="569912"/>
          </a:xfrm>
          <a:prstGeom prst="rect">
            <a:avLst/>
          </a:prstGeom>
          <a:noFill/>
          <a:ln w="9525">
            <a:noFill/>
            <a:miter lim="800000"/>
            <a:headEnd/>
            <a:tailEnd/>
          </a:ln>
        </p:spPr>
        <p:txBody>
          <a:bodyPr wrap="none">
            <a:spAutoFit/>
          </a:bodyPr>
          <a:lstStyle/>
          <a:p>
            <a:r>
              <a:rPr lang="pt-BR" altLang="ja-JP" sz="1500">
                <a:solidFill>
                  <a:schemeClr val="bg1"/>
                </a:solidFill>
                <a:latin typeface="Century Gothic" pitchFamily="34" charset="0"/>
                <a:sym typeface="Gill Sans"/>
              </a:rPr>
              <a:t>Investimentos em redes e serviços </a:t>
            </a:r>
          </a:p>
          <a:p>
            <a:r>
              <a:rPr lang="pt-BR" altLang="ja-JP" sz="1500">
                <a:solidFill>
                  <a:schemeClr val="bg1"/>
                </a:solidFill>
                <a:latin typeface="Century Gothic" pitchFamily="34" charset="0"/>
                <a:sym typeface="Gill Sans"/>
              </a:rPr>
              <a:t>+ aquisição(1998 a 2012</a:t>
            </a:r>
            <a:r>
              <a:rPr lang="pt-BR" altLang="ja-JP" sz="1600">
                <a:solidFill>
                  <a:schemeClr val="bg1"/>
                </a:solidFill>
                <a:latin typeface="Century Gothic" pitchFamily="34" charset="0"/>
                <a:sym typeface="Gill Sans"/>
              </a:rPr>
              <a:t>)</a:t>
            </a:r>
          </a:p>
        </p:txBody>
      </p:sp>
      <p:sp>
        <p:nvSpPr>
          <p:cNvPr id="17" name="Retângulo 16"/>
          <p:cNvSpPr>
            <a:spLocks noChangeArrowheads="1"/>
          </p:cNvSpPr>
          <p:nvPr/>
        </p:nvSpPr>
        <p:spPr bwMode="auto">
          <a:xfrm>
            <a:off x="533400" y="5876925"/>
            <a:ext cx="1579563" cy="461963"/>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R$ 24,3 BI</a:t>
            </a:r>
          </a:p>
        </p:txBody>
      </p:sp>
      <p:sp>
        <p:nvSpPr>
          <p:cNvPr id="18" name="Retângulo 17"/>
          <p:cNvSpPr>
            <a:spLocks noChangeArrowheads="1"/>
          </p:cNvSpPr>
          <p:nvPr/>
        </p:nvSpPr>
        <p:spPr bwMode="auto">
          <a:xfrm>
            <a:off x="500063" y="6308725"/>
            <a:ext cx="3856037"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total de investimento para 2011-2014</a:t>
            </a:r>
          </a:p>
        </p:txBody>
      </p:sp>
      <p:pic>
        <p:nvPicPr>
          <p:cNvPr id="8209" name="Imagem 4" descr="Template.png"/>
          <p:cNvPicPr>
            <a:picLocks noChangeAspect="1"/>
          </p:cNvPicPr>
          <p:nvPr/>
        </p:nvPicPr>
        <p:blipFill>
          <a:blip r:embed="rId5" cstate="print"/>
          <a:srcRect l="80000" t="90079"/>
          <a:stretch>
            <a:fillRect/>
          </a:stretch>
        </p:blipFill>
        <p:spPr bwMode="auto">
          <a:xfrm>
            <a:off x="7315200" y="6176963"/>
            <a:ext cx="1828800" cy="681037"/>
          </a:xfrm>
          <a:prstGeom prst="rect">
            <a:avLst/>
          </a:prstGeom>
          <a:noFill/>
          <a:ln w="9525">
            <a:noFill/>
            <a:miter lim="800000"/>
            <a:headEnd/>
            <a:tailEnd/>
          </a:ln>
        </p:spPr>
      </p:pic>
      <p:sp>
        <p:nvSpPr>
          <p:cNvPr id="20" name="Retângulo 19"/>
          <p:cNvSpPr/>
          <p:nvPr/>
        </p:nvSpPr>
        <p:spPr>
          <a:xfrm>
            <a:off x="0" y="706438"/>
            <a:ext cx="9144000" cy="752475"/>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23" name="Retângulo 22"/>
          <p:cNvSpPr>
            <a:spLocks noChangeArrowheads="1"/>
          </p:cNvSpPr>
          <p:nvPr/>
        </p:nvSpPr>
        <p:spPr bwMode="auto">
          <a:xfrm>
            <a:off x="336550" y="755650"/>
            <a:ext cx="4095750" cy="677863"/>
          </a:xfrm>
          <a:prstGeom prst="rect">
            <a:avLst/>
          </a:prstGeom>
          <a:noFill/>
          <a:ln w="9525">
            <a:noFill/>
            <a:miter lim="800000"/>
            <a:headEnd/>
            <a:tailEnd/>
          </a:ln>
        </p:spPr>
        <p:txBody>
          <a:bodyPr wrap="none">
            <a:spAutoFit/>
          </a:bodyPr>
          <a:lstStyle/>
          <a:p>
            <a:r>
              <a:rPr lang="pt-BR" altLang="ja-JP" sz="3800" b="1">
                <a:solidFill>
                  <a:schemeClr val="bg1"/>
                </a:solidFill>
                <a:latin typeface="Century Gothic" pitchFamily="34" charset="0"/>
                <a:sym typeface="Gill Sans"/>
              </a:rPr>
              <a:t>Telefônica|Vivo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fade">
                                      <p:cBhvr>
                                        <p:cTn id="14" dur="500"/>
                                        <p:tgtEl>
                                          <p:spTgt spid="16386"/>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1" grpId="0"/>
      <p:bldP spid="12" grpId="0"/>
      <p:bldP spid="13" grpId="0"/>
      <p:bldP spid="14" grpId="0"/>
      <p:bldP spid="15" grpId="0"/>
      <p:bldP spid="16" grpId="0"/>
      <p:bldP spid="17" grpId="0"/>
      <p:bldP spid="18"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4274"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solidFill>
            <a:srgbClr val="032936"/>
          </a:solidFill>
          <a:ln w="9525">
            <a:noFill/>
            <a:miter lim="800000"/>
            <a:headEnd/>
            <a:tailEnd/>
          </a:ln>
        </p:spPr>
      </p:pic>
      <p:sp>
        <p:nvSpPr>
          <p:cNvPr id="25" name="Retângulo 24"/>
          <p:cNvSpPr/>
          <p:nvPr/>
        </p:nvSpPr>
        <p:spPr>
          <a:xfrm rot="16200000">
            <a:off x="-1266825" y="1616075"/>
            <a:ext cx="6858000" cy="3625850"/>
          </a:xfrm>
          <a:prstGeom prst="rect">
            <a:avLst/>
          </a:prstGeom>
          <a:solidFill>
            <a:srgbClr val="0329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23" name="Retângulo 22"/>
          <p:cNvSpPr/>
          <p:nvPr/>
        </p:nvSpPr>
        <p:spPr>
          <a:xfrm>
            <a:off x="0" y="742950"/>
            <a:ext cx="9144000" cy="752475"/>
          </a:xfrm>
          <a:prstGeom prst="rect">
            <a:avLst/>
          </a:prstGeom>
          <a:solidFill>
            <a:srgbClr val="B9BE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3" name="Retângulo 2"/>
          <p:cNvSpPr>
            <a:spLocks noChangeArrowheads="1"/>
          </p:cNvSpPr>
          <p:nvPr/>
        </p:nvSpPr>
        <p:spPr bwMode="auto">
          <a:xfrm>
            <a:off x="409575" y="781050"/>
            <a:ext cx="3403600" cy="677863"/>
          </a:xfrm>
          <a:prstGeom prst="rect">
            <a:avLst/>
          </a:prstGeom>
          <a:noFill/>
          <a:ln w="9525">
            <a:noFill/>
            <a:miter lim="800000"/>
            <a:headEnd/>
            <a:tailEnd/>
          </a:ln>
        </p:spPr>
        <p:txBody>
          <a:bodyPr wrap="none">
            <a:spAutoFit/>
          </a:bodyPr>
          <a:lstStyle/>
          <a:p>
            <a:r>
              <a:rPr lang="pt-BR" altLang="ja-JP" sz="3800" b="1">
                <a:solidFill>
                  <a:schemeClr val="bg1"/>
                </a:solidFill>
                <a:latin typeface="Century Gothic" pitchFamily="34" charset="0"/>
                <a:sym typeface="Gill Sans"/>
              </a:rPr>
              <a:t>Mensalmente</a:t>
            </a:r>
          </a:p>
        </p:txBody>
      </p:sp>
      <p:pic>
        <p:nvPicPr>
          <p:cNvPr id="54277" name="Picture 5" descr="C:\Users\afarias\Desktop\S3_Ale1.png"/>
          <p:cNvPicPr>
            <a:picLocks noChangeAspect="1" noChangeArrowheads="1"/>
          </p:cNvPicPr>
          <p:nvPr/>
        </p:nvPicPr>
        <p:blipFill>
          <a:blip r:embed="rId5" cstate="print"/>
          <a:srcRect l="77779" t="39107" b="35516"/>
          <a:stretch>
            <a:fillRect/>
          </a:stretch>
        </p:blipFill>
        <p:spPr bwMode="auto">
          <a:xfrm>
            <a:off x="7112000" y="2681288"/>
            <a:ext cx="2032000" cy="1741487"/>
          </a:xfrm>
          <a:prstGeom prst="rect">
            <a:avLst/>
          </a:prstGeom>
          <a:noFill/>
          <a:ln w="9525">
            <a:noFill/>
            <a:miter lim="800000"/>
            <a:headEnd/>
            <a:tailEnd/>
          </a:ln>
        </p:spPr>
      </p:pic>
      <p:pic>
        <p:nvPicPr>
          <p:cNvPr id="54278" name="Picture 6" descr="C:\Users\afarias\Desktop\S3_Ale2.png"/>
          <p:cNvPicPr>
            <a:picLocks noChangeAspect="1" noChangeArrowheads="1"/>
          </p:cNvPicPr>
          <p:nvPr/>
        </p:nvPicPr>
        <p:blipFill>
          <a:blip r:embed="rId6" cstate="print"/>
          <a:srcRect l="62222" t="43594" r="15971" b="31029"/>
          <a:stretch>
            <a:fillRect/>
          </a:stretch>
        </p:blipFill>
        <p:spPr bwMode="auto">
          <a:xfrm>
            <a:off x="5689600" y="2989263"/>
            <a:ext cx="1993900" cy="1741487"/>
          </a:xfrm>
          <a:prstGeom prst="rect">
            <a:avLst/>
          </a:prstGeom>
          <a:noFill/>
          <a:ln w="9525">
            <a:noFill/>
            <a:miter lim="800000"/>
            <a:headEnd/>
            <a:tailEnd/>
          </a:ln>
        </p:spPr>
      </p:pic>
      <p:pic>
        <p:nvPicPr>
          <p:cNvPr id="54279" name="Picture 7" descr="C:\Users\afarias\Desktop\S3_Ale3.png"/>
          <p:cNvPicPr>
            <a:picLocks noChangeAspect="1" noChangeArrowheads="1"/>
          </p:cNvPicPr>
          <p:nvPr/>
        </p:nvPicPr>
        <p:blipFill>
          <a:blip r:embed="rId7" cstate="print"/>
          <a:srcRect l="47774" t="43599" r="31393" b="31026"/>
          <a:stretch>
            <a:fillRect/>
          </a:stretch>
        </p:blipFill>
        <p:spPr bwMode="auto">
          <a:xfrm>
            <a:off x="4368800" y="2989263"/>
            <a:ext cx="1905000" cy="1741487"/>
          </a:xfrm>
          <a:prstGeom prst="rect">
            <a:avLst/>
          </a:prstGeom>
          <a:noFill/>
          <a:ln w="9525">
            <a:noFill/>
            <a:miter lim="800000"/>
            <a:headEnd/>
            <a:tailEnd/>
          </a:ln>
        </p:spPr>
      </p:pic>
      <p:pic>
        <p:nvPicPr>
          <p:cNvPr id="54280" name="Picture 8" descr="C:\Users\afarias\Desktop\S3_Ale4.png"/>
          <p:cNvPicPr>
            <a:picLocks noChangeAspect="1" noChangeArrowheads="1"/>
          </p:cNvPicPr>
          <p:nvPr/>
        </p:nvPicPr>
        <p:blipFill>
          <a:blip r:embed="rId8" cstate="print"/>
          <a:srcRect l="54306" t="10312" r="8611" b="50378"/>
          <a:stretch>
            <a:fillRect/>
          </a:stretch>
        </p:blipFill>
        <p:spPr bwMode="auto">
          <a:xfrm>
            <a:off x="4965700" y="706438"/>
            <a:ext cx="3390900" cy="2697162"/>
          </a:xfrm>
          <a:prstGeom prst="rect">
            <a:avLst/>
          </a:prstGeom>
          <a:noFill/>
          <a:ln w="9525">
            <a:noFill/>
            <a:miter lim="800000"/>
            <a:headEnd/>
            <a:tailEnd/>
          </a:ln>
        </p:spPr>
      </p:pic>
      <p:sp>
        <p:nvSpPr>
          <p:cNvPr id="6" name="Retângulo 5"/>
          <p:cNvSpPr>
            <a:spLocks noChangeArrowheads="1"/>
          </p:cNvSpPr>
          <p:nvPr/>
        </p:nvSpPr>
        <p:spPr bwMode="auto">
          <a:xfrm>
            <a:off x="409575" y="1630363"/>
            <a:ext cx="2027238"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400 milhões </a:t>
            </a:r>
          </a:p>
        </p:txBody>
      </p:sp>
      <p:sp>
        <p:nvSpPr>
          <p:cNvPr id="7" name="Retângulo 6"/>
          <p:cNvSpPr>
            <a:spLocks noChangeArrowheads="1"/>
          </p:cNvSpPr>
          <p:nvPr/>
        </p:nvSpPr>
        <p:spPr bwMode="auto">
          <a:xfrm>
            <a:off x="409575" y="2032000"/>
            <a:ext cx="2432050"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consultas Saldo Pré</a:t>
            </a:r>
          </a:p>
        </p:txBody>
      </p:sp>
      <p:sp>
        <p:nvSpPr>
          <p:cNvPr id="8" name="Retângulo 7"/>
          <p:cNvSpPr>
            <a:spLocks noChangeArrowheads="1"/>
          </p:cNvSpPr>
          <p:nvPr/>
        </p:nvSpPr>
        <p:spPr bwMode="auto">
          <a:xfrm>
            <a:off x="409575" y="2420938"/>
            <a:ext cx="1852613"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17 milhões </a:t>
            </a:r>
          </a:p>
        </p:txBody>
      </p:sp>
      <p:sp>
        <p:nvSpPr>
          <p:cNvPr id="9" name="Retângulo 8"/>
          <p:cNvSpPr>
            <a:spLocks noChangeArrowheads="1"/>
          </p:cNvSpPr>
          <p:nvPr/>
        </p:nvSpPr>
        <p:spPr bwMode="auto">
          <a:xfrm>
            <a:off x="409575" y="2820988"/>
            <a:ext cx="3127375"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chamadas ao Call Center</a:t>
            </a:r>
          </a:p>
        </p:txBody>
      </p:sp>
      <p:sp>
        <p:nvSpPr>
          <p:cNvPr id="10" name="Retângulo 9"/>
          <p:cNvSpPr>
            <a:spLocks noChangeArrowheads="1"/>
          </p:cNvSpPr>
          <p:nvPr/>
        </p:nvSpPr>
        <p:spPr bwMode="auto">
          <a:xfrm>
            <a:off x="409575" y="3275013"/>
            <a:ext cx="1766888"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21 milhões</a:t>
            </a:r>
          </a:p>
        </p:txBody>
      </p:sp>
      <p:sp>
        <p:nvSpPr>
          <p:cNvPr id="11" name="Retângulo 10"/>
          <p:cNvSpPr>
            <a:spLocks noChangeArrowheads="1"/>
          </p:cNvSpPr>
          <p:nvPr/>
        </p:nvSpPr>
        <p:spPr bwMode="auto">
          <a:xfrm>
            <a:off x="409575" y="3675063"/>
            <a:ext cx="3514725"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transações realizados na Web</a:t>
            </a:r>
          </a:p>
        </p:txBody>
      </p:sp>
      <p:sp>
        <p:nvSpPr>
          <p:cNvPr id="12" name="Retângulo 11"/>
          <p:cNvSpPr>
            <a:spLocks noChangeArrowheads="1"/>
          </p:cNvSpPr>
          <p:nvPr/>
        </p:nvSpPr>
        <p:spPr bwMode="auto">
          <a:xfrm>
            <a:off x="409575" y="4160838"/>
            <a:ext cx="1852613" cy="461962"/>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16 milhões </a:t>
            </a:r>
          </a:p>
        </p:txBody>
      </p:sp>
      <p:sp>
        <p:nvSpPr>
          <p:cNvPr id="13" name="Retângulo 12"/>
          <p:cNvSpPr>
            <a:spLocks noChangeArrowheads="1"/>
          </p:cNvSpPr>
          <p:nvPr/>
        </p:nvSpPr>
        <p:spPr bwMode="auto">
          <a:xfrm>
            <a:off x="409575" y="4541838"/>
            <a:ext cx="2163763" cy="338137"/>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faturas emitidas</a:t>
            </a:r>
          </a:p>
        </p:txBody>
      </p:sp>
      <p:sp>
        <p:nvSpPr>
          <p:cNvPr id="14" name="Retângulo 13"/>
          <p:cNvSpPr>
            <a:spLocks noChangeArrowheads="1"/>
          </p:cNvSpPr>
          <p:nvPr/>
        </p:nvSpPr>
        <p:spPr bwMode="auto">
          <a:xfrm>
            <a:off x="409575" y="5045075"/>
            <a:ext cx="1679575" cy="461963"/>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3 milhões </a:t>
            </a:r>
          </a:p>
        </p:txBody>
      </p:sp>
      <p:sp>
        <p:nvSpPr>
          <p:cNvPr id="15" name="Retângulo 14"/>
          <p:cNvSpPr>
            <a:spLocks noChangeArrowheads="1"/>
          </p:cNvSpPr>
          <p:nvPr/>
        </p:nvSpPr>
        <p:spPr bwMode="auto">
          <a:xfrm>
            <a:off x="409575" y="5426075"/>
            <a:ext cx="3300413" cy="339725"/>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de Ativações de novos clientes</a:t>
            </a:r>
          </a:p>
        </p:txBody>
      </p:sp>
      <p:sp>
        <p:nvSpPr>
          <p:cNvPr id="16" name="Retângulo 15"/>
          <p:cNvSpPr>
            <a:spLocks noChangeArrowheads="1"/>
          </p:cNvSpPr>
          <p:nvPr/>
        </p:nvSpPr>
        <p:spPr bwMode="auto">
          <a:xfrm>
            <a:off x="5435600" y="1323975"/>
            <a:ext cx="2449513" cy="708025"/>
          </a:xfrm>
          <a:prstGeom prst="rect">
            <a:avLst/>
          </a:prstGeom>
          <a:noFill/>
          <a:ln w="9525">
            <a:noFill/>
            <a:miter lim="800000"/>
            <a:headEnd/>
            <a:tailEnd/>
          </a:ln>
        </p:spPr>
        <p:txBody>
          <a:bodyPr>
            <a:spAutoFit/>
          </a:bodyPr>
          <a:lstStyle/>
          <a:p>
            <a:pPr algn="ctr"/>
            <a:r>
              <a:rPr lang="pt-BR" altLang="ja-JP" sz="4000" b="1">
                <a:solidFill>
                  <a:schemeClr val="bg1"/>
                </a:solidFill>
                <a:latin typeface="Century Gothic" pitchFamily="34" charset="0"/>
                <a:sym typeface="Gill Sans"/>
              </a:rPr>
              <a:t>660.000 </a:t>
            </a:r>
          </a:p>
        </p:txBody>
      </p:sp>
      <p:sp>
        <p:nvSpPr>
          <p:cNvPr id="17" name="Retângulo 16"/>
          <p:cNvSpPr>
            <a:spLocks noChangeArrowheads="1"/>
          </p:cNvSpPr>
          <p:nvPr/>
        </p:nvSpPr>
        <p:spPr bwMode="auto">
          <a:xfrm>
            <a:off x="5435600" y="1851025"/>
            <a:ext cx="2449513" cy="354013"/>
          </a:xfrm>
          <a:prstGeom prst="rect">
            <a:avLst/>
          </a:prstGeom>
          <a:noFill/>
          <a:ln w="9525">
            <a:noFill/>
            <a:miter lim="800000"/>
            <a:headEnd/>
            <a:tailEnd/>
          </a:ln>
        </p:spPr>
        <p:txBody>
          <a:bodyPr>
            <a:spAutoFit/>
          </a:bodyPr>
          <a:lstStyle/>
          <a:p>
            <a:pPr algn="ctr"/>
            <a:r>
              <a:rPr lang="pt-BR" altLang="ja-JP" sz="1700">
                <a:solidFill>
                  <a:schemeClr val="bg1"/>
                </a:solidFill>
                <a:latin typeface="Century Gothic" pitchFamily="34" charset="0"/>
                <a:sym typeface="Gill Sans"/>
              </a:rPr>
              <a:t>serviços por hora</a:t>
            </a:r>
          </a:p>
        </p:txBody>
      </p:sp>
      <p:sp>
        <p:nvSpPr>
          <p:cNvPr id="18" name="Retângulo 17"/>
          <p:cNvSpPr>
            <a:spLocks noChangeArrowheads="1"/>
          </p:cNvSpPr>
          <p:nvPr/>
        </p:nvSpPr>
        <p:spPr bwMode="auto">
          <a:xfrm>
            <a:off x="4692650" y="3441700"/>
            <a:ext cx="1174750" cy="708025"/>
          </a:xfrm>
          <a:prstGeom prst="rect">
            <a:avLst/>
          </a:prstGeom>
          <a:noFill/>
          <a:ln w="9525">
            <a:noFill/>
            <a:miter lim="800000"/>
            <a:headEnd/>
            <a:tailEnd/>
          </a:ln>
        </p:spPr>
        <p:txBody>
          <a:bodyPr>
            <a:spAutoFit/>
          </a:bodyPr>
          <a:lstStyle/>
          <a:p>
            <a:pPr algn="ctr"/>
            <a:r>
              <a:rPr lang="pt-BR" altLang="ja-JP" sz="2000">
                <a:solidFill>
                  <a:schemeClr val="bg1"/>
                </a:solidFill>
                <a:latin typeface="Century Gothic" pitchFamily="34" charset="0"/>
                <a:sym typeface="Gill Sans"/>
              </a:rPr>
              <a:t>Serviços</a:t>
            </a:r>
            <a:r>
              <a:rPr lang="pt-BR" altLang="ja-JP" sz="2000" b="1">
                <a:solidFill>
                  <a:schemeClr val="bg1"/>
                </a:solidFill>
                <a:latin typeface="Century Gothic" pitchFamily="34" charset="0"/>
                <a:sym typeface="Gill Sans"/>
              </a:rPr>
              <a:t> 24h </a:t>
            </a:r>
          </a:p>
        </p:txBody>
      </p:sp>
      <p:sp>
        <p:nvSpPr>
          <p:cNvPr id="19" name="Retângulo 18"/>
          <p:cNvSpPr>
            <a:spLocks noChangeArrowheads="1"/>
          </p:cNvSpPr>
          <p:nvPr/>
        </p:nvSpPr>
        <p:spPr bwMode="auto">
          <a:xfrm>
            <a:off x="5802313" y="3448050"/>
            <a:ext cx="1716087" cy="646113"/>
          </a:xfrm>
          <a:prstGeom prst="rect">
            <a:avLst/>
          </a:prstGeom>
          <a:noFill/>
          <a:ln w="9525">
            <a:noFill/>
            <a:miter lim="800000"/>
            <a:headEnd/>
            <a:tailEnd/>
          </a:ln>
        </p:spPr>
        <p:txBody>
          <a:bodyPr>
            <a:spAutoFit/>
          </a:bodyPr>
          <a:lstStyle/>
          <a:p>
            <a:pPr algn="ctr"/>
            <a:r>
              <a:rPr lang="pt-BR" altLang="ja-JP" b="1">
                <a:solidFill>
                  <a:schemeClr val="bg1"/>
                </a:solidFill>
                <a:latin typeface="Century Gothic" pitchFamily="34" charset="0"/>
                <a:sym typeface="Gill Sans"/>
              </a:rPr>
              <a:t>7 dias </a:t>
            </a:r>
            <a:r>
              <a:rPr lang="pt-BR" altLang="ja-JP">
                <a:solidFill>
                  <a:schemeClr val="bg1"/>
                </a:solidFill>
                <a:latin typeface="Century Gothic" pitchFamily="34" charset="0"/>
                <a:sym typeface="Gill Sans"/>
              </a:rPr>
              <a:t>por semana</a:t>
            </a:r>
          </a:p>
        </p:txBody>
      </p:sp>
      <p:sp>
        <p:nvSpPr>
          <p:cNvPr id="20" name="Retângulo 19"/>
          <p:cNvSpPr>
            <a:spLocks noChangeArrowheads="1"/>
          </p:cNvSpPr>
          <p:nvPr/>
        </p:nvSpPr>
        <p:spPr bwMode="auto">
          <a:xfrm>
            <a:off x="7418388" y="3079750"/>
            <a:ext cx="1368425" cy="646113"/>
          </a:xfrm>
          <a:prstGeom prst="rect">
            <a:avLst/>
          </a:prstGeom>
          <a:noFill/>
          <a:ln w="9525">
            <a:noFill/>
            <a:miter lim="800000"/>
            <a:headEnd/>
            <a:tailEnd/>
          </a:ln>
        </p:spPr>
        <p:txBody>
          <a:bodyPr>
            <a:spAutoFit/>
          </a:bodyPr>
          <a:lstStyle/>
          <a:p>
            <a:pPr algn="ctr"/>
            <a:r>
              <a:rPr lang="pt-BR" altLang="ja-JP" b="1">
                <a:solidFill>
                  <a:schemeClr val="bg1"/>
                </a:solidFill>
                <a:latin typeface="Century Gothic" pitchFamily="34" charset="0"/>
                <a:sym typeface="Gill Sans"/>
              </a:rPr>
              <a:t>365 dias </a:t>
            </a:r>
            <a:r>
              <a:rPr lang="pt-BR" altLang="ja-JP">
                <a:solidFill>
                  <a:schemeClr val="bg1"/>
                </a:solidFill>
                <a:latin typeface="Century Gothic" pitchFamily="34" charset="0"/>
                <a:sym typeface="Gill Sans"/>
              </a:rPr>
              <a:t>por ano</a:t>
            </a:r>
          </a:p>
        </p:txBody>
      </p:sp>
      <p:pic>
        <p:nvPicPr>
          <p:cNvPr id="9242" name="Imagem 4" descr="Template.png"/>
          <p:cNvPicPr>
            <a:picLocks noChangeAspect="1"/>
          </p:cNvPicPr>
          <p:nvPr/>
        </p:nvPicPr>
        <p:blipFill>
          <a:blip r:embed="rId9" cstate="print"/>
          <a:srcRect l="80000" t="90079"/>
          <a:stretch>
            <a:fillRect/>
          </a:stretch>
        </p:blipFill>
        <p:spPr bwMode="auto">
          <a:xfrm>
            <a:off x="7315200" y="6176963"/>
            <a:ext cx="1828800" cy="681037"/>
          </a:xfrm>
          <a:prstGeom prst="rect">
            <a:avLst/>
          </a:prstGeom>
          <a:noFill/>
          <a:ln w="9525">
            <a:noFill/>
            <a:miter lim="800000"/>
            <a:headEnd/>
            <a:tailEnd/>
          </a:ln>
        </p:spPr>
      </p:pic>
      <p:sp>
        <p:nvSpPr>
          <p:cNvPr id="27" name="Retângulo 26"/>
          <p:cNvSpPr>
            <a:spLocks noChangeArrowheads="1"/>
          </p:cNvSpPr>
          <p:nvPr/>
        </p:nvSpPr>
        <p:spPr bwMode="auto">
          <a:xfrm>
            <a:off x="468313" y="5949950"/>
            <a:ext cx="1852612" cy="461963"/>
          </a:xfrm>
          <a:prstGeom prst="rect">
            <a:avLst/>
          </a:prstGeom>
          <a:noFill/>
          <a:ln w="9525">
            <a:noFill/>
            <a:miter lim="800000"/>
            <a:headEnd/>
            <a:tailEnd/>
          </a:ln>
        </p:spPr>
        <p:txBody>
          <a:bodyPr wrap="none">
            <a:spAutoFit/>
          </a:bodyPr>
          <a:lstStyle/>
          <a:p>
            <a:r>
              <a:rPr lang="pt-BR" altLang="ja-JP" sz="2400" b="1">
                <a:solidFill>
                  <a:srgbClr val="97ACC2"/>
                </a:solidFill>
                <a:latin typeface="Century Gothic" pitchFamily="34" charset="0"/>
                <a:sym typeface="Gill Sans"/>
              </a:rPr>
              <a:t>57 milhões </a:t>
            </a:r>
          </a:p>
        </p:txBody>
      </p:sp>
      <p:sp>
        <p:nvSpPr>
          <p:cNvPr id="28" name="Retângulo 27"/>
          <p:cNvSpPr>
            <a:spLocks noChangeArrowheads="1"/>
          </p:cNvSpPr>
          <p:nvPr/>
        </p:nvSpPr>
        <p:spPr bwMode="auto">
          <a:xfrm>
            <a:off x="468313" y="6362700"/>
            <a:ext cx="1135062" cy="338138"/>
          </a:xfrm>
          <a:prstGeom prst="rect">
            <a:avLst/>
          </a:prstGeom>
          <a:noFill/>
          <a:ln w="9525">
            <a:noFill/>
            <a:miter lim="800000"/>
            <a:headEnd/>
            <a:tailEnd/>
          </a:ln>
        </p:spPr>
        <p:txBody>
          <a:bodyPr wrap="none">
            <a:spAutoFit/>
          </a:bodyPr>
          <a:lstStyle/>
          <a:p>
            <a:r>
              <a:rPr lang="pt-BR" altLang="ja-JP" sz="1600">
                <a:solidFill>
                  <a:schemeClr val="bg1"/>
                </a:solidFill>
                <a:latin typeface="Century Gothic" pitchFamily="34" charset="0"/>
                <a:sym typeface="Gill Sans"/>
              </a:rPr>
              <a:t>Recargas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54274"/>
                                        </p:tgtEl>
                                        <p:attrNameLst>
                                          <p:attrName>style.visibility</p:attrName>
                                        </p:attrNameLst>
                                      </p:cBhvr>
                                      <p:to>
                                        <p:strVal val="visible"/>
                                      </p:to>
                                    </p:set>
                                    <p:animEffect transition="in" filter="fade">
                                      <p:cBhvr>
                                        <p:cTn id="13" dur="500"/>
                                        <p:tgtEl>
                                          <p:spTgt spid="54274"/>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nodeType="afterGroup">
                            <p:stCondLst>
                              <p:cond delay="2500"/>
                            </p:stCondLst>
                            <p:childTnLst>
                              <p:par>
                                <p:cTn id="50" presetID="2" presetClass="entr" presetSubtype="4" decel="100000" fill="hold" nodeType="afterEffect">
                                  <p:stCondLst>
                                    <p:cond delay="0"/>
                                  </p:stCondLst>
                                  <p:childTnLst>
                                    <p:set>
                                      <p:cBhvr>
                                        <p:cTn id="51" dur="1" fill="hold">
                                          <p:stCondLst>
                                            <p:cond delay="0"/>
                                          </p:stCondLst>
                                        </p:cTn>
                                        <p:tgtEl>
                                          <p:spTgt spid="54280"/>
                                        </p:tgtEl>
                                        <p:attrNameLst>
                                          <p:attrName>style.visibility</p:attrName>
                                        </p:attrNameLst>
                                      </p:cBhvr>
                                      <p:to>
                                        <p:strVal val="visible"/>
                                      </p:to>
                                    </p:set>
                                    <p:anim calcmode="lin" valueType="num">
                                      <p:cBhvr additive="base">
                                        <p:cTn id="52" dur="500" fill="hold"/>
                                        <p:tgtEl>
                                          <p:spTgt spid="54280"/>
                                        </p:tgtEl>
                                        <p:attrNameLst>
                                          <p:attrName>ppt_x</p:attrName>
                                        </p:attrNameLst>
                                      </p:cBhvr>
                                      <p:tavLst>
                                        <p:tav tm="0">
                                          <p:val>
                                            <p:strVal val="#ppt_x"/>
                                          </p:val>
                                        </p:tav>
                                        <p:tav tm="100000">
                                          <p:val>
                                            <p:strVal val="#ppt_x"/>
                                          </p:val>
                                        </p:tav>
                                      </p:tavLst>
                                    </p:anim>
                                    <p:anim calcmode="lin" valueType="num">
                                      <p:cBhvr additive="base">
                                        <p:cTn id="53" dur="500" fill="hold"/>
                                        <p:tgtEl>
                                          <p:spTgt spid="54280"/>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par>
                          <p:cTn id="61" fill="hold" nodeType="afterGroup">
                            <p:stCondLst>
                              <p:cond delay="3500"/>
                            </p:stCondLst>
                            <p:childTnLst>
                              <p:par>
                                <p:cTn id="62" presetID="2" presetClass="entr" presetSubtype="2" decel="100000" fill="hold" nodeType="afterEffect">
                                  <p:stCondLst>
                                    <p:cond delay="0"/>
                                  </p:stCondLst>
                                  <p:childTnLst>
                                    <p:set>
                                      <p:cBhvr>
                                        <p:cTn id="63" dur="1" fill="hold">
                                          <p:stCondLst>
                                            <p:cond delay="0"/>
                                          </p:stCondLst>
                                        </p:cTn>
                                        <p:tgtEl>
                                          <p:spTgt spid="54279"/>
                                        </p:tgtEl>
                                        <p:attrNameLst>
                                          <p:attrName>style.visibility</p:attrName>
                                        </p:attrNameLst>
                                      </p:cBhvr>
                                      <p:to>
                                        <p:strVal val="visible"/>
                                      </p:to>
                                    </p:set>
                                    <p:anim calcmode="lin" valueType="num">
                                      <p:cBhvr additive="base">
                                        <p:cTn id="64" dur="500" fill="hold"/>
                                        <p:tgtEl>
                                          <p:spTgt spid="54279"/>
                                        </p:tgtEl>
                                        <p:attrNameLst>
                                          <p:attrName>ppt_x</p:attrName>
                                        </p:attrNameLst>
                                      </p:cBhvr>
                                      <p:tavLst>
                                        <p:tav tm="0">
                                          <p:val>
                                            <p:strVal val="1+#ppt_w/2"/>
                                          </p:val>
                                        </p:tav>
                                        <p:tav tm="100000">
                                          <p:val>
                                            <p:strVal val="#ppt_x"/>
                                          </p:val>
                                        </p:tav>
                                      </p:tavLst>
                                    </p:anim>
                                    <p:anim calcmode="lin" valueType="num">
                                      <p:cBhvr additive="base">
                                        <p:cTn id="65" dur="500" fill="hold"/>
                                        <p:tgtEl>
                                          <p:spTgt spid="54279"/>
                                        </p:tgtEl>
                                        <p:attrNameLst>
                                          <p:attrName>ppt_y</p:attrName>
                                        </p:attrNameLst>
                                      </p:cBhvr>
                                      <p:tavLst>
                                        <p:tav tm="0">
                                          <p:val>
                                            <p:strVal val="#ppt_y"/>
                                          </p:val>
                                        </p:tav>
                                        <p:tav tm="100000">
                                          <p:val>
                                            <p:strVal val="#ppt_y"/>
                                          </p:val>
                                        </p:tav>
                                      </p:tavLst>
                                    </p:anim>
                                  </p:childTnLst>
                                </p:cTn>
                              </p:par>
                              <p:par>
                                <p:cTn id="66" presetID="2" presetClass="entr" presetSubtype="2" decel="100000" fill="hold" nodeType="withEffect">
                                  <p:stCondLst>
                                    <p:cond delay="250"/>
                                  </p:stCondLst>
                                  <p:childTnLst>
                                    <p:set>
                                      <p:cBhvr>
                                        <p:cTn id="67" dur="1" fill="hold">
                                          <p:stCondLst>
                                            <p:cond delay="0"/>
                                          </p:stCondLst>
                                        </p:cTn>
                                        <p:tgtEl>
                                          <p:spTgt spid="54278"/>
                                        </p:tgtEl>
                                        <p:attrNameLst>
                                          <p:attrName>style.visibility</p:attrName>
                                        </p:attrNameLst>
                                      </p:cBhvr>
                                      <p:to>
                                        <p:strVal val="visible"/>
                                      </p:to>
                                    </p:set>
                                    <p:anim calcmode="lin" valueType="num">
                                      <p:cBhvr additive="base">
                                        <p:cTn id="68" dur="500" fill="hold"/>
                                        <p:tgtEl>
                                          <p:spTgt spid="54278"/>
                                        </p:tgtEl>
                                        <p:attrNameLst>
                                          <p:attrName>ppt_x</p:attrName>
                                        </p:attrNameLst>
                                      </p:cBhvr>
                                      <p:tavLst>
                                        <p:tav tm="0">
                                          <p:val>
                                            <p:strVal val="1+#ppt_w/2"/>
                                          </p:val>
                                        </p:tav>
                                        <p:tav tm="100000">
                                          <p:val>
                                            <p:strVal val="#ppt_x"/>
                                          </p:val>
                                        </p:tav>
                                      </p:tavLst>
                                    </p:anim>
                                    <p:anim calcmode="lin" valueType="num">
                                      <p:cBhvr additive="base">
                                        <p:cTn id="69" dur="500" fill="hold"/>
                                        <p:tgtEl>
                                          <p:spTgt spid="54278"/>
                                        </p:tgtEl>
                                        <p:attrNameLst>
                                          <p:attrName>ppt_y</p:attrName>
                                        </p:attrNameLst>
                                      </p:cBhvr>
                                      <p:tavLst>
                                        <p:tav tm="0">
                                          <p:val>
                                            <p:strVal val="#ppt_y"/>
                                          </p:val>
                                        </p:tav>
                                        <p:tav tm="100000">
                                          <p:val>
                                            <p:strVal val="#ppt_y"/>
                                          </p:val>
                                        </p:tav>
                                      </p:tavLst>
                                    </p:anim>
                                  </p:childTnLst>
                                </p:cTn>
                              </p:par>
                              <p:par>
                                <p:cTn id="70" presetID="2" presetClass="entr" presetSubtype="2" decel="100000" fill="hold" nodeType="withEffect">
                                  <p:stCondLst>
                                    <p:cond delay="500"/>
                                  </p:stCondLst>
                                  <p:childTnLst>
                                    <p:set>
                                      <p:cBhvr>
                                        <p:cTn id="71" dur="1" fill="hold">
                                          <p:stCondLst>
                                            <p:cond delay="0"/>
                                          </p:stCondLst>
                                        </p:cTn>
                                        <p:tgtEl>
                                          <p:spTgt spid="54277"/>
                                        </p:tgtEl>
                                        <p:attrNameLst>
                                          <p:attrName>style.visibility</p:attrName>
                                        </p:attrNameLst>
                                      </p:cBhvr>
                                      <p:to>
                                        <p:strVal val="visible"/>
                                      </p:to>
                                    </p:set>
                                    <p:anim calcmode="lin" valueType="num">
                                      <p:cBhvr additive="base">
                                        <p:cTn id="72" dur="500" fill="hold"/>
                                        <p:tgtEl>
                                          <p:spTgt spid="54277"/>
                                        </p:tgtEl>
                                        <p:attrNameLst>
                                          <p:attrName>ppt_x</p:attrName>
                                        </p:attrNameLst>
                                      </p:cBhvr>
                                      <p:tavLst>
                                        <p:tav tm="0">
                                          <p:val>
                                            <p:strVal val="1+#ppt_w/2"/>
                                          </p:val>
                                        </p:tav>
                                        <p:tav tm="100000">
                                          <p:val>
                                            <p:strVal val="#ppt_x"/>
                                          </p:val>
                                        </p:tav>
                                      </p:tavLst>
                                    </p:anim>
                                    <p:anim calcmode="lin" valueType="num">
                                      <p:cBhvr additive="base">
                                        <p:cTn id="73" dur="500" fill="hold"/>
                                        <p:tgtEl>
                                          <p:spTgt spid="54277"/>
                                        </p:tgtEl>
                                        <p:attrNameLst>
                                          <p:attrName>ppt_y</p:attrName>
                                        </p:attrNameLst>
                                      </p:cBhvr>
                                      <p:tavLst>
                                        <p:tav tm="0">
                                          <p:val>
                                            <p:strVal val="#ppt_y"/>
                                          </p:val>
                                        </p:tav>
                                        <p:tav tm="100000">
                                          <p:val>
                                            <p:strVal val="#ppt_y"/>
                                          </p:val>
                                        </p:tav>
                                      </p:tavLst>
                                    </p:anim>
                                  </p:childTnLst>
                                </p:cTn>
                              </p:par>
                              <p:par>
                                <p:cTn id="74" presetID="10" presetClass="entr" presetSubtype="0" fill="hold" grpId="0" nodeType="withEffect">
                                  <p:stCondLst>
                                    <p:cond delay="50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par>
                          <p:cTn id="83" fill="hold" nodeType="afterGroup">
                            <p:stCondLst>
                              <p:cond delay="45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500"/>
                                        <p:tgtEl>
                                          <p:spTgt spid="27"/>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3"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0" name="Imagem 99" descr="S19_debora_02.png"/>
          <p:cNvPicPr>
            <a:picLocks noChangeAspect="1"/>
          </p:cNvPicPr>
          <p:nvPr/>
        </p:nvPicPr>
        <p:blipFill>
          <a:blip r:embed="rId3" cstate="print"/>
          <a:srcRect l="39444" t="50000"/>
          <a:stretch>
            <a:fillRect/>
          </a:stretch>
        </p:blipFill>
        <p:spPr bwMode="auto">
          <a:xfrm>
            <a:off x="468313" y="2852738"/>
            <a:ext cx="8826500" cy="4005262"/>
          </a:xfrm>
          <a:prstGeom prst="rect">
            <a:avLst/>
          </a:prstGeom>
          <a:noFill/>
          <a:ln w="9525">
            <a:noFill/>
            <a:miter lim="800000"/>
            <a:headEnd/>
            <a:tailEnd/>
          </a:ln>
        </p:spPr>
      </p:pic>
      <p:sp>
        <p:nvSpPr>
          <p:cNvPr id="192" name="Retângulo 191"/>
          <p:cNvSpPr/>
          <p:nvPr/>
        </p:nvSpPr>
        <p:spPr bwMode="auto">
          <a:xfrm>
            <a:off x="0" y="300038"/>
            <a:ext cx="9144000" cy="1112837"/>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sym typeface="Gill Sans" pitchFamily="34" charset="0"/>
            </a:endParaRPr>
          </a:p>
        </p:txBody>
      </p:sp>
      <p:pic>
        <p:nvPicPr>
          <p:cNvPr id="10245" name="Imagem 5"/>
          <p:cNvPicPr>
            <a:picLocks noChangeAspect="1"/>
          </p:cNvPicPr>
          <p:nvPr/>
        </p:nvPicPr>
        <p:blipFill>
          <a:blip r:embed="rId4" cstate="print"/>
          <a:srcRect l="-372" t="24590" r="372" b="72121"/>
          <a:stretch>
            <a:fillRect/>
          </a:stretch>
        </p:blipFill>
        <p:spPr bwMode="auto">
          <a:xfrm>
            <a:off x="-33338" y="1341438"/>
            <a:ext cx="9144001" cy="225425"/>
          </a:xfrm>
          <a:prstGeom prst="rect">
            <a:avLst/>
          </a:prstGeom>
          <a:noFill/>
          <a:ln w="9525">
            <a:noFill/>
            <a:miter lim="800000"/>
            <a:headEnd/>
            <a:tailEnd/>
          </a:ln>
        </p:spPr>
      </p:pic>
      <p:sp>
        <p:nvSpPr>
          <p:cNvPr id="7" name="CaixaDeTexto 6"/>
          <p:cNvSpPr txBox="1">
            <a:spLocks noChangeArrowheads="1"/>
          </p:cNvSpPr>
          <p:nvPr/>
        </p:nvSpPr>
        <p:spPr bwMode="auto">
          <a:xfrm>
            <a:off x="102330" y="243225"/>
            <a:ext cx="5477782" cy="1169551"/>
          </a:xfrm>
          <a:prstGeom prst="rect">
            <a:avLst/>
          </a:prstGeom>
          <a:noFill/>
          <a:ln w="9525">
            <a:noFill/>
            <a:miter lim="800000"/>
            <a:headEnd/>
            <a:tailEnd/>
          </a:ln>
        </p:spPr>
        <p:txBody>
          <a:bodyPr wrap="none">
            <a:spAutoFit/>
          </a:bodyPr>
          <a:lstStyle/>
          <a:p>
            <a:r>
              <a:rPr lang="pt-BR" sz="7000" b="1" dirty="0" smtClean="0">
                <a:solidFill>
                  <a:srgbClr val="137292"/>
                </a:solidFill>
                <a:latin typeface="Century Gothic" pitchFamily="34" charset="0"/>
                <a:sym typeface="Gill Sans"/>
              </a:rPr>
              <a:t>Esforço Vivo</a:t>
            </a:r>
            <a:endParaRPr lang="pt-BR" sz="7000" b="1" dirty="0">
              <a:solidFill>
                <a:srgbClr val="137292"/>
              </a:solidFill>
              <a:latin typeface="Century Gothic" pitchFamily="34" charset="0"/>
              <a:sym typeface="Gill Sans"/>
            </a:endParaRPr>
          </a:p>
        </p:txBody>
      </p:sp>
      <p:sp>
        <p:nvSpPr>
          <p:cNvPr id="10" name="CaixaDeTexto 9"/>
          <p:cNvSpPr txBox="1">
            <a:spLocks noChangeArrowheads="1"/>
          </p:cNvSpPr>
          <p:nvPr/>
        </p:nvSpPr>
        <p:spPr bwMode="auto">
          <a:xfrm>
            <a:off x="35496" y="4797152"/>
            <a:ext cx="5524500" cy="1076325"/>
          </a:xfrm>
          <a:prstGeom prst="rect">
            <a:avLst/>
          </a:prstGeom>
          <a:noFill/>
          <a:ln w="9525">
            <a:noFill/>
            <a:miter lim="800000"/>
            <a:headEnd/>
            <a:tailEnd/>
          </a:ln>
        </p:spPr>
        <p:txBody>
          <a:bodyPr>
            <a:spAutoFit/>
          </a:bodyPr>
          <a:lstStyle/>
          <a:p>
            <a:r>
              <a:rPr lang="pt-BR" sz="3200" b="1" dirty="0">
                <a:solidFill>
                  <a:srgbClr val="137292"/>
                </a:solidFill>
                <a:latin typeface="Century Gothic" pitchFamily="34" charset="0"/>
                <a:sym typeface="Gill Sans"/>
              </a:rPr>
              <a:t>Mais de </a:t>
            </a:r>
            <a:r>
              <a:rPr lang="pt-BR" sz="3200" b="1" dirty="0" smtClean="0">
                <a:solidFill>
                  <a:srgbClr val="137292"/>
                </a:solidFill>
                <a:latin typeface="Century Gothic" pitchFamily="34" charset="0"/>
                <a:sym typeface="Gill Sans"/>
              </a:rPr>
              <a:t>91,1</a:t>
            </a:r>
            <a:r>
              <a:rPr lang="pt-BR" sz="3200" b="1" dirty="0">
                <a:solidFill>
                  <a:srgbClr val="137292"/>
                </a:solidFill>
                <a:latin typeface="Century Gothic" pitchFamily="34" charset="0"/>
                <a:sym typeface="Gill Sans"/>
              </a:rPr>
              <a:t>% da população atendida</a:t>
            </a:r>
          </a:p>
        </p:txBody>
      </p:sp>
      <p:pic>
        <p:nvPicPr>
          <p:cNvPr id="10249" name="Imagem 12" descr="Template.png"/>
          <p:cNvPicPr>
            <a:picLocks noChangeAspect="1"/>
          </p:cNvPicPr>
          <p:nvPr/>
        </p:nvPicPr>
        <p:blipFill>
          <a:blip r:embed="rId5" cstate="print"/>
          <a:srcRect l="80711" t="88849"/>
          <a:stretch>
            <a:fillRect/>
          </a:stretch>
        </p:blipFill>
        <p:spPr bwMode="auto">
          <a:xfrm>
            <a:off x="7380288" y="6092825"/>
            <a:ext cx="1763712" cy="765175"/>
          </a:xfrm>
          <a:prstGeom prst="rect">
            <a:avLst/>
          </a:prstGeom>
          <a:noFill/>
          <a:ln w="9525">
            <a:noFill/>
            <a:miter lim="800000"/>
            <a:headEnd/>
            <a:tailEnd/>
          </a:ln>
        </p:spPr>
      </p:pic>
      <p:cxnSp>
        <p:nvCxnSpPr>
          <p:cNvPr id="42" name="Conector reto 41"/>
          <p:cNvCxnSpPr/>
          <p:nvPr/>
        </p:nvCxnSpPr>
        <p:spPr>
          <a:xfrm rot="10800000" flipV="1">
            <a:off x="4076328" y="4221088"/>
            <a:ext cx="927720" cy="83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2" name="Grupo 41"/>
          <p:cNvGrpSpPr>
            <a:grpSpLocks/>
          </p:cNvGrpSpPr>
          <p:nvPr/>
        </p:nvGrpSpPr>
        <p:grpSpPr bwMode="auto">
          <a:xfrm>
            <a:off x="179512" y="1529496"/>
            <a:ext cx="7848476" cy="2648687"/>
            <a:chOff x="178783" y="1529243"/>
            <a:chExt cx="7849601" cy="2648438"/>
          </a:xfrm>
        </p:grpSpPr>
        <p:grpSp>
          <p:nvGrpSpPr>
            <p:cNvPr id="3" name="Grupo 130"/>
            <p:cNvGrpSpPr>
              <a:grpSpLocks/>
            </p:cNvGrpSpPr>
            <p:nvPr/>
          </p:nvGrpSpPr>
          <p:grpSpPr bwMode="auto">
            <a:xfrm>
              <a:off x="1934587" y="2199007"/>
              <a:ext cx="6093797" cy="1978674"/>
              <a:chOff x="323850" y="1401763"/>
              <a:chExt cx="7060780" cy="2086180"/>
            </a:xfrm>
          </p:grpSpPr>
          <p:sp>
            <p:nvSpPr>
              <p:cNvPr id="132" name="Retângulo 131"/>
              <p:cNvSpPr/>
              <p:nvPr/>
            </p:nvSpPr>
            <p:spPr>
              <a:xfrm>
                <a:off x="1000963" y="1401091"/>
                <a:ext cx="6383667" cy="733035"/>
              </a:xfrm>
              <a:prstGeom prst="rect">
                <a:avLst/>
              </a:prstGeom>
              <a:solidFill>
                <a:srgbClr val="1372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prstClr val="white"/>
                  </a:solidFill>
                  <a:sym typeface="Gill Sans" pitchFamily="34" charset="0"/>
                </a:endParaRPr>
              </a:p>
            </p:txBody>
          </p:sp>
          <p:sp>
            <p:nvSpPr>
              <p:cNvPr id="133" name="Retângulo 132"/>
              <p:cNvSpPr/>
              <p:nvPr/>
            </p:nvSpPr>
            <p:spPr>
              <a:xfrm>
                <a:off x="327643" y="1401091"/>
                <a:ext cx="1219703" cy="733035"/>
              </a:xfrm>
              <a:prstGeom prst="rect">
                <a:avLst/>
              </a:prstGeom>
              <a:solidFill>
                <a:srgbClr val="137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prstClr val="white"/>
                  </a:solidFill>
                  <a:sym typeface="Gill Sans" pitchFamily="34" charset="0"/>
                </a:endParaRPr>
              </a:p>
            </p:txBody>
          </p:sp>
          <p:sp>
            <p:nvSpPr>
              <p:cNvPr id="10258" name="AutoShape 23"/>
              <p:cNvSpPr>
                <a:spLocks noChangeArrowheads="1"/>
              </p:cNvSpPr>
              <p:nvPr/>
            </p:nvSpPr>
            <p:spPr bwMode="auto">
              <a:xfrm>
                <a:off x="563563" y="1512888"/>
                <a:ext cx="749300" cy="576262"/>
              </a:xfrm>
              <a:prstGeom prst="roundRect">
                <a:avLst>
                  <a:gd name="adj" fmla="val 16667"/>
                </a:avLst>
              </a:prstGeom>
              <a:noFill/>
              <a:ln w="9525">
                <a:noFill/>
                <a:round/>
                <a:headEnd/>
                <a:tailEnd/>
              </a:ln>
            </p:spPr>
            <p:txBody>
              <a:bodyPr wrap="none" anchor="ctr"/>
              <a:lstStyle/>
              <a:p>
                <a:pPr algn="ctr" eaLnBrk="0" hangingPunct="0"/>
                <a:r>
                  <a:rPr lang="pt-BR" b="1">
                    <a:solidFill>
                      <a:srgbClr val="FFFFFF"/>
                    </a:solidFill>
                    <a:latin typeface="Century Gothic" pitchFamily="34" charset="0"/>
                    <a:cs typeface="Tahoma" pitchFamily="34" charset="0"/>
                  </a:rPr>
                  <a:t>Região</a:t>
                </a:r>
              </a:p>
            </p:txBody>
          </p:sp>
          <p:sp>
            <p:nvSpPr>
              <p:cNvPr id="10259" name="AutoShape 25"/>
              <p:cNvSpPr>
                <a:spLocks noChangeArrowheads="1"/>
              </p:cNvSpPr>
              <p:nvPr/>
            </p:nvSpPr>
            <p:spPr bwMode="auto">
              <a:xfrm>
                <a:off x="1677988" y="1514475"/>
                <a:ext cx="806450"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Nordeste</a:t>
                </a:r>
              </a:p>
            </p:txBody>
          </p:sp>
          <p:sp>
            <p:nvSpPr>
              <p:cNvPr id="10260" name="AutoShape 25"/>
              <p:cNvSpPr>
                <a:spLocks noChangeArrowheads="1"/>
              </p:cNvSpPr>
              <p:nvPr/>
            </p:nvSpPr>
            <p:spPr bwMode="auto">
              <a:xfrm>
                <a:off x="2908651" y="1514475"/>
                <a:ext cx="804863"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Norte	</a:t>
                </a:r>
              </a:p>
            </p:txBody>
          </p:sp>
          <p:sp>
            <p:nvSpPr>
              <p:cNvPr id="10261" name="AutoShape 25"/>
              <p:cNvSpPr>
                <a:spLocks noChangeArrowheads="1"/>
              </p:cNvSpPr>
              <p:nvPr/>
            </p:nvSpPr>
            <p:spPr bwMode="auto">
              <a:xfrm>
                <a:off x="5159793" y="1514475"/>
                <a:ext cx="806450"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Centro</a:t>
                </a:r>
              </a:p>
              <a:p>
                <a:pPr algn="ctr" eaLnBrk="0" hangingPunct="0"/>
                <a:r>
                  <a:rPr lang="pt-BR" sz="1600" b="1">
                    <a:solidFill>
                      <a:srgbClr val="032936"/>
                    </a:solidFill>
                    <a:latin typeface="Century Gothic" pitchFamily="34" charset="0"/>
                    <a:cs typeface="Tahoma" pitchFamily="34" charset="0"/>
                  </a:rPr>
                  <a:t>Oeste</a:t>
                </a:r>
              </a:p>
            </p:txBody>
          </p:sp>
          <p:sp>
            <p:nvSpPr>
              <p:cNvPr id="10262" name="AutoShape 25"/>
              <p:cNvSpPr>
                <a:spLocks noChangeArrowheads="1"/>
              </p:cNvSpPr>
              <p:nvPr/>
            </p:nvSpPr>
            <p:spPr bwMode="auto">
              <a:xfrm>
                <a:off x="4075146" y="1514475"/>
                <a:ext cx="806450" cy="571500"/>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Sul</a:t>
                </a:r>
              </a:p>
            </p:txBody>
          </p:sp>
          <p:sp>
            <p:nvSpPr>
              <p:cNvPr id="10263" name="AutoShape 25"/>
              <p:cNvSpPr>
                <a:spLocks noChangeArrowheads="1"/>
              </p:cNvSpPr>
              <p:nvPr/>
            </p:nvSpPr>
            <p:spPr bwMode="auto">
              <a:xfrm>
                <a:off x="6244441" y="1512888"/>
                <a:ext cx="806450" cy="573087"/>
              </a:xfrm>
              <a:prstGeom prst="roundRect">
                <a:avLst>
                  <a:gd name="adj" fmla="val 16667"/>
                </a:avLst>
              </a:prstGeom>
              <a:noFill/>
              <a:ln w="9525">
                <a:noFill/>
                <a:round/>
                <a:headEnd/>
                <a:tailEnd/>
              </a:ln>
            </p:spPr>
            <p:txBody>
              <a:bodyPr wrap="none" anchor="ctr"/>
              <a:lstStyle/>
              <a:p>
                <a:pPr algn="ctr" eaLnBrk="0" hangingPunct="0"/>
                <a:r>
                  <a:rPr lang="pt-BR" sz="1600" b="1">
                    <a:solidFill>
                      <a:srgbClr val="032936"/>
                    </a:solidFill>
                    <a:latin typeface="Century Gothic" pitchFamily="34" charset="0"/>
                    <a:cs typeface="Tahoma" pitchFamily="34" charset="0"/>
                  </a:rPr>
                  <a:t>Sudeste</a:t>
                </a:r>
              </a:p>
            </p:txBody>
          </p:sp>
          <p:sp>
            <p:nvSpPr>
              <p:cNvPr id="142" name="Retângulo 141"/>
              <p:cNvSpPr/>
              <p:nvPr/>
            </p:nvSpPr>
            <p:spPr>
              <a:xfrm>
                <a:off x="984406" y="2172618"/>
                <a:ext cx="6400224" cy="1315446"/>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srgbClr val="FFFFFF"/>
                  </a:solidFill>
                  <a:sym typeface="Gill Sans" pitchFamily="34" charset="0"/>
                </a:endParaRPr>
              </a:p>
            </p:txBody>
          </p:sp>
          <p:sp>
            <p:nvSpPr>
              <p:cNvPr id="143" name="Retângulo 142"/>
              <p:cNvSpPr/>
              <p:nvPr/>
            </p:nvSpPr>
            <p:spPr>
              <a:xfrm>
                <a:off x="323964" y="2172618"/>
                <a:ext cx="1227062" cy="1245155"/>
              </a:xfrm>
              <a:prstGeom prst="rect">
                <a:avLst/>
              </a:prstGeom>
              <a:solidFill>
                <a:srgbClr val="137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000">
                  <a:solidFill>
                    <a:prstClr val="white"/>
                  </a:solidFill>
                  <a:sym typeface="Gill Sans" pitchFamily="34" charset="0"/>
                </a:endParaRPr>
              </a:p>
            </p:txBody>
          </p:sp>
          <p:sp>
            <p:nvSpPr>
              <p:cNvPr id="10266" name="AutoShape 23"/>
              <p:cNvSpPr>
                <a:spLocks noChangeArrowheads="1"/>
              </p:cNvSpPr>
              <p:nvPr/>
            </p:nvSpPr>
            <p:spPr bwMode="auto">
              <a:xfrm>
                <a:off x="563563" y="2224088"/>
                <a:ext cx="749300" cy="539750"/>
              </a:xfrm>
              <a:prstGeom prst="roundRect">
                <a:avLst>
                  <a:gd name="adj" fmla="val 16667"/>
                </a:avLst>
              </a:prstGeom>
              <a:noFill/>
              <a:ln w="9525">
                <a:noFill/>
                <a:round/>
                <a:headEnd/>
                <a:tailEnd/>
              </a:ln>
            </p:spPr>
            <p:txBody>
              <a:bodyPr wrap="none" anchor="ctr"/>
              <a:lstStyle/>
              <a:p>
                <a:pPr algn="ctr" eaLnBrk="0" hangingPunct="0"/>
                <a:r>
                  <a:rPr lang="pt-BR" sz="1600" b="1">
                    <a:solidFill>
                      <a:srgbClr val="FFFFFF"/>
                    </a:solidFill>
                    <a:latin typeface="Century Gothic" pitchFamily="34" charset="0"/>
                    <a:cs typeface="Tahoma" pitchFamily="34" charset="0"/>
                  </a:rPr>
                  <a:t>VIVO</a:t>
                </a:r>
              </a:p>
            </p:txBody>
          </p:sp>
          <p:sp>
            <p:nvSpPr>
              <p:cNvPr id="10267" name="AutoShape 25"/>
              <p:cNvSpPr>
                <a:spLocks noChangeArrowheads="1"/>
              </p:cNvSpPr>
              <p:nvPr/>
            </p:nvSpPr>
            <p:spPr bwMode="auto">
              <a:xfrm>
                <a:off x="1677988" y="2224088"/>
                <a:ext cx="804862"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827</a:t>
                </a:r>
              </a:p>
            </p:txBody>
          </p:sp>
          <p:sp>
            <p:nvSpPr>
              <p:cNvPr id="10268" name="AutoShape 25"/>
              <p:cNvSpPr>
                <a:spLocks noChangeArrowheads="1"/>
              </p:cNvSpPr>
              <p:nvPr/>
            </p:nvSpPr>
            <p:spPr bwMode="auto">
              <a:xfrm>
                <a:off x="2908651" y="2224088"/>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298</a:t>
                </a:r>
              </a:p>
            </p:txBody>
          </p:sp>
          <p:sp>
            <p:nvSpPr>
              <p:cNvPr id="10269" name="AutoShape 25"/>
              <p:cNvSpPr>
                <a:spLocks noChangeArrowheads="1"/>
              </p:cNvSpPr>
              <p:nvPr/>
            </p:nvSpPr>
            <p:spPr bwMode="auto">
              <a:xfrm>
                <a:off x="5161380" y="2224088"/>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328</a:t>
                </a:r>
              </a:p>
            </p:txBody>
          </p:sp>
          <p:sp>
            <p:nvSpPr>
              <p:cNvPr id="10270" name="AutoShape 25"/>
              <p:cNvSpPr>
                <a:spLocks noChangeArrowheads="1"/>
              </p:cNvSpPr>
              <p:nvPr/>
            </p:nvSpPr>
            <p:spPr bwMode="auto">
              <a:xfrm>
                <a:off x="4075146" y="2224088"/>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032936"/>
                    </a:solidFill>
                    <a:latin typeface="Century Gothic" pitchFamily="34" charset="0"/>
                    <a:cs typeface="Tahoma" pitchFamily="34" charset="0"/>
                  </a:rPr>
                  <a:t>874</a:t>
                </a:r>
              </a:p>
            </p:txBody>
          </p:sp>
          <p:sp>
            <p:nvSpPr>
              <p:cNvPr id="10271" name="AutoShape 25"/>
              <p:cNvSpPr>
                <a:spLocks noChangeArrowheads="1"/>
              </p:cNvSpPr>
              <p:nvPr/>
            </p:nvSpPr>
            <p:spPr bwMode="auto">
              <a:xfrm>
                <a:off x="2908651" y="2803525"/>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89,7%</a:t>
                </a:r>
              </a:p>
            </p:txBody>
          </p:sp>
          <p:sp>
            <p:nvSpPr>
              <p:cNvPr id="10272" name="AutoShape 25"/>
              <p:cNvSpPr>
                <a:spLocks noChangeArrowheads="1"/>
              </p:cNvSpPr>
              <p:nvPr/>
            </p:nvSpPr>
            <p:spPr bwMode="auto">
              <a:xfrm>
                <a:off x="4076734" y="2803525"/>
                <a:ext cx="803274"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95,5%</a:t>
                </a:r>
              </a:p>
            </p:txBody>
          </p:sp>
          <p:sp>
            <p:nvSpPr>
              <p:cNvPr id="10273" name="AutoShape 25"/>
              <p:cNvSpPr>
                <a:spLocks noChangeArrowheads="1"/>
              </p:cNvSpPr>
              <p:nvPr/>
            </p:nvSpPr>
            <p:spPr bwMode="auto">
              <a:xfrm>
                <a:off x="1677988" y="2803525"/>
                <a:ext cx="804862"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77,3%</a:t>
                </a:r>
              </a:p>
            </p:txBody>
          </p:sp>
          <p:sp>
            <p:nvSpPr>
              <p:cNvPr id="10274" name="AutoShape 25"/>
              <p:cNvSpPr>
                <a:spLocks noChangeArrowheads="1"/>
              </p:cNvSpPr>
              <p:nvPr/>
            </p:nvSpPr>
            <p:spPr bwMode="auto">
              <a:xfrm>
                <a:off x="5161380" y="2803525"/>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95,5%</a:t>
                </a:r>
              </a:p>
            </p:txBody>
          </p:sp>
          <p:sp>
            <p:nvSpPr>
              <p:cNvPr id="10275" name="AutoShape 25"/>
              <p:cNvSpPr>
                <a:spLocks noChangeArrowheads="1"/>
              </p:cNvSpPr>
              <p:nvPr/>
            </p:nvSpPr>
            <p:spPr bwMode="auto">
              <a:xfrm>
                <a:off x="6246029" y="2228850"/>
                <a:ext cx="804863" cy="539750"/>
              </a:xfrm>
              <a:prstGeom prst="roundRect">
                <a:avLst>
                  <a:gd name="adj" fmla="val 16667"/>
                </a:avLst>
              </a:prstGeom>
              <a:noFill/>
              <a:ln w="9525">
                <a:noFill/>
                <a:round/>
                <a:headEnd/>
                <a:tailEnd/>
              </a:ln>
            </p:spPr>
            <p:txBody>
              <a:bodyPr wrap="none" anchor="ctr"/>
              <a:lstStyle/>
              <a:p>
                <a:pPr algn="ctr" eaLnBrk="0" hangingPunct="0"/>
                <a:r>
                  <a:rPr lang="pt-BR" sz="2000" b="1" dirty="0" smtClean="0">
                    <a:solidFill>
                      <a:srgbClr val="032936"/>
                    </a:solidFill>
                    <a:latin typeface="Century Gothic" pitchFamily="34" charset="0"/>
                    <a:cs typeface="Tahoma" pitchFamily="34" charset="0"/>
                  </a:rPr>
                  <a:t>1.427</a:t>
                </a:r>
                <a:endParaRPr lang="pt-BR" sz="2000" b="1" dirty="0">
                  <a:solidFill>
                    <a:srgbClr val="032936"/>
                  </a:solidFill>
                  <a:latin typeface="Century Gothic" pitchFamily="34" charset="0"/>
                  <a:cs typeface="Tahoma" pitchFamily="34" charset="0"/>
                </a:endParaRPr>
              </a:p>
            </p:txBody>
          </p:sp>
          <p:sp>
            <p:nvSpPr>
              <p:cNvPr id="10276" name="AutoShape 25"/>
              <p:cNvSpPr>
                <a:spLocks noChangeArrowheads="1"/>
              </p:cNvSpPr>
              <p:nvPr/>
            </p:nvSpPr>
            <p:spPr bwMode="auto">
              <a:xfrm>
                <a:off x="6246029" y="2803525"/>
                <a:ext cx="804863" cy="539750"/>
              </a:xfrm>
              <a:prstGeom prst="roundRect">
                <a:avLst>
                  <a:gd name="adj" fmla="val 16667"/>
                </a:avLst>
              </a:prstGeom>
              <a:noFill/>
              <a:ln w="9525">
                <a:noFill/>
                <a:round/>
                <a:headEnd/>
                <a:tailEnd/>
              </a:ln>
            </p:spPr>
            <p:txBody>
              <a:bodyPr wrap="none" anchor="ctr"/>
              <a:lstStyle/>
              <a:p>
                <a:pPr algn="ctr" eaLnBrk="0" hangingPunct="0"/>
                <a:r>
                  <a:rPr lang="pt-BR" sz="2000" b="1">
                    <a:solidFill>
                      <a:srgbClr val="FFFFFF"/>
                    </a:solidFill>
                    <a:latin typeface="Century Gothic" pitchFamily="34" charset="0"/>
                    <a:cs typeface="Tahoma" pitchFamily="34" charset="0"/>
                  </a:rPr>
                  <a:t>98,2%</a:t>
                </a:r>
              </a:p>
            </p:txBody>
          </p:sp>
        </p:grpSp>
        <p:grpSp>
          <p:nvGrpSpPr>
            <p:cNvPr id="4" name="Grupo 40"/>
            <p:cNvGrpSpPr>
              <a:grpSpLocks/>
            </p:cNvGrpSpPr>
            <p:nvPr/>
          </p:nvGrpSpPr>
          <p:grpSpPr bwMode="auto">
            <a:xfrm>
              <a:off x="178783" y="1529243"/>
              <a:ext cx="2613929" cy="2536678"/>
              <a:chOff x="178783" y="1529243"/>
              <a:chExt cx="2613929" cy="2536678"/>
            </a:xfrm>
          </p:grpSpPr>
          <p:grpSp>
            <p:nvGrpSpPr>
              <p:cNvPr id="5" name="Grupo 90"/>
              <p:cNvGrpSpPr>
                <a:grpSpLocks/>
              </p:cNvGrpSpPr>
              <p:nvPr/>
            </p:nvGrpSpPr>
            <p:grpSpPr bwMode="auto">
              <a:xfrm>
                <a:off x="178783" y="1529243"/>
                <a:ext cx="1862238" cy="2005445"/>
                <a:chOff x="428138" y="1494054"/>
                <a:chExt cx="1483124" cy="1574229"/>
              </a:xfrm>
            </p:grpSpPr>
            <p:pic>
              <p:nvPicPr>
                <p:cNvPr id="10254" name="Imagem 1"/>
                <p:cNvPicPr>
                  <a:picLocks noChangeAspect="1"/>
                </p:cNvPicPr>
                <p:nvPr/>
              </p:nvPicPr>
              <p:blipFill>
                <a:blip r:embed="rId6" cstate="print"/>
                <a:srcRect l="4286" t="27879" r="76492" b="44936"/>
                <a:stretch>
                  <a:fillRect/>
                </a:stretch>
              </p:blipFill>
              <p:spPr bwMode="auto">
                <a:xfrm>
                  <a:off x="428138" y="1494054"/>
                  <a:ext cx="1483124" cy="1574229"/>
                </a:xfrm>
                <a:prstGeom prst="rect">
                  <a:avLst/>
                </a:prstGeom>
                <a:noFill/>
                <a:ln w="9525">
                  <a:noFill/>
                  <a:miter lim="800000"/>
                  <a:headEnd/>
                  <a:tailEnd/>
                </a:ln>
              </p:spPr>
            </p:pic>
            <p:sp>
              <p:nvSpPr>
                <p:cNvPr id="60" name="Text Box 23"/>
                <p:cNvSpPr txBox="1">
                  <a:spLocks noChangeArrowheads="1"/>
                </p:cNvSpPr>
                <p:nvPr/>
              </p:nvSpPr>
              <p:spPr bwMode="auto">
                <a:xfrm>
                  <a:off x="583571" y="1892608"/>
                  <a:ext cx="1250589" cy="922816"/>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a:spAutoFit/>
                </a:bodyPr>
                <a:lstStyle/>
                <a:p>
                  <a:pPr algn="ctr" eaLnBrk="0" hangingPunct="0">
                    <a:lnSpc>
                      <a:spcPct val="80000"/>
                    </a:lnSpc>
                    <a:defRPr/>
                  </a:pPr>
                  <a:r>
                    <a:rPr lang="pt-BR" sz="3200" b="1" dirty="0" smtClean="0">
                      <a:solidFill>
                        <a:srgbClr val="137292"/>
                      </a:solidFill>
                      <a:latin typeface="Century Gothic" pitchFamily="34" charset="0"/>
                      <a:ea typeface="ヒラギノ角ゴ ProN W3" charset="-128"/>
                      <a:cs typeface="Tahoma" pitchFamily="34" charset="0"/>
                      <a:sym typeface="Gill Sans" charset="0"/>
                    </a:rPr>
                    <a:t>3.754</a:t>
                  </a:r>
                  <a:endParaRPr lang="pt-BR" sz="3200" b="1" dirty="0">
                    <a:solidFill>
                      <a:srgbClr val="137292"/>
                    </a:solidFill>
                    <a:latin typeface="Century Gothic" pitchFamily="34" charset="0"/>
                    <a:ea typeface="ヒラギノ角ゴ ProN W3" charset="-128"/>
                    <a:cs typeface="Tahoma" pitchFamily="34" charset="0"/>
                    <a:sym typeface="Gill Sans" charset="0"/>
                  </a:endParaRPr>
                </a:p>
                <a:p>
                  <a:pPr algn="ctr" eaLnBrk="0" hangingPunct="0">
                    <a:lnSpc>
                      <a:spcPct val="80000"/>
                    </a:lnSpc>
                    <a:defRPr/>
                  </a:pPr>
                  <a:r>
                    <a:rPr lang="pt-BR" dirty="0">
                      <a:solidFill>
                        <a:srgbClr val="032936"/>
                      </a:solidFill>
                      <a:latin typeface="Century Gothic" pitchFamily="34" charset="0"/>
                      <a:ea typeface="ヒラギノ角ゴ ProN W3" charset="-128"/>
                      <a:cs typeface="Tahoma" pitchFamily="34" charset="0"/>
                      <a:sym typeface="Gill Sans" charset="0"/>
                    </a:rPr>
                    <a:t>Municípios</a:t>
                  </a:r>
                </a:p>
                <a:p>
                  <a:pPr algn="ctr" eaLnBrk="0" hangingPunct="0">
                    <a:lnSpc>
                      <a:spcPct val="80000"/>
                    </a:lnSpc>
                    <a:defRPr/>
                  </a:pPr>
                  <a:r>
                    <a:rPr lang="pt-BR" dirty="0">
                      <a:solidFill>
                        <a:srgbClr val="032936"/>
                      </a:solidFill>
                      <a:latin typeface="Century Gothic" pitchFamily="34" charset="0"/>
                      <a:ea typeface="ヒラギノ角ゴ ProN W3" charset="-128"/>
                      <a:cs typeface="Tahoma" pitchFamily="34" charset="0"/>
                      <a:sym typeface="Gill Sans" charset="0"/>
                    </a:rPr>
                    <a:t>Atendidos</a:t>
                  </a:r>
                </a:p>
                <a:p>
                  <a:pPr algn="ctr" eaLnBrk="0" hangingPunct="0">
                    <a:lnSpc>
                      <a:spcPct val="80000"/>
                    </a:lnSpc>
                    <a:defRPr/>
                  </a:pPr>
                  <a:endParaRPr lang="pt-BR" sz="2000" dirty="0">
                    <a:solidFill>
                      <a:srgbClr val="032936"/>
                    </a:solidFill>
                    <a:latin typeface="Century Gothic" pitchFamily="34" charset="0"/>
                    <a:ea typeface="ヒラギノ角ゴ ProN W3" charset="-128"/>
                    <a:cs typeface="Tahoma" pitchFamily="34" charset="0"/>
                    <a:sym typeface="Gill Sans" charset="0"/>
                  </a:endParaRPr>
                </a:p>
              </p:txBody>
            </p:sp>
          </p:grpSp>
          <p:sp>
            <p:nvSpPr>
              <p:cNvPr id="10253" name="AutoShape 23"/>
              <p:cNvSpPr>
                <a:spLocks noChangeArrowheads="1"/>
              </p:cNvSpPr>
              <p:nvPr/>
            </p:nvSpPr>
            <p:spPr bwMode="auto">
              <a:xfrm>
                <a:off x="2146030" y="3553986"/>
                <a:ext cx="646682" cy="511935"/>
              </a:xfrm>
              <a:prstGeom prst="roundRect">
                <a:avLst>
                  <a:gd name="adj" fmla="val 16667"/>
                </a:avLst>
              </a:prstGeom>
              <a:noFill/>
              <a:ln w="9525">
                <a:noFill/>
                <a:round/>
                <a:headEnd/>
                <a:tailEnd/>
              </a:ln>
            </p:spPr>
            <p:txBody>
              <a:bodyPr wrap="none" anchor="ctr"/>
              <a:lstStyle/>
              <a:p>
                <a:pPr algn="ctr" eaLnBrk="0" hangingPunct="0"/>
                <a:r>
                  <a:rPr lang="pt-BR" sz="1600" b="1">
                    <a:solidFill>
                      <a:srgbClr val="FFFFFF"/>
                    </a:solidFill>
                    <a:latin typeface="Century Gothic" pitchFamily="34" charset="0"/>
                    <a:cs typeface="Tahoma" pitchFamily="34" charset="0"/>
                  </a:rPr>
                  <a:t>% Pop.</a:t>
                </a:r>
              </a:p>
              <a:p>
                <a:pPr algn="ctr" eaLnBrk="0" hangingPunct="0"/>
                <a:r>
                  <a:rPr lang="pt-BR" sz="1600" b="1">
                    <a:solidFill>
                      <a:srgbClr val="FFFFFF"/>
                    </a:solidFill>
                    <a:latin typeface="Century Gothic" pitchFamily="34" charset="0"/>
                    <a:cs typeface="Tahoma" pitchFamily="34" charset="0"/>
                  </a:rPr>
                  <a:t>Atendida </a:t>
                </a:r>
              </a:p>
            </p:txBody>
          </p:sp>
        </p:grpSp>
      </p:grpSp>
      <p:grpSp>
        <p:nvGrpSpPr>
          <p:cNvPr id="46" name="Grupo 45"/>
          <p:cNvGrpSpPr/>
          <p:nvPr/>
        </p:nvGrpSpPr>
        <p:grpSpPr>
          <a:xfrm>
            <a:off x="4054296" y="2132856"/>
            <a:ext cx="949752" cy="2016224"/>
            <a:chOff x="4054296" y="2132856"/>
            <a:chExt cx="949752" cy="2016224"/>
          </a:xfrm>
        </p:grpSpPr>
        <p:cxnSp>
          <p:nvCxnSpPr>
            <p:cNvPr id="40" name="Conector reto 39"/>
            <p:cNvCxnSpPr/>
            <p:nvPr/>
          </p:nvCxnSpPr>
          <p:spPr>
            <a:xfrm rot="5400000">
              <a:off x="3059832" y="3140968"/>
              <a:ext cx="20162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rot="5400000">
              <a:off x="3995936" y="3140968"/>
              <a:ext cx="20162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rot="10800000" flipV="1">
              <a:off x="4054296" y="2146504"/>
              <a:ext cx="927720" cy="83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43" name="Imagem 1"/>
          <p:cNvPicPr>
            <a:picLocks noChangeAspect="1"/>
          </p:cNvPicPr>
          <p:nvPr/>
        </p:nvPicPr>
        <p:blipFill>
          <a:blip r:embed="rId6" cstate="print"/>
          <a:srcRect l="4286" t="27879" r="76492" b="44936"/>
          <a:stretch>
            <a:fillRect/>
          </a:stretch>
        </p:blipFill>
        <p:spPr bwMode="auto">
          <a:xfrm>
            <a:off x="35496" y="3068960"/>
            <a:ext cx="1861971" cy="2005633"/>
          </a:xfrm>
          <a:prstGeom prst="rect">
            <a:avLst/>
          </a:prstGeom>
          <a:noFill/>
          <a:ln w="9525">
            <a:noFill/>
            <a:miter lim="800000"/>
            <a:headEnd/>
            <a:tailEnd/>
          </a:ln>
        </p:spPr>
      </p:pic>
      <p:sp>
        <p:nvSpPr>
          <p:cNvPr id="44" name="Text Box 23"/>
          <p:cNvSpPr txBox="1">
            <a:spLocks noChangeArrowheads="1"/>
          </p:cNvSpPr>
          <p:nvPr/>
        </p:nvSpPr>
        <p:spPr bwMode="auto">
          <a:xfrm>
            <a:off x="255422" y="3566143"/>
            <a:ext cx="1570037" cy="1175706"/>
          </a:xfrm>
          <a:prstGeom prst="rect">
            <a:avLst/>
          </a:prstGeom>
          <a:noFill/>
          <a:ln w="9525">
            <a:noFill/>
            <a:miter lim="800000"/>
            <a:headEnd/>
            <a:tailEnd/>
          </a:ln>
          <a:effectLst>
            <a:outerShdw blurRad="184150" dist="241300" dir="11520000" sx="110000" sy="110000" algn="ctr">
              <a:srgbClr val="000000">
                <a:alpha val="18000"/>
              </a:srgbClr>
            </a:outerShdw>
          </a:effectLst>
        </p:spPr>
        <p:txBody>
          <a:bodyPr>
            <a:spAutoFit/>
          </a:bodyPr>
          <a:lstStyle/>
          <a:p>
            <a:pPr algn="ctr" eaLnBrk="0" hangingPunct="0">
              <a:lnSpc>
                <a:spcPct val="80000"/>
              </a:lnSpc>
              <a:defRPr/>
            </a:pPr>
            <a:r>
              <a:rPr lang="pt-BR" sz="3200" b="1" dirty="0" smtClean="0">
                <a:solidFill>
                  <a:srgbClr val="137292"/>
                </a:solidFill>
                <a:latin typeface="Century Gothic" pitchFamily="34" charset="0"/>
                <a:ea typeface="ヒラギノ角ゴ ProN W3" charset="-128"/>
                <a:cs typeface="Tahoma" pitchFamily="34" charset="0"/>
                <a:sym typeface="Gill Sans" charset="0"/>
              </a:rPr>
              <a:t>3.131</a:t>
            </a:r>
          </a:p>
          <a:p>
            <a:pPr algn="ctr" eaLnBrk="0" hangingPunct="0">
              <a:lnSpc>
                <a:spcPct val="80000"/>
              </a:lnSpc>
              <a:defRPr/>
            </a:pPr>
            <a:r>
              <a:rPr lang="pt-BR" dirty="0" smtClean="0">
                <a:solidFill>
                  <a:srgbClr val="032936"/>
                </a:solidFill>
                <a:latin typeface="Century Gothic" pitchFamily="34" charset="0"/>
                <a:ea typeface="ヒラギノ角ゴ ProN W3" charset="-128"/>
                <a:cs typeface="Tahoma" pitchFamily="34" charset="0"/>
                <a:sym typeface="Gill Sans" charset="0"/>
              </a:rPr>
              <a:t>Banda Larga 3G</a:t>
            </a:r>
          </a:p>
          <a:p>
            <a:pPr algn="ctr" eaLnBrk="0" hangingPunct="0">
              <a:lnSpc>
                <a:spcPct val="80000"/>
              </a:lnSpc>
              <a:defRPr/>
            </a:pPr>
            <a:endParaRPr lang="pt-BR" sz="2000" dirty="0">
              <a:solidFill>
                <a:srgbClr val="032936"/>
              </a:solidFill>
              <a:latin typeface="Century Gothic" pitchFamily="34" charset="0"/>
              <a:ea typeface="ヒラギノ角ゴ ProN W3" charset="-128"/>
              <a:cs typeface="Tahoma" pitchFamily="34" charset="0"/>
              <a:sym typeface="Gill Sans"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 name="Retângulo 9"/>
          <p:cNvSpPr/>
          <p:nvPr/>
        </p:nvSpPr>
        <p:spPr>
          <a:xfrm>
            <a:off x="6300788" y="0"/>
            <a:ext cx="2843212" cy="6858000"/>
          </a:xfrm>
          <a:prstGeom prst="rect">
            <a:avLst/>
          </a:prstGeom>
          <a:solidFill>
            <a:srgbClr val="97ACC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24" name="Retângulo 23"/>
          <p:cNvSpPr/>
          <p:nvPr/>
        </p:nvSpPr>
        <p:spPr>
          <a:xfrm rot="5400000">
            <a:off x="4211637" y="-3978274"/>
            <a:ext cx="720725" cy="9144000"/>
          </a:xfrm>
          <a:prstGeom prst="rect">
            <a:avLst/>
          </a:prstGeom>
          <a:solidFill>
            <a:srgbClr val="03293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a:solidFill>
                <a:prstClr val="white"/>
              </a:solidFill>
            </a:endParaRPr>
          </a:p>
        </p:txBody>
      </p:sp>
      <p:sp>
        <p:nvSpPr>
          <p:cNvPr id="12293" name="Text Box 2"/>
          <p:cNvSpPr txBox="1">
            <a:spLocks noChangeArrowheads="1"/>
          </p:cNvSpPr>
          <p:nvPr/>
        </p:nvSpPr>
        <p:spPr bwMode="auto">
          <a:xfrm>
            <a:off x="323850" y="188913"/>
            <a:ext cx="7777163" cy="830262"/>
          </a:xfrm>
          <a:prstGeom prst="rect">
            <a:avLst/>
          </a:prstGeom>
          <a:noFill/>
          <a:ln w="9525">
            <a:noFill/>
            <a:miter lim="800000"/>
            <a:headEnd/>
            <a:tailEnd/>
          </a:ln>
        </p:spPr>
        <p:txBody>
          <a:bodyPr>
            <a:spAutoFit/>
          </a:bodyPr>
          <a:lstStyle/>
          <a:p>
            <a:pPr eaLnBrk="0" hangingPunct="0"/>
            <a:r>
              <a:rPr lang="pt-BR" sz="4000" b="1" u="none">
                <a:solidFill>
                  <a:schemeClr val="bg1"/>
                </a:solidFill>
                <a:latin typeface="Century Gothic" pitchFamily="34" charset="0"/>
                <a:cs typeface="Tahoma" pitchFamily="34" charset="0"/>
              </a:rPr>
              <a:t>Compromisso </a:t>
            </a:r>
            <a:r>
              <a:rPr lang="pt-BR" sz="4800" b="1" i="1" u="none">
                <a:solidFill>
                  <a:schemeClr val="bg1"/>
                </a:solidFill>
                <a:latin typeface="Century Gothic" pitchFamily="34" charset="0"/>
                <a:cs typeface="Tahoma" pitchFamily="34" charset="0"/>
              </a:rPr>
              <a:t>Backbone</a:t>
            </a:r>
          </a:p>
        </p:txBody>
      </p:sp>
      <p:pic>
        <p:nvPicPr>
          <p:cNvPr id="16409" name="Imagem 12" descr="Template.png"/>
          <p:cNvPicPr>
            <a:picLocks noChangeAspect="1"/>
          </p:cNvPicPr>
          <p:nvPr/>
        </p:nvPicPr>
        <p:blipFill>
          <a:blip r:embed="rId4" cstate="print"/>
          <a:srcRect l="80711" t="88849"/>
          <a:stretch>
            <a:fillRect/>
          </a:stretch>
        </p:blipFill>
        <p:spPr bwMode="auto">
          <a:xfrm>
            <a:off x="7380288" y="6092825"/>
            <a:ext cx="1763712" cy="765175"/>
          </a:xfrm>
          <a:prstGeom prst="rect">
            <a:avLst/>
          </a:prstGeom>
          <a:noFill/>
          <a:ln w="9525">
            <a:noFill/>
            <a:miter lim="800000"/>
            <a:headEnd/>
            <a:tailEnd/>
          </a:ln>
        </p:spPr>
      </p:pic>
      <p:pic>
        <p:nvPicPr>
          <p:cNvPr id="12295" name="Picture 7" descr="H:\Criacao\Clientes\Vivo\10349_Audiência Câmara\PNG\S12_Chico.png"/>
          <p:cNvPicPr>
            <a:picLocks noChangeAspect="1" noChangeArrowheads="1"/>
          </p:cNvPicPr>
          <p:nvPr/>
        </p:nvPicPr>
        <p:blipFill>
          <a:blip r:embed="rId5" cstate="print"/>
          <a:srcRect l="40149" t="9552" r="1974" b="11642"/>
          <a:stretch>
            <a:fillRect/>
          </a:stretch>
        </p:blipFill>
        <p:spPr bwMode="auto">
          <a:xfrm>
            <a:off x="3851275" y="1052513"/>
            <a:ext cx="5292725" cy="5405437"/>
          </a:xfrm>
          <a:prstGeom prst="rect">
            <a:avLst/>
          </a:prstGeom>
          <a:noFill/>
          <a:ln w="9525">
            <a:noFill/>
            <a:miter lim="800000"/>
            <a:headEnd/>
            <a:tailEnd/>
          </a:ln>
        </p:spPr>
      </p:pic>
      <p:sp>
        <p:nvSpPr>
          <p:cNvPr id="26" name="Rectangle 8"/>
          <p:cNvSpPr>
            <a:spLocks/>
          </p:cNvSpPr>
          <p:nvPr/>
        </p:nvSpPr>
        <p:spPr bwMode="auto">
          <a:xfrm>
            <a:off x="-180528" y="1971997"/>
            <a:ext cx="395724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gn="r">
              <a:spcAft>
                <a:spcPts val="1800"/>
              </a:spcAft>
              <a:buClr>
                <a:schemeClr val="accent1">
                  <a:lumMod val="50000"/>
                  <a:lumOff val="50000"/>
                </a:schemeClr>
              </a:buClr>
              <a:buSzPct val="116000"/>
            </a:pPr>
            <a:r>
              <a:rPr lang="pt-BR" sz="2800" b="1" u="none" dirty="0" smtClean="0">
                <a:solidFill>
                  <a:srgbClr val="137292"/>
                </a:solidFill>
                <a:latin typeface="Calibri" pitchFamily="34" charset="0"/>
                <a:sym typeface="Telefonica Headline Light" pitchFamily="2" charset="0"/>
              </a:rPr>
              <a:t>Duplicação </a:t>
            </a:r>
            <a:r>
              <a:rPr lang="pt-BR" sz="2800" b="1" u="none" dirty="0">
                <a:solidFill>
                  <a:srgbClr val="137292"/>
                </a:solidFill>
                <a:latin typeface="Calibri" pitchFamily="34" charset="0"/>
                <a:sym typeface="Telefonica Headline Light" pitchFamily="2" charset="0"/>
              </a:rPr>
              <a:t>do </a:t>
            </a:r>
            <a:r>
              <a:rPr lang="pt-BR" sz="2800" b="1" u="none" dirty="0" err="1">
                <a:solidFill>
                  <a:srgbClr val="137292"/>
                </a:solidFill>
                <a:latin typeface="Calibri" pitchFamily="34" charset="0"/>
                <a:sym typeface="Telefonica Headline Light" pitchFamily="2" charset="0"/>
              </a:rPr>
              <a:t>backbone</a:t>
            </a:r>
            <a:r>
              <a:rPr lang="pt-BR" sz="2800" b="1" u="none" dirty="0">
                <a:solidFill>
                  <a:srgbClr val="137292"/>
                </a:solidFill>
                <a:latin typeface="Calibri" pitchFamily="34" charset="0"/>
                <a:sym typeface="Telefonica Headline Light" pitchFamily="2" charset="0"/>
              </a:rPr>
              <a:t> nacional de </a:t>
            </a:r>
            <a:r>
              <a:rPr lang="pt-BR" sz="2800" b="1" u="none" dirty="0" smtClean="0">
                <a:solidFill>
                  <a:srgbClr val="137292"/>
                </a:solidFill>
                <a:latin typeface="Calibri" pitchFamily="34" charset="0"/>
                <a:sym typeface="Telefonica Headline Light" pitchFamily="2" charset="0"/>
              </a:rPr>
              <a:t>fibra ótica:</a:t>
            </a:r>
            <a:endParaRPr lang="pt-BR" sz="2800" b="1" u="none" dirty="0">
              <a:solidFill>
                <a:srgbClr val="137292"/>
              </a:solidFill>
              <a:latin typeface="Calibri" pitchFamily="34" charset="0"/>
              <a:sym typeface="Telefonica Headline Light" pitchFamily="2" charset="0"/>
            </a:endParaRPr>
          </a:p>
        </p:txBody>
      </p:sp>
      <p:pic>
        <p:nvPicPr>
          <p:cNvPr id="39" name="Imagem 38" descr="Rel_BBN_20130304.png"/>
          <p:cNvPicPr>
            <a:picLocks noChangeAspect="1"/>
          </p:cNvPicPr>
          <p:nvPr/>
        </p:nvPicPr>
        <p:blipFill>
          <a:blip r:embed="rId6" cstate="print"/>
          <a:stretch>
            <a:fillRect/>
          </a:stretch>
        </p:blipFill>
        <p:spPr>
          <a:xfrm>
            <a:off x="4481912" y="1706920"/>
            <a:ext cx="4662088" cy="4248472"/>
          </a:xfrm>
          <a:prstGeom prst="rect">
            <a:avLst/>
          </a:prstGeom>
          <a:ln>
            <a:noFill/>
          </a:ln>
          <a:effectLst>
            <a:softEdge rad="112500"/>
          </a:effectLst>
        </p:spPr>
      </p:pic>
      <p:grpSp>
        <p:nvGrpSpPr>
          <p:cNvPr id="40" name="Grupo 39"/>
          <p:cNvGrpSpPr/>
          <p:nvPr/>
        </p:nvGrpSpPr>
        <p:grpSpPr>
          <a:xfrm>
            <a:off x="118939" y="3068960"/>
            <a:ext cx="3675062" cy="3534087"/>
            <a:chOff x="118939" y="3971156"/>
            <a:chExt cx="3675062" cy="2631891"/>
          </a:xfrm>
        </p:grpSpPr>
        <p:pic>
          <p:nvPicPr>
            <p:cNvPr id="28" name="Picture 6" descr="H:\Criacao\Clientes\Vivo\10349_Audiência Câmara\PNG\S16_Ju-0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l="66246" t="67412" r="24088" b="10258"/>
            <a:stretch>
              <a:fillRect/>
            </a:stretch>
          </p:blipFill>
          <p:spPr bwMode="auto">
            <a:xfrm>
              <a:off x="1271464" y="5018906"/>
              <a:ext cx="1360487"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Retângulo de cantos arredondados 28"/>
            <p:cNvSpPr/>
            <p:nvPr/>
          </p:nvSpPr>
          <p:spPr bwMode="auto">
            <a:xfrm>
              <a:off x="1429036" y="6171725"/>
              <a:ext cx="1080824" cy="425220"/>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latin typeface="Calibri" pitchFamily="34" charset="0"/>
                </a:rPr>
                <a:t>Em</a:t>
              </a:r>
            </a:p>
            <a:p>
              <a:pPr algn="ctr">
                <a:defRPr/>
              </a:pPr>
              <a:r>
                <a:rPr lang="pt-BR" sz="1400" b="1" u="none" dirty="0">
                  <a:solidFill>
                    <a:srgbClr val="123E51"/>
                  </a:solidFill>
                  <a:latin typeface="Calibri" pitchFamily="34" charset="0"/>
                </a:rPr>
                <a:t>ativação</a:t>
              </a:r>
            </a:p>
          </p:txBody>
        </p:sp>
        <p:sp>
          <p:nvSpPr>
            <p:cNvPr id="30" name="CaixaDeTexto 104"/>
            <p:cNvSpPr txBox="1">
              <a:spLocks noChangeArrowheads="1"/>
            </p:cNvSpPr>
            <p:nvPr/>
          </p:nvSpPr>
          <p:spPr bwMode="auto">
            <a:xfrm>
              <a:off x="1388939" y="5083993"/>
              <a:ext cx="121602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endParaRPr lang="pt-BR" sz="1600" b="1" u="none">
                <a:solidFill>
                  <a:srgbClr val="FFFFFF"/>
                </a:solidFill>
                <a:latin typeface="Calibri" pitchFamily="34" charset="0"/>
              </a:endParaRPr>
            </a:p>
          </p:txBody>
        </p:sp>
        <p:sp>
          <p:nvSpPr>
            <p:cNvPr id="31" name="Retângulo de cantos arredondados 30"/>
            <p:cNvSpPr/>
            <p:nvPr/>
          </p:nvSpPr>
          <p:spPr bwMode="auto">
            <a:xfrm>
              <a:off x="263242" y="6177993"/>
              <a:ext cx="1080749" cy="425054"/>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latin typeface="Calibri" pitchFamily="34" charset="0"/>
                </a:rPr>
                <a:t>Em</a:t>
              </a:r>
            </a:p>
            <a:p>
              <a:pPr algn="ctr">
                <a:defRPr/>
              </a:pPr>
              <a:r>
                <a:rPr lang="pt-BR" sz="1400" b="1" u="none" dirty="0">
                  <a:solidFill>
                    <a:srgbClr val="123E51"/>
                  </a:solidFill>
                  <a:latin typeface="Calibri" pitchFamily="34" charset="0"/>
                </a:rPr>
                <a:t>operação</a:t>
              </a:r>
            </a:p>
          </p:txBody>
        </p:sp>
        <p:pic>
          <p:nvPicPr>
            <p:cNvPr id="32" name="Picture 6" descr="H:\Criacao\Clientes\Vivo\10349_Audiência Câmara\PNG\S16_Ju-0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l="66246" t="67412" r="24088" b="10258"/>
            <a:stretch>
              <a:fillRect/>
            </a:stretch>
          </p:blipFill>
          <p:spPr bwMode="auto">
            <a:xfrm>
              <a:off x="118939" y="5250681"/>
              <a:ext cx="1360487" cy="900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CaixaDeTexto 104"/>
            <p:cNvSpPr txBox="1">
              <a:spLocks noChangeArrowheads="1"/>
            </p:cNvSpPr>
            <p:nvPr/>
          </p:nvSpPr>
          <p:spPr bwMode="auto">
            <a:xfrm>
              <a:off x="258639" y="5322118"/>
              <a:ext cx="1081087"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1600" b="1" u="none">
                  <a:solidFill>
                    <a:srgbClr val="FFFFFF"/>
                  </a:solidFill>
                  <a:latin typeface="Calibri" pitchFamily="34" charset="0"/>
                </a:rPr>
                <a:t>.</a:t>
              </a:r>
            </a:p>
          </p:txBody>
        </p:sp>
        <p:pic>
          <p:nvPicPr>
            <p:cNvPr id="34" name="Picture 6" descr="H:\Criacao\Clientes\Vivo\10349_Audiência Câmara\PNG\S16_Ju-02.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l="79581" t="50468" r="10422" b="10257"/>
            <a:stretch>
              <a:fillRect/>
            </a:stretch>
          </p:blipFill>
          <p:spPr bwMode="auto">
            <a:xfrm>
              <a:off x="2435101" y="3971156"/>
              <a:ext cx="1358900" cy="2217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tângulo de cantos arredondados 34"/>
            <p:cNvSpPr/>
            <p:nvPr/>
          </p:nvSpPr>
          <p:spPr bwMode="auto">
            <a:xfrm>
              <a:off x="2589043" y="6177348"/>
              <a:ext cx="1079488" cy="425153"/>
            </a:xfrm>
            <a:prstGeom prst="roundRect">
              <a:avLst/>
            </a:prstGeom>
            <a:scene3d>
              <a:camera prst="orthographicFront"/>
              <a:lightRig rig="chilly" dir="t"/>
            </a:scene3d>
          </p:spPr>
          <p:style>
            <a:lnRef idx="2">
              <a:schemeClr val="accent6"/>
            </a:lnRef>
            <a:fillRef idx="1">
              <a:schemeClr val="lt1"/>
            </a:fillRef>
            <a:effectRef idx="0">
              <a:schemeClr val="accent6"/>
            </a:effectRef>
            <a:fontRef idx="minor">
              <a:schemeClr val="dk1"/>
            </a:fontRef>
          </p:style>
          <p:txBody>
            <a:bodyPr anchor="ctr"/>
            <a:lstStyle/>
            <a:p>
              <a:pPr algn="ctr">
                <a:defRPr/>
              </a:pPr>
              <a:r>
                <a:rPr lang="pt-BR" sz="1400" b="1" u="none" dirty="0">
                  <a:solidFill>
                    <a:srgbClr val="123E51"/>
                  </a:solidFill>
                  <a:latin typeface="Calibri" pitchFamily="34" charset="0"/>
                </a:rPr>
                <a:t>Total 2014</a:t>
              </a:r>
            </a:p>
          </p:txBody>
        </p:sp>
        <p:sp>
          <p:nvSpPr>
            <p:cNvPr id="36" name="CaixaDeTexto 1"/>
            <p:cNvSpPr txBox="1">
              <a:spLocks noChangeArrowheads="1"/>
            </p:cNvSpPr>
            <p:nvPr/>
          </p:nvSpPr>
          <p:spPr bwMode="auto">
            <a:xfrm>
              <a:off x="368176" y="5377681"/>
              <a:ext cx="8985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2000" b="1" u="none">
                  <a:solidFill>
                    <a:schemeClr val="bg1"/>
                  </a:solidFill>
                  <a:latin typeface="Calibri" pitchFamily="34" charset="0"/>
                </a:rPr>
                <a:t>21.118</a:t>
              </a:r>
            </a:p>
            <a:p>
              <a:pPr algn="ctr" eaLnBrk="1" hangingPunct="1"/>
              <a:r>
                <a:rPr lang="pt-BR" sz="2000" b="1" u="none">
                  <a:solidFill>
                    <a:schemeClr val="bg1"/>
                  </a:solidFill>
                  <a:latin typeface="Calibri" pitchFamily="34" charset="0"/>
                </a:rPr>
                <a:t>km</a:t>
              </a:r>
            </a:p>
          </p:txBody>
        </p:sp>
        <p:sp>
          <p:nvSpPr>
            <p:cNvPr id="37" name="CaixaDeTexto 42"/>
            <p:cNvSpPr txBox="1">
              <a:spLocks noChangeArrowheads="1"/>
            </p:cNvSpPr>
            <p:nvPr/>
          </p:nvSpPr>
          <p:spPr bwMode="auto">
            <a:xfrm>
              <a:off x="1528639" y="5222106"/>
              <a:ext cx="9017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2000" b="1" u="none">
                  <a:solidFill>
                    <a:schemeClr val="bg1"/>
                  </a:solidFill>
                  <a:latin typeface="Calibri" pitchFamily="34" charset="0"/>
                </a:rPr>
                <a:t>22.445</a:t>
              </a:r>
            </a:p>
            <a:p>
              <a:pPr algn="ctr" eaLnBrk="1" hangingPunct="1"/>
              <a:r>
                <a:rPr lang="pt-BR" sz="2000" b="1" u="none">
                  <a:solidFill>
                    <a:schemeClr val="bg1"/>
                  </a:solidFill>
                  <a:latin typeface="Calibri" pitchFamily="34" charset="0"/>
                </a:rPr>
                <a:t>km</a:t>
              </a:r>
            </a:p>
          </p:txBody>
        </p:sp>
        <p:sp>
          <p:nvSpPr>
            <p:cNvPr id="38" name="CaixaDeTexto 43"/>
            <p:cNvSpPr txBox="1">
              <a:spLocks noChangeArrowheads="1"/>
            </p:cNvSpPr>
            <p:nvPr/>
          </p:nvSpPr>
          <p:spPr bwMode="auto">
            <a:xfrm>
              <a:off x="2673226" y="4125143"/>
              <a:ext cx="9017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2000" b="1" u="none">
                  <a:solidFill>
                    <a:schemeClr val="bg1"/>
                  </a:solidFill>
                  <a:latin typeface="Calibri" pitchFamily="34" charset="0"/>
                </a:rPr>
                <a:t>43.563</a:t>
              </a:r>
            </a:p>
            <a:p>
              <a:pPr algn="ctr" eaLnBrk="1" hangingPunct="1"/>
              <a:r>
                <a:rPr lang="pt-BR" sz="2000" b="1" u="none">
                  <a:solidFill>
                    <a:schemeClr val="bg1"/>
                  </a:solidFill>
                  <a:latin typeface="Calibri" pitchFamily="34" charset="0"/>
                </a:rPr>
                <a:t>km</a:t>
              </a:r>
            </a:p>
          </p:txBody>
        </p:sp>
      </p:grpSp>
      <p:pic>
        <p:nvPicPr>
          <p:cNvPr id="12296" name="Picture 8" descr="H:\Criacao\Clientes\Vivo\10349_Audiência Câmara\PNG\S12_Chico_1.png"/>
          <p:cNvPicPr>
            <a:picLocks noChangeAspect="1" noChangeArrowheads="1"/>
          </p:cNvPicPr>
          <p:nvPr/>
        </p:nvPicPr>
        <p:blipFill>
          <a:blip r:embed="rId8" cstate="print"/>
          <a:srcRect l="25731" t="42567" r="30476" b="-105"/>
          <a:stretch>
            <a:fillRect/>
          </a:stretch>
        </p:blipFill>
        <p:spPr bwMode="auto">
          <a:xfrm>
            <a:off x="3563888" y="4201293"/>
            <a:ext cx="3382962" cy="3332163"/>
          </a:xfrm>
          <a:prstGeom prst="rect">
            <a:avLst/>
          </a:prstGeom>
          <a:noFill/>
          <a:ln w="9525">
            <a:noFill/>
            <a:miter lim="800000"/>
            <a:headEnd/>
            <a:tailEnd/>
          </a:ln>
        </p:spPr>
      </p:pic>
      <p:sp>
        <p:nvSpPr>
          <p:cNvPr id="12290" name="CaixaDeTexto 167"/>
          <p:cNvSpPr txBox="1">
            <a:spLocks noChangeArrowheads="1"/>
          </p:cNvSpPr>
          <p:nvPr/>
        </p:nvSpPr>
        <p:spPr bwMode="auto">
          <a:xfrm>
            <a:off x="3831903" y="4853756"/>
            <a:ext cx="2881312" cy="2032000"/>
          </a:xfrm>
          <a:prstGeom prst="rect">
            <a:avLst/>
          </a:prstGeom>
          <a:noFill/>
          <a:ln w="9525">
            <a:noFill/>
            <a:miter lim="800000"/>
            <a:headEnd/>
            <a:tailEnd/>
          </a:ln>
        </p:spPr>
        <p:txBody>
          <a:bodyPr>
            <a:spAutoFit/>
          </a:bodyPr>
          <a:lstStyle/>
          <a:p>
            <a:pPr algn="ctr">
              <a:lnSpc>
                <a:spcPct val="90000"/>
              </a:lnSpc>
            </a:pPr>
            <a:r>
              <a:rPr lang="pt-BR" sz="1800" u="none" dirty="0">
                <a:solidFill>
                  <a:srgbClr val="032936"/>
                </a:solidFill>
                <a:latin typeface="Century Gothic" pitchFamily="34" charset="0"/>
                <a:ea typeface="Tahoma" pitchFamily="34" charset="0"/>
                <a:cs typeface="Calibri" pitchFamily="34" charset="0"/>
              </a:rPr>
              <a:t>Um dos maiores desafios para a </a:t>
            </a:r>
            <a:r>
              <a:rPr lang="pt-BR" sz="2000" b="1" u="none" dirty="0">
                <a:solidFill>
                  <a:srgbClr val="032936"/>
                </a:solidFill>
                <a:latin typeface="Century Gothic" pitchFamily="34" charset="0"/>
                <a:ea typeface="Tahoma" pitchFamily="34" charset="0"/>
                <a:cs typeface="Calibri" pitchFamily="34" charset="0"/>
              </a:rPr>
              <a:t>expansão da banda </a:t>
            </a:r>
            <a:r>
              <a:rPr lang="pt-BR" sz="1800" u="none" dirty="0">
                <a:solidFill>
                  <a:srgbClr val="032936"/>
                </a:solidFill>
                <a:latin typeface="Century Gothic" pitchFamily="34" charset="0"/>
                <a:ea typeface="Tahoma" pitchFamily="34" charset="0"/>
                <a:cs typeface="Calibri" pitchFamily="34" charset="0"/>
              </a:rPr>
              <a:t>larga móvel passa pela construção do </a:t>
            </a:r>
            <a:r>
              <a:rPr lang="pt-BR" sz="2400" b="1" i="1" u="none" dirty="0" err="1">
                <a:solidFill>
                  <a:srgbClr val="032936"/>
                </a:solidFill>
                <a:latin typeface="Century Gothic" pitchFamily="34" charset="0"/>
                <a:ea typeface="Tahoma" pitchFamily="34" charset="0"/>
                <a:cs typeface="Calibri" pitchFamily="34" charset="0"/>
              </a:rPr>
              <a:t>backbone</a:t>
            </a:r>
            <a:r>
              <a:rPr lang="pt-BR" sz="2400" b="1" u="none" dirty="0">
                <a:solidFill>
                  <a:srgbClr val="032936"/>
                </a:solidFill>
                <a:latin typeface="Century Gothic" pitchFamily="34" charset="0"/>
                <a:ea typeface="Tahoma" pitchFamily="34" charset="0"/>
                <a:cs typeface="Calibri" pitchFamily="34" charset="0"/>
              </a:rPr>
              <a:t> de transmissão</a:t>
            </a:r>
            <a:endParaRPr lang="pt-BR" sz="1800" u="none" dirty="0">
              <a:solidFill>
                <a:srgbClr val="032936"/>
              </a:solidFill>
              <a:latin typeface="Century Gothic" pitchFamily="34" charset="0"/>
              <a:ea typeface="Tahoma"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 presetClass="entr" presetSubtype="8" decel="50000" fill="hold" grpId="0" nodeType="afterEffect">
                                  <p:stCondLst>
                                    <p:cond delay="0"/>
                                  </p:stCondLst>
                                  <p:childTnLst>
                                    <p:set>
                                      <p:cBhvr>
                                        <p:cTn id="10" dur="1" fill="hold">
                                          <p:stCondLst>
                                            <p:cond delay="0"/>
                                          </p:stCondLst>
                                        </p:cTn>
                                        <p:tgtEl>
                                          <p:spTgt spid="12293"/>
                                        </p:tgtEl>
                                        <p:attrNameLst>
                                          <p:attrName>style.visibility</p:attrName>
                                        </p:attrNameLst>
                                      </p:cBhvr>
                                      <p:to>
                                        <p:strVal val="visible"/>
                                      </p:to>
                                    </p:set>
                                    <p:anim calcmode="lin" valueType="num">
                                      <p:cBhvr additive="base">
                                        <p:cTn id="11" dur="500" fill="hold"/>
                                        <p:tgtEl>
                                          <p:spTgt spid="12293"/>
                                        </p:tgtEl>
                                        <p:attrNameLst>
                                          <p:attrName>ppt_x</p:attrName>
                                        </p:attrNameLst>
                                      </p:cBhvr>
                                      <p:tavLst>
                                        <p:tav tm="0">
                                          <p:val>
                                            <p:strVal val="0-#ppt_w/2"/>
                                          </p:val>
                                        </p:tav>
                                        <p:tav tm="100000">
                                          <p:val>
                                            <p:strVal val="#ppt_x"/>
                                          </p:val>
                                        </p:tav>
                                      </p:tavLst>
                                    </p:anim>
                                    <p:anim calcmode="lin" valueType="num">
                                      <p:cBhvr additive="base">
                                        <p:cTn id="12" dur="500" fill="hold"/>
                                        <p:tgtEl>
                                          <p:spTgt spid="1229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decel="50000" fill="hold" nodeType="after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1+#ppt_w/2"/>
                                          </p:val>
                                        </p:tav>
                                        <p:tav tm="100000">
                                          <p:val>
                                            <p:strVal val="#ppt_x"/>
                                          </p:val>
                                        </p:tav>
                                      </p:tavLst>
                                    </p:anim>
                                    <p:anim calcmode="lin" valueType="num">
                                      <p:cBhvr additive="base">
                                        <p:cTn id="20" dur="500" fill="hold"/>
                                        <p:tgtEl>
                                          <p:spTgt spid="1229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3" presetClass="entr" presetSubtype="16" fill="hold" nodeType="afterEffect">
                                  <p:stCondLst>
                                    <p:cond delay="0"/>
                                  </p:stCondLst>
                                  <p:childTnLst>
                                    <p:set>
                                      <p:cBhvr>
                                        <p:cTn id="23" dur="1" fill="hold">
                                          <p:stCondLst>
                                            <p:cond delay="0"/>
                                          </p:stCondLst>
                                        </p:cTn>
                                        <p:tgtEl>
                                          <p:spTgt spid="12296"/>
                                        </p:tgtEl>
                                        <p:attrNameLst>
                                          <p:attrName>style.visibility</p:attrName>
                                        </p:attrNameLst>
                                      </p:cBhvr>
                                      <p:to>
                                        <p:strVal val="visible"/>
                                      </p:to>
                                    </p:set>
                                    <p:anim calcmode="lin" valueType="num">
                                      <p:cBhvr>
                                        <p:cTn id="24" dur="500" fill="hold"/>
                                        <p:tgtEl>
                                          <p:spTgt spid="12296"/>
                                        </p:tgtEl>
                                        <p:attrNameLst>
                                          <p:attrName>ppt_w</p:attrName>
                                        </p:attrNameLst>
                                      </p:cBhvr>
                                      <p:tavLst>
                                        <p:tav tm="0">
                                          <p:val>
                                            <p:fltVal val="0"/>
                                          </p:val>
                                        </p:tav>
                                        <p:tav tm="100000">
                                          <p:val>
                                            <p:strVal val="#ppt_w"/>
                                          </p:val>
                                        </p:tav>
                                      </p:tavLst>
                                    </p:anim>
                                    <p:anim calcmode="lin" valueType="num">
                                      <p:cBhvr>
                                        <p:cTn id="25" dur="500" fill="hold"/>
                                        <p:tgtEl>
                                          <p:spTgt spid="12296"/>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290"/>
                                        </p:tgtEl>
                                        <p:attrNameLst>
                                          <p:attrName>style.visibility</p:attrName>
                                        </p:attrNameLst>
                                      </p:cBhvr>
                                      <p:to>
                                        <p:strVal val="visible"/>
                                      </p:to>
                                    </p:set>
                                    <p:animEffect transition="in" filter="fade">
                                      <p:cBhvr>
                                        <p:cTn id="29"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12293" grpId="0"/>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Retângulo 23"/>
          <p:cNvSpPr/>
          <p:nvPr/>
        </p:nvSpPr>
        <p:spPr>
          <a:xfrm>
            <a:off x="-4679" y="326778"/>
            <a:ext cx="8560347" cy="1232147"/>
          </a:xfrm>
          <a:prstGeom prst="rect">
            <a:avLst/>
          </a:prstGeom>
          <a:solidFill>
            <a:schemeClr val="accent1">
              <a:lumMod val="90000"/>
              <a:lumOff val="10000"/>
              <a:alpha val="99000"/>
            </a:schemeClr>
          </a:solidFill>
          <a:ln>
            <a:noFill/>
          </a:ln>
          <a:effectLst>
            <a:outerShdw blurRad="50800" dist="889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u="none" dirty="0">
              <a:solidFill>
                <a:prstClr val="white"/>
              </a:solidFill>
              <a:latin typeface="Calibri" pitchFamily="34" charset="0"/>
              <a:sym typeface="Gill Sans" pitchFamily="34" charset="0"/>
            </a:endParaRPr>
          </a:p>
        </p:txBody>
      </p:sp>
      <p:sp>
        <p:nvSpPr>
          <p:cNvPr id="4" name="Retângulo 3"/>
          <p:cNvSpPr/>
          <p:nvPr/>
        </p:nvSpPr>
        <p:spPr>
          <a:xfrm rot="5400000">
            <a:off x="2843213" y="-275133"/>
            <a:ext cx="3460750" cy="9140825"/>
          </a:xfrm>
          <a:prstGeom prst="rect">
            <a:avLst/>
          </a:prstGeom>
          <a:solidFill>
            <a:schemeClr val="accent1">
              <a:lumMod val="50000"/>
              <a:lumOff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u="none" dirty="0">
              <a:solidFill>
                <a:prstClr val="white"/>
              </a:solidFill>
              <a:latin typeface="Calibri" pitchFamily="34" charset="0"/>
              <a:sym typeface="Gill Sans" pitchFamily="34" charset="0"/>
            </a:endParaRPr>
          </a:p>
        </p:txBody>
      </p:sp>
      <p:pic>
        <p:nvPicPr>
          <p:cNvPr id="18" name="Picture 6" descr="H:\Criacao\Clientes\Vivo\10349_Audiência Câmara\PNG\S16_Ju-0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l="63838" t="89743" r="8759" b="6737"/>
          <a:stretch>
            <a:fillRect/>
          </a:stretch>
        </p:blipFill>
        <p:spPr bwMode="auto">
          <a:xfrm>
            <a:off x="6444208" y="5311998"/>
            <a:ext cx="2505075"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6" descr="H:\Criacao\Clientes\Vivo\10349_Audiência Câmara\PNG\S16_Ju-0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l="66246" t="67412" r="24088" b="10258"/>
          <a:stretch>
            <a:fillRect/>
          </a:stretch>
        </p:blipFill>
        <p:spPr bwMode="auto">
          <a:xfrm>
            <a:off x="6687095" y="3780060"/>
            <a:ext cx="884238" cy="153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6" descr="H:\Criacao\Clientes\Vivo\10349_Audiência Câmara\PNG\S16_Ju-0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l="79581" t="50468" r="10422" b="10257"/>
          <a:stretch>
            <a:fillRect/>
          </a:stretch>
        </p:blipFill>
        <p:spPr bwMode="auto">
          <a:xfrm>
            <a:off x="7834858" y="2618010"/>
            <a:ext cx="914400" cy="269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aixaDeTexto 14"/>
          <p:cNvSpPr txBox="1">
            <a:spLocks noChangeArrowheads="1"/>
          </p:cNvSpPr>
          <p:nvPr/>
        </p:nvSpPr>
        <p:spPr bwMode="auto">
          <a:xfrm>
            <a:off x="6618833" y="5353273"/>
            <a:ext cx="10890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1400" b="1" u="none" dirty="0">
                <a:solidFill>
                  <a:srgbClr val="137292"/>
                </a:solidFill>
                <a:latin typeface="Calibri" pitchFamily="34" charset="0"/>
              </a:rPr>
              <a:t>2007-2010</a:t>
            </a:r>
          </a:p>
        </p:txBody>
      </p:sp>
      <p:sp>
        <p:nvSpPr>
          <p:cNvPr id="22" name="CaixaDeTexto 21"/>
          <p:cNvSpPr txBox="1">
            <a:spLocks noChangeArrowheads="1"/>
          </p:cNvSpPr>
          <p:nvPr/>
        </p:nvSpPr>
        <p:spPr bwMode="auto">
          <a:xfrm>
            <a:off x="7788820" y="5353273"/>
            <a:ext cx="10890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algn="ctr" eaLnBrk="1" hangingPunct="1"/>
            <a:r>
              <a:rPr lang="pt-BR" sz="1400" b="1" u="none" dirty="0">
                <a:solidFill>
                  <a:srgbClr val="137292"/>
                </a:solidFill>
                <a:latin typeface="Calibri" pitchFamily="34" charset="0"/>
              </a:rPr>
              <a:t>2011-2014</a:t>
            </a:r>
          </a:p>
        </p:txBody>
      </p:sp>
      <p:sp>
        <p:nvSpPr>
          <p:cNvPr id="5145" name="CaixaDeTexto 15"/>
          <p:cNvSpPr txBox="1">
            <a:spLocks noChangeArrowheads="1"/>
          </p:cNvSpPr>
          <p:nvPr/>
        </p:nvSpPr>
        <p:spPr bwMode="auto">
          <a:xfrm>
            <a:off x="6606963" y="2876743"/>
            <a:ext cx="98937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r>
              <a:rPr lang="pt-BR" sz="3600" b="1" u="none" dirty="0" smtClean="0">
                <a:solidFill>
                  <a:srgbClr val="137292"/>
                </a:solidFill>
                <a:latin typeface="Calibri" pitchFamily="34" charset="0"/>
              </a:rPr>
              <a:t>52%</a:t>
            </a:r>
          </a:p>
        </p:txBody>
      </p:sp>
      <p:sp>
        <p:nvSpPr>
          <p:cNvPr id="25" name="CaixaDeTexto 24"/>
          <p:cNvSpPr txBox="1">
            <a:spLocks noChangeArrowheads="1"/>
          </p:cNvSpPr>
          <p:nvPr/>
        </p:nvSpPr>
        <p:spPr bwMode="auto">
          <a:xfrm>
            <a:off x="35496" y="5445224"/>
            <a:ext cx="8712968" cy="1311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u="sng">
                <a:solidFill>
                  <a:srgbClr val="000000"/>
                </a:solidFill>
                <a:latin typeface="Arial" pitchFamily="34" charset="0"/>
                <a:ea typeface="ヒラギノ角ゴ ProN W3"/>
                <a:cs typeface="ヒラギノ角ゴ ProN W3"/>
                <a:sym typeface="Gill Sans"/>
              </a:defRPr>
            </a:lvl1pPr>
            <a:lvl2pPr marL="742950" indent="-285750" eaLnBrk="0" hangingPunct="0">
              <a:defRPr sz="2800" u="sng">
                <a:solidFill>
                  <a:srgbClr val="000000"/>
                </a:solidFill>
                <a:latin typeface="Arial" pitchFamily="34" charset="0"/>
                <a:ea typeface="ヒラギノ角ゴ ProN W3"/>
                <a:cs typeface="ヒラギノ角ゴ ProN W3"/>
                <a:sym typeface="Gill Sans"/>
              </a:defRPr>
            </a:lvl2pPr>
            <a:lvl3pPr marL="1143000" indent="-228600" eaLnBrk="0" hangingPunct="0">
              <a:defRPr sz="2800" u="sng">
                <a:solidFill>
                  <a:srgbClr val="000000"/>
                </a:solidFill>
                <a:latin typeface="Arial" pitchFamily="34" charset="0"/>
                <a:ea typeface="ヒラギノ角ゴ ProN W3"/>
                <a:cs typeface="ヒラギノ角ゴ ProN W3"/>
                <a:sym typeface="Gill Sans"/>
              </a:defRPr>
            </a:lvl3pPr>
            <a:lvl4pPr marL="1600200" indent="-228600" eaLnBrk="0" hangingPunct="0">
              <a:defRPr sz="2800" u="sng">
                <a:solidFill>
                  <a:srgbClr val="000000"/>
                </a:solidFill>
                <a:latin typeface="Arial" pitchFamily="34" charset="0"/>
                <a:ea typeface="ヒラギノ角ゴ ProN W3"/>
                <a:cs typeface="ヒラギノ角ゴ ProN W3"/>
                <a:sym typeface="Gill Sans"/>
              </a:defRPr>
            </a:lvl4pPr>
            <a:lvl5pPr marL="2057400" indent="-228600" eaLnBrk="0" hangingPunct="0">
              <a:defRPr sz="2800" u="sng">
                <a:solidFill>
                  <a:srgbClr val="000000"/>
                </a:solidFill>
                <a:latin typeface="Arial" pitchFamily="34" charset="0"/>
                <a:ea typeface="ヒラギノ角ゴ ProN W3"/>
                <a:cs typeface="ヒラギノ角ゴ ProN W3"/>
                <a:sym typeface="Gill Sans"/>
              </a:defRPr>
            </a:lvl5pPr>
            <a:lvl6pPr marL="25146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6pPr>
            <a:lvl7pPr marL="29718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7pPr>
            <a:lvl8pPr marL="34290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8pPr>
            <a:lvl9pPr marL="3886200" indent="-228600" eaLnBrk="0" fontAlgn="base" hangingPunct="0">
              <a:spcBef>
                <a:spcPct val="0"/>
              </a:spcBef>
              <a:spcAft>
                <a:spcPct val="0"/>
              </a:spcAft>
              <a:defRPr sz="2800" u="sng">
                <a:solidFill>
                  <a:srgbClr val="000000"/>
                </a:solidFill>
                <a:latin typeface="Arial" pitchFamily="34" charset="0"/>
                <a:ea typeface="ヒラギノ角ゴ ProN W3"/>
                <a:cs typeface="ヒラギノ角ゴ ProN W3"/>
                <a:sym typeface="Gill Sans"/>
              </a:defRPr>
            </a:lvl9pPr>
          </a:lstStyle>
          <a:p>
            <a:pPr eaLnBrk="1" hangingPunct="1">
              <a:spcBef>
                <a:spcPct val="20000"/>
              </a:spcBef>
              <a:buFont typeface="Arial" pitchFamily="34" charset="0"/>
              <a:buNone/>
            </a:pPr>
            <a:r>
              <a:rPr lang="pt-BR" altLang="ja-JP" sz="3600" b="1" u="none" dirty="0" smtClean="0">
                <a:solidFill>
                  <a:srgbClr val="137292"/>
                </a:solidFill>
                <a:latin typeface="Calibri" pitchFamily="34" charset="0"/>
                <a:sym typeface="Arial" pitchFamily="34" charset="0"/>
              </a:rPr>
              <a:t>R$ 24,3 bilhões </a:t>
            </a:r>
            <a:r>
              <a:rPr lang="pt-BR" altLang="ja-JP" sz="3600" u="none" dirty="0" smtClean="0">
                <a:solidFill>
                  <a:srgbClr val="032936"/>
                </a:solidFill>
                <a:latin typeface="Calibri" pitchFamily="34" charset="0"/>
                <a:sym typeface="Arial" pitchFamily="34" charset="0"/>
              </a:rPr>
              <a:t> </a:t>
            </a:r>
            <a:r>
              <a:rPr lang="pt-BR" altLang="ja-JP" sz="3600" u="none" dirty="0">
                <a:solidFill>
                  <a:srgbClr val="032936"/>
                </a:solidFill>
                <a:latin typeface="Calibri" pitchFamily="34" charset="0"/>
                <a:sym typeface="Arial" pitchFamily="34" charset="0"/>
              </a:rPr>
              <a:t>quadriênio </a:t>
            </a:r>
            <a:endParaRPr lang="pt-BR" altLang="ja-JP" sz="3600" u="none" dirty="0" smtClean="0">
              <a:solidFill>
                <a:srgbClr val="032936"/>
              </a:solidFill>
              <a:latin typeface="Calibri" pitchFamily="34" charset="0"/>
              <a:sym typeface="Arial" pitchFamily="34" charset="0"/>
            </a:endParaRPr>
          </a:p>
          <a:p>
            <a:pPr eaLnBrk="1" hangingPunct="1">
              <a:spcBef>
                <a:spcPct val="20000"/>
              </a:spcBef>
              <a:buFont typeface="Arial" pitchFamily="34" charset="0"/>
              <a:buNone/>
            </a:pPr>
            <a:r>
              <a:rPr lang="pt-BR" altLang="ja-JP" sz="3600" b="1" u="none" dirty="0" smtClean="0">
                <a:solidFill>
                  <a:srgbClr val="137292"/>
                </a:solidFill>
                <a:latin typeface="Calibri" pitchFamily="34" charset="0"/>
                <a:sym typeface="Arial" pitchFamily="34" charset="0"/>
              </a:rPr>
              <a:t>(2011-2014)</a:t>
            </a:r>
            <a:endParaRPr lang="pt-BR" altLang="ja-JP" sz="3600" b="1" u="none" dirty="0">
              <a:solidFill>
                <a:srgbClr val="137292"/>
              </a:solidFill>
              <a:latin typeface="Calibri" pitchFamily="34" charset="0"/>
              <a:sym typeface="Arial" pitchFamily="34" charset="0"/>
            </a:endParaRPr>
          </a:p>
        </p:txBody>
      </p:sp>
      <p:pic>
        <p:nvPicPr>
          <p:cNvPr id="36868" name="Picture 4" descr="H:\Criacao\Clientes\Vivo\10349_Audiência Câmara\PNG\S16_Ju-03.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l="70175" t="54868" r="21231" b="31148"/>
          <a:stretch>
            <a:fillRect/>
          </a:stretch>
        </p:blipFill>
        <p:spPr bwMode="auto">
          <a:xfrm>
            <a:off x="7087145" y="2894235"/>
            <a:ext cx="819150"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aixaDeTexto 12"/>
          <p:cNvSpPr txBox="1"/>
          <p:nvPr/>
        </p:nvSpPr>
        <p:spPr>
          <a:xfrm>
            <a:off x="35496" y="433343"/>
            <a:ext cx="8158141" cy="646331"/>
          </a:xfrm>
          <a:prstGeom prst="rect">
            <a:avLst/>
          </a:prstGeom>
          <a:noFill/>
        </p:spPr>
        <p:txBody>
          <a:bodyPr wrap="square">
            <a:spAutoFit/>
          </a:bodyPr>
          <a:lstStyle/>
          <a:p>
            <a:pPr>
              <a:defRPr/>
            </a:pPr>
            <a:r>
              <a:rPr lang="pt-BR" sz="3600" b="1" u="none" dirty="0" smtClean="0">
                <a:solidFill>
                  <a:schemeClr val="bg1"/>
                </a:solidFill>
                <a:latin typeface="Calibri" pitchFamily="34" charset="0"/>
                <a:cs typeface="+mn-cs"/>
                <a:sym typeface="Gill Sans" pitchFamily="34" charset="0"/>
              </a:rPr>
              <a:t>Grande compromisso com Investimento</a:t>
            </a:r>
            <a:endParaRPr lang="pt-BR" sz="3600" u="none" dirty="0">
              <a:solidFill>
                <a:schemeClr val="bg1"/>
              </a:solidFill>
              <a:latin typeface="Calibri" pitchFamily="34" charset="0"/>
              <a:cs typeface="+mn-cs"/>
              <a:sym typeface="Gill Sans" pitchFamily="34" charset="0"/>
            </a:endParaRPr>
          </a:p>
        </p:txBody>
      </p:sp>
      <p:pic>
        <p:nvPicPr>
          <p:cNvPr id="21" name="Imagem 20"/>
          <p:cNvPicPr>
            <a:picLocks noChangeAspect="1"/>
          </p:cNvPicPr>
          <p:nvPr/>
        </p:nvPicPr>
        <p:blipFill rotWithShape="1">
          <a:blip r:embed="rId8" cstate="print">
            <a:extLst>
              <a:ext uri="{28A0092B-C50C-407E-A947-70E740481C1C}">
                <a14:useLocalDpi xmlns="" xmlns:a14="http://schemas.microsoft.com/office/drawing/2010/main" val="0"/>
              </a:ext>
            </a:extLst>
          </a:blip>
          <a:srcRect b="43670"/>
          <a:stretch/>
        </p:blipFill>
        <p:spPr>
          <a:xfrm>
            <a:off x="7512050" y="6458290"/>
            <a:ext cx="1516445" cy="399710"/>
          </a:xfrm>
          <a:prstGeom prst="rect">
            <a:avLst/>
          </a:prstGeom>
        </p:spPr>
      </p:pic>
      <p:sp>
        <p:nvSpPr>
          <p:cNvPr id="17" name="CaixaDeTexto 16"/>
          <p:cNvSpPr txBox="1"/>
          <p:nvPr/>
        </p:nvSpPr>
        <p:spPr>
          <a:xfrm>
            <a:off x="6725167" y="4007432"/>
            <a:ext cx="864096" cy="369332"/>
          </a:xfrm>
          <a:prstGeom prst="rect">
            <a:avLst/>
          </a:prstGeom>
          <a:noFill/>
        </p:spPr>
        <p:txBody>
          <a:bodyPr wrap="square" rtlCol="0">
            <a:spAutoFit/>
          </a:bodyPr>
          <a:lstStyle/>
          <a:p>
            <a:endParaRPr lang="pt-BR" dirty="0">
              <a:solidFill>
                <a:schemeClr val="bg1"/>
              </a:solidFill>
            </a:endParaRPr>
          </a:p>
        </p:txBody>
      </p:sp>
      <p:grpSp>
        <p:nvGrpSpPr>
          <p:cNvPr id="47" name="Grupo 46"/>
          <p:cNvGrpSpPr/>
          <p:nvPr/>
        </p:nvGrpSpPr>
        <p:grpSpPr>
          <a:xfrm rot="439025">
            <a:off x="1142630" y="1424113"/>
            <a:ext cx="3830036" cy="4061428"/>
            <a:chOff x="676460" y="1746389"/>
            <a:chExt cx="5260977" cy="5008785"/>
          </a:xfrm>
          <a:scene3d>
            <a:camera prst="orthographicFront">
              <a:rot lat="1200000" lon="0" rev="0"/>
            </a:camera>
            <a:lightRig rig="threePt" dir="t"/>
          </a:scene3d>
        </p:grpSpPr>
        <p:pic>
          <p:nvPicPr>
            <p:cNvPr id="36" name="Imagem 35"/>
            <p:cNvPicPr>
              <a:picLocks noChangeAspect="1"/>
            </p:cNvPicPr>
            <p:nvPr/>
          </p:nvPicPr>
          <p:blipFill rotWithShape="1">
            <a:blip r:embed="rId9" cstate="print">
              <a:extLst>
                <a:ext uri="{28A0092B-C50C-407E-A947-70E740481C1C}">
                  <a14:useLocalDpi xmlns="" xmlns:a14="http://schemas.microsoft.com/office/drawing/2010/main" val="0"/>
                </a:ext>
              </a:extLst>
            </a:blip>
            <a:srcRect l="33982" t="21153" r="33276" b="20420"/>
            <a:stretch/>
          </p:blipFill>
          <p:spPr>
            <a:xfrm rot="2764725">
              <a:off x="1491530" y="2466517"/>
              <a:ext cx="3831773" cy="3846287"/>
            </a:xfrm>
            <a:prstGeom prst="rect">
              <a:avLst/>
            </a:prstGeom>
          </p:spPr>
        </p:pic>
        <p:grpSp>
          <p:nvGrpSpPr>
            <p:cNvPr id="38" name="Grupo 37"/>
            <p:cNvGrpSpPr/>
            <p:nvPr/>
          </p:nvGrpSpPr>
          <p:grpSpPr>
            <a:xfrm>
              <a:off x="676460" y="3778613"/>
              <a:ext cx="2148115" cy="2148114"/>
              <a:chOff x="3018970" y="2032000"/>
              <a:chExt cx="2148115" cy="2148114"/>
            </a:xfrm>
          </p:grpSpPr>
          <p:pic>
            <p:nvPicPr>
              <p:cNvPr id="39" name="Picture 8" descr="Z:\Criação\Jobs 2013\Brasil\Telefonica\_Apresentações CC_Relações Publicas\Futurecom_Valente\PNG\S9_Ana_6.pn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25797" t="30852" r="55848" b="36516"/>
              <a:stretch/>
            </p:blipFill>
            <p:spPr bwMode="auto">
              <a:xfrm>
                <a:off x="3018970" y="2032000"/>
                <a:ext cx="2148115" cy="2148114"/>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Rectangle 8"/>
              <p:cNvSpPr>
                <a:spLocks/>
              </p:cNvSpPr>
              <p:nvPr>
                <p:custDataLst>
                  <p:tags r:id="rId3"/>
                </p:custDataLst>
              </p:nvPr>
            </p:nvSpPr>
            <p:spPr bwMode="auto">
              <a:xfrm rot="21160975">
                <a:off x="3111286" y="2841665"/>
                <a:ext cx="1958620" cy="535379"/>
              </a:xfrm>
              <a:prstGeom prst="rect">
                <a:avLst/>
              </a:prstGeom>
              <a:noFill/>
              <a:ln w="9525">
                <a:noFill/>
                <a:miter lim="800000"/>
                <a:headEnd/>
                <a:tailEnd/>
              </a:ln>
            </p:spPr>
            <p:txBody>
              <a:bodyPr wrap="square" lIns="59512" tIns="59512" rIns="56232" bIns="59512">
                <a:spAutoFit/>
              </a:bodyPr>
              <a:lstStyle/>
              <a:p>
                <a:pPr algn="ctr">
                  <a:lnSpc>
                    <a:spcPct val="85000"/>
                  </a:lnSpc>
                  <a:spcBef>
                    <a:spcPts val="0"/>
                  </a:spcBef>
                  <a:defRPr/>
                </a:pPr>
                <a:r>
                  <a:rPr lang="pt-PT" sz="2400" b="1" u="none" kern="0" dirty="0" smtClean="0">
                    <a:solidFill>
                      <a:srgbClr val="003344"/>
                    </a:solidFill>
                    <a:latin typeface="Calibri" pitchFamily="34" charset="0"/>
                    <a:ea typeface="MS PGothic" pitchFamily="34" charset="-128"/>
                    <a:cs typeface="Calibri" pitchFamily="34" charset="0"/>
                    <a:sym typeface="Telefonica Headline Light" pitchFamily="2" charset="0"/>
                  </a:rPr>
                  <a:t>Cobertura</a:t>
                </a:r>
                <a:endParaRPr lang="pt-PT" sz="2400" b="1" u="none" kern="0" dirty="0">
                  <a:solidFill>
                    <a:srgbClr val="003344"/>
                  </a:solidFill>
                  <a:latin typeface="Calibri" pitchFamily="34" charset="0"/>
                  <a:ea typeface="MS PGothic" pitchFamily="34" charset="-128"/>
                  <a:cs typeface="Calibri" pitchFamily="34" charset="0"/>
                  <a:sym typeface="Telefonica Headline Light" pitchFamily="2" charset="0"/>
                </a:endParaRPr>
              </a:p>
            </p:txBody>
          </p:sp>
        </p:grpSp>
        <p:grpSp>
          <p:nvGrpSpPr>
            <p:cNvPr id="41" name="Grupo 40"/>
            <p:cNvGrpSpPr/>
            <p:nvPr/>
          </p:nvGrpSpPr>
          <p:grpSpPr>
            <a:xfrm>
              <a:off x="3832864" y="4621574"/>
              <a:ext cx="2104573" cy="2133600"/>
              <a:chOff x="6255656" y="3106056"/>
              <a:chExt cx="2104573" cy="2133599"/>
            </a:xfrm>
          </p:grpSpPr>
          <p:pic>
            <p:nvPicPr>
              <p:cNvPr id="42" name="Picture 10" descr="Z:\Criação\Jobs 2013\Brasil\Telefonica\_Apresentações CC_Relações Publicas\Futurecom_Valente\PNG\S9_Ana_6.pn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53453" t="47168" r="28564" b="20421"/>
              <a:stretch/>
            </p:blipFill>
            <p:spPr bwMode="auto">
              <a:xfrm>
                <a:off x="6255656" y="3106056"/>
                <a:ext cx="2104573" cy="2133599"/>
              </a:xfrm>
              <a:prstGeom prst="rect">
                <a:avLst/>
              </a:prstGeom>
              <a:noFill/>
              <a:extLst>
                <a:ext uri="{909E8E84-426E-40dd-AFC4-6F175D3DCCD1}">
                  <a14:hiddenFill xmlns="" xmlns:a14="http://schemas.microsoft.com/office/drawing/2010/main">
                    <a:solidFill>
                      <a:srgbClr val="FFFFFF"/>
                    </a:solidFill>
                  </a14:hiddenFill>
                </a:ext>
              </a:extLst>
            </p:spPr>
          </p:pic>
          <p:sp>
            <p:nvSpPr>
              <p:cNvPr id="43" name="Rectangle 8"/>
              <p:cNvSpPr>
                <a:spLocks/>
              </p:cNvSpPr>
              <p:nvPr>
                <p:custDataLst>
                  <p:tags r:id="rId2"/>
                </p:custDataLst>
              </p:nvPr>
            </p:nvSpPr>
            <p:spPr bwMode="auto">
              <a:xfrm rot="21160975">
                <a:off x="6478701" y="3913731"/>
                <a:ext cx="1661887" cy="599905"/>
              </a:xfrm>
              <a:prstGeom prst="rect">
                <a:avLst/>
              </a:prstGeom>
              <a:noFill/>
              <a:ln w="9525">
                <a:noFill/>
                <a:miter lim="800000"/>
                <a:headEnd/>
                <a:tailEnd/>
              </a:ln>
            </p:spPr>
            <p:txBody>
              <a:bodyPr wrap="square" lIns="59512" tIns="59512" rIns="56232" bIns="59512">
                <a:spAutoFit/>
              </a:bodyPr>
              <a:lstStyle/>
              <a:p>
                <a:pPr algn="ctr">
                  <a:lnSpc>
                    <a:spcPct val="85000"/>
                  </a:lnSpc>
                  <a:spcBef>
                    <a:spcPts val="0"/>
                  </a:spcBef>
                  <a:defRPr/>
                </a:pPr>
                <a:r>
                  <a:rPr lang="pt-PT" sz="2800" b="1" u="none" kern="0" dirty="0" smtClean="0">
                    <a:solidFill>
                      <a:srgbClr val="003344"/>
                    </a:solidFill>
                    <a:latin typeface="Calibri" pitchFamily="34" charset="0"/>
                    <a:ea typeface="MS PGothic" pitchFamily="34" charset="-128"/>
                    <a:cs typeface="Calibri" pitchFamily="34" charset="0"/>
                    <a:sym typeface="Telefonica Headline Light" pitchFamily="2" charset="0"/>
                  </a:rPr>
                  <a:t>Fibra</a:t>
                </a:r>
                <a:endParaRPr lang="pt-PT" sz="2800" u="none" kern="0" dirty="0">
                  <a:solidFill>
                    <a:srgbClr val="003344"/>
                  </a:solidFill>
                  <a:latin typeface="Calibri" pitchFamily="34" charset="0"/>
                  <a:ea typeface="MS PGothic" pitchFamily="34" charset="-128"/>
                  <a:cs typeface="Calibri" pitchFamily="34" charset="0"/>
                  <a:sym typeface="Telefonica Headline Light" pitchFamily="2" charset="0"/>
                </a:endParaRPr>
              </a:p>
            </p:txBody>
          </p:sp>
        </p:grpSp>
        <p:grpSp>
          <p:nvGrpSpPr>
            <p:cNvPr id="44" name="Grupo 43"/>
            <p:cNvGrpSpPr/>
            <p:nvPr/>
          </p:nvGrpSpPr>
          <p:grpSpPr>
            <a:xfrm>
              <a:off x="3055541" y="1746389"/>
              <a:ext cx="2104573" cy="2061029"/>
              <a:chOff x="5556295" y="242540"/>
              <a:chExt cx="2104573" cy="2061028"/>
            </a:xfrm>
          </p:grpSpPr>
          <p:pic>
            <p:nvPicPr>
              <p:cNvPr id="45" name="Picture 9" descr="Z:\Criação\Jobs 2013\Brasil\Telefonica\_Apresentações CC_Relações Publicas\Futurecom_Valente\PNG\S9_Ana_6.png"/>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47500" t="3954" r="34517" b="64738"/>
              <a:stretch/>
            </p:blipFill>
            <p:spPr bwMode="auto">
              <a:xfrm>
                <a:off x="5556295" y="242540"/>
                <a:ext cx="2104573" cy="2061028"/>
              </a:xfrm>
              <a:prstGeom prst="rect">
                <a:avLst/>
              </a:prstGeom>
              <a:noFill/>
              <a:extLst>
                <a:ext uri="{909E8E84-426E-40dd-AFC4-6F175D3DCCD1}">
                  <a14:hiddenFill xmlns="" xmlns:a14="http://schemas.microsoft.com/office/drawing/2010/main">
                    <a:solidFill>
                      <a:srgbClr val="FFFFFF"/>
                    </a:solidFill>
                  </a14:hiddenFill>
                </a:ext>
              </a:extLst>
            </p:spPr>
          </p:pic>
          <p:sp>
            <p:nvSpPr>
              <p:cNvPr id="46" name="Rectangle 8"/>
              <p:cNvSpPr>
                <a:spLocks/>
              </p:cNvSpPr>
              <p:nvPr>
                <p:custDataLst>
                  <p:tags r:id="rId1"/>
                </p:custDataLst>
              </p:nvPr>
            </p:nvSpPr>
            <p:spPr bwMode="auto">
              <a:xfrm rot="21160975">
                <a:off x="5581769" y="994368"/>
                <a:ext cx="2036000" cy="535379"/>
              </a:xfrm>
              <a:prstGeom prst="rect">
                <a:avLst/>
              </a:prstGeom>
              <a:noFill/>
              <a:ln w="9525">
                <a:noFill/>
                <a:miter lim="800000"/>
                <a:headEnd/>
                <a:tailEnd/>
              </a:ln>
            </p:spPr>
            <p:txBody>
              <a:bodyPr wrap="square" lIns="59512" tIns="59512" rIns="56232" bIns="59512">
                <a:spAutoFit/>
              </a:bodyPr>
              <a:lstStyle/>
              <a:p>
                <a:pPr algn="ctr">
                  <a:lnSpc>
                    <a:spcPct val="85000"/>
                  </a:lnSpc>
                  <a:spcBef>
                    <a:spcPts val="0"/>
                  </a:spcBef>
                  <a:defRPr/>
                </a:pPr>
                <a:r>
                  <a:rPr lang="pt-PT" sz="2400" b="1" u="none" kern="0" dirty="0" smtClean="0">
                    <a:solidFill>
                      <a:srgbClr val="003344"/>
                    </a:solidFill>
                    <a:latin typeface="Calibri" pitchFamily="34" charset="0"/>
                    <a:ea typeface="MS PGothic" pitchFamily="34" charset="-128"/>
                    <a:cs typeface="Calibri" pitchFamily="34" charset="0"/>
                    <a:sym typeface="Telefonica Headline Light" pitchFamily="2" charset="0"/>
                  </a:rPr>
                  <a:t>Qualidade</a:t>
                </a:r>
                <a:endParaRPr lang="pt-PT" sz="2400" b="1" u="none" kern="0" dirty="0">
                  <a:solidFill>
                    <a:srgbClr val="003344"/>
                  </a:solidFill>
                  <a:latin typeface="Calibri" pitchFamily="34" charset="0"/>
                  <a:ea typeface="MS PGothic" pitchFamily="34" charset="-128"/>
                  <a:cs typeface="Calibri" pitchFamily="34" charset="0"/>
                  <a:sym typeface="Telefonica Headline Light" pitchFamily="2" charset="0"/>
                </a:endParaRPr>
              </a:p>
            </p:txBody>
          </p:sp>
        </p:grpSp>
      </p:grpSp>
      <p:sp>
        <p:nvSpPr>
          <p:cNvPr id="48" name="CaixaDeTexto 47"/>
          <p:cNvSpPr txBox="1"/>
          <p:nvPr/>
        </p:nvSpPr>
        <p:spPr>
          <a:xfrm>
            <a:off x="6718592" y="4924054"/>
            <a:ext cx="1008112" cy="338554"/>
          </a:xfrm>
          <a:prstGeom prst="rect">
            <a:avLst/>
          </a:prstGeom>
          <a:noFill/>
        </p:spPr>
        <p:txBody>
          <a:bodyPr wrap="square" rtlCol="0">
            <a:spAutoFit/>
          </a:bodyPr>
          <a:lstStyle/>
          <a:p>
            <a:r>
              <a:rPr lang="pt-BR" altLang="ja-JP" sz="1600" b="1" dirty="0" smtClean="0">
                <a:solidFill>
                  <a:schemeClr val="bg1"/>
                </a:solidFill>
                <a:latin typeface="Calibri" pitchFamily="34" charset="0"/>
                <a:sym typeface="Arial" pitchFamily="34" charset="0"/>
              </a:rPr>
              <a:t>R$ 16 bi</a:t>
            </a:r>
            <a:endParaRPr lang="pt-BR" sz="1600" dirty="0">
              <a:solidFill>
                <a:schemeClr val="bg1"/>
              </a:solidFill>
            </a:endParaRPr>
          </a:p>
        </p:txBody>
      </p:sp>
    </p:spTree>
    <p:extLst>
      <p:ext uri="{BB962C8B-B14F-4D97-AF65-F5344CB8AC3E}">
        <p14:creationId xmlns="" xmlns:p14="http://schemas.microsoft.com/office/powerpoint/2010/main" val="40616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22" presetClass="entr" presetSubtype="4"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par>
                          <p:cTn id="25" fill="hold" nodeType="afterGroup">
                            <p:stCondLst>
                              <p:cond delay="1750"/>
                            </p:stCondLst>
                            <p:childTnLst>
                              <p:par>
                                <p:cTn id="26" presetID="22" presetClass="entr" presetSubtype="4" fill="hold" nodeType="afterEffect">
                                  <p:stCondLst>
                                    <p:cond delay="0"/>
                                  </p:stCondLst>
                                  <p:childTnLst>
                                    <p:set>
                                      <p:cBhvr>
                                        <p:cTn id="27" dur="1" fill="hold">
                                          <p:stCondLst>
                                            <p:cond delay="0"/>
                                          </p:stCondLst>
                                        </p:cTn>
                                        <p:tgtEl>
                                          <p:spTgt spid="36868"/>
                                        </p:tgtEl>
                                        <p:attrNameLst>
                                          <p:attrName>style.visibility</p:attrName>
                                        </p:attrNameLst>
                                      </p:cBhvr>
                                      <p:to>
                                        <p:strVal val="visible"/>
                                      </p:to>
                                    </p:set>
                                    <p:animEffect transition="in" filter="wipe(down)">
                                      <p:cBhvr>
                                        <p:cTn id="28" dur="500"/>
                                        <p:tgtEl>
                                          <p:spTgt spid="36868"/>
                                        </p:tgtEl>
                                      </p:cBhvr>
                                    </p:animEffect>
                                  </p:childTnLst>
                                </p:cTn>
                              </p:par>
                            </p:childTnLst>
                          </p:cTn>
                        </p:par>
                        <p:par>
                          <p:cTn id="29" fill="hold" nodeType="afterGroup">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22" presetClass="entr" presetSubtype="4" fill="hold" nodeType="with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1" presetClass="entr" presetSubtype="0" fill="hold" grpId="0" nodeType="afterEffect">
                                  <p:stCondLst>
                                    <p:cond delay="0"/>
                                  </p:stCondLst>
                                  <p:childTnLst>
                                    <p:set>
                                      <p:cBhvr>
                                        <p:cTn id="38" dur="1" fill="hold">
                                          <p:stCondLst>
                                            <p:cond delay="0"/>
                                          </p:stCondLst>
                                        </p:cTn>
                                        <p:tgtEl>
                                          <p:spTgt spid="5145"/>
                                        </p:tgtEl>
                                        <p:attrNameLst>
                                          <p:attrName>style.visibility</p:attrName>
                                        </p:attrNameLst>
                                      </p:cBhvr>
                                      <p:to>
                                        <p:strVal val="visible"/>
                                      </p:to>
                                    </p:set>
                                  </p:childTnLst>
                                </p:cTn>
                              </p:par>
                              <p:par>
                                <p:cTn id="39" presetID="22" presetClass="entr" presetSubtype="4" fill="hold" grpId="0" nodeType="withEffect" nodePh="1">
                                  <p:stCondLst>
                                    <p:cond delay="0"/>
                                  </p:stCondLst>
                                  <p:endCondLst>
                                    <p:cond evt="begin" delay="0">
                                      <p:tn val="39"/>
                                    </p:cond>
                                  </p:end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down)">
                                      <p:cBhvr>
                                        <p:cTn id="44" dur="500"/>
                                        <p:tgtEl>
                                          <p:spTgt spid="48"/>
                                        </p:tgtEl>
                                      </p:cBhvr>
                                    </p:animEffect>
                                  </p:childTnLst>
                                </p:cTn>
                              </p:par>
                              <p:par>
                                <p:cTn id="45" presetID="3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p:cTn id="47" dur="1000" fill="hold"/>
                                        <p:tgtEl>
                                          <p:spTgt spid="47"/>
                                        </p:tgtEl>
                                        <p:attrNameLst>
                                          <p:attrName>ppt_w</p:attrName>
                                        </p:attrNameLst>
                                      </p:cBhvr>
                                      <p:tavLst>
                                        <p:tav tm="0">
                                          <p:val>
                                            <p:fltVal val="0"/>
                                          </p:val>
                                        </p:tav>
                                        <p:tav tm="100000">
                                          <p:val>
                                            <p:strVal val="#ppt_w"/>
                                          </p:val>
                                        </p:tav>
                                      </p:tavLst>
                                    </p:anim>
                                    <p:anim calcmode="lin" valueType="num">
                                      <p:cBhvr>
                                        <p:cTn id="48" dur="1000" fill="hold"/>
                                        <p:tgtEl>
                                          <p:spTgt spid="47"/>
                                        </p:tgtEl>
                                        <p:attrNameLst>
                                          <p:attrName>ppt_h</p:attrName>
                                        </p:attrNameLst>
                                      </p:cBhvr>
                                      <p:tavLst>
                                        <p:tav tm="0">
                                          <p:val>
                                            <p:fltVal val="0"/>
                                          </p:val>
                                        </p:tav>
                                        <p:tav tm="100000">
                                          <p:val>
                                            <p:strVal val="#ppt_h"/>
                                          </p:val>
                                        </p:tav>
                                      </p:tavLst>
                                    </p:anim>
                                    <p:anim calcmode="lin" valueType="num">
                                      <p:cBhvr>
                                        <p:cTn id="49" dur="1000" fill="hold"/>
                                        <p:tgtEl>
                                          <p:spTgt spid="47"/>
                                        </p:tgtEl>
                                        <p:attrNameLst>
                                          <p:attrName>style.rotation</p:attrName>
                                        </p:attrNameLst>
                                      </p:cBhvr>
                                      <p:tavLst>
                                        <p:tav tm="0">
                                          <p:val>
                                            <p:fltVal val="90"/>
                                          </p:val>
                                        </p:tav>
                                        <p:tav tm="100000">
                                          <p:val>
                                            <p:fltVal val="0"/>
                                          </p:val>
                                        </p:tav>
                                      </p:tavLst>
                                    </p:anim>
                                    <p:animEffect transition="in" filter="fade">
                                      <p:cBhvr>
                                        <p:cTn id="50"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22" grpId="0"/>
      <p:bldP spid="5145" grpId="0"/>
      <p:bldP spid="25" grpId="0"/>
      <p:bldP spid="13" grpId="0"/>
      <p:bldP spid="1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tângulo 61"/>
          <p:cNvSpPr/>
          <p:nvPr/>
        </p:nvSpPr>
        <p:spPr>
          <a:xfrm>
            <a:off x="0" y="5010150"/>
            <a:ext cx="9144000" cy="1847850"/>
          </a:xfrm>
          <a:prstGeom prst="rect">
            <a:avLst/>
          </a:prstGeom>
          <a:solidFill>
            <a:srgbClr val="0329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sym typeface="Gill Sans" pitchFamily="34" charset="0"/>
            </a:endParaRPr>
          </a:p>
        </p:txBody>
      </p:sp>
      <p:sp>
        <p:nvSpPr>
          <p:cNvPr id="63" name="Retângulo 62"/>
          <p:cNvSpPr/>
          <p:nvPr/>
        </p:nvSpPr>
        <p:spPr>
          <a:xfrm>
            <a:off x="0" y="0"/>
            <a:ext cx="2873375" cy="6858000"/>
          </a:xfrm>
          <a:prstGeom prst="rect">
            <a:avLst/>
          </a:prstGeom>
          <a:solidFill>
            <a:srgbClr val="B9BE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sym typeface="Gill Sans" pitchFamily="34" charset="0"/>
            </a:endParaRPr>
          </a:p>
        </p:txBody>
      </p:sp>
      <p:sp>
        <p:nvSpPr>
          <p:cNvPr id="2053" name="CaixaDeTexto 18"/>
          <p:cNvSpPr txBox="1">
            <a:spLocks noChangeArrowheads="1"/>
          </p:cNvSpPr>
          <p:nvPr/>
        </p:nvSpPr>
        <p:spPr bwMode="auto">
          <a:xfrm>
            <a:off x="-7938" y="179388"/>
            <a:ext cx="9151938" cy="585787"/>
          </a:xfrm>
          <a:prstGeom prst="rect">
            <a:avLst/>
          </a:prstGeom>
          <a:noFill/>
          <a:ln w="9525">
            <a:noFill/>
            <a:miter lim="800000"/>
            <a:headEnd/>
            <a:tailEnd/>
          </a:ln>
        </p:spPr>
        <p:txBody>
          <a:bodyPr>
            <a:spAutoFit/>
          </a:bodyPr>
          <a:lstStyle/>
          <a:p>
            <a:pPr algn="ctr"/>
            <a:r>
              <a:rPr lang="pt-BR" sz="3200" b="1">
                <a:solidFill>
                  <a:srgbClr val="137292"/>
                </a:solidFill>
                <a:latin typeface="Century Gothic" pitchFamily="34" charset="0"/>
              </a:rPr>
              <a:t>Investimentos que se refletem nos resultados</a:t>
            </a:r>
          </a:p>
        </p:txBody>
      </p:sp>
      <p:pic>
        <p:nvPicPr>
          <p:cNvPr id="36874" name="Picture 10" descr="H:\Criacao\Clientes\Vivo\10349_Audiência Câmara\PNG\S8_VITU_1.png"/>
          <p:cNvPicPr>
            <a:picLocks noChangeAspect="1" noChangeArrowheads="1"/>
          </p:cNvPicPr>
          <p:nvPr/>
        </p:nvPicPr>
        <p:blipFill>
          <a:blip r:embed="rId3" cstate="print"/>
          <a:srcRect l="6508" t="17566" r="3810" b="7301"/>
          <a:stretch>
            <a:fillRect/>
          </a:stretch>
        </p:blipFill>
        <p:spPr bwMode="auto">
          <a:xfrm>
            <a:off x="539750" y="765175"/>
            <a:ext cx="8201025" cy="5153025"/>
          </a:xfrm>
          <a:prstGeom prst="rect">
            <a:avLst/>
          </a:prstGeom>
          <a:noFill/>
          <a:ln w="9525">
            <a:noFill/>
            <a:miter lim="800000"/>
            <a:headEnd/>
            <a:tailEnd/>
          </a:ln>
        </p:spPr>
      </p:pic>
      <p:sp>
        <p:nvSpPr>
          <p:cNvPr id="21" name="Retângulo 20"/>
          <p:cNvSpPr>
            <a:spLocks noChangeArrowheads="1"/>
          </p:cNvSpPr>
          <p:nvPr/>
        </p:nvSpPr>
        <p:spPr bwMode="auto">
          <a:xfrm>
            <a:off x="827088" y="981075"/>
            <a:ext cx="7489825" cy="708025"/>
          </a:xfrm>
          <a:prstGeom prst="rect">
            <a:avLst/>
          </a:prstGeom>
          <a:noFill/>
          <a:ln w="9525">
            <a:noFill/>
            <a:miter lim="800000"/>
            <a:headEnd/>
            <a:tailEnd/>
          </a:ln>
        </p:spPr>
        <p:txBody>
          <a:bodyPr>
            <a:spAutoFit/>
          </a:bodyPr>
          <a:lstStyle/>
          <a:p>
            <a:pPr algn="ctr"/>
            <a:r>
              <a:rPr lang="pt-BR" sz="2000" b="1">
                <a:solidFill>
                  <a:srgbClr val="032936"/>
                </a:solidFill>
                <a:latin typeface="Century Gothic" pitchFamily="34" charset="0"/>
              </a:rPr>
              <a:t>Evolução do IDA </a:t>
            </a:r>
            <a:r>
              <a:rPr lang="pt-BR" b="1">
                <a:solidFill>
                  <a:srgbClr val="032936"/>
                </a:solidFill>
                <a:latin typeface="Century Gothic" pitchFamily="34" charset="0"/>
              </a:rPr>
              <a:t>(Índice Desempenho de Atendimento)</a:t>
            </a:r>
          </a:p>
          <a:p>
            <a:pPr algn="ctr"/>
            <a:r>
              <a:rPr lang="pt-BR" sz="2000" b="1">
                <a:solidFill>
                  <a:srgbClr val="032936"/>
                </a:solidFill>
                <a:latin typeface="Century Gothic" pitchFamily="34" charset="0"/>
              </a:rPr>
              <a:t>das principais operadoras</a:t>
            </a:r>
          </a:p>
        </p:txBody>
      </p:sp>
      <p:pic>
        <p:nvPicPr>
          <p:cNvPr id="2056" name="Picture 9" descr="H:\Criacao\Clientes\Vivo\10349_Audiência Câmara\PNG\Template.png"/>
          <p:cNvPicPr>
            <a:picLocks noChangeAspect="1" noChangeArrowheads="1"/>
          </p:cNvPicPr>
          <p:nvPr/>
        </p:nvPicPr>
        <p:blipFill>
          <a:blip r:embed="rId4" cstate="print"/>
          <a:srcRect l="81500" t="90948"/>
          <a:stretch>
            <a:fillRect/>
          </a:stretch>
        </p:blipFill>
        <p:spPr bwMode="auto">
          <a:xfrm>
            <a:off x="7451725" y="6237288"/>
            <a:ext cx="1692275" cy="620712"/>
          </a:xfrm>
          <a:prstGeom prst="rect">
            <a:avLst/>
          </a:prstGeom>
          <a:noFill/>
          <a:ln w="9525">
            <a:noFill/>
            <a:miter lim="800000"/>
            <a:headEnd/>
            <a:tailEnd/>
          </a:ln>
        </p:spPr>
      </p:pic>
      <p:sp>
        <p:nvSpPr>
          <p:cNvPr id="14" name="Elipse 13"/>
          <p:cNvSpPr/>
          <p:nvPr/>
        </p:nvSpPr>
        <p:spPr>
          <a:xfrm>
            <a:off x="7019925" y="1916113"/>
            <a:ext cx="215900" cy="21590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6397" name="CaixaDeTexto 14"/>
          <p:cNvSpPr txBox="1">
            <a:spLocks noChangeArrowheads="1"/>
          </p:cNvSpPr>
          <p:nvPr/>
        </p:nvSpPr>
        <p:spPr bwMode="auto">
          <a:xfrm>
            <a:off x="7380288" y="1844675"/>
            <a:ext cx="720725" cy="369888"/>
          </a:xfrm>
          <a:prstGeom prst="rect">
            <a:avLst/>
          </a:prstGeom>
          <a:noFill/>
          <a:ln w="9525">
            <a:noFill/>
            <a:miter lim="800000"/>
            <a:headEnd/>
            <a:tailEnd/>
          </a:ln>
        </p:spPr>
        <p:txBody>
          <a:bodyPr>
            <a:spAutoFit/>
          </a:bodyPr>
          <a:lstStyle/>
          <a:p>
            <a:pPr>
              <a:defRPr/>
            </a:pPr>
            <a:r>
              <a:rPr lang="pt-BR" b="1" dirty="0">
                <a:solidFill>
                  <a:schemeClr val="accent1">
                    <a:lumMod val="60000"/>
                    <a:lumOff val="40000"/>
                  </a:schemeClr>
                </a:solidFill>
              </a:rPr>
              <a:t>Vivo</a:t>
            </a:r>
          </a:p>
        </p:txBody>
      </p:sp>
      <p:graphicFrame>
        <p:nvGraphicFramePr>
          <p:cNvPr id="2" name="Objeto 1"/>
          <p:cNvGraphicFramePr>
            <a:graphicFrameLocks/>
          </p:cNvGraphicFramePr>
          <p:nvPr/>
        </p:nvGraphicFramePr>
        <p:xfrm>
          <a:off x="1116013" y="2276475"/>
          <a:ext cx="7140575" cy="3024188"/>
        </p:xfrm>
        <a:graphic>
          <a:graphicData uri="http://schemas.openxmlformats.org/presentationml/2006/ole">
            <p:oleObj spid="_x0000_s269396" name="Planilha" r:id="rId5" imgW="9725160" imgH="2781396" progId="Excel.Sheet.8">
              <p:embed/>
            </p:oleObj>
          </a:graphicData>
        </a:graphic>
      </p:graphicFrame>
      <p:pic>
        <p:nvPicPr>
          <p:cNvPr id="16" name="Picture 30"/>
          <p:cNvPicPr>
            <a:picLocks noChangeAspect="1" noChangeArrowheads="1"/>
          </p:cNvPicPr>
          <p:nvPr/>
        </p:nvPicPr>
        <p:blipFill>
          <a:blip r:embed="rId6" cstate="print"/>
          <a:srcRect/>
          <a:stretch>
            <a:fillRect/>
          </a:stretch>
        </p:blipFill>
        <p:spPr bwMode="auto">
          <a:xfrm>
            <a:off x="-323850" y="4976813"/>
            <a:ext cx="2489200" cy="2484437"/>
          </a:xfrm>
          <a:prstGeom prst="rect">
            <a:avLst/>
          </a:prstGeom>
          <a:noFill/>
          <a:ln w="9525">
            <a:noFill/>
            <a:miter lim="800000"/>
            <a:headEnd/>
            <a:tailEnd/>
          </a:ln>
        </p:spPr>
      </p:pic>
      <p:grpSp>
        <p:nvGrpSpPr>
          <p:cNvPr id="3" name="Grupo 21"/>
          <p:cNvGrpSpPr>
            <a:grpSpLocks/>
          </p:cNvGrpSpPr>
          <p:nvPr/>
        </p:nvGrpSpPr>
        <p:grpSpPr bwMode="auto">
          <a:xfrm>
            <a:off x="3979863" y="3119438"/>
            <a:ext cx="5175250" cy="3128962"/>
            <a:chOff x="3995936" y="3119182"/>
            <a:chExt cx="5175442" cy="3128448"/>
          </a:xfrm>
        </p:grpSpPr>
        <p:sp>
          <p:nvSpPr>
            <p:cNvPr id="18" name="Losango 17"/>
            <p:cNvSpPr/>
            <p:nvPr/>
          </p:nvSpPr>
          <p:spPr>
            <a:xfrm rot="205678">
              <a:off x="4683491" y="3119182"/>
              <a:ext cx="4487887" cy="2304256"/>
            </a:xfrm>
            <a:prstGeom prst="diamond">
              <a:avLst/>
            </a:prstGeom>
            <a:solidFill>
              <a:schemeClr val="bg1">
                <a:lumMod val="85000"/>
                <a:alpha val="65000"/>
              </a:schemeClr>
            </a:solidFill>
            <a:ln>
              <a:noFill/>
            </a:ln>
            <a:scene3d>
              <a:camera prst="orthographicFront">
                <a:rot lat="1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a:p>
          </p:txBody>
        </p:sp>
        <p:graphicFrame>
          <p:nvGraphicFramePr>
            <p:cNvPr id="12" name="Gráfico 11"/>
            <p:cNvGraphicFramePr/>
            <p:nvPr/>
          </p:nvGraphicFramePr>
          <p:xfrm>
            <a:off x="3995936" y="3871366"/>
            <a:ext cx="5112568" cy="2376264"/>
          </p:xfrm>
          <a:graphic>
            <a:graphicData uri="http://schemas.openxmlformats.org/drawingml/2006/chart">
              <c:chart xmlns:c="http://schemas.openxmlformats.org/drawingml/2006/chart" xmlns:r="http://schemas.openxmlformats.org/officeDocument/2006/relationships" r:id="rId7"/>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fade">
                                      <p:cBhvr>
                                        <p:cTn id="7" dur="500"/>
                                        <p:tgtEl>
                                          <p:spTgt spid="368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397"/>
                                        </p:tgtEl>
                                        <p:attrNameLst>
                                          <p:attrName>style.visibility</p:attrName>
                                        </p:attrNameLst>
                                      </p:cBhvr>
                                      <p:to>
                                        <p:strVal val="visible"/>
                                      </p:to>
                                    </p:set>
                                    <p:animEffect transition="in" filter="wipe(down)">
                                      <p:cBhvr>
                                        <p:cTn id="13" dur="500"/>
                                        <p:tgtEl>
                                          <p:spTgt spid="1639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animBg="1"/>
      <p:bldP spid="16397"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I01K2WxtEukma3UgdXt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I01K2WxtEukma3UgdXtR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I01K2WxtEukma3UgdXtRA"/>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fontScheme name="Diseño personalizad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sng" strike="noStrike" cap="none" normalizeH="0" baseline="0" smtClean="0">
            <a:ln>
              <a:noFill/>
            </a:ln>
            <a:solidFill>
              <a:srgbClr val="000000"/>
            </a:solidFill>
            <a:effectLst/>
            <a:latin typeface="Arial" pitchFamily="34" charset="0"/>
            <a:ea typeface="ヒラギノ角ゴ ProN W3" charset="-128"/>
            <a:sym typeface="Gill Sans" charset="0"/>
          </a:defRPr>
        </a:defPPr>
      </a:lstStyle>
    </a:spDef>
    <a:lnDef>
      <a:spPr bwMode="auto">
        <a:blipFill dpi="0" rotWithShape="0">
          <a:blip xmlns:r="http://schemas.openxmlformats.org/officeDocument/2006/relationships"/>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Diseño personalizado 1">
        <a:dk1>
          <a:srgbClr val="123E51"/>
        </a:dk1>
        <a:lt1>
          <a:srgbClr val="FFFFFF"/>
        </a:lt1>
        <a:dk2>
          <a:srgbClr val="00C6D7"/>
        </a:dk2>
        <a:lt2>
          <a:srgbClr val="929292"/>
        </a:lt2>
        <a:accent1>
          <a:srgbClr val="123E51"/>
        </a:accent1>
        <a:accent2>
          <a:srgbClr val="00C6D7"/>
        </a:accent2>
        <a:accent3>
          <a:srgbClr val="FFFFFF"/>
        </a:accent3>
        <a:accent4>
          <a:srgbClr val="0E3444"/>
        </a:accent4>
        <a:accent5>
          <a:srgbClr val="AAAFB3"/>
        </a:accent5>
        <a:accent6>
          <a:srgbClr val="00B3C3"/>
        </a:accent6>
        <a:hlink>
          <a:srgbClr val="D8EDF9"/>
        </a:hlink>
        <a:folHlink>
          <a:srgbClr val="9292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5690</TotalTime>
  <Words>1801</Words>
  <Application>Microsoft Office PowerPoint</Application>
  <PresentationFormat>Apresentação na tela (4:3)</PresentationFormat>
  <Paragraphs>319</Paragraphs>
  <Slides>27</Slides>
  <Notes>4</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27</vt:i4>
      </vt:variant>
    </vt:vector>
  </HeadingPairs>
  <TitlesOfParts>
    <vt:vector size="30" baseType="lpstr">
      <vt:lpstr>Tema do Office</vt:lpstr>
      <vt:lpstr>Diseño personalizado</vt:lpstr>
      <vt:lpstr>Planilha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Vivo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A0030828</dc:creator>
  <cp:lastModifiedBy>operne</cp:lastModifiedBy>
  <cp:revision>734</cp:revision>
  <cp:lastPrinted>2013-10-18T19:12:31Z</cp:lastPrinted>
  <dcterms:created xsi:type="dcterms:W3CDTF">2013-03-21T21:05:49Z</dcterms:created>
  <dcterms:modified xsi:type="dcterms:W3CDTF">2013-10-31T13:45:44Z</dcterms:modified>
</cp:coreProperties>
</file>