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43" r:id="rId2"/>
  </p:sldMasterIdLst>
  <p:notesMasterIdLst>
    <p:notesMasterId r:id="rId30"/>
  </p:notesMasterIdLst>
  <p:sldIdLst>
    <p:sldId id="528" r:id="rId3"/>
    <p:sldId id="533" r:id="rId4"/>
    <p:sldId id="534" r:id="rId5"/>
    <p:sldId id="466" r:id="rId6"/>
    <p:sldId id="467" r:id="rId7"/>
    <p:sldId id="468" r:id="rId8"/>
    <p:sldId id="521" r:id="rId9"/>
    <p:sldId id="491" r:id="rId10"/>
    <p:sldId id="485" r:id="rId11"/>
    <p:sldId id="513" r:id="rId12"/>
    <p:sldId id="530" r:id="rId13"/>
    <p:sldId id="515" r:id="rId14"/>
    <p:sldId id="529" r:id="rId15"/>
    <p:sldId id="514" r:id="rId16"/>
    <p:sldId id="525" r:id="rId17"/>
    <p:sldId id="518" r:id="rId18"/>
    <p:sldId id="531" r:id="rId19"/>
    <p:sldId id="516" r:id="rId20"/>
    <p:sldId id="532" r:id="rId21"/>
    <p:sldId id="517" r:id="rId22"/>
    <p:sldId id="526" r:id="rId23"/>
    <p:sldId id="512" r:id="rId24"/>
    <p:sldId id="524" r:id="rId25"/>
    <p:sldId id="527" r:id="rId26"/>
    <p:sldId id="493" r:id="rId27"/>
    <p:sldId id="458" r:id="rId28"/>
    <p:sldId id="461" r:id="rId29"/>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2936"/>
    <a:srgbClr val="137292"/>
    <a:srgbClr val="116785"/>
    <a:srgbClr val="1D4F5D"/>
    <a:srgbClr val="18414C"/>
    <a:srgbClr val="1B4955"/>
    <a:srgbClr val="31859C"/>
    <a:srgbClr val="B9BEC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autoAdjust="0"/>
    <p:restoredTop sz="94709" autoAdjust="0"/>
  </p:normalViewPr>
  <p:slideViewPr>
    <p:cSldViewPr>
      <p:cViewPr>
        <p:scale>
          <a:sx n="70" d="100"/>
          <a:sy n="70" d="100"/>
        </p:scale>
        <p:origin x="-126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Office_Excel1.xlsx"/></Relationships>
</file>

<file path=ppt/charts/_rels/chart2.xml.rels><?xml version="1.0" encoding="UTF-8" standalone="yes"?>
<Relationships xmlns="http://schemas.openxmlformats.org/package/2006/relationships"><Relationship Id="rId2" Type="http://schemas.openxmlformats.org/officeDocument/2006/relationships/oleObject" Target="Pasta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pt-BR"/>
  <c:chart>
    <c:plotArea>
      <c:layout/>
      <c:barChart>
        <c:barDir val="col"/>
        <c:grouping val="clustered"/>
        <c:ser>
          <c:idx val="0"/>
          <c:order val="0"/>
          <c:tx>
            <c:strRef>
              <c:f>Plan1!$B$1</c:f>
              <c:strCache>
                <c:ptCount val="1"/>
                <c:pt idx="0">
                  <c:v>ICMS</c:v>
                </c:pt>
              </c:strCache>
            </c:strRef>
          </c:tx>
          <c:dLbls>
            <c:txPr>
              <a:bodyPr/>
              <a:lstStyle/>
              <a:p>
                <a:pPr>
                  <a:defRPr sz="1400" b="1"/>
                </a:pPr>
                <a:endParaRPr lang="pt-BR"/>
              </a:p>
            </c:txPr>
            <c:dLblPos val="outEnd"/>
            <c:showVal val="1"/>
          </c:dLbls>
          <c:cat>
            <c:numRef>
              <c:f>Plan1!$A$2:$A$14</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Plan1!$B$2:$B$14</c:f>
              <c:numCache>
                <c:formatCode>#,##0</c:formatCode>
                <c:ptCount val="13"/>
                <c:pt idx="0">
                  <c:v>8.692813000000001</c:v>
                </c:pt>
                <c:pt idx="1">
                  <c:v>11.750015000000001</c:v>
                </c:pt>
                <c:pt idx="2">
                  <c:v>12.846276</c:v>
                </c:pt>
                <c:pt idx="3">
                  <c:v>15.109078</c:v>
                </c:pt>
                <c:pt idx="4">
                  <c:v>16.448779999999907</c:v>
                </c:pt>
                <c:pt idx="5">
                  <c:v>19.290206999999953</c:v>
                </c:pt>
                <c:pt idx="6">
                  <c:v>21.321591000000016</c:v>
                </c:pt>
                <c:pt idx="7">
                  <c:v>23.806885000000058</c:v>
                </c:pt>
                <c:pt idx="8">
                  <c:v>25.906101999999986</c:v>
                </c:pt>
                <c:pt idx="9">
                  <c:v>27.635349999999953</c:v>
                </c:pt>
                <c:pt idx="10">
                  <c:v>28.283230999999926</c:v>
                </c:pt>
                <c:pt idx="11">
                  <c:v>32.38167099999999</c:v>
                </c:pt>
                <c:pt idx="12">
                  <c:v>33</c:v>
                </c:pt>
              </c:numCache>
            </c:numRef>
          </c:val>
        </c:ser>
        <c:ser>
          <c:idx val="1"/>
          <c:order val="1"/>
          <c:tx>
            <c:strRef>
              <c:f>Plan1!$C$1</c:f>
              <c:strCache>
                <c:ptCount val="1"/>
                <c:pt idx="0">
                  <c:v>Tributos*</c:v>
                </c:pt>
              </c:strCache>
            </c:strRef>
          </c:tx>
          <c:dLbls>
            <c:txPr>
              <a:bodyPr/>
              <a:lstStyle/>
              <a:p>
                <a:pPr>
                  <a:defRPr sz="1400" b="1"/>
                </a:pPr>
                <a:endParaRPr lang="pt-BR"/>
              </a:p>
            </c:txPr>
            <c:dLblPos val="outEnd"/>
            <c:showVal val="1"/>
          </c:dLbls>
          <c:cat>
            <c:numRef>
              <c:f>Plan1!$A$2:$A$14</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Plan1!$C$2:$C$14</c:f>
              <c:numCache>
                <c:formatCode>#,##0</c:formatCode>
                <c:ptCount val="13"/>
                <c:pt idx="0">
                  <c:v>13.821064</c:v>
                </c:pt>
                <c:pt idx="1">
                  <c:v>17.465207999999926</c:v>
                </c:pt>
                <c:pt idx="2">
                  <c:v>19.371069000000031</c:v>
                </c:pt>
                <c:pt idx="3">
                  <c:v>24.167431000000001</c:v>
                </c:pt>
                <c:pt idx="4">
                  <c:v>28.664314000000001</c:v>
                </c:pt>
                <c:pt idx="5">
                  <c:v>34.954340999999992</c:v>
                </c:pt>
                <c:pt idx="6">
                  <c:v>39.035687000000003</c:v>
                </c:pt>
                <c:pt idx="7">
                  <c:v>41.915286999999992</c:v>
                </c:pt>
                <c:pt idx="8">
                  <c:v>47.934061999999997</c:v>
                </c:pt>
                <c:pt idx="9">
                  <c:v>46.506525000000003</c:v>
                </c:pt>
                <c:pt idx="10">
                  <c:v>51.853961999999996</c:v>
                </c:pt>
                <c:pt idx="11">
                  <c:v>57.5</c:v>
                </c:pt>
                <c:pt idx="12">
                  <c:v>61.2</c:v>
                </c:pt>
              </c:numCache>
            </c:numRef>
          </c:val>
        </c:ser>
        <c:dLbls>
          <c:showVal val="1"/>
        </c:dLbls>
        <c:axId val="69027328"/>
        <c:axId val="69028864"/>
      </c:barChart>
      <c:catAx>
        <c:axId val="69027328"/>
        <c:scaling>
          <c:orientation val="minMax"/>
        </c:scaling>
        <c:axPos val="b"/>
        <c:numFmt formatCode="General" sourceLinked="1"/>
        <c:tickLblPos val="nextTo"/>
        <c:txPr>
          <a:bodyPr/>
          <a:lstStyle/>
          <a:p>
            <a:pPr>
              <a:defRPr sz="1600"/>
            </a:pPr>
            <a:endParaRPr lang="pt-BR"/>
          </a:p>
        </c:txPr>
        <c:crossAx val="69028864"/>
        <c:crosses val="autoZero"/>
        <c:auto val="1"/>
        <c:lblAlgn val="ctr"/>
        <c:lblOffset val="100"/>
      </c:catAx>
      <c:valAx>
        <c:axId val="69028864"/>
        <c:scaling>
          <c:orientation val="minMax"/>
        </c:scaling>
        <c:delete val="1"/>
        <c:axPos val="l"/>
        <c:numFmt formatCode="#,##0" sourceLinked="1"/>
        <c:tickLblPos val="none"/>
        <c:crossAx val="69027328"/>
        <c:crosses val="autoZero"/>
        <c:crossBetween val="between"/>
      </c:valAx>
    </c:plotArea>
    <c:legend>
      <c:legendPos val="b"/>
      <c:layout/>
      <c:txPr>
        <a:bodyPr/>
        <a:lstStyle/>
        <a:p>
          <a:pPr>
            <a:defRPr sz="1600"/>
          </a:pPr>
          <a:endParaRPr lang="pt-BR"/>
        </a:p>
      </c:txPr>
    </c:legend>
    <c:plotVisOnly val="1"/>
    <c:dispBlanksAs val="gap"/>
  </c:chart>
  <c:txPr>
    <a:bodyPr/>
    <a:lstStyle/>
    <a:p>
      <a:pPr>
        <a:defRPr sz="1800"/>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clrMapOvr bg1="lt1" tx1="dk1" bg2="lt2" tx2="dk2" accent1="accent1" accent2="accent2" accent3="accent3" accent4="accent4" accent5="accent5" accent6="accent6" hlink="hlink" folHlink="folHlink"/>
  <c:chart>
    <c:plotArea>
      <c:layout>
        <c:manualLayout>
          <c:layoutTarget val="inner"/>
          <c:xMode val="edge"/>
          <c:yMode val="edge"/>
          <c:x val="0.121168853893263"/>
          <c:y val="5.1400554097404502E-2"/>
          <c:w val="0.82438670166229078"/>
          <c:h val="0.68449764085169718"/>
        </c:manualLayout>
      </c:layout>
      <c:lineChart>
        <c:grouping val="standard"/>
        <c:ser>
          <c:idx val="0"/>
          <c:order val="0"/>
          <c:tx>
            <c:strRef>
              <c:f>Plan1!$A$11</c:f>
              <c:strCache>
                <c:ptCount val="1"/>
                <c:pt idx="0">
                  <c:v>Vivo</c:v>
                </c:pt>
              </c:strCache>
            </c:strRef>
          </c:tx>
          <c:spPr>
            <a:ln w="63500">
              <a:solidFill>
                <a:srgbClr val="8064A2">
                  <a:lumMod val="60000"/>
                  <a:lumOff val="40000"/>
                </a:srgbClr>
              </a:solidFill>
            </a:ln>
          </c:spPr>
          <c:marker>
            <c:symbol val="none"/>
          </c:marker>
          <c:dLbls>
            <c:dLbl>
              <c:idx val="0"/>
              <c:layout>
                <c:manualLayout>
                  <c:x val="-3.1560820727521616E-2"/>
                  <c:y val="-4.6791853059410818E-2"/>
                </c:manualLayout>
              </c:layout>
              <c:showVal val="1"/>
            </c:dLbl>
            <c:dLbl>
              <c:idx val="1"/>
              <c:layout>
                <c:manualLayout>
                  <c:x val="-4.2699933925470723E-2"/>
                  <c:y val="-8.9984332806559153E-2"/>
                </c:manualLayout>
              </c:layout>
              <c:showVal val="1"/>
            </c:dLbl>
            <c:dLbl>
              <c:idx val="2"/>
              <c:layout>
                <c:manualLayout>
                  <c:x val="-4.2699933925470723E-2"/>
                  <c:y val="-6.4788719620722607E-2"/>
                </c:manualLayout>
              </c:layout>
              <c:showVal val="1"/>
            </c:dLbl>
            <c:dLbl>
              <c:idx val="3"/>
              <c:layout>
                <c:manualLayout>
                  <c:x val="-4.2699933925470723E-2"/>
                  <c:y val="-8.9984332806559153E-2"/>
                </c:manualLayout>
              </c:layout>
              <c:showVal val="1"/>
            </c:dLbl>
            <c:dLbl>
              <c:idx val="4"/>
              <c:layout>
                <c:manualLayout>
                  <c:x val="-5.3839047123419033E-2"/>
                  <c:y val="-6.4788719620722607E-2"/>
                </c:manualLayout>
              </c:layout>
              <c:showVal val="1"/>
            </c:dLbl>
            <c:dLbl>
              <c:idx val="5"/>
              <c:layout>
                <c:manualLayout>
                  <c:x val="-6.4978160321367801E-2"/>
                  <c:y val="-7.1987466245247322E-2"/>
                </c:manualLayout>
              </c:layout>
              <c:showVal val="1"/>
            </c:dLbl>
            <c:txPr>
              <a:bodyPr/>
              <a:lstStyle/>
              <a:p>
                <a:pPr>
                  <a:defRPr sz="1800" b="1"/>
                </a:pPr>
                <a:endParaRPr lang="pt-BR"/>
              </a:p>
            </c:txPr>
            <c:showVal val="1"/>
          </c:dLbls>
          <c:cat>
            <c:numRef>
              <c:f>Plan1!$B$10:$G$10</c:f>
              <c:numCache>
                <c:formatCode>mmm/yy</c:formatCode>
                <c:ptCount val="6"/>
                <c:pt idx="0">
                  <c:v>41275</c:v>
                </c:pt>
                <c:pt idx="1">
                  <c:v>41306</c:v>
                </c:pt>
                <c:pt idx="2">
                  <c:v>41334</c:v>
                </c:pt>
                <c:pt idx="3">
                  <c:v>41365</c:v>
                </c:pt>
                <c:pt idx="4">
                  <c:v>41395</c:v>
                </c:pt>
                <c:pt idx="5">
                  <c:v>41426</c:v>
                </c:pt>
              </c:numCache>
            </c:numRef>
          </c:cat>
          <c:val>
            <c:numRef>
              <c:f>Plan1!$B$11:$G$11</c:f>
              <c:numCache>
                <c:formatCode>0.00</c:formatCode>
                <c:ptCount val="6"/>
                <c:pt idx="0">
                  <c:v>95.05</c:v>
                </c:pt>
                <c:pt idx="1">
                  <c:v>93.9</c:v>
                </c:pt>
                <c:pt idx="2">
                  <c:v>95.3</c:v>
                </c:pt>
                <c:pt idx="3">
                  <c:v>93.85</c:v>
                </c:pt>
                <c:pt idx="4">
                  <c:v>94</c:v>
                </c:pt>
                <c:pt idx="5">
                  <c:v>94.9</c:v>
                </c:pt>
              </c:numCache>
            </c:numRef>
          </c:val>
        </c:ser>
        <c:ser>
          <c:idx val="1"/>
          <c:order val="1"/>
          <c:tx>
            <c:strRef>
              <c:f>Plan1!$A$12</c:f>
              <c:strCache>
                <c:ptCount val="1"/>
                <c:pt idx="0">
                  <c:v>Claro</c:v>
                </c:pt>
              </c:strCache>
            </c:strRef>
          </c:tx>
          <c:spPr>
            <a:ln w="63500">
              <a:solidFill>
                <a:srgbClr val="FF0000"/>
              </a:solidFill>
              <a:prstDash val="dash"/>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Plan1!$B$12:$G$12</c:f>
              <c:numCache>
                <c:formatCode>0.00</c:formatCode>
                <c:ptCount val="6"/>
                <c:pt idx="0">
                  <c:v>83.04</c:v>
                </c:pt>
                <c:pt idx="1">
                  <c:v>84.59</c:v>
                </c:pt>
                <c:pt idx="2">
                  <c:v>76.47</c:v>
                </c:pt>
                <c:pt idx="3">
                  <c:v>80.440000000000026</c:v>
                </c:pt>
                <c:pt idx="4">
                  <c:v>74.169999999999987</c:v>
                </c:pt>
                <c:pt idx="5">
                  <c:v>76.13</c:v>
                </c:pt>
              </c:numCache>
            </c:numRef>
          </c:val>
        </c:ser>
        <c:ser>
          <c:idx val="2"/>
          <c:order val="2"/>
          <c:tx>
            <c:strRef>
              <c:f>Plan1!$A$13</c:f>
              <c:strCache>
                <c:ptCount val="1"/>
                <c:pt idx="0">
                  <c:v>Tim GSM</c:v>
                </c:pt>
              </c:strCache>
            </c:strRef>
          </c:tx>
          <c:spPr>
            <a:ln w="63500">
              <a:solidFill>
                <a:srgbClr val="00B0F0"/>
              </a:solidFill>
              <a:prstDash val="sysDash"/>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Plan1!$B$13:$G$13</c:f>
              <c:numCache>
                <c:formatCode>0.00</c:formatCode>
                <c:ptCount val="6"/>
                <c:pt idx="0">
                  <c:v>91.7</c:v>
                </c:pt>
                <c:pt idx="1">
                  <c:v>92.5</c:v>
                </c:pt>
                <c:pt idx="2">
                  <c:v>90.55</c:v>
                </c:pt>
                <c:pt idx="3">
                  <c:v>92.05</c:v>
                </c:pt>
                <c:pt idx="4">
                  <c:v>89.649999999999991</c:v>
                </c:pt>
                <c:pt idx="5">
                  <c:v>93</c:v>
                </c:pt>
              </c:numCache>
            </c:numRef>
          </c:val>
        </c:ser>
        <c:ser>
          <c:idx val="3"/>
          <c:order val="3"/>
          <c:tx>
            <c:strRef>
              <c:f>Plan1!$A$14</c:f>
              <c:strCache>
                <c:ptCount val="1"/>
                <c:pt idx="0">
                  <c:v>Oi Celular</c:v>
                </c:pt>
              </c:strCache>
            </c:strRef>
          </c:tx>
          <c:spPr>
            <a:ln w="63500">
              <a:solidFill>
                <a:srgbClr val="FFC000"/>
              </a:solidFill>
              <a:prstDash val="lgDashDot"/>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Plan1!$B$14:$G$14</c:f>
              <c:numCache>
                <c:formatCode>0.00</c:formatCode>
                <c:ptCount val="6"/>
                <c:pt idx="0">
                  <c:v>63.8</c:v>
                </c:pt>
                <c:pt idx="1">
                  <c:v>76.960000000000022</c:v>
                </c:pt>
                <c:pt idx="2">
                  <c:v>66.430000000000007</c:v>
                </c:pt>
                <c:pt idx="3">
                  <c:v>65.910000000000025</c:v>
                </c:pt>
                <c:pt idx="4">
                  <c:v>62.96</c:v>
                </c:pt>
                <c:pt idx="5">
                  <c:v>62.58</c:v>
                </c:pt>
              </c:numCache>
            </c:numRef>
          </c:val>
        </c:ser>
        <c:marker val="1"/>
        <c:axId val="58466304"/>
        <c:axId val="58467840"/>
      </c:lineChart>
      <c:dateAx>
        <c:axId val="58466304"/>
        <c:scaling>
          <c:orientation val="minMax"/>
        </c:scaling>
        <c:axPos val="b"/>
        <c:numFmt formatCode="mmm/yy" sourceLinked="1"/>
        <c:tickLblPos val="nextTo"/>
        <c:txPr>
          <a:bodyPr/>
          <a:lstStyle/>
          <a:p>
            <a:pPr>
              <a:defRPr sz="1600" b="1"/>
            </a:pPr>
            <a:endParaRPr lang="pt-BR"/>
          </a:p>
        </c:txPr>
        <c:crossAx val="58467840"/>
        <c:crosses val="autoZero"/>
        <c:auto val="1"/>
        <c:lblOffset val="100"/>
        <c:baseTimeUnit val="months"/>
      </c:dateAx>
      <c:valAx>
        <c:axId val="58467840"/>
        <c:scaling>
          <c:orientation val="minMax"/>
          <c:min val="60"/>
        </c:scaling>
        <c:delete val="1"/>
        <c:axPos val="l"/>
        <c:numFmt formatCode="0.00" sourceLinked="1"/>
        <c:tickLblPos val="none"/>
        <c:crossAx val="58466304"/>
        <c:crosses val="autoZero"/>
        <c:crossBetween val="between"/>
      </c:valAx>
    </c:plotArea>
    <c:legend>
      <c:legendPos val="r"/>
      <c:legendEntry>
        <c:idx val="1"/>
        <c:delete val="1"/>
      </c:legendEntry>
      <c:legendEntry>
        <c:idx val="2"/>
        <c:delete val="1"/>
      </c:legendEntry>
      <c:legendEntry>
        <c:idx val="3"/>
        <c:delete val="1"/>
      </c:legendEntry>
      <c:layout>
        <c:manualLayout>
          <c:xMode val="edge"/>
          <c:yMode val="edge"/>
          <c:x val="0.15944444444444816"/>
          <c:y val="0.88812117235346144"/>
          <c:w val="0.75166666666666704"/>
          <c:h val="0.10801691455234798"/>
        </c:manualLayout>
      </c:layout>
      <c:txPr>
        <a:bodyPr/>
        <a:lstStyle/>
        <a:p>
          <a:pPr>
            <a:defRPr sz="1600" b="1"/>
          </a:pPr>
          <a:endParaRPr lang="pt-BR"/>
        </a:p>
      </c:txPr>
    </c:legend>
    <c:plotVisOnly val="1"/>
    <c:dispBlanksAs val="gap"/>
  </c:chart>
  <c:spPr>
    <a:solidFill>
      <a:schemeClr val="bg1"/>
    </a:solidFill>
    <a:ln>
      <a:solidFill>
        <a:schemeClr val="tx1"/>
      </a:solidFill>
    </a:ln>
    <a:effectLst>
      <a:outerShdw blurRad="50800" dist="101600" dir="8100000" algn="tr" rotWithShape="0">
        <a:prstClr val="black">
          <a:alpha val="40000"/>
        </a:prstClr>
      </a:outerShdw>
    </a:effectLst>
  </c:sp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959"/>
          </a:xfrm>
          <a:prstGeom prst="rect">
            <a:avLst/>
          </a:prstGeom>
        </p:spPr>
        <p:txBody>
          <a:bodyPr vert="horz" lIns="91429" tIns="45715" rIns="91429" bIns="45715" rtlCol="0"/>
          <a:lstStyle>
            <a:lvl1pPr algn="l">
              <a:defRPr sz="1200">
                <a:latin typeface="Arial" charset="0"/>
              </a:defRPr>
            </a:lvl1pPr>
          </a:lstStyle>
          <a:p>
            <a:pPr>
              <a:defRPr/>
            </a:pPr>
            <a:endParaRPr lang="pt-BR"/>
          </a:p>
        </p:txBody>
      </p:sp>
      <p:sp>
        <p:nvSpPr>
          <p:cNvPr id="3" name="Espaço Reservado para Data 2"/>
          <p:cNvSpPr>
            <a:spLocks noGrp="1"/>
          </p:cNvSpPr>
          <p:nvPr>
            <p:ph type="dt" idx="1"/>
          </p:nvPr>
        </p:nvSpPr>
        <p:spPr>
          <a:xfrm>
            <a:off x="3850443" y="0"/>
            <a:ext cx="2945659" cy="496959"/>
          </a:xfrm>
          <a:prstGeom prst="rect">
            <a:avLst/>
          </a:prstGeom>
        </p:spPr>
        <p:txBody>
          <a:bodyPr vert="horz" lIns="91429" tIns="45715" rIns="91429" bIns="45715" rtlCol="0"/>
          <a:lstStyle>
            <a:lvl1pPr algn="r">
              <a:defRPr sz="1200">
                <a:latin typeface="Arial" charset="0"/>
              </a:defRPr>
            </a:lvl1pPr>
          </a:lstStyle>
          <a:p>
            <a:pPr>
              <a:defRPr/>
            </a:pPr>
            <a:fld id="{87858689-22E2-4344-918F-04253F25585D}" type="datetimeFigureOut">
              <a:rPr lang="pt-BR"/>
              <a:pPr>
                <a:defRPr/>
              </a:pPr>
              <a:t>31/10/2013</a:t>
            </a:fld>
            <a:endParaRPr lang="pt-BR" dirty="0"/>
          </a:p>
        </p:txBody>
      </p:sp>
      <p:sp>
        <p:nvSpPr>
          <p:cNvPr id="4" name="Espaço Reservado para Imagem de Slide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29" tIns="45715" rIns="91429" bIns="45715" rtlCol="0" anchor="ctr"/>
          <a:lstStyle/>
          <a:p>
            <a:pPr lvl="0"/>
            <a:endParaRPr lang="pt-BR" noProof="0" dirty="0"/>
          </a:p>
        </p:txBody>
      </p:sp>
      <p:sp>
        <p:nvSpPr>
          <p:cNvPr id="5" name="Espaço Reservado para Anotações 4"/>
          <p:cNvSpPr>
            <a:spLocks noGrp="1"/>
          </p:cNvSpPr>
          <p:nvPr>
            <p:ph type="body" sz="quarter" idx="3"/>
          </p:nvPr>
        </p:nvSpPr>
        <p:spPr>
          <a:xfrm>
            <a:off x="679768" y="4715623"/>
            <a:ext cx="5438140" cy="4466361"/>
          </a:xfrm>
          <a:prstGeom prst="rect">
            <a:avLst/>
          </a:prstGeom>
        </p:spPr>
        <p:txBody>
          <a:bodyPr vert="horz" lIns="91429" tIns="45715" rIns="91429" bIns="45715"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12"/>
            <a:ext cx="2945659" cy="496959"/>
          </a:xfrm>
          <a:prstGeom prst="rect">
            <a:avLst/>
          </a:prstGeom>
        </p:spPr>
        <p:txBody>
          <a:bodyPr vert="horz" lIns="91429" tIns="45715" rIns="91429" bIns="45715" rtlCol="0" anchor="b"/>
          <a:lstStyle>
            <a:lvl1pPr algn="l">
              <a:defRPr sz="1200">
                <a:latin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850443" y="9428112"/>
            <a:ext cx="2945659" cy="496959"/>
          </a:xfrm>
          <a:prstGeom prst="rect">
            <a:avLst/>
          </a:prstGeom>
        </p:spPr>
        <p:txBody>
          <a:bodyPr vert="horz" lIns="91429" tIns="45715" rIns="91429" bIns="45715" rtlCol="0" anchor="b"/>
          <a:lstStyle>
            <a:lvl1pPr algn="r">
              <a:defRPr sz="1200">
                <a:latin typeface="Arial" charset="0"/>
              </a:defRPr>
            </a:lvl1pPr>
          </a:lstStyle>
          <a:p>
            <a:pPr>
              <a:defRPr/>
            </a:pPr>
            <a:fld id="{CC4B02D1-5760-442A-8455-6278258A89CE}" type="slidenum">
              <a:rPr lang="pt-BR"/>
              <a:pPr>
                <a:defRPr/>
              </a:pPr>
              <a:t>‹nº›</a:t>
            </a:fld>
            <a:endParaRPr lang="pt-BR" dirty="0"/>
          </a:p>
        </p:txBody>
      </p:sp>
    </p:spTree>
    <p:extLst>
      <p:ext uri="{BB962C8B-B14F-4D97-AF65-F5344CB8AC3E}">
        <p14:creationId xmlns="" xmlns:p14="http://schemas.microsoft.com/office/powerpoint/2010/main" val="2349325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0723"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pt-BR" smtClean="0"/>
          </a:p>
        </p:txBody>
      </p:sp>
      <p:sp>
        <p:nvSpPr>
          <p:cNvPr id="30724" name="Espaço Reservado para Número de Slide 3"/>
          <p:cNvSpPr>
            <a:spLocks noGrp="1"/>
          </p:cNvSpPr>
          <p:nvPr>
            <p:ph type="sldNum" sz="quarter" idx="5"/>
          </p:nvPr>
        </p:nvSpPr>
        <p:spPr bwMode="auto">
          <a:noFill/>
          <a:ln>
            <a:miter lim="800000"/>
            <a:headEnd/>
            <a:tailEnd/>
          </a:ln>
        </p:spPr>
        <p:txBody>
          <a:bodyPr/>
          <a:lstStyle/>
          <a:p>
            <a:fld id="{FE28F491-18BB-4E09-82AD-A4DCF487E927}" type="slidenum">
              <a:rPr lang="es-ES" smtClean="0"/>
              <a:pPr/>
              <a:t>2</a:t>
            </a:fld>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1747"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pt-BR" smtClean="0"/>
          </a:p>
        </p:txBody>
      </p:sp>
      <p:sp>
        <p:nvSpPr>
          <p:cNvPr id="31748" name="Espaço Reservado para Número de Slide 3"/>
          <p:cNvSpPr>
            <a:spLocks noGrp="1"/>
          </p:cNvSpPr>
          <p:nvPr>
            <p:ph type="sldNum" sz="quarter" idx="5"/>
          </p:nvPr>
        </p:nvSpPr>
        <p:spPr bwMode="auto">
          <a:noFill/>
          <a:ln>
            <a:miter lim="800000"/>
            <a:headEnd/>
            <a:tailEnd/>
          </a:ln>
        </p:spPr>
        <p:txBody>
          <a:bodyPr/>
          <a:lstStyle/>
          <a:p>
            <a:fld id="{C0524BE1-1900-4537-A460-F5DF16240962}" type="slidenum">
              <a:rPr lang="es-ES" smtClean="0"/>
              <a:pPr/>
              <a:t>4</a:t>
            </a:fld>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2771"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r>
              <a:rPr lang="pt-BR" smtClean="0"/>
              <a:t>6 milhões de chamadas moveis na HMM</a:t>
            </a:r>
          </a:p>
        </p:txBody>
      </p:sp>
      <p:sp>
        <p:nvSpPr>
          <p:cNvPr id="32772" name="Espaço Reservado para Número de Slide 3"/>
          <p:cNvSpPr>
            <a:spLocks noGrp="1"/>
          </p:cNvSpPr>
          <p:nvPr>
            <p:ph type="sldNum" sz="quarter" idx="5"/>
          </p:nvPr>
        </p:nvSpPr>
        <p:spPr bwMode="auto">
          <a:noFill/>
          <a:ln>
            <a:miter lim="800000"/>
            <a:headEnd/>
            <a:tailEnd/>
          </a:ln>
        </p:spPr>
        <p:txBody>
          <a:bodyPr/>
          <a:lstStyle/>
          <a:p>
            <a:fld id="{4ADC28BB-9327-46FF-9FDE-33DECA23287E}" type="slidenum">
              <a:rPr lang="pt-BR" smtClean="0"/>
              <a:pPr/>
              <a:t>5</a:t>
            </a:fld>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27651" name="Espaço Reservado para Anotações 2"/>
          <p:cNvSpPr>
            <a:spLocks noGrp="1"/>
          </p:cNvSpPr>
          <p:nvPr>
            <p:ph type="body" idx="1"/>
          </p:nvPr>
        </p:nvSpPr>
        <p:spPr bwMode="auto">
          <a:noFill/>
        </p:spPr>
        <p:txBody>
          <a:bodyPr/>
          <a:lstStyle/>
          <a:p>
            <a:endParaRPr lang="pt-BR" smtClean="0">
              <a:ea typeface="MS PGothic"/>
            </a:endParaRPr>
          </a:p>
        </p:txBody>
      </p:sp>
      <p:sp>
        <p:nvSpPr>
          <p:cNvPr id="4" name="Espaço Reservado para Número de Slide 3"/>
          <p:cNvSpPr>
            <a:spLocks noGrp="1"/>
          </p:cNvSpPr>
          <p:nvPr>
            <p:ph type="sldNum" sz="quarter" idx="5"/>
          </p:nvPr>
        </p:nvSpPr>
        <p:spPr/>
        <p:txBody>
          <a:bodyPr/>
          <a:lstStyle/>
          <a:p>
            <a:pPr>
              <a:defRPr/>
            </a:pPr>
            <a:fld id="{77A4CC1D-8F2F-46EC-892E-64DE0C970F36}" type="slidenum">
              <a:rPr lang="es-ES" smtClean="0"/>
              <a:pPr>
                <a:defRPr/>
              </a:pPr>
              <a:t>7</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36D00794-C4CB-4D06-8149-743C9FBC341D}"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55473EF6-3BFB-4793-B4D6-CBEA682A2BD1}" type="slidenum">
              <a:rPr lang="pt-BR"/>
              <a:pPr>
                <a:defRPr/>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987988EF-7E50-44E2-9DE7-E17AC5101BFF}"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B1040697-C4B1-459C-BCD6-E215785D41C8}" type="slidenum">
              <a:rPr lang="pt-BR"/>
              <a:pPr>
                <a:defRPr/>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2386BD3-1E61-4DBB-AB3D-289523805F5F}"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A4F97B6-E769-4B02-AE2B-B3818EFF34A2}" type="slidenum">
              <a:rPr lang="pt-BR"/>
              <a:pPr>
                <a:defRPr/>
              </a:pPr>
              <a:t>‹nº›</a:t>
            </a:fld>
            <a:endParaRPr lang="pt-B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2F2389A-3290-4FF1-B782-48F9F30154DB}"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1DAAA0FC-1216-4087-9D84-1FE444354DCB}" type="slidenum">
              <a:rPr lang="pt-BR"/>
              <a:pPr>
                <a:defRPr/>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2960E1C3-BA9A-4DCC-B6B5-493C33328022}"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CB67739-2144-4408-8640-467014C2110A}" type="slidenum">
              <a:rPr lang="pt-BR"/>
              <a:pPr>
                <a:defRPr/>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66E8A2F3-BBBB-43EB-8348-04E5F13A1B9A}"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5B030F7-FD64-4A50-A19A-9BB62BE91015}" type="slidenum">
              <a:rPr lang="pt-BR"/>
              <a:pPr>
                <a:defRPr/>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D35F9FD6-77F7-4F4B-8D08-9D5B1A69DD0C}" type="datetimeFigureOut">
              <a:rPr lang="pt-BR"/>
              <a:pPr>
                <a:defRPr/>
              </a:pPr>
              <a:t>31/10/2013</a:t>
            </a:fld>
            <a:endParaRPr lang="pt-BR" dirty="0"/>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6FD3110F-D0E3-4BA7-87C2-BA4ED326CAA8}" type="slidenum">
              <a:rPr lang="pt-BR"/>
              <a:pPr>
                <a:defRPr/>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5658D95F-63B2-4CF0-878F-693068FE53D5}" type="datetimeFigureOut">
              <a:rPr lang="pt-BR"/>
              <a:pPr>
                <a:defRPr/>
              </a:pPr>
              <a:t>31/10/2013</a:t>
            </a:fld>
            <a:endParaRPr lang="pt-BR" dirty="0"/>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93ABFE68-1B70-4BF9-8214-9D1AC2A7B871}" type="slidenum">
              <a:rPr lang="pt-BR"/>
              <a:pPr>
                <a:defRPr/>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A67BEA34-09EC-419B-A64B-B9D52D21DA51}" type="datetimeFigureOut">
              <a:rPr lang="pt-BR"/>
              <a:pPr>
                <a:defRPr/>
              </a:pPr>
              <a:t>31/10/2013</a:t>
            </a:fld>
            <a:endParaRPr lang="pt-BR" dirty="0"/>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5D0DFD11-3037-4A35-B7D2-8F348B2F8CE8}" type="slidenum">
              <a:rPr lang="pt-BR"/>
              <a:pPr>
                <a:defRPr/>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82A0234B-E3D2-4EE6-9FE5-3E7AEFE0196C}"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9C47859-31AE-43AB-9087-796FFE472D1A}" type="slidenum">
              <a:rPr lang="pt-BR"/>
              <a:pPr>
                <a:defRPr/>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C4C1DB81-1412-4829-B9E4-7958C10B4B1B}"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B836650-DA90-4572-BDC9-ACA09981CD4F}" type="slidenum">
              <a:rPr lang="pt-BR"/>
              <a:pPr>
                <a:defRPr/>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6B21320-602F-4EC4-8C62-CBF2A569867E}" type="datetimeFigureOut">
              <a:rPr lang="pt-BR"/>
              <a:pPr>
                <a:defRPr/>
              </a:pPr>
              <a:t>31/10/2013</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3F63D4F-AC02-4963-BD72-99BE4AD74B15}" type="slidenum">
              <a:rPr lang="pt-BR"/>
              <a:pPr>
                <a:defRPr/>
              </a:pPr>
              <a:t>‹nº›</a:t>
            </a:fld>
            <a:endParaRPr lang="pt-BR" dirty="0"/>
          </a:p>
        </p:txBody>
      </p:sp>
    </p:spTree>
  </p:cSld>
  <p:clrMap bg1="lt1" tx1="dk1" bg2="lt2" tx2="dk2" accent1="accent1" accent2="accent2" accent3="accent3" accent4="accent4" accent5="accent5" accent6="accent6" hlink="hlink" folHlink="folHlink"/>
  <p:sldLayoutIdLst>
    <p:sldLayoutId id="2147483920" r:id="rId1"/>
    <p:sldLayoutId id="2147483919" r:id="rId2"/>
    <p:sldLayoutId id="2147483918" r:id="rId3"/>
    <p:sldLayoutId id="2147483917" r:id="rId4"/>
    <p:sldLayoutId id="2147483916" r:id="rId5"/>
    <p:sldLayoutId id="2147483915" r:id="rId6"/>
    <p:sldLayoutId id="2147483914" r:id="rId7"/>
    <p:sldLayoutId id="2147483913" r:id="rId8"/>
    <p:sldLayoutId id="2147483912" r:id="rId9"/>
    <p:sldLayoutId id="2147483911" r:id="rId10"/>
    <p:sldLayoutId id="214748391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22" r:id="rId1"/>
    <p:sldLayoutId id="2147483921" r:id="rId2"/>
  </p:sldLayoutIdLst>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pitchFamily="34" charset="0"/>
        </a:defRPr>
      </a:lvl2pPr>
      <a:lvl3pPr algn="l" rtl="0" eaLnBrk="0" fontAlgn="base" hangingPunct="0">
        <a:spcBef>
          <a:spcPct val="0"/>
        </a:spcBef>
        <a:spcAft>
          <a:spcPct val="0"/>
        </a:spcAft>
        <a:defRPr sz="2800">
          <a:solidFill>
            <a:schemeClr val="tx2"/>
          </a:solidFill>
          <a:latin typeface="Arial" pitchFamily="34" charset="0"/>
        </a:defRPr>
      </a:lvl3pPr>
      <a:lvl4pPr algn="l" rtl="0" eaLnBrk="0" fontAlgn="base" hangingPunct="0">
        <a:spcBef>
          <a:spcPct val="0"/>
        </a:spcBef>
        <a:spcAft>
          <a:spcPct val="0"/>
        </a:spcAft>
        <a:defRPr sz="2800">
          <a:solidFill>
            <a:schemeClr val="tx2"/>
          </a:solidFill>
          <a:latin typeface="Arial" pitchFamily="34" charset="0"/>
        </a:defRPr>
      </a:lvl4pPr>
      <a:lvl5pPr algn="l" rtl="0" eaLnBrk="0" fontAlgn="base" hangingPunct="0">
        <a:spcBef>
          <a:spcPct val="0"/>
        </a:spcBef>
        <a:spcAft>
          <a:spcPct val="0"/>
        </a:spcAft>
        <a:defRPr sz="2800">
          <a:solidFill>
            <a:schemeClr val="tx2"/>
          </a:solidFill>
          <a:latin typeface="Arial" pitchFamily="34" charset="0"/>
        </a:defRPr>
      </a:lvl5pPr>
      <a:lvl6pPr marL="457200" algn="l" rtl="0" fontAlgn="base">
        <a:spcBef>
          <a:spcPct val="0"/>
        </a:spcBef>
        <a:spcAft>
          <a:spcPct val="0"/>
        </a:spcAft>
        <a:defRPr sz="2800">
          <a:solidFill>
            <a:schemeClr val="tx2"/>
          </a:solidFill>
          <a:latin typeface="Arial" pitchFamily="34" charset="0"/>
        </a:defRPr>
      </a:lvl6pPr>
      <a:lvl7pPr marL="914400" algn="l" rtl="0" fontAlgn="base">
        <a:spcBef>
          <a:spcPct val="0"/>
        </a:spcBef>
        <a:spcAft>
          <a:spcPct val="0"/>
        </a:spcAft>
        <a:defRPr sz="2800">
          <a:solidFill>
            <a:schemeClr val="tx2"/>
          </a:solidFill>
          <a:latin typeface="Arial" pitchFamily="34" charset="0"/>
        </a:defRPr>
      </a:lvl7pPr>
      <a:lvl8pPr marL="1371600" algn="l" rtl="0" fontAlgn="base">
        <a:spcBef>
          <a:spcPct val="0"/>
        </a:spcBef>
        <a:spcAft>
          <a:spcPct val="0"/>
        </a:spcAft>
        <a:defRPr sz="2800">
          <a:solidFill>
            <a:schemeClr val="tx2"/>
          </a:solidFill>
          <a:latin typeface="Arial" pitchFamily="34" charset="0"/>
        </a:defRPr>
      </a:lvl8pPr>
      <a:lvl9pPr marL="1828800" algn="l" rtl="0" fontAlgn="base">
        <a:spcBef>
          <a:spcPct val="0"/>
        </a:spcBef>
        <a:spcAft>
          <a:spcPct val="0"/>
        </a:spcAft>
        <a:defRPr sz="28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2"/>
        </a:buClr>
        <a:buSzPct val="200000"/>
        <a:buChar char="•"/>
        <a:defRPr>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defRPr>
      </a:lvl2pPr>
      <a:lvl3pPr marL="1143000" indent="-228600" algn="l" rtl="0" eaLnBrk="0" fontAlgn="base" hangingPunct="0">
        <a:spcBef>
          <a:spcPct val="20000"/>
        </a:spcBef>
        <a:spcAft>
          <a:spcPct val="0"/>
        </a:spcAft>
        <a:buClr>
          <a:schemeClr val="tx1"/>
        </a:buClr>
        <a:buChar char="•"/>
        <a:defRPr sz="1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Planilha_do_Microsoft_Office_Excel_97-20031.xls"/><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7.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3.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xml"/><Relationship Id="rId7" Type="http://schemas.openxmlformats.org/officeDocument/2006/relationships/image" Target="../media/image2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22.png"/><Relationship Id="rId4" Type="http://schemas.openxmlformats.org/officeDocument/2006/relationships/slideLayout" Target="../slideLayouts/slideLayout7.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chart" Target="../charts/chart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5.png"/><Relationship Id="rId5" Type="http://schemas.openxmlformats.org/officeDocument/2006/relationships/oleObject" Target="../embeddings/Planilha_do_Microsoft_Office_Excel_97-20032.xls"/><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4432" y="0"/>
            <a:ext cx="9144000" cy="6858000"/>
          </a:xfrm>
          <a:prstGeom prst="rect">
            <a:avLst/>
          </a:prstGeom>
          <a:noFill/>
          <a:ln w="9525">
            <a:noFill/>
            <a:miter lim="800000"/>
            <a:headEnd/>
            <a:tailEnd/>
          </a:ln>
        </p:spPr>
      </p:pic>
      <p:sp>
        <p:nvSpPr>
          <p:cNvPr id="3" name="CaixaDeTexto 2"/>
          <p:cNvSpPr txBox="1"/>
          <p:nvPr/>
        </p:nvSpPr>
        <p:spPr>
          <a:xfrm>
            <a:off x="107504" y="404664"/>
            <a:ext cx="5256584" cy="1200329"/>
          </a:xfrm>
          <a:prstGeom prst="rect">
            <a:avLst/>
          </a:prstGeom>
          <a:noFill/>
        </p:spPr>
        <p:txBody>
          <a:bodyPr wrap="square" rtlCol="0">
            <a:spAutoFit/>
          </a:bodyPr>
          <a:lstStyle/>
          <a:p>
            <a:r>
              <a:rPr lang="pt-BR" sz="3600" dirty="0" smtClean="0">
                <a:solidFill>
                  <a:schemeClr val="bg1"/>
                </a:solidFill>
              </a:rPr>
              <a:t>Funcionamento da telefonia celular no país:</a:t>
            </a:r>
          </a:p>
        </p:txBody>
      </p:sp>
      <p:sp>
        <p:nvSpPr>
          <p:cNvPr id="5" name="CaixaDeTexto 9"/>
          <p:cNvSpPr txBox="1">
            <a:spLocks noChangeArrowheads="1"/>
          </p:cNvSpPr>
          <p:nvPr/>
        </p:nvSpPr>
        <p:spPr bwMode="auto">
          <a:xfrm>
            <a:off x="611188" y="5448126"/>
            <a:ext cx="4105275" cy="1077218"/>
          </a:xfrm>
          <a:prstGeom prst="rect">
            <a:avLst/>
          </a:prstGeom>
          <a:noFill/>
          <a:ln w="9525">
            <a:noFill/>
            <a:miter lim="800000"/>
            <a:headEnd/>
            <a:tailEnd/>
          </a:ln>
        </p:spPr>
        <p:txBody>
          <a:bodyPr>
            <a:spAutoFit/>
          </a:bodyPr>
          <a:lstStyle/>
          <a:p>
            <a:r>
              <a:rPr lang="pt-BR" sz="1600" b="1" u="none" dirty="0">
                <a:solidFill>
                  <a:srgbClr val="032936"/>
                </a:solidFill>
                <a:latin typeface="Century Gothic" pitchFamily="34" charset="0"/>
                <a:cs typeface="Tahoma" pitchFamily="34" charset="0"/>
              </a:rPr>
              <a:t>Audiência Pública </a:t>
            </a:r>
            <a:r>
              <a:rPr lang="pt-BR" sz="1600" u="none" dirty="0">
                <a:solidFill>
                  <a:srgbClr val="032936"/>
                </a:solidFill>
                <a:latin typeface="Century Gothic" pitchFamily="34" charset="0"/>
                <a:cs typeface="Tahoma" pitchFamily="34" charset="0"/>
              </a:rPr>
              <a:t/>
            </a:r>
            <a:br>
              <a:rPr lang="pt-BR" sz="1600" u="none" dirty="0">
                <a:solidFill>
                  <a:srgbClr val="032936"/>
                </a:solidFill>
                <a:latin typeface="Century Gothic" pitchFamily="34" charset="0"/>
                <a:cs typeface="Tahoma" pitchFamily="34" charset="0"/>
              </a:rPr>
            </a:br>
            <a:r>
              <a:rPr lang="pt-BR" sz="1600" dirty="0" smtClean="0">
                <a:solidFill>
                  <a:srgbClr val="032936"/>
                </a:solidFill>
                <a:latin typeface="Century Gothic" pitchFamily="34" charset="0"/>
                <a:cs typeface="Tahoma" pitchFamily="34" charset="0"/>
              </a:rPr>
              <a:t>Comissão de Meio Ambiente, Defesa do Consumidor e Fiscalização e Controle</a:t>
            </a:r>
            <a:endParaRPr lang="pt-BR" sz="1600" dirty="0">
              <a:solidFill>
                <a:srgbClr val="032936"/>
              </a:solidFill>
              <a:latin typeface="Century Gothic" pitchFamily="34" charset="0"/>
              <a:cs typeface="Tahoma" pitchFamily="34" charset="0"/>
            </a:endParaRPr>
          </a:p>
        </p:txBody>
      </p:sp>
      <p:sp>
        <p:nvSpPr>
          <p:cNvPr id="6" name="CaixaDeTexto 5"/>
          <p:cNvSpPr txBox="1">
            <a:spLocks noChangeArrowheads="1"/>
          </p:cNvSpPr>
          <p:nvPr/>
        </p:nvSpPr>
        <p:spPr bwMode="auto">
          <a:xfrm>
            <a:off x="611188" y="5127625"/>
            <a:ext cx="2665412" cy="338138"/>
          </a:xfrm>
          <a:prstGeom prst="rect">
            <a:avLst/>
          </a:prstGeom>
          <a:noFill/>
          <a:ln w="9525">
            <a:noFill/>
            <a:miter lim="800000"/>
            <a:headEnd/>
            <a:tailEnd/>
          </a:ln>
        </p:spPr>
        <p:txBody>
          <a:bodyPr>
            <a:spAutoFit/>
          </a:bodyPr>
          <a:lstStyle/>
          <a:p>
            <a:r>
              <a:rPr lang="pt-BR" sz="1600" b="1" u="none" dirty="0" smtClean="0">
                <a:solidFill>
                  <a:srgbClr val="137292"/>
                </a:solidFill>
                <a:latin typeface="Century Gothic" pitchFamily="34" charset="0"/>
                <a:cs typeface="Tahoma" pitchFamily="34" charset="0"/>
              </a:rPr>
              <a:t>31 </a:t>
            </a:r>
            <a:r>
              <a:rPr lang="pt-BR" sz="1600" b="1" u="none" dirty="0">
                <a:solidFill>
                  <a:srgbClr val="137292"/>
                </a:solidFill>
                <a:latin typeface="Century Gothic" pitchFamily="34" charset="0"/>
                <a:cs typeface="Tahoma" pitchFamily="34" charset="0"/>
              </a:rPr>
              <a:t>de </a:t>
            </a:r>
            <a:r>
              <a:rPr lang="pt-BR" sz="1600" b="1" u="none" dirty="0" smtClean="0">
                <a:solidFill>
                  <a:srgbClr val="137292"/>
                </a:solidFill>
                <a:latin typeface="Century Gothic" pitchFamily="34" charset="0"/>
                <a:cs typeface="Tahoma" pitchFamily="34" charset="0"/>
              </a:rPr>
              <a:t>outubro de 2013</a:t>
            </a:r>
            <a:endParaRPr lang="pt-BR" sz="1600" b="1" u="none" dirty="0">
              <a:solidFill>
                <a:srgbClr val="137292"/>
              </a:solidFill>
              <a:latin typeface="Century Gothic" pitchFamily="34" charset="0"/>
              <a:cs typeface="Tahoma" pitchFamily="34" charset="0"/>
            </a:endParaRPr>
          </a:p>
        </p:txBody>
      </p:sp>
      <p:sp>
        <p:nvSpPr>
          <p:cNvPr id="7" name="CaixaDeTexto 6"/>
          <p:cNvSpPr txBox="1"/>
          <p:nvPr/>
        </p:nvSpPr>
        <p:spPr>
          <a:xfrm>
            <a:off x="1043608" y="3068960"/>
            <a:ext cx="4824536" cy="923330"/>
          </a:xfrm>
          <a:prstGeom prst="rect">
            <a:avLst/>
          </a:prstGeom>
          <a:noFill/>
        </p:spPr>
        <p:txBody>
          <a:bodyPr wrap="square" rtlCol="0">
            <a:spAutoFit/>
          </a:bodyPr>
          <a:lstStyle/>
          <a:p>
            <a:r>
              <a:rPr lang="pt-BR" sz="5400" dirty="0" smtClean="0">
                <a:solidFill>
                  <a:schemeClr val="bg1"/>
                </a:solidFill>
              </a:rPr>
              <a:t> Região Norte</a:t>
            </a:r>
            <a:endParaRPr lang="pt-BR" sz="5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Amazonas</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733441" y="1903989"/>
            <a:ext cx="5303055" cy="2908489"/>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62 (100%)</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25</a:t>
            </a:r>
          </a:p>
          <a:p>
            <a:pPr marL="177800" indent="-177800">
              <a:spcAft>
                <a:spcPts val="300"/>
              </a:spcAft>
              <a:buClr>
                <a:srgbClr val="137292"/>
              </a:buClr>
              <a:buFont typeface="Wingdings" pitchFamily="2" charset="2"/>
              <a:buChar char="§"/>
              <a:defRPr/>
            </a:pPr>
            <a:r>
              <a:rPr lang="pt-BR" sz="2400" dirty="0" smtClean="0">
                <a:solidFill>
                  <a:srgbClr val="032936"/>
                </a:solidFill>
                <a:latin typeface="Century Gothic" pitchFamily="34" charset="0"/>
                <a:sym typeface="Gill Sans" pitchFamily="34" charset="0"/>
              </a:rPr>
              <a:t>Municípios  4G –</a:t>
            </a:r>
            <a:r>
              <a:rPr lang="pt-BR" sz="2400" b="1" dirty="0" smtClean="0">
                <a:solidFill>
                  <a:srgbClr val="137292"/>
                </a:solidFill>
                <a:latin typeface="Century Gothic" pitchFamily="34" charset="0"/>
                <a:sym typeface="Gill Sans" pitchFamily="34" charset="0"/>
              </a:rPr>
              <a:t> 1 (Manaus)</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a:t>
            </a:r>
            <a:r>
              <a:rPr lang="pt-BR" sz="2400" u="none" dirty="0" smtClean="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64%%</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de 2,</a:t>
            </a:r>
            <a:r>
              <a:rPr lang="pt-BR" sz="2400" b="1" u="none" dirty="0" smtClean="0">
                <a:solidFill>
                  <a:srgbClr val="137292"/>
                </a:solidFill>
                <a:latin typeface="Century Gothic" pitchFamily="34" charset="0"/>
                <a:sym typeface="Gill Sans" pitchFamily="34" charset="0"/>
              </a:rPr>
              <a:t>5 milhões</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+188 milhões</a:t>
            </a:r>
          </a:p>
          <a:p>
            <a:pPr marL="177800" indent="-177800">
              <a:spcAft>
                <a:spcPts val="300"/>
              </a:spcAft>
              <a:buClr>
                <a:srgbClr val="137292"/>
              </a:buClr>
              <a:defRPr/>
            </a:pPr>
            <a:endParaRPr lang="pt-BR" sz="2400" dirty="0" smtClean="0">
              <a:latin typeface="Century Gothic" pitchFamily="34" charset="0"/>
              <a:sym typeface="Gill Sans" pitchFamily="34" charset="0"/>
            </a:endParaRPr>
          </a:p>
        </p:txBody>
      </p:sp>
      <p:pic>
        <p:nvPicPr>
          <p:cNvPr id="72" name="Imagem 1"/>
          <p:cNvPicPr>
            <a:picLocks noChangeAspect="1"/>
          </p:cNvPicPr>
          <p:nvPr/>
        </p:nvPicPr>
        <p:blipFill>
          <a:blip r:embed="rId4" cstate="print"/>
          <a:srcRect l="4286" t="27879" r="76492" b="44936"/>
          <a:stretch>
            <a:fillRect/>
          </a:stretch>
        </p:blipFill>
        <p:spPr bwMode="auto">
          <a:xfrm>
            <a:off x="-612576" y="4940945"/>
            <a:ext cx="3312368" cy="2376487"/>
          </a:xfrm>
          <a:prstGeom prst="rect">
            <a:avLst/>
          </a:prstGeom>
          <a:noFill/>
          <a:ln w="9525">
            <a:noFill/>
            <a:miter lim="800000"/>
            <a:headEnd/>
            <a:tailEnd/>
          </a:ln>
        </p:spPr>
      </p:pic>
      <p:sp>
        <p:nvSpPr>
          <p:cNvPr id="73" name="CaixaDeTexto 72"/>
          <p:cNvSpPr txBox="1"/>
          <p:nvPr/>
        </p:nvSpPr>
        <p:spPr>
          <a:xfrm>
            <a:off x="35496" y="5581689"/>
            <a:ext cx="2376264" cy="1015663"/>
          </a:xfrm>
          <a:prstGeom prst="rect">
            <a:avLst/>
          </a:prstGeom>
          <a:noFill/>
        </p:spPr>
        <p:txBody>
          <a:bodyPr wrap="square" rtlCol="0">
            <a:spAutoFit/>
          </a:bodyPr>
          <a:lstStyle/>
          <a:p>
            <a:pPr algn="ctr"/>
            <a:r>
              <a:rPr lang="pt-BR" sz="2000" b="1" dirty="0" smtClean="0">
                <a:solidFill>
                  <a:srgbClr val="137292"/>
                </a:solidFill>
                <a:latin typeface="Century Gothic" pitchFamily="34" charset="0"/>
                <a:sym typeface="Gill Sans"/>
              </a:rPr>
              <a:t>R$ 57,242 milhões</a:t>
            </a:r>
          </a:p>
          <a:p>
            <a:pPr algn="ctr"/>
            <a:r>
              <a:rPr lang="pt-BR" sz="2000" dirty="0" smtClean="0">
                <a:latin typeface="Century Gothic" pitchFamily="34" charset="0"/>
                <a:sym typeface="Gill Sans"/>
              </a:rPr>
              <a:t>Investimento (2012) </a:t>
            </a:r>
            <a:endParaRPr lang="pt-BR" sz="2000" dirty="0"/>
          </a:p>
        </p:txBody>
      </p:sp>
      <p:sp>
        <p:nvSpPr>
          <p:cNvPr id="74" name="CaixaDeTexto 73"/>
          <p:cNvSpPr txBox="1"/>
          <p:nvPr/>
        </p:nvSpPr>
        <p:spPr>
          <a:xfrm>
            <a:off x="3995936" y="4509120"/>
            <a:ext cx="5256584" cy="2554545"/>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 5 lojas próprias + 1 quiosque</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a:t>
            </a:r>
            <a:r>
              <a:rPr lang="pt-BR" sz="2000" b="1" dirty="0" smtClean="0">
                <a:solidFill>
                  <a:srgbClr val="137292"/>
                </a:solidFill>
                <a:latin typeface="+mn-lt"/>
                <a:sym typeface="Gill Sans"/>
              </a:rPr>
              <a:t> 8.299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a:t>
            </a:r>
            <a:r>
              <a:rPr lang="pt-BR" sz="2000" dirty="0" smtClean="0">
                <a:latin typeface="+mn-lt"/>
                <a:sym typeface="Gill Sans"/>
              </a:rPr>
              <a:t>) – </a:t>
            </a:r>
            <a:r>
              <a:rPr lang="pt-BR" sz="2000" b="1" dirty="0" smtClean="0">
                <a:solidFill>
                  <a:srgbClr val="137292"/>
                </a:solidFill>
                <a:latin typeface="+mn-lt"/>
                <a:sym typeface="Gill Sans"/>
              </a:rPr>
              <a:t>191</a:t>
            </a:r>
            <a:endParaRPr lang="pt-BR" sz="2000" b="1" dirty="0" smtClean="0">
              <a:solidFill>
                <a:srgbClr val="FF0000"/>
              </a:solidFill>
              <a:latin typeface="+mn-lt"/>
              <a:sym typeface="Gill Sans"/>
            </a:endParaRPr>
          </a:p>
          <a:p>
            <a:pPr marL="177800" indent="-177800">
              <a:lnSpc>
                <a:spcPct val="150000"/>
              </a:lnSpc>
              <a:spcAft>
                <a:spcPts val="300"/>
              </a:spcAft>
              <a:buClr>
                <a:srgbClr val="137292"/>
              </a:buClr>
              <a:buFont typeface="Arial" pitchFamily="34" charset="0"/>
              <a:buChar char="•"/>
            </a:pPr>
            <a:r>
              <a:rPr lang="pt-BR" sz="2000" dirty="0" smtClean="0">
                <a:solidFill>
                  <a:srgbClr val="262626"/>
                </a:solidFill>
                <a:latin typeface="+mn-lt"/>
                <a:sym typeface="Gill Sans"/>
              </a:rPr>
              <a:t>Sites instalados</a:t>
            </a:r>
            <a:r>
              <a:rPr lang="pt-BR" sz="2000" b="1" dirty="0" smtClean="0">
                <a:latin typeface="+mn-lt"/>
                <a:sym typeface="Gill Sans"/>
              </a:rPr>
              <a:t> </a:t>
            </a:r>
            <a:r>
              <a:rPr lang="pt-BR" sz="2000" dirty="0" smtClean="0">
                <a:latin typeface="+mn-lt"/>
                <a:sym typeface="Gill Sans"/>
              </a:rPr>
              <a:t>– </a:t>
            </a:r>
            <a:r>
              <a:rPr lang="pt-BR" sz="2000" b="1" dirty="0" smtClean="0">
                <a:solidFill>
                  <a:srgbClr val="137292"/>
                </a:solidFill>
                <a:latin typeface="+mn-lt"/>
                <a:sym typeface="Gill Sans"/>
              </a:rPr>
              <a:t>319</a:t>
            </a:r>
          </a:p>
          <a:p>
            <a:endParaRPr lang="pt-BR" sz="2000" dirty="0">
              <a:latin typeface="+mn-lt"/>
            </a:endParaRP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AM</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49330"/>
            <a:ext cx="5436096" cy="4662815"/>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1600" b="1" u="none" dirty="0">
                <a:solidFill>
                  <a:srgbClr val="137292"/>
                </a:solidFill>
                <a:latin typeface="Century Gothic" pitchFamily="34" charset="0"/>
                <a:sym typeface="Gill Sans" pitchFamily="34" charset="0"/>
              </a:rPr>
              <a:t>I</a:t>
            </a:r>
            <a:r>
              <a:rPr lang="pt-BR" sz="1600" b="1" u="none" dirty="0" smtClean="0">
                <a:solidFill>
                  <a:srgbClr val="137292"/>
                </a:solidFill>
                <a:latin typeface="Century Gothic" pitchFamily="34" charset="0"/>
                <a:sym typeface="Gill Sans" pitchFamily="34" charset="0"/>
              </a:rPr>
              <a:t>mplantação 3G realizada</a:t>
            </a:r>
          </a:p>
          <a:p>
            <a:pPr>
              <a:spcAft>
                <a:spcPts val="300"/>
              </a:spcAft>
              <a:buClr>
                <a:srgbClr val="137292"/>
              </a:buClr>
              <a:defRPr/>
            </a:pPr>
            <a:r>
              <a:rPr lang="pt-BR" sz="1600" dirty="0" smtClean="0">
                <a:solidFill>
                  <a:srgbClr val="032936"/>
                </a:solidFill>
                <a:latin typeface="Century Gothic" pitchFamily="34" charset="0"/>
                <a:sym typeface="Gill Sans" pitchFamily="34" charset="0"/>
              </a:rPr>
              <a:t>Municípios de Anori, </a:t>
            </a:r>
            <a:r>
              <a:rPr lang="pt-BR" sz="1600" dirty="0" err="1" smtClean="0">
                <a:solidFill>
                  <a:srgbClr val="032936"/>
                </a:solidFill>
                <a:latin typeface="Century Gothic" pitchFamily="34" charset="0"/>
                <a:sym typeface="Gill Sans" pitchFamily="34" charset="0"/>
              </a:rPr>
              <a:t>Beruri</a:t>
            </a:r>
            <a:r>
              <a:rPr lang="pt-BR" sz="1600" dirty="0" smtClean="0">
                <a:solidFill>
                  <a:srgbClr val="032936"/>
                </a:solidFill>
                <a:latin typeface="Century Gothic" pitchFamily="34" charset="0"/>
                <a:sym typeface="Gill Sans" pitchFamily="34" charset="0"/>
              </a:rPr>
              <a:t> e Guajará.</a:t>
            </a:r>
          </a:p>
          <a:p>
            <a:pPr>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Ampliação cobertura 3G realizada</a:t>
            </a:r>
          </a:p>
          <a:p>
            <a:pPr>
              <a:spcAft>
                <a:spcPts val="300"/>
              </a:spcAft>
              <a:buClr>
                <a:srgbClr val="137292"/>
              </a:buClr>
              <a:defRPr/>
            </a:pPr>
            <a:r>
              <a:rPr lang="pt-BR" sz="1600" dirty="0" smtClean="0">
                <a:solidFill>
                  <a:srgbClr val="032936"/>
                </a:solidFill>
                <a:latin typeface="Century Gothic" pitchFamily="34" charset="0"/>
                <a:sym typeface="Gill Sans" pitchFamily="34" charset="0"/>
              </a:rPr>
              <a:t> Nos Distritos </a:t>
            </a:r>
            <a:r>
              <a:rPr lang="pt-BR" sz="1600" dirty="0">
                <a:solidFill>
                  <a:srgbClr val="032936"/>
                </a:solidFill>
                <a:latin typeface="Century Gothic" pitchFamily="34" charset="0"/>
                <a:sym typeface="Gill Sans" pitchFamily="34" charset="0"/>
              </a:rPr>
              <a:t>de Lindóia e Novo Remanso em Itacoatiara e Augusto Montenegro em </a:t>
            </a:r>
            <a:r>
              <a:rPr lang="pt-BR" sz="1600" dirty="0" smtClean="0">
                <a:solidFill>
                  <a:srgbClr val="032936"/>
                </a:solidFill>
                <a:latin typeface="Century Gothic" pitchFamily="34" charset="0"/>
                <a:sym typeface="Gill Sans" pitchFamily="34" charset="0"/>
              </a:rPr>
              <a:t>Urucurituba.</a:t>
            </a:r>
          </a:p>
          <a:p>
            <a:pPr>
              <a:spcAft>
                <a:spcPts val="300"/>
              </a:spcAft>
              <a:buClr>
                <a:srgbClr val="137292"/>
              </a:buClr>
              <a:defRPr/>
            </a:pPr>
            <a:endParaRPr lang="pt-BR" sz="1600" b="1" u="none" dirty="0" smtClean="0">
              <a:solidFill>
                <a:srgbClr val="137292"/>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 </a:t>
            </a:r>
            <a:r>
              <a:rPr lang="pt-BR" sz="16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1600" dirty="0" smtClean="0">
                <a:solidFill>
                  <a:srgbClr val="032936"/>
                </a:solidFill>
                <a:latin typeface="Century Gothic" pitchFamily="34" charset="0"/>
                <a:sym typeface="Gill Sans" pitchFamily="34" charset="0"/>
              </a:rPr>
              <a:t>73 novos sites e 262 novas portadoras nos municípios de Manaus, Itacoatiara, Manacapuru, Parintins, Autazes, Boa Vista do Ramos, Careiro da Várzea, Iranduba, </a:t>
            </a:r>
            <a:r>
              <a:rPr lang="pt-BR" sz="1600" dirty="0" err="1" smtClean="0">
                <a:solidFill>
                  <a:srgbClr val="032936"/>
                </a:solidFill>
                <a:latin typeface="Century Gothic" pitchFamily="34" charset="0"/>
                <a:sym typeface="Gill Sans" pitchFamily="34" charset="0"/>
              </a:rPr>
              <a:t>Itapiranga</a:t>
            </a:r>
            <a:r>
              <a:rPr lang="pt-BR" sz="1600" dirty="0" smtClean="0">
                <a:solidFill>
                  <a:srgbClr val="032936"/>
                </a:solidFill>
                <a:latin typeface="Century Gothic" pitchFamily="34" charset="0"/>
                <a:sym typeface="Gill Sans" pitchFamily="34" charset="0"/>
              </a:rPr>
              <a:t>, Maués, Nova Olinda do Norte, Presidente Figueiredo, Rio Preto da Eva, Silves, Urucará e Urucurituba.</a:t>
            </a:r>
          </a:p>
          <a:p>
            <a:pPr algn="just">
              <a:spcAft>
                <a:spcPts val="300"/>
              </a:spcAft>
              <a:buClr>
                <a:srgbClr val="137292"/>
              </a:buClr>
              <a:defRPr/>
            </a:pPr>
            <a:endParaRPr lang="pt-BR" sz="1600" dirty="0" smtClean="0">
              <a:solidFill>
                <a:srgbClr val="032936"/>
              </a:solidFill>
              <a:latin typeface="Century Gothic" pitchFamily="34" charset="0"/>
              <a:sym typeface="Gill Sans" pitchFamily="34" charset="0"/>
            </a:endParaRPr>
          </a:p>
          <a:p>
            <a:pPr marL="285750" indent="-285750" algn="just">
              <a:spcAft>
                <a:spcPts val="300"/>
              </a:spcAft>
              <a:buClr>
                <a:srgbClr val="137292"/>
              </a:buClr>
              <a:buFont typeface="Arial" pitchFamily="34" charset="0"/>
              <a:buChar char="•"/>
              <a:defRPr/>
            </a:pPr>
            <a:r>
              <a:rPr lang="pt-BR" sz="1600" b="1" dirty="0" smtClean="0">
                <a:solidFill>
                  <a:srgbClr val="137292"/>
                </a:solidFill>
                <a:latin typeface="Century Gothic" pitchFamily="34" charset="0"/>
                <a:sym typeface="Gill Sans" pitchFamily="34" charset="0"/>
              </a:rPr>
              <a:t>Implantação da Rede 4G em Manaus</a:t>
            </a:r>
            <a:endParaRPr lang="pt-BR" sz="1600" u="none" dirty="0" smtClean="0">
              <a:solidFill>
                <a:srgbClr val="032936"/>
              </a:solidFill>
              <a:latin typeface="Century Gothic" pitchFamily="34" charset="0"/>
              <a:ea typeface="+mn-ea"/>
              <a:cs typeface="+mn-cs"/>
              <a:sym typeface="Gill Sans" pitchFamily="34" charset="0"/>
            </a:endParaRPr>
          </a:p>
          <a:p>
            <a:pPr>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612576" y="4940945"/>
            <a:ext cx="3312368" cy="2376487"/>
          </a:xfrm>
          <a:prstGeom prst="rect">
            <a:avLst/>
          </a:prstGeom>
          <a:noFill/>
          <a:ln w="9525">
            <a:noFill/>
            <a:miter lim="800000"/>
            <a:headEnd/>
            <a:tailEnd/>
          </a:ln>
        </p:spPr>
      </p:pic>
      <p:sp>
        <p:nvSpPr>
          <p:cNvPr id="184" name="CaixaDeTexto 183"/>
          <p:cNvSpPr txBox="1"/>
          <p:nvPr/>
        </p:nvSpPr>
        <p:spPr>
          <a:xfrm>
            <a:off x="35496" y="5581689"/>
            <a:ext cx="2376264" cy="1015663"/>
          </a:xfrm>
          <a:prstGeom prst="rect">
            <a:avLst/>
          </a:prstGeom>
          <a:noFill/>
        </p:spPr>
        <p:txBody>
          <a:bodyPr wrap="square" rtlCol="0">
            <a:spAutoFit/>
          </a:bodyPr>
          <a:lstStyle/>
          <a:p>
            <a:pPr algn="ctr"/>
            <a:r>
              <a:rPr lang="pt-BR" sz="2000" b="1" dirty="0" smtClean="0">
                <a:solidFill>
                  <a:srgbClr val="137292"/>
                </a:solidFill>
                <a:latin typeface="Century Gothic" pitchFamily="34" charset="0"/>
                <a:sym typeface="Gill Sans"/>
              </a:rPr>
              <a:t>R$ 57,242 milhões</a:t>
            </a:r>
          </a:p>
          <a:p>
            <a:pPr algn="ctr"/>
            <a:r>
              <a:rPr lang="pt-BR" sz="2000" dirty="0" smtClean="0">
                <a:latin typeface="Century Gothic" pitchFamily="34" charset="0"/>
                <a:sym typeface="Gill Sans"/>
              </a:rPr>
              <a:t>Investimento (2012) </a:t>
            </a:r>
            <a:endParaRPr lang="pt-BR" sz="2000" dirty="0"/>
          </a:p>
        </p:txBody>
      </p:sp>
    </p:spTree>
    <p:extLst>
      <p:ext uri="{BB962C8B-B14F-4D97-AF65-F5344CB8AC3E}">
        <p14:creationId xmlns="" xmlns:p14="http://schemas.microsoft.com/office/powerpoint/2010/main"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Amapá</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28329" y="1984191"/>
            <a:ext cx="411202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8 </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7</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60%</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500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+33 milhões</a:t>
            </a:r>
          </a:p>
        </p:txBody>
      </p:sp>
      <p:pic>
        <p:nvPicPr>
          <p:cNvPr id="73" name="Imagem 1"/>
          <p:cNvPicPr>
            <a:picLocks noChangeAspect="1"/>
          </p:cNvPicPr>
          <p:nvPr/>
        </p:nvPicPr>
        <p:blipFill>
          <a:blip r:embed="rId4" cstate="print"/>
          <a:srcRect l="4286" t="27879" r="76492" b="44936"/>
          <a:stretch>
            <a:fillRect/>
          </a:stretch>
        </p:blipFill>
        <p:spPr bwMode="auto">
          <a:xfrm>
            <a:off x="-389257" y="5013176"/>
            <a:ext cx="3017041" cy="2304256"/>
          </a:xfrm>
          <a:prstGeom prst="rect">
            <a:avLst/>
          </a:prstGeom>
          <a:noFill/>
          <a:ln w="9525">
            <a:noFill/>
            <a:miter lim="800000"/>
            <a:headEnd/>
            <a:tailEnd/>
          </a:ln>
        </p:spPr>
      </p:pic>
      <p:sp>
        <p:nvSpPr>
          <p:cNvPr id="74" name="CaixaDeTexto 73"/>
          <p:cNvSpPr txBox="1"/>
          <p:nvPr/>
        </p:nvSpPr>
        <p:spPr>
          <a:xfrm>
            <a:off x="35496" y="5661248"/>
            <a:ext cx="2232247"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R$ 7,532 milhões</a:t>
            </a:r>
            <a:r>
              <a:rPr lang="pt-BR" sz="2000" dirty="0" smtClean="0">
                <a:solidFill>
                  <a:srgbClr val="032936"/>
                </a:solidFill>
                <a:latin typeface="Century Gothic" pitchFamily="34" charset="0"/>
                <a:sym typeface="Gill Sans"/>
              </a:rPr>
              <a:t> Investimento (2012)</a:t>
            </a:r>
            <a:endParaRPr lang="pt-BR" sz="2000" b="1" dirty="0" smtClean="0">
              <a:solidFill>
                <a:srgbClr val="137292"/>
              </a:solidFill>
              <a:latin typeface="Century Gothic" pitchFamily="34" charset="0"/>
              <a:sym typeface="Gill Sans"/>
            </a:endParaRPr>
          </a:p>
        </p:txBody>
      </p:sp>
      <p:sp>
        <p:nvSpPr>
          <p:cNvPr id="75" name="CaixaDeTexto 74"/>
          <p:cNvSpPr txBox="1"/>
          <p:nvPr/>
        </p:nvSpPr>
        <p:spPr>
          <a:xfrm>
            <a:off x="4392488" y="4581128"/>
            <a:ext cx="4644008" cy="1900520"/>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 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a:t>
            </a:r>
            <a:r>
              <a:rPr lang="pt-BR" sz="2000" b="1" dirty="0" smtClean="0">
                <a:solidFill>
                  <a:srgbClr val="137292"/>
                </a:solidFill>
                <a:latin typeface="+mn-lt"/>
                <a:sym typeface="Gill Sans"/>
              </a:rPr>
              <a:t> 2.921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a:t>
            </a:r>
            <a:r>
              <a:rPr lang="pt-BR" sz="2000" dirty="0" smtClean="0">
                <a:latin typeface="+mn-lt"/>
                <a:sym typeface="Gill Sans"/>
              </a:rPr>
              <a:t>) – </a:t>
            </a:r>
            <a:r>
              <a:rPr lang="pt-BR" sz="2000" b="1" dirty="0" smtClean="0">
                <a:solidFill>
                  <a:srgbClr val="137292"/>
                </a:solidFill>
                <a:latin typeface="+mn-lt"/>
                <a:sym typeface="Gill Sans"/>
              </a:rPr>
              <a:t>43</a:t>
            </a:r>
          </a:p>
          <a:p>
            <a:pPr marL="177800" indent="-177800">
              <a:lnSpc>
                <a:spcPct val="150000"/>
              </a:lnSpc>
              <a:spcAft>
                <a:spcPts val="300"/>
              </a:spcAft>
              <a:buClr>
                <a:srgbClr val="137292"/>
              </a:buClr>
              <a:buFont typeface="Arial" pitchFamily="34" charset="0"/>
              <a:buChar char="•"/>
            </a:pPr>
            <a:r>
              <a:rPr lang="pt-BR" sz="2000" dirty="0" smtClean="0">
                <a:solidFill>
                  <a:srgbClr val="262626"/>
                </a:solidFill>
                <a:latin typeface="+mn-lt"/>
                <a:sym typeface="Gill Sans"/>
              </a:rPr>
              <a:t>Sites instalados</a:t>
            </a:r>
            <a:r>
              <a:rPr lang="pt-BR" sz="2000" b="1" dirty="0" smtClean="0">
                <a:latin typeface="+mn-lt"/>
                <a:sym typeface="Gill Sans"/>
              </a:rPr>
              <a:t> </a:t>
            </a:r>
            <a:r>
              <a:rPr lang="pt-BR" sz="2000" dirty="0" smtClean="0">
                <a:latin typeface="+mn-lt"/>
                <a:sym typeface="Gill Sans"/>
              </a:rPr>
              <a:t>– </a:t>
            </a:r>
            <a:r>
              <a:rPr lang="pt-BR" sz="2000" b="1" dirty="0" smtClean="0">
                <a:solidFill>
                  <a:srgbClr val="137292"/>
                </a:solidFill>
                <a:latin typeface="+mn-lt"/>
                <a:sym typeface="Gill Sans"/>
              </a:rPr>
              <a:t>44</a:t>
            </a:r>
            <a:endParaRPr lang="pt-BR" sz="2000" dirty="0">
              <a:latin typeface="+mn-lt"/>
            </a:endParaRP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wipe(down)">
                                      <p:cBhvr>
                                        <p:cTn id="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AP</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93230"/>
            <a:ext cx="5436096" cy="4793620"/>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400" b="1" u="none" dirty="0" smtClean="0">
                <a:solidFill>
                  <a:srgbClr val="137292"/>
                </a:solidFill>
                <a:latin typeface="Century Gothic" pitchFamily="34" charset="0"/>
                <a:sym typeface="Gill Sans" pitchFamily="34" charset="0"/>
              </a:rPr>
              <a:t> </a:t>
            </a:r>
            <a:r>
              <a:rPr lang="pt-BR" sz="24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2400" dirty="0">
                <a:solidFill>
                  <a:srgbClr val="032936"/>
                </a:solidFill>
                <a:latin typeface="Century Gothic" pitchFamily="34" charset="0"/>
                <a:sym typeface="Gill Sans" pitchFamily="34" charset="0"/>
              </a:rPr>
              <a:t>5</a:t>
            </a:r>
            <a:r>
              <a:rPr lang="pt-BR" sz="2400" dirty="0" smtClean="0">
                <a:solidFill>
                  <a:srgbClr val="032936"/>
                </a:solidFill>
                <a:latin typeface="Century Gothic" pitchFamily="34" charset="0"/>
                <a:sym typeface="Gill Sans" pitchFamily="34" charset="0"/>
              </a:rPr>
              <a:t> novos </a:t>
            </a:r>
            <a:r>
              <a:rPr lang="pt-BR" sz="2400" dirty="0">
                <a:solidFill>
                  <a:srgbClr val="032936"/>
                </a:solidFill>
                <a:latin typeface="Century Gothic" pitchFamily="34" charset="0"/>
                <a:sym typeface="Gill Sans" pitchFamily="34" charset="0"/>
              </a:rPr>
              <a:t>sites e </a:t>
            </a:r>
            <a:r>
              <a:rPr lang="pt-BR" sz="2400" dirty="0" smtClean="0">
                <a:solidFill>
                  <a:srgbClr val="032936"/>
                </a:solidFill>
                <a:latin typeface="Century Gothic" pitchFamily="34" charset="0"/>
                <a:sym typeface="Gill Sans" pitchFamily="34" charset="0"/>
              </a:rPr>
              <a:t>17 </a:t>
            </a:r>
            <a:r>
              <a:rPr lang="pt-BR" sz="2400" dirty="0">
                <a:solidFill>
                  <a:srgbClr val="032936"/>
                </a:solidFill>
                <a:latin typeface="Century Gothic" pitchFamily="34" charset="0"/>
                <a:sym typeface="Gill Sans" pitchFamily="34" charset="0"/>
              </a:rPr>
              <a:t>novas portadoras nos municípios de </a:t>
            </a:r>
            <a:r>
              <a:rPr lang="pt-BR" sz="2400" dirty="0" smtClean="0">
                <a:solidFill>
                  <a:srgbClr val="032936"/>
                </a:solidFill>
                <a:latin typeface="Century Gothic" pitchFamily="34" charset="0"/>
                <a:sym typeface="Gill Sans" pitchFamily="34" charset="0"/>
              </a:rPr>
              <a:t>Macapá, Santana, Laranjal do Jari e Porto Grande.</a:t>
            </a:r>
          </a:p>
          <a:p>
            <a:pPr algn="just">
              <a:spcAft>
                <a:spcPts val="300"/>
              </a:spcAft>
              <a:buClr>
                <a:srgbClr val="137292"/>
              </a:buClr>
              <a:defRPr/>
            </a:pPr>
            <a:endParaRPr lang="pt-BR" sz="2400" b="1" u="none" dirty="0" smtClean="0">
              <a:solidFill>
                <a:srgbClr val="032936"/>
              </a:solidFill>
              <a:latin typeface="Century Gothic" pitchFamily="34" charset="0"/>
              <a:sym typeface="Gill Sans" pitchFamily="34" charset="0"/>
            </a:endParaRPr>
          </a:p>
          <a:p>
            <a:pPr algn="just">
              <a:spcAft>
                <a:spcPts val="300"/>
              </a:spcAft>
              <a:buClr>
                <a:srgbClr val="137292"/>
              </a:buClr>
              <a:defRPr/>
            </a:pPr>
            <a:r>
              <a:rPr lang="pt-BR" sz="2400" b="1" dirty="0" smtClean="0">
                <a:solidFill>
                  <a:srgbClr val="137292"/>
                </a:solidFill>
                <a:latin typeface="Century Gothic" pitchFamily="34" charset="0"/>
                <a:sym typeface="Gill Sans" pitchFamily="34" charset="0"/>
              </a:rPr>
              <a:t>Implantação e Ativação da Fibra Ótica (LT Manaus-Macapá) </a:t>
            </a:r>
          </a:p>
          <a:p>
            <a:pPr algn="just">
              <a:spcAft>
                <a:spcPts val="300"/>
              </a:spcAft>
              <a:buClr>
                <a:srgbClr val="137292"/>
              </a:buClr>
              <a:defRPr/>
            </a:pPr>
            <a:endParaRPr lang="pt-BR" sz="2400" b="1" dirty="0" smtClean="0">
              <a:solidFill>
                <a:srgbClr val="137292"/>
              </a:solidFill>
              <a:latin typeface="Century Gothic" pitchFamily="34" charset="0"/>
              <a:sym typeface="Gill Sans" pitchFamily="34" charset="0"/>
            </a:endParaRPr>
          </a:p>
          <a:p>
            <a:pPr algn="just">
              <a:spcAft>
                <a:spcPts val="300"/>
              </a:spcAft>
              <a:buClr>
                <a:srgbClr val="137292"/>
              </a:buClr>
              <a:defRPr/>
            </a:pPr>
            <a:r>
              <a:rPr lang="pt-BR" sz="2400" b="1" dirty="0" smtClean="0">
                <a:solidFill>
                  <a:srgbClr val="137292"/>
                </a:solidFill>
                <a:latin typeface="Century Gothic" pitchFamily="34" charset="0"/>
                <a:sym typeface="Gill Sans" pitchFamily="34" charset="0"/>
              </a:rPr>
              <a:t> Ativação 4G - Macapá </a:t>
            </a:r>
          </a:p>
          <a:p>
            <a:pPr algn="just">
              <a:spcAft>
                <a:spcPts val="300"/>
              </a:spcAft>
              <a:buClr>
                <a:srgbClr val="137292"/>
              </a:buClr>
              <a:defRPr/>
            </a:pPr>
            <a:endParaRPr lang="pt-BR" sz="2400" b="1" dirty="0" smtClean="0">
              <a:solidFill>
                <a:srgbClr val="137292"/>
              </a:solidFill>
              <a:latin typeface="Century Gothic" pitchFamily="34" charset="0"/>
              <a:sym typeface="Gill Sans" pitchFamily="34" charset="0"/>
            </a:endParaRPr>
          </a:p>
          <a:p>
            <a:pPr algn="just">
              <a:spcAft>
                <a:spcPts val="300"/>
              </a:spcAft>
              <a:buClr>
                <a:srgbClr val="137292"/>
              </a:buClr>
              <a:defRPr/>
            </a:pPr>
            <a:endParaRPr lang="pt-BR" sz="2400" b="1" u="none" dirty="0" smtClean="0">
              <a:solidFill>
                <a:srgbClr val="137292"/>
              </a:solidFill>
              <a:latin typeface="Century Gothic" pitchFamily="34" charset="0"/>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389257" y="5013176"/>
            <a:ext cx="3017041" cy="2304256"/>
          </a:xfrm>
          <a:prstGeom prst="rect">
            <a:avLst/>
          </a:prstGeom>
          <a:noFill/>
          <a:ln w="9525">
            <a:noFill/>
            <a:miter lim="800000"/>
            <a:headEnd/>
            <a:tailEnd/>
          </a:ln>
        </p:spPr>
      </p:pic>
      <p:sp>
        <p:nvSpPr>
          <p:cNvPr id="184" name="CaixaDeTexto 183"/>
          <p:cNvSpPr txBox="1"/>
          <p:nvPr/>
        </p:nvSpPr>
        <p:spPr>
          <a:xfrm>
            <a:off x="35496" y="5661248"/>
            <a:ext cx="2232247"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R$ 7,532 milhões</a:t>
            </a:r>
            <a:r>
              <a:rPr lang="pt-BR" sz="2000" dirty="0" smtClean="0">
                <a:solidFill>
                  <a:srgbClr val="032936"/>
                </a:solidFill>
                <a:latin typeface="Century Gothic" pitchFamily="34" charset="0"/>
                <a:sym typeface="Gill Sans"/>
              </a:rPr>
              <a:t> 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 xmlns:p14="http://schemas.microsoft.com/office/powerpoint/2010/main" val="2876771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a:t>
            </a:r>
            <a:r>
              <a:rPr lang="pt-BR" sz="4800" b="1" u="none" dirty="0" smtClean="0">
                <a:solidFill>
                  <a:schemeClr val="bg1"/>
                </a:solidFill>
                <a:latin typeface="Century Gothic" pitchFamily="34" charset="0"/>
                <a:ea typeface="Times New Roman" pitchFamily="18" charset="0"/>
                <a:cs typeface="Arial" pitchFamily="34" charset="0"/>
              </a:rPr>
              <a:t>Vivo</a:t>
            </a:r>
            <a:r>
              <a:rPr lang="pt-BR" sz="4800" b="1" u="none" dirty="0" smtClean="0">
                <a:solidFill>
                  <a:srgbClr val="FFFFFF"/>
                </a:solidFill>
                <a:latin typeface="Century Gothic" pitchFamily="34" charset="0"/>
                <a:ea typeface="Times New Roman" pitchFamily="18" charset="0"/>
                <a:cs typeface="Arial" pitchFamily="34" charset="0"/>
              </a:rPr>
              <a:t> </a:t>
            </a:r>
            <a:r>
              <a:rPr lang="pt-BR" sz="4800" b="1" u="none" dirty="0">
                <a:solidFill>
                  <a:srgbClr val="FFFFFF"/>
                </a:solidFill>
                <a:latin typeface="Century Gothic" pitchFamily="34" charset="0"/>
                <a:ea typeface="Times New Roman" pitchFamily="18" charset="0"/>
                <a:cs typeface="Arial" pitchFamily="34" charset="0"/>
              </a:rPr>
              <a:t>em </a:t>
            </a:r>
            <a:r>
              <a:rPr lang="pt-BR" sz="4800" b="1" dirty="0" smtClean="0">
                <a:solidFill>
                  <a:srgbClr val="FFFFFF"/>
                </a:solidFill>
                <a:latin typeface="Century Gothic" pitchFamily="34" charset="0"/>
                <a:ea typeface="Times New Roman" pitchFamily="18" charset="0"/>
                <a:cs typeface="Arial" pitchFamily="34" charset="0"/>
              </a:rPr>
              <a:t>Acre</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541767" y="1903989"/>
            <a:ext cx="4198585"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17</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5</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61%%</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500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+ 29 milhões</a:t>
            </a:r>
          </a:p>
        </p:txBody>
      </p:sp>
      <p:pic>
        <p:nvPicPr>
          <p:cNvPr id="73"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74" name="CaixaDeTexto 73"/>
          <p:cNvSpPr txBox="1"/>
          <p:nvPr/>
        </p:nvSpPr>
        <p:spPr>
          <a:xfrm>
            <a:off x="-108520"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R$ 6,838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5" name="CaixaDeTexto 74"/>
          <p:cNvSpPr txBox="1"/>
          <p:nvPr/>
        </p:nvSpPr>
        <p:spPr>
          <a:xfrm>
            <a:off x="4211960" y="4509120"/>
            <a:ext cx="4824536" cy="1400383"/>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sym typeface="Gill Sans"/>
              </a:rPr>
              <a:t>2.921 mil</a:t>
            </a:r>
            <a:endParaRPr lang="pt-BR" sz="2000" b="1" dirty="0" smtClean="0">
              <a:solidFill>
                <a:srgbClr val="137292"/>
              </a:solidFill>
              <a:latin typeface="+mn-lt"/>
              <a:sym typeface="Gill Sans"/>
            </a:endParaRP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wipe(down)">
                                      <p:cBhvr>
                                        <p:cTn id="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AC</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49330"/>
            <a:ext cx="5436096" cy="5424562"/>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Implantação e Ampliação cobertura 3G realizada</a:t>
            </a:r>
          </a:p>
          <a:p>
            <a:pPr>
              <a:spcAft>
                <a:spcPts val="300"/>
              </a:spcAft>
              <a:buClr>
                <a:srgbClr val="137292"/>
              </a:buClr>
              <a:defRPr/>
            </a:pPr>
            <a:r>
              <a:rPr lang="pt-BR" u="none" dirty="0" smtClean="0">
                <a:solidFill>
                  <a:srgbClr val="032936"/>
                </a:solidFill>
                <a:latin typeface="Century Gothic" pitchFamily="34" charset="0"/>
                <a:sym typeface="Gill Sans" pitchFamily="34" charset="0"/>
              </a:rPr>
              <a:t>Atendimento a Vila do INCRA</a:t>
            </a:r>
          </a:p>
          <a:p>
            <a:pPr>
              <a:spcAft>
                <a:spcPts val="300"/>
              </a:spcAft>
              <a:buClr>
                <a:srgbClr val="137292"/>
              </a:buClr>
              <a:defRPr/>
            </a:pPr>
            <a:endParaRPr lang="pt-BR" b="1" u="none" dirty="0">
              <a:solidFill>
                <a:srgbClr val="FF0000"/>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 </a:t>
            </a:r>
            <a:r>
              <a:rPr lang="pt-BR" b="1" u="none" dirty="0">
                <a:solidFill>
                  <a:srgbClr val="137292"/>
                </a:solidFill>
                <a:latin typeface="Century Gothic" pitchFamily="34" charset="0"/>
                <a:sym typeface="Gill Sans" pitchFamily="34" charset="0"/>
              </a:rPr>
              <a:t>Ampliação capacidade 3G </a:t>
            </a:r>
          </a:p>
          <a:p>
            <a:pPr lvl="0">
              <a:spcAft>
                <a:spcPts val="300"/>
              </a:spcAft>
              <a:buClr>
                <a:srgbClr val="137292"/>
              </a:buClr>
              <a:defRPr/>
            </a:pPr>
            <a:r>
              <a:rPr lang="pt-BR" dirty="0" smtClean="0">
                <a:solidFill>
                  <a:srgbClr val="032936"/>
                </a:solidFill>
                <a:latin typeface="Century Gothic" pitchFamily="34" charset="0"/>
                <a:sym typeface="Gill Sans" pitchFamily="34" charset="0"/>
              </a:rPr>
              <a:t>Projeto Capacidade 2013</a:t>
            </a:r>
            <a:r>
              <a:rPr lang="pt-BR" u="none" dirty="0" smtClean="0">
                <a:solidFill>
                  <a:srgbClr val="032936"/>
                </a:solidFill>
                <a:latin typeface="Century Gothic" pitchFamily="34" charset="0"/>
                <a:sym typeface="Gill Sans" pitchFamily="34" charset="0"/>
              </a:rPr>
              <a:t>: </a:t>
            </a:r>
          </a:p>
          <a:p>
            <a:pPr marL="285750" lvl="0" indent="-285750">
              <a:spcAft>
                <a:spcPts val="300"/>
              </a:spcAft>
              <a:buClr>
                <a:srgbClr val="137292"/>
              </a:buClr>
              <a:buFont typeface="Wingdings" panose="05000000000000000000" pitchFamily="2" charset="2"/>
              <a:buChar char="ü"/>
              <a:defRPr/>
            </a:pPr>
            <a:r>
              <a:rPr lang="pt-BR" u="none" dirty="0" smtClean="0">
                <a:solidFill>
                  <a:srgbClr val="032936"/>
                </a:solidFill>
                <a:latin typeface="Century Gothic" pitchFamily="34" charset="0"/>
                <a:sym typeface="Gill Sans" pitchFamily="34" charset="0"/>
              </a:rPr>
              <a:t>ampliação de portadoras em 13 sites (8 em Rio Branco, 3 em Cruzeiro do Sul,  Senador Guiomard e Mâncio Lima); </a:t>
            </a:r>
          </a:p>
          <a:p>
            <a:pPr marL="285750" lvl="0" indent="-285750">
              <a:spcAft>
                <a:spcPts val="300"/>
              </a:spcAft>
              <a:buClr>
                <a:srgbClr val="137292"/>
              </a:buClr>
              <a:buFont typeface="Wingdings" panose="05000000000000000000" pitchFamily="2" charset="2"/>
              <a:buChar char="ü"/>
              <a:defRPr/>
            </a:pPr>
            <a:r>
              <a:rPr lang="pt-BR" u="none" dirty="0" smtClean="0">
                <a:solidFill>
                  <a:srgbClr val="032936"/>
                </a:solidFill>
                <a:latin typeface="Century Gothic" pitchFamily="34" charset="0"/>
                <a:sym typeface="Gill Sans" pitchFamily="34" charset="0"/>
              </a:rPr>
              <a:t>2 novos sites (um em Cruzeiro do Sul e outro em Rio Branco); </a:t>
            </a:r>
          </a:p>
          <a:p>
            <a:pPr marL="285750" lvl="0" indent="-285750">
              <a:spcAft>
                <a:spcPts val="300"/>
              </a:spcAft>
              <a:buClr>
                <a:srgbClr val="137292"/>
              </a:buClr>
              <a:buFont typeface="Wingdings" panose="05000000000000000000" pitchFamily="2" charset="2"/>
              <a:buChar char="ü"/>
              <a:defRPr/>
            </a:pPr>
            <a:r>
              <a:rPr lang="pt-BR" dirty="0" smtClean="0">
                <a:solidFill>
                  <a:srgbClr val="032936"/>
                </a:solidFill>
                <a:latin typeface="Century Gothic" pitchFamily="34" charset="0"/>
                <a:sym typeface="Gill Sans" pitchFamily="34" charset="0"/>
              </a:rPr>
              <a:t>Projeto 300K</a:t>
            </a:r>
            <a:r>
              <a:rPr lang="pt-BR" u="none" dirty="0" smtClean="0">
                <a:solidFill>
                  <a:srgbClr val="032936"/>
                </a:solidFill>
                <a:latin typeface="Century Gothic" pitchFamily="34" charset="0"/>
                <a:sym typeface="Gill Sans" pitchFamily="34" charset="0"/>
              </a:rPr>
              <a:t>: ampliação de Portadora em 14 sites de Rio Branco e implantação de mais dois sites  na área central de Rio Branco</a:t>
            </a:r>
            <a:r>
              <a:rPr lang="pt-BR" u="none" dirty="0" smtClean="0">
                <a:solidFill>
                  <a:srgbClr val="FF0000"/>
                </a:solidFill>
                <a:latin typeface="Century Gothic" pitchFamily="34" charset="0"/>
                <a:sym typeface="Gill Sans" pitchFamily="34" charset="0"/>
              </a:rPr>
              <a:t>.</a:t>
            </a: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Voz: ampliação da capacidade com1800 MHz - </a:t>
            </a:r>
            <a:r>
              <a:rPr lang="pt-BR" u="none" dirty="0" smtClean="0">
                <a:solidFill>
                  <a:srgbClr val="032936"/>
                </a:solidFill>
                <a:latin typeface="Century Gothic" pitchFamily="34" charset="0"/>
                <a:ea typeface="+mn-ea"/>
                <a:cs typeface="+mn-cs"/>
                <a:sym typeface="Gill Sans" pitchFamily="34" charset="0"/>
              </a:rPr>
              <a:t>17 municípios</a:t>
            </a:r>
          </a:p>
          <a:p>
            <a:pPr marL="177800" indent="-177800">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p:txBody>
      </p:sp>
      <p:pic>
        <p:nvPicPr>
          <p:cNvPr id="72"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129" name="CaixaDeTexto 128"/>
          <p:cNvSpPr txBox="1"/>
          <p:nvPr/>
        </p:nvSpPr>
        <p:spPr>
          <a:xfrm>
            <a:off x="-108520"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R$ 6,838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grpSp>
        <p:nvGrpSpPr>
          <p:cNvPr id="130" name="Group 117"/>
          <p:cNvGrpSpPr>
            <a:grpSpLocks/>
          </p:cNvGrpSpPr>
          <p:nvPr/>
        </p:nvGrpSpPr>
        <p:grpSpPr bwMode="auto">
          <a:xfrm>
            <a:off x="35496" y="2132856"/>
            <a:ext cx="3460752" cy="3225790"/>
            <a:chOff x="839" y="243"/>
            <a:chExt cx="4021" cy="3748"/>
          </a:xfrm>
          <a:solidFill>
            <a:srgbClr val="137292"/>
          </a:solidFill>
        </p:grpSpPr>
        <p:sp>
          <p:nvSpPr>
            <p:cNvPr id="131"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61"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4"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5"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4"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5"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6"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Tree>
    <p:extLst>
      <p:ext uri="{BB962C8B-B14F-4D97-AF65-F5344CB8AC3E}">
        <p14:creationId xmlns="" xmlns:p14="http://schemas.microsoft.com/office/powerpoint/2010/main" val="409937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fade">
                                      <p:cBhvr>
                                        <p:cTn id="27"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em Pará</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56674" y="1903989"/>
            <a:ext cx="4371710"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106</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dirty="0" smtClean="0">
                <a:solidFill>
                  <a:srgbClr val="137292"/>
                </a:solidFill>
                <a:latin typeface="Century Gothic" pitchFamily="34" charset="0"/>
                <a:sym typeface="Gill Sans" pitchFamily="34" charset="0"/>
              </a:rPr>
              <a:t>93</a:t>
            </a:r>
            <a:endParaRPr lang="pt-BR" sz="2400" b="1" u="none" dirty="0" smtClean="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36%</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3,2 milhões</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+225 milhões</a:t>
            </a:r>
          </a:p>
        </p:txBody>
      </p:sp>
      <p:pic>
        <p:nvPicPr>
          <p:cNvPr id="72" name="Imagem 1"/>
          <p:cNvPicPr>
            <a:picLocks noChangeAspect="1"/>
          </p:cNvPicPr>
          <p:nvPr/>
        </p:nvPicPr>
        <p:blipFill>
          <a:blip r:embed="rId4"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73" name="CaixaDeTexto 72"/>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62,508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3923928" y="4293096"/>
            <a:ext cx="4968552" cy="2208297"/>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7 lojas próprias + 1 quiosque</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20.981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396</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Sites instalados – </a:t>
            </a:r>
            <a:r>
              <a:rPr lang="pt-BR" sz="2000" b="1" dirty="0" smtClean="0">
                <a:solidFill>
                  <a:srgbClr val="137292"/>
                </a:solidFill>
                <a:latin typeface="+mn-lt"/>
                <a:sym typeface="Gill Sans"/>
              </a:rPr>
              <a:t>389</a:t>
            </a: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PA</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2"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49330"/>
            <a:ext cx="5436096" cy="5116785"/>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000" b="1" u="none" dirty="0" smtClean="0">
                <a:solidFill>
                  <a:srgbClr val="137292"/>
                </a:solidFill>
                <a:latin typeface="Century Gothic" pitchFamily="34" charset="0"/>
                <a:sym typeface="Gill Sans" pitchFamily="34" charset="0"/>
              </a:rPr>
              <a:t> </a:t>
            </a:r>
            <a:r>
              <a:rPr lang="pt-BR" sz="20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b="1" dirty="0" smtClean="0">
                <a:solidFill>
                  <a:srgbClr val="137292"/>
                </a:solidFill>
                <a:latin typeface="Century Gothic" pitchFamily="34" charset="0"/>
                <a:sym typeface="Gill Sans" pitchFamily="34" charset="0"/>
              </a:rPr>
              <a:t>70 </a:t>
            </a:r>
            <a:r>
              <a:rPr lang="pt-BR" b="1" dirty="0">
                <a:solidFill>
                  <a:srgbClr val="137292"/>
                </a:solidFill>
                <a:latin typeface="Century Gothic" pitchFamily="34" charset="0"/>
                <a:sym typeface="Gill Sans" pitchFamily="34" charset="0"/>
              </a:rPr>
              <a:t>novos sites e </a:t>
            </a:r>
            <a:r>
              <a:rPr lang="pt-BR" b="1" dirty="0" smtClean="0">
                <a:solidFill>
                  <a:srgbClr val="137292"/>
                </a:solidFill>
                <a:latin typeface="Century Gothic" pitchFamily="34" charset="0"/>
                <a:sym typeface="Gill Sans" pitchFamily="34" charset="0"/>
              </a:rPr>
              <a:t>219 </a:t>
            </a:r>
            <a:r>
              <a:rPr lang="pt-BR" b="1" dirty="0">
                <a:solidFill>
                  <a:srgbClr val="137292"/>
                </a:solidFill>
                <a:latin typeface="Century Gothic" pitchFamily="34" charset="0"/>
                <a:sym typeface="Gill Sans" pitchFamily="34" charset="0"/>
              </a:rPr>
              <a:t>novas portadoras nos </a:t>
            </a:r>
            <a:r>
              <a:rPr lang="pt-BR" b="1" dirty="0" smtClean="0">
                <a:solidFill>
                  <a:srgbClr val="137292"/>
                </a:solidFill>
                <a:latin typeface="Century Gothic" pitchFamily="34" charset="0"/>
                <a:sym typeface="Gill Sans" pitchFamily="34" charset="0"/>
              </a:rPr>
              <a:t>municípios:</a:t>
            </a:r>
          </a:p>
          <a:p>
            <a:pPr algn="just">
              <a:spcAft>
                <a:spcPts val="300"/>
              </a:spcAft>
              <a:buClr>
                <a:srgbClr val="137292"/>
              </a:buClr>
              <a:defRPr/>
            </a:pPr>
            <a:r>
              <a:rPr lang="pt-BR" sz="1400" dirty="0" smtClean="0">
                <a:solidFill>
                  <a:srgbClr val="032936"/>
                </a:solidFill>
                <a:latin typeface="Century Gothic" pitchFamily="34" charset="0"/>
                <a:sym typeface="Gill Sans" pitchFamily="34" charset="0"/>
              </a:rPr>
              <a:t>Belém, Abaetetuba, Água azul do Norte, Alenquer, </a:t>
            </a:r>
            <a:r>
              <a:rPr lang="pt-BR" sz="1400" dirty="0" err="1" smtClean="0">
                <a:solidFill>
                  <a:srgbClr val="032936"/>
                </a:solidFill>
                <a:latin typeface="Century Gothic" pitchFamily="34" charset="0"/>
                <a:sym typeface="Gill Sans" pitchFamily="34" charset="0"/>
              </a:rPr>
              <a:t>Almerim</a:t>
            </a:r>
            <a:r>
              <a:rPr lang="pt-BR" sz="1400" dirty="0" smtClean="0">
                <a:solidFill>
                  <a:srgbClr val="032936"/>
                </a:solidFill>
                <a:latin typeface="Century Gothic" pitchFamily="34" charset="0"/>
                <a:sym typeface="Gill Sans" pitchFamily="34" charset="0"/>
              </a:rPr>
              <a:t>, Altamira, Ananindeua, Bagre, </a:t>
            </a:r>
            <a:r>
              <a:rPr lang="pt-BR" sz="1400" dirty="0" err="1" smtClean="0">
                <a:solidFill>
                  <a:srgbClr val="032936"/>
                </a:solidFill>
                <a:latin typeface="Century Gothic" pitchFamily="34" charset="0"/>
                <a:sym typeface="Gill Sans" pitchFamily="34" charset="0"/>
              </a:rPr>
              <a:t>Barcerena</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Belterra</a:t>
            </a:r>
            <a:r>
              <a:rPr lang="pt-BR" sz="1400" dirty="0" smtClean="0">
                <a:solidFill>
                  <a:srgbClr val="032936"/>
                </a:solidFill>
                <a:latin typeface="Century Gothic" pitchFamily="34" charset="0"/>
                <a:sym typeface="Gill Sans" pitchFamily="34" charset="0"/>
              </a:rPr>
              <a:t>, Bom Jesus do Tocantins, Brasil Novo, Breu Branco, Breves, Cametá, Canaã dos Carajás, Capanema, Capitão Poço, Conceição do </a:t>
            </a:r>
            <a:r>
              <a:rPr lang="pt-BR" sz="1400" dirty="0" err="1" smtClean="0">
                <a:solidFill>
                  <a:srgbClr val="032936"/>
                </a:solidFill>
                <a:latin typeface="Century Gothic" pitchFamily="34" charset="0"/>
                <a:sym typeface="Gill Sans" pitchFamily="34" charset="0"/>
              </a:rPr>
              <a:t>Araguia</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Corcordia</a:t>
            </a:r>
            <a:r>
              <a:rPr lang="pt-BR" sz="1400" dirty="0" smtClean="0">
                <a:solidFill>
                  <a:srgbClr val="032936"/>
                </a:solidFill>
                <a:latin typeface="Century Gothic" pitchFamily="34" charset="0"/>
                <a:sym typeface="Gill Sans" pitchFamily="34" charset="0"/>
              </a:rPr>
              <a:t> do Pará, Curionópolis, </a:t>
            </a:r>
            <a:r>
              <a:rPr lang="pt-BR" sz="1400" dirty="0" err="1" smtClean="0">
                <a:solidFill>
                  <a:srgbClr val="032936"/>
                </a:solidFill>
                <a:latin typeface="Century Gothic" pitchFamily="34" charset="0"/>
                <a:sym typeface="Gill Sans" pitchFamily="34" charset="0"/>
              </a:rPr>
              <a:t>Curalinho</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Curuá</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Curuça</a:t>
            </a:r>
            <a:r>
              <a:rPr lang="pt-BR" sz="1400" dirty="0" smtClean="0">
                <a:solidFill>
                  <a:srgbClr val="032936"/>
                </a:solidFill>
                <a:latin typeface="Century Gothic" pitchFamily="34" charset="0"/>
                <a:sym typeface="Gill Sans" pitchFamily="34" charset="0"/>
              </a:rPr>
              <a:t>, Goianésia do Pará, Igarapé </a:t>
            </a:r>
            <a:r>
              <a:rPr lang="pt-BR" sz="1400" dirty="0" err="1" smtClean="0">
                <a:solidFill>
                  <a:srgbClr val="032936"/>
                </a:solidFill>
                <a:latin typeface="Century Gothic" pitchFamily="34" charset="0"/>
                <a:sym typeface="Gill Sans" pitchFamily="34" charset="0"/>
              </a:rPr>
              <a:t>Miri</a:t>
            </a:r>
            <a:r>
              <a:rPr lang="pt-BR" sz="1400" dirty="0" smtClean="0">
                <a:solidFill>
                  <a:srgbClr val="032936"/>
                </a:solidFill>
                <a:latin typeface="Century Gothic" pitchFamily="34" charset="0"/>
                <a:sym typeface="Gill Sans" pitchFamily="34" charset="0"/>
              </a:rPr>
              <a:t>, Itaituba, Itupiranga, Jacundá, Juruti, Limoeiro do Ajuru, Mãe do Rio, Marabá, Marapanim, Melgaço, Monte Alegre, Muaná, Nova Ipixuna, Novo Repartimento, Óbidos, Oeiras do Pará, Oriximiná, Ourilândia do Norte, Paragominas, Parauapebas, Piçarra, Redenção, Rio Maria, Rondon do Pará, Santa Isabel do Pará, Santa Luzia do Pará, Santarém, Santo Antonio do Tauá, São Domingos do Araguaia, São Miguel do Guamá, Senador José Porfírio, Tailândia, Terra Santa, Tomé Açu, Tucumã, Tucuruí, Vigia e Vitória do Xingu.</a:t>
            </a:r>
          </a:p>
          <a:p>
            <a:pPr algn="just">
              <a:spcAft>
                <a:spcPts val="300"/>
              </a:spcAft>
              <a:buClr>
                <a:srgbClr val="137292"/>
              </a:buClr>
              <a:defRPr/>
            </a:pPr>
            <a:endParaRPr lang="pt-BR" sz="1600" b="1" dirty="0" smtClean="0">
              <a:solidFill>
                <a:srgbClr val="137292"/>
              </a:solidFill>
              <a:latin typeface="Century Gothic" pitchFamily="34" charset="0"/>
              <a:sym typeface="Gill Sans" pitchFamily="34" charset="0"/>
            </a:endParaRPr>
          </a:p>
          <a:p>
            <a:pPr marL="285750" indent="-285750" algn="just">
              <a:spcAft>
                <a:spcPts val="300"/>
              </a:spcAft>
              <a:buClr>
                <a:srgbClr val="137292"/>
              </a:buClr>
              <a:buFont typeface="Arial" pitchFamily="34" charset="0"/>
              <a:buChar char="•"/>
              <a:defRPr/>
            </a:pPr>
            <a:r>
              <a:rPr lang="pt-BR" b="1" dirty="0" smtClean="0">
                <a:solidFill>
                  <a:srgbClr val="137292"/>
                </a:solidFill>
                <a:latin typeface="Century Gothic" pitchFamily="34" charset="0"/>
                <a:sym typeface="Gill Sans" pitchFamily="34" charset="0"/>
              </a:rPr>
              <a:t>Implantação da Rede 4G em Belém </a:t>
            </a:r>
            <a:endParaRPr lang="pt-BR" b="1" dirty="0">
              <a:solidFill>
                <a:srgbClr val="137292"/>
              </a:solidFill>
              <a:latin typeface="Century Gothic" pitchFamily="34" charset="0"/>
              <a:sym typeface="Gill Sans" pitchFamily="34" charset="0"/>
            </a:endParaRPr>
          </a:p>
          <a:p>
            <a:pPr algn="just">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3"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184" name="CaixaDeTexto 183"/>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62,508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 xmlns:p14="http://schemas.microsoft.com/office/powerpoint/2010/main"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em Roraima</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44792"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786899" y="1984191"/>
            <a:ext cx="4025461"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7</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4</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65%</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330mil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+21,5 milhões</a:t>
            </a:r>
          </a:p>
        </p:txBody>
      </p:sp>
      <p:pic>
        <p:nvPicPr>
          <p:cNvPr id="72" name="Imagem 1"/>
          <p:cNvPicPr>
            <a:picLocks noChangeAspect="1"/>
          </p:cNvPicPr>
          <p:nvPr/>
        </p:nvPicPr>
        <p:blipFill>
          <a:blip r:embed="rId4" cstate="print"/>
          <a:srcRect l="4286" t="27879" r="76492" b="44936"/>
          <a:stretch>
            <a:fillRect/>
          </a:stretch>
        </p:blipFill>
        <p:spPr bwMode="auto">
          <a:xfrm>
            <a:off x="-468560" y="5013176"/>
            <a:ext cx="3312368" cy="2376487"/>
          </a:xfrm>
          <a:prstGeom prst="rect">
            <a:avLst/>
          </a:prstGeom>
          <a:noFill/>
          <a:ln w="9525">
            <a:noFill/>
            <a:miter lim="800000"/>
            <a:headEnd/>
            <a:tailEnd/>
          </a:ln>
        </p:spPr>
      </p:pic>
      <p:sp>
        <p:nvSpPr>
          <p:cNvPr id="73" name="CaixaDeTexto 72"/>
          <p:cNvSpPr txBox="1"/>
          <p:nvPr/>
        </p:nvSpPr>
        <p:spPr>
          <a:xfrm>
            <a:off x="35496"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$ 9</a:t>
            </a:r>
            <a:r>
              <a:rPr lang="pt-BR" sz="2000" b="1" dirty="0" smtClean="0">
                <a:solidFill>
                  <a:srgbClr val="137292"/>
                </a:solidFill>
                <a:latin typeface="Century Gothic" pitchFamily="34" charset="0"/>
                <a:sym typeface="Gill Sans"/>
              </a:rPr>
              <a:t>,084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09120"/>
            <a:ext cx="4824536" cy="1900520"/>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1.134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Sites instalados – </a:t>
            </a:r>
            <a:r>
              <a:rPr lang="pt-BR" sz="2000" b="1" dirty="0" smtClean="0">
                <a:solidFill>
                  <a:srgbClr val="137292"/>
                </a:solidFill>
                <a:latin typeface="+mn-lt"/>
                <a:sym typeface="Gill Sans"/>
              </a:rPr>
              <a:t>34</a:t>
            </a: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RR</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626766"/>
            <a:ext cx="5436096" cy="4785926"/>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000" b="1" u="none" dirty="0" smtClean="0">
                <a:solidFill>
                  <a:srgbClr val="137292"/>
                </a:solidFill>
                <a:latin typeface="Century Gothic" pitchFamily="34" charset="0"/>
                <a:sym typeface="Gill Sans" pitchFamily="34" charset="0"/>
              </a:rPr>
              <a:t> </a:t>
            </a:r>
            <a:r>
              <a:rPr lang="pt-BR" sz="20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2000" dirty="0" smtClean="0">
                <a:solidFill>
                  <a:srgbClr val="032936"/>
                </a:solidFill>
                <a:latin typeface="Century Gothic" pitchFamily="34" charset="0"/>
                <a:sym typeface="Gill Sans" pitchFamily="34" charset="0"/>
              </a:rPr>
              <a:t>3 </a:t>
            </a:r>
            <a:r>
              <a:rPr lang="pt-BR" sz="2000" dirty="0">
                <a:solidFill>
                  <a:srgbClr val="032936"/>
                </a:solidFill>
                <a:latin typeface="Century Gothic" pitchFamily="34" charset="0"/>
                <a:sym typeface="Gill Sans" pitchFamily="34" charset="0"/>
              </a:rPr>
              <a:t>novos sites e </a:t>
            </a:r>
            <a:r>
              <a:rPr lang="pt-BR" sz="2000" dirty="0" smtClean="0">
                <a:solidFill>
                  <a:srgbClr val="032936"/>
                </a:solidFill>
                <a:latin typeface="Century Gothic" pitchFamily="34" charset="0"/>
                <a:sym typeface="Gill Sans" pitchFamily="34" charset="0"/>
              </a:rPr>
              <a:t>16 </a:t>
            </a:r>
            <a:r>
              <a:rPr lang="pt-BR" sz="2000" dirty="0">
                <a:solidFill>
                  <a:srgbClr val="032936"/>
                </a:solidFill>
                <a:latin typeface="Century Gothic" pitchFamily="34" charset="0"/>
                <a:sym typeface="Gill Sans" pitchFamily="34" charset="0"/>
              </a:rPr>
              <a:t>novas portadoras nos </a:t>
            </a:r>
            <a:r>
              <a:rPr lang="pt-BR" sz="2000" dirty="0" smtClean="0">
                <a:solidFill>
                  <a:srgbClr val="032936"/>
                </a:solidFill>
                <a:latin typeface="Century Gothic" pitchFamily="34" charset="0"/>
                <a:sym typeface="Gill Sans" pitchFamily="34" charset="0"/>
              </a:rPr>
              <a:t>municípios de Boa Vista, Caracaraí e </a:t>
            </a:r>
            <a:r>
              <a:rPr lang="pt-BR" sz="2000" dirty="0" err="1" smtClean="0">
                <a:solidFill>
                  <a:srgbClr val="032936"/>
                </a:solidFill>
                <a:latin typeface="Century Gothic" pitchFamily="34" charset="0"/>
                <a:sym typeface="Gill Sans" pitchFamily="34" charset="0"/>
              </a:rPr>
              <a:t>Mucajaí</a:t>
            </a:r>
            <a:r>
              <a:rPr lang="pt-BR" sz="2000" dirty="0" smtClean="0">
                <a:solidFill>
                  <a:srgbClr val="032936"/>
                </a:solidFill>
                <a:latin typeface="Century Gothic" pitchFamily="34" charset="0"/>
                <a:sym typeface="Gill Sans" pitchFamily="34" charset="0"/>
              </a:rPr>
              <a:t>.</a:t>
            </a: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Construção de anel ótico em Boa Vista</a:t>
            </a:r>
          </a:p>
          <a:p>
            <a:pPr algn="just">
              <a:spcAft>
                <a:spcPts val="300"/>
              </a:spcAft>
              <a:buClr>
                <a:srgbClr val="137292"/>
              </a:buClr>
              <a:buFont typeface="Wingdings" pitchFamily="2" charset="2"/>
              <a:buChar char="§"/>
              <a:defRPr/>
            </a:pPr>
            <a:endParaRPr lang="pt-BR" sz="2000" b="1" dirty="0" smtClean="0">
              <a:solidFill>
                <a:srgbClr val="137292"/>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Implantação do 4G – Boa Vista (dez)</a:t>
            </a:r>
          </a:p>
          <a:p>
            <a:pPr algn="just">
              <a:spcAft>
                <a:spcPts val="300"/>
              </a:spcAft>
              <a:buClr>
                <a:srgbClr val="137292"/>
              </a:buClr>
              <a:buFont typeface="Wingdings" pitchFamily="2" charset="2"/>
              <a:buChar char="§"/>
              <a:defRPr/>
            </a:pPr>
            <a:endParaRPr lang="pt-BR" sz="2000" b="1" dirty="0" smtClean="0">
              <a:solidFill>
                <a:srgbClr val="137292"/>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LT/OPGW </a:t>
            </a:r>
            <a:r>
              <a:rPr lang="pt-BR" sz="2000" b="1" dirty="0" err="1" smtClean="0">
                <a:solidFill>
                  <a:srgbClr val="137292"/>
                </a:solidFill>
                <a:latin typeface="Century Gothic" pitchFamily="34" charset="0"/>
                <a:sym typeface="Gill Sans" pitchFamily="34" charset="0"/>
              </a:rPr>
              <a:t>Manaus-Boa</a:t>
            </a:r>
            <a:r>
              <a:rPr lang="pt-BR" sz="2000" b="1" dirty="0" smtClean="0">
                <a:solidFill>
                  <a:srgbClr val="137292"/>
                </a:solidFill>
                <a:latin typeface="Century Gothic" pitchFamily="34" charset="0"/>
                <a:sym typeface="Gill Sans" pitchFamily="34" charset="0"/>
              </a:rPr>
              <a:t> Vista </a:t>
            </a:r>
            <a:r>
              <a:rPr lang="pt-BR" sz="2000" dirty="0" smtClean="0">
                <a:solidFill>
                  <a:srgbClr val="137292"/>
                </a:solidFill>
                <a:latin typeface="Century Gothic" pitchFamily="34" charset="0"/>
                <a:sym typeface="Gill Sans" pitchFamily="34" charset="0"/>
              </a:rPr>
              <a:t>(em discussão)</a:t>
            </a:r>
            <a:r>
              <a:rPr lang="pt-BR" sz="2000" b="1" dirty="0" smtClean="0">
                <a:solidFill>
                  <a:srgbClr val="137292"/>
                </a:solidFill>
                <a:latin typeface="Century Gothic" pitchFamily="34" charset="0"/>
                <a:sym typeface="Gill Sans" pitchFamily="34" charset="0"/>
              </a:rPr>
              <a:t>  </a:t>
            </a: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defRPr/>
            </a:pPr>
            <a:endParaRPr lang="pt-BR" sz="20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468560" y="5013176"/>
            <a:ext cx="3312368" cy="2376487"/>
          </a:xfrm>
          <a:prstGeom prst="rect">
            <a:avLst/>
          </a:prstGeom>
          <a:noFill/>
          <a:ln w="9525">
            <a:noFill/>
            <a:miter lim="800000"/>
            <a:headEnd/>
            <a:tailEnd/>
          </a:ln>
        </p:spPr>
      </p:pic>
      <p:sp>
        <p:nvSpPr>
          <p:cNvPr id="184" name="CaixaDeTexto 183"/>
          <p:cNvSpPr txBox="1"/>
          <p:nvPr/>
        </p:nvSpPr>
        <p:spPr>
          <a:xfrm>
            <a:off x="35496"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$ 9</a:t>
            </a:r>
            <a:r>
              <a:rPr lang="pt-BR" sz="2000" b="1" dirty="0" smtClean="0">
                <a:solidFill>
                  <a:srgbClr val="137292"/>
                </a:solidFill>
                <a:latin typeface="Century Gothic" pitchFamily="34" charset="0"/>
                <a:sym typeface="Gill Sans"/>
              </a:rPr>
              <a:t>,084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 xmlns:p14="http://schemas.microsoft.com/office/powerpoint/2010/main"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16200000">
            <a:off x="-1004093" y="1353343"/>
            <a:ext cx="6858000" cy="4151313"/>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6" name="Retângulo 5"/>
          <p:cNvSpPr/>
          <p:nvPr/>
        </p:nvSpPr>
        <p:spPr>
          <a:xfrm>
            <a:off x="755650" y="3773488"/>
            <a:ext cx="3024262" cy="2895872"/>
          </a:xfrm>
          <a:prstGeom prst="rect">
            <a:avLst/>
          </a:prstGeom>
          <a:solidFill>
            <a:srgbClr val="137292">
              <a:alpha val="92000"/>
            </a:srgbClr>
          </a:solidFill>
          <a:ln>
            <a:solidFill>
              <a:srgbClr val="116785"/>
            </a:solidFill>
          </a:ln>
          <a:effectLst>
            <a:outerShdw blurRad="508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a:p>
        </p:txBody>
      </p:sp>
      <p:sp>
        <p:nvSpPr>
          <p:cNvPr id="31" name="Retângulo 30"/>
          <p:cNvSpPr/>
          <p:nvPr/>
        </p:nvSpPr>
        <p:spPr>
          <a:xfrm>
            <a:off x="4932363" y="404664"/>
            <a:ext cx="4103687" cy="6497786"/>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sym typeface="Gill Sans" pitchFamily="34" charset="0"/>
            </a:endParaRPr>
          </a:p>
        </p:txBody>
      </p:sp>
      <p:pic>
        <p:nvPicPr>
          <p:cNvPr id="1030" name="Imagem 3"/>
          <p:cNvPicPr>
            <a:picLocks noChangeAspect="1"/>
          </p:cNvPicPr>
          <p:nvPr/>
        </p:nvPicPr>
        <p:blipFill>
          <a:blip r:embed="rId4" cstate="print"/>
          <a:srcRect l="4286" t="56970" r="76492" b="16536"/>
          <a:stretch>
            <a:fillRect/>
          </a:stretch>
        </p:blipFill>
        <p:spPr bwMode="auto">
          <a:xfrm>
            <a:off x="5029200" y="4206875"/>
            <a:ext cx="3816350" cy="1927225"/>
          </a:xfrm>
          <a:prstGeom prst="rect">
            <a:avLst/>
          </a:prstGeom>
          <a:noFill/>
          <a:ln w="9525">
            <a:noFill/>
            <a:miter lim="800000"/>
            <a:headEnd/>
            <a:tailEnd/>
          </a:ln>
        </p:spPr>
      </p:pic>
      <p:sp>
        <p:nvSpPr>
          <p:cNvPr id="8" name="Retângulo 7"/>
          <p:cNvSpPr>
            <a:spLocks noChangeArrowheads="1"/>
          </p:cNvSpPr>
          <p:nvPr/>
        </p:nvSpPr>
        <p:spPr bwMode="auto">
          <a:xfrm>
            <a:off x="676275" y="1700213"/>
            <a:ext cx="1808163" cy="523875"/>
          </a:xfrm>
          <a:prstGeom prst="rect">
            <a:avLst/>
          </a:prstGeom>
          <a:noFill/>
          <a:ln w="9525">
            <a:noFill/>
            <a:miter lim="800000"/>
            <a:headEnd/>
            <a:tailEnd/>
          </a:ln>
        </p:spPr>
        <p:txBody>
          <a:bodyPr>
            <a:spAutoFit/>
          </a:bodyPr>
          <a:lstStyle/>
          <a:p>
            <a:r>
              <a:rPr lang="pt-BR" altLang="ja-JP" sz="2800" b="1">
                <a:solidFill>
                  <a:schemeClr val="bg1"/>
                </a:solidFill>
                <a:latin typeface="Century Gothic" pitchFamily="34" charset="0"/>
                <a:sym typeface="Gill Sans"/>
              </a:rPr>
              <a:t>507,7 mil </a:t>
            </a:r>
          </a:p>
        </p:txBody>
      </p:sp>
      <p:sp>
        <p:nvSpPr>
          <p:cNvPr id="9" name="Retângulo 8"/>
          <p:cNvSpPr>
            <a:spLocks noChangeArrowheads="1"/>
          </p:cNvSpPr>
          <p:nvPr/>
        </p:nvSpPr>
        <p:spPr bwMode="auto">
          <a:xfrm>
            <a:off x="687388" y="2101850"/>
            <a:ext cx="3673475" cy="584200"/>
          </a:xfrm>
          <a:prstGeom prst="rect">
            <a:avLst/>
          </a:prstGeom>
          <a:noFill/>
          <a:ln w="9525">
            <a:noFill/>
            <a:miter lim="800000"/>
            <a:headEnd/>
            <a:tailEnd/>
          </a:ln>
        </p:spPr>
        <p:txBody>
          <a:bodyPr>
            <a:spAutoFit/>
          </a:bodyPr>
          <a:lstStyle/>
          <a:p>
            <a:r>
              <a:rPr lang="pt-BR" altLang="ja-JP" sz="1600" b="1" dirty="0">
                <a:solidFill>
                  <a:schemeClr val="bg1"/>
                </a:solidFill>
                <a:latin typeface="Century Gothic" pitchFamily="34" charset="0"/>
                <a:sym typeface="Gill Sans"/>
              </a:rPr>
              <a:t>Empregos diretos no Setor </a:t>
            </a:r>
          </a:p>
          <a:p>
            <a:r>
              <a:rPr lang="pt-BR" altLang="ja-JP" sz="1600" b="1" dirty="0">
                <a:solidFill>
                  <a:schemeClr val="bg1"/>
                </a:solidFill>
                <a:latin typeface="Century Gothic" pitchFamily="34" charset="0"/>
                <a:sym typeface="Gill Sans"/>
              </a:rPr>
              <a:t>1º semestre de 2013</a:t>
            </a:r>
          </a:p>
        </p:txBody>
      </p:sp>
      <p:pic>
        <p:nvPicPr>
          <p:cNvPr id="1033" name="Imagem 4" descr="Template.png"/>
          <p:cNvPicPr>
            <a:picLocks noChangeAspect="1"/>
          </p:cNvPicPr>
          <p:nvPr/>
        </p:nvPicPr>
        <p:blipFill>
          <a:blip r:embed="rId5"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0" name="Retângulo 19"/>
          <p:cNvSpPr/>
          <p:nvPr/>
        </p:nvSpPr>
        <p:spPr>
          <a:xfrm>
            <a:off x="0" y="372269"/>
            <a:ext cx="9144000" cy="752475"/>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a:spLocks noChangeArrowheads="1"/>
          </p:cNvSpPr>
          <p:nvPr/>
        </p:nvSpPr>
        <p:spPr bwMode="auto">
          <a:xfrm>
            <a:off x="149225" y="353219"/>
            <a:ext cx="8196263" cy="677863"/>
          </a:xfrm>
          <a:prstGeom prst="rect">
            <a:avLst/>
          </a:prstGeom>
          <a:noFill/>
          <a:ln w="9525">
            <a:noFill/>
            <a:miter lim="800000"/>
            <a:headEnd/>
            <a:tailEnd/>
          </a:ln>
        </p:spPr>
        <p:txBody>
          <a:bodyPr>
            <a:spAutoFit/>
          </a:bodyPr>
          <a:lstStyle/>
          <a:p>
            <a:r>
              <a:rPr lang="pt-BR" altLang="ja-JP" sz="3800" b="1" dirty="0" smtClean="0">
                <a:solidFill>
                  <a:schemeClr val="bg1"/>
                </a:solidFill>
                <a:latin typeface="Century Gothic" pitchFamily="34" charset="0"/>
                <a:sym typeface="Gill Sans"/>
              </a:rPr>
              <a:t> Telecom no Brasil</a:t>
            </a:r>
            <a:endParaRPr lang="pt-BR" altLang="ja-JP" sz="3800" b="1" dirty="0">
              <a:solidFill>
                <a:schemeClr val="bg1"/>
              </a:solidFill>
              <a:latin typeface="Century Gothic" pitchFamily="34" charset="0"/>
              <a:sym typeface="Gill Sans"/>
            </a:endParaRPr>
          </a:p>
        </p:txBody>
      </p:sp>
      <p:sp>
        <p:nvSpPr>
          <p:cNvPr id="21" name="Retângulo 20"/>
          <p:cNvSpPr/>
          <p:nvPr/>
        </p:nvSpPr>
        <p:spPr>
          <a:xfrm>
            <a:off x="5436096" y="1628800"/>
            <a:ext cx="3006431" cy="576064"/>
          </a:xfrm>
          <a:prstGeom prst="rect">
            <a:avLst/>
          </a:prstGeom>
          <a:solidFill>
            <a:srgbClr val="116785"/>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pt-BR" b="1" dirty="0">
                <a:solidFill>
                  <a:schemeClr val="bg1"/>
                </a:solidFill>
              </a:rPr>
              <a:t>crescimento do setor em 2012</a:t>
            </a:r>
          </a:p>
        </p:txBody>
      </p:sp>
      <p:sp>
        <p:nvSpPr>
          <p:cNvPr id="1039" name="CaixaDeTexto 21"/>
          <p:cNvSpPr txBox="1">
            <a:spLocks noChangeArrowheads="1"/>
          </p:cNvSpPr>
          <p:nvPr/>
        </p:nvSpPr>
        <p:spPr bwMode="auto">
          <a:xfrm>
            <a:off x="5867400" y="2349500"/>
            <a:ext cx="704850" cy="522288"/>
          </a:xfrm>
          <a:prstGeom prst="rect">
            <a:avLst/>
          </a:prstGeom>
          <a:noFill/>
          <a:ln w="9525">
            <a:noFill/>
            <a:miter lim="800000"/>
            <a:headEnd/>
            <a:tailEnd/>
          </a:ln>
        </p:spPr>
        <p:txBody>
          <a:bodyPr wrap="none">
            <a:spAutoFit/>
          </a:bodyPr>
          <a:lstStyle/>
          <a:p>
            <a:r>
              <a:rPr lang="pt-BR" sz="2800" b="1">
                <a:solidFill>
                  <a:srgbClr val="1D4F5D"/>
                </a:solidFill>
              </a:rPr>
              <a:t>8%</a:t>
            </a:r>
          </a:p>
        </p:txBody>
      </p:sp>
      <p:sp>
        <p:nvSpPr>
          <p:cNvPr id="1040" name="CaixaDeTexto 23"/>
          <p:cNvSpPr txBox="1">
            <a:spLocks noChangeArrowheads="1"/>
          </p:cNvSpPr>
          <p:nvPr/>
        </p:nvSpPr>
        <p:spPr bwMode="auto">
          <a:xfrm>
            <a:off x="5795963" y="3284538"/>
            <a:ext cx="1120775" cy="523875"/>
          </a:xfrm>
          <a:prstGeom prst="rect">
            <a:avLst/>
          </a:prstGeom>
          <a:noFill/>
          <a:ln w="9525">
            <a:noFill/>
            <a:miter lim="800000"/>
            <a:headEnd/>
            <a:tailEnd/>
          </a:ln>
        </p:spPr>
        <p:txBody>
          <a:bodyPr>
            <a:spAutoFit/>
          </a:bodyPr>
          <a:lstStyle/>
          <a:p>
            <a:r>
              <a:rPr lang="pt-BR" sz="2800" b="1">
                <a:solidFill>
                  <a:srgbClr val="1D4F5D"/>
                </a:solidFill>
              </a:rPr>
              <a:t>27%</a:t>
            </a:r>
          </a:p>
        </p:txBody>
      </p:sp>
      <p:sp>
        <p:nvSpPr>
          <p:cNvPr id="1041" name="CaixaDeTexto 24"/>
          <p:cNvSpPr txBox="1">
            <a:spLocks noChangeArrowheads="1"/>
          </p:cNvSpPr>
          <p:nvPr/>
        </p:nvSpPr>
        <p:spPr bwMode="auto">
          <a:xfrm>
            <a:off x="5508625" y="3789363"/>
            <a:ext cx="1684338" cy="261937"/>
          </a:xfrm>
          <a:prstGeom prst="rect">
            <a:avLst/>
          </a:prstGeom>
          <a:noFill/>
          <a:ln w="9525">
            <a:noFill/>
            <a:miter lim="800000"/>
            <a:headEnd/>
            <a:tailEnd/>
          </a:ln>
        </p:spPr>
        <p:txBody>
          <a:bodyPr>
            <a:spAutoFit/>
          </a:bodyPr>
          <a:lstStyle/>
          <a:p>
            <a:r>
              <a:rPr lang="pt-BR" sz="1100" b="1"/>
              <a:t>Tv por assinatura</a:t>
            </a:r>
          </a:p>
        </p:txBody>
      </p:sp>
      <p:sp>
        <p:nvSpPr>
          <p:cNvPr id="1042" name="CaixaDeTexto 25"/>
          <p:cNvSpPr txBox="1">
            <a:spLocks noChangeArrowheads="1"/>
          </p:cNvSpPr>
          <p:nvPr/>
        </p:nvSpPr>
        <p:spPr bwMode="auto">
          <a:xfrm>
            <a:off x="5508625" y="2852738"/>
            <a:ext cx="1511300" cy="261937"/>
          </a:xfrm>
          <a:prstGeom prst="rect">
            <a:avLst/>
          </a:prstGeom>
          <a:noFill/>
          <a:ln w="9525">
            <a:noFill/>
            <a:miter lim="800000"/>
            <a:headEnd/>
            <a:tailEnd/>
          </a:ln>
        </p:spPr>
        <p:txBody>
          <a:bodyPr>
            <a:spAutoFit/>
          </a:bodyPr>
          <a:lstStyle/>
          <a:p>
            <a:r>
              <a:rPr lang="pt-BR" sz="1100" b="1"/>
              <a:t>Telefonia móvel</a:t>
            </a:r>
          </a:p>
        </p:txBody>
      </p:sp>
      <p:sp>
        <p:nvSpPr>
          <p:cNvPr id="1043" name="CaixaDeTexto 26"/>
          <p:cNvSpPr txBox="1">
            <a:spLocks noChangeArrowheads="1"/>
          </p:cNvSpPr>
          <p:nvPr/>
        </p:nvSpPr>
        <p:spPr bwMode="auto">
          <a:xfrm>
            <a:off x="7380288" y="2349500"/>
            <a:ext cx="904875" cy="522288"/>
          </a:xfrm>
          <a:prstGeom prst="rect">
            <a:avLst/>
          </a:prstGeom>
          <a:noFill/>
          <a:ln w="9525">
            <a:noFill/>
            <a:miter lim="800000"/>
            <a:headEnd/>
            <a:tailEnd/>
          </a:ln>
        </p:spPr>
        <p:txBody>
          <a:bodyPr wrap="none">
            <a:spAutoFit/>
          </a:bodyPr>
          <a:lstStyle/>
          <a:p>
            <a:r>
              <a:rPr lang="pt-BR" sz="2800" b="1">
                <a:solidFill>
                  <a:srgbClr val="1D4F5D"/>
                </a:solidFill>
              </a:rPr>
              <a:t>10%</a:t>
            </a:r>
          </a:p>
        </p:txBody>
      </p:sp>
      <p:sp>
        <p:nvSpPr>
          <p:cNvPr id="1044" name="CaixaDeTexto 27"/>
          <p:cNvSpPr txBox="1">
            <a:spLocks noChangeArrowheads="1"/>
          </p:cNvSpPr>
          <p:nvPr/>
        </p:nvSpPr>
        <p:spPr bwMode="auto">
          <a:xfrm>
            <a:off x="7164388" y="2852738"/>
            <a:ext cx="1346200" cy="261937"/>
          </a:xfrm>
          <a:prstGeom prst="rect">
            <a:avLst/>
          </a:prstGeom>
          <a:noFill/>
          <a:ln w="9525">
            <a:noFill/>
            <a:miter lim="800000"/>
            <a:headEnd/>
            <a:tailEnd/>
          </a:ln>
        </p:spPr>
        <p:txBody>
          <a:bodyPr>
            <a:spAutoFit/>
          </a:bodyPr>
          <a:lstStyle/>
          <a:p>
            <a:r>
              <a:rPr lang="pt-BR" sz="1100" b="1"/>
              <a:t>Banda larga fixa</a:t>
            </a:r>
          </a:p>
        </p:txBody>
      </p:sp>
      <p:sp>
        <p:nvSpPr>
          <p:cNvPr id="1045" name="CaixaDeTexto 28"/>
          <p:cNvSpPr txBox="1">
            <a:spLocks noChangeArrowheads="1"/>
          </p:cNvSpPr>
          <p:nvPr/>
        </p:nvSpPr>
        <p:spPr bwMode="auto">
          <a:xfrm>
            <a:off x="7451725" y="3284538"/>
            <a:ext cx="904875" cy="523875"/>
          </a:xfrm>
          <a:prstGeom prst="rect">
            <a:avLst/>
          </a:prstGeom>
          <a:noFill/>
          <a:ln w="9525">
            <a:noFill/>
            <a:miter lim="800000"/>
            <a:headEnd/>
            <a:tailEnd/>
          </a:ln>
        </p:spPr>
        <p:txBody>
          <a:bodyPr wrap="none">
            <a:spAutoFit/>
          </a:bodyPr>
          <a:lstStyle/>
          <a:p>
            <a:r>
              <a:rPr lang="pt-BR" sz="2800" b="1">
                <a:solidFill>
                  <a:srgbClr val="1D4F5D"/>
                </a:solidFill>
              </a:rPr>
              <a:t>60%</a:t>
            </a:r>
          </a:p>
        </p:txBody>
      </p:sp>
      <p:sp>
        <p:nvSpPr>
          <p:cNvPr id="1046" name="CaixaDeTexto 29"/>
          <p:cNvSpPr txBox="1">
            <a:spLocks noChangeArrowheads="1"/>
          </p:cNvSpPr>
          <p:nvPr/>
        </p:nvSpPr>
        <p:spPr bwMode="auto">
          <a:xfrm>
            <a:off x="7164388" y="3789363"/>
            <a:ext cx="1436687" cy="261937"/>
          </a:xfrm>
          <a:prstGeom prst="rect">
            <a:avLst/>
          </a:prstGeom>
          <a:noFill/>
          <a:ln w="9525">
            <a:noFill/>
            <a:miter lim="800000"/>
            <a:headEnd/>
            <a:tailEnd/>
          </a:ln>
        </p:spPr>
        <p:txBody>
          <a:bodyPr>
            <a:spAutoFit/>
          </a:bodyPr>
          <a:lstStyle/>
          <a:p>
            <a:r>
              <a:rPr lang="pt-BR" sz="1100" b="1"/>
              <a:t>Banda larga móvel</a:t>
            </a:r>
          </a:p>
        </p:txBody>
      </p:sp>
      <p:sp>
        <p:nvSpPr>
          <p:cNvPr id="1047" name="Título 3"/>
          <p:cNvSpPr txBox="1">
            <a:spLocks/>
          </p:cNvSpPr>
          <p:nvPr/>
        </p:nvSpPr>
        <p:spPr bwMode="auto">
          <a:xfrm>
            <a:off x="5292725" y="4652963"/>
            <a:ext cx="3527425" cy="1008062"/>
          </a:xfrm>
          <a:prstGeom prst="rect">
            <a:avLst/>
          </a:prstGeom>
          <a:noFill/>
          <a:ln w="9525">
            <a:noFill/>
            <a:miter lim="800000"/>
            <a:headEnd/>
            <a:tailEnd/>
          </a:ln>
        </p:spPr>
        <p:txBody>
          <a:bodyPr lIns="91430" tIns="45715" rIns="91430" bIns="45715" anchor="b"/>
          <a:lstStyle/>
          <a:p>
            <a:pPr algn="ctr">
              <a:lnSpc>
                <a:spcPct val="90000"/>
              </a:lnSpc>
            </a:pPr>
            <a:r>
              <a:rPr lang="pt-BR" sz="3200" b="1">
                <a:solidFill>
                  <a:srgbClr val="116785"/>
                </a:solidFill>
                <a:latin typeface="Calibri" pitchFamily="34" charset="0"/>
                <a:cs typeface="Calibri" pitchFamily="34" charset="0"/>
              </a:rPr>
              <a:t>Setor crescendo acima do PIB</a:t>
            </a:r>
          </a:p>
        </p:txBody>
      </p:sp>
      <p:sp>
        <p:nvSpPr>
          <p:cNvPr id="33" name="Retângulo 32"/>
          <p:cNvSpPr>
            <a:spLocks noChangeArrowheads="1"/>
          </p:cNvSpPr>
          <p:nvPr/>
        </p:nvSpPr>
        <p:spPr bwMode="auto">
          <a:xfrm>
            <a:off x="666750" y="2792413"/>
            <a:ext cx="2952750" cy="522287"/>
          </a:xfrm>
          <a:prstGeom prst="rect">
            <a:avLst/>
          </a:prstGeom>
          <a:noFill/>
          <a:ln w="9525">
            <a:noFill/>
            <a:miter lim="800000"/>
            <a:headEnd/>
            <a:tailEnd/>
          </a:ln>
        </p:spPr>
        <p:txBody>
          <a:bodyPr>
            <a:spAutoFit/>
          </a:bodyPr>
          <a:lstStyle/>
          <a:p>
            <a:r>
              <a:rPr lang="pt-BR" altLang="ja-JP" sz="2800" b="1">
                <a:solidFill>
                  <a:schemeClr val="bg1"/>
                </a:solidFill>
                <a:latin typeface="Century Gothic" pitchFamily="34" charset="0"/>
                <a:sym typeface="Gill Sans"/>
              </a:rPr>
              <a:t>Queda</a:t>
            </a:r>
          </a:p>
        </p:txBody>
      </p:sp>
      <p:sp>
        <p:nvSpPr>
          <p:cNvPr id="1049" name="CaixaDeTexto 3"/>
          <p:cNvSpPr txBox="1">
            <a:spLocks noChangeArrowheads="1"/>
          </p:cNvSpPr>
          <p:nvPr/>
        </p:nvSpPr>
        <p:spPr bwMode="auto">
          <a:xfrm>
            <a:off x="685800" y="3148013"/>
            <a:ext cx="3941763" cy="584200"/>
          </a:xfrm>
          <a:prstGeom prst="rect">
            <a:avLst/>
          </a:prstGeom>
          <a:noFill/>
          <a:ln w="9525">
            <a:noFill/>
            <a:miter lim="800000"/>
            <a:headEnd/>
            <a:tailEnd/>
          </a:ln>
        </p:spPr>
        <p:txBody>
          <a:bodyPr>
            <a:spAutoFit/>
          </a:bodyPr>
          <a:lstStyle/>
          <a:p>
            <a:r>
              <a:rPr lang="pt-BR" sz="1600" b="1" dirty="0">
                <a:solidFill>
                  <a:schemeClr val="bg1"/>
                </a:solidFill>
                <a:latin typeface="Century Gothic" pitchFamily="34" charset="0"/>
                <a:cs typeface="Calibri" pitchFamily="34" charset="0"/>
              </a:rPr>
              <a:t>Preço médio do minuto do celular</a:t>
            </a:r>
          </a:p>
          <a:p>
            <a:r>
              <a:rPr lang="pt-BR" sz="1600" dirty="0">
                <a:solidFill>
                  <a:schemeClr val="bg1"/>
                </a:solidFill>
                <a:latin typeface="Century Gothic" pitchFamily="34" charset="0"/>
                <a:cs typeface="Calibri" pitchFamily="34" charset="0"/>
              </a:rPr>
              <a:t>(em R$, valores com impostos)</a:t>
            </a:r>
          </a:p>
        </p:txBody>
      </p:sp>
      <p:graphicFrame>
        <p:nvGraphicFramePr>
          <p:cNvPr id="1026" name="Objeto 1"/>
          <p:cNvGraphicFramePr>
            <a:graphicFrameLocks/>
          </p:cNvGraphicFramePr>
          <p:nvPr>
            <p:extLst>
              <p:ext uri="{D42A27DB-BD31-4B8C-83A1-F6EECF244321}">
                <p14:modId xmlns="" xmlns:p14="http://schemas.microsoft.com/office/powerpoint/2010/main" val="3095340433"/>
              </p:ext>
            </p:extLst>
          </p:nvPr>
        </p:nvGraphicFramePr>
        <p:xfrm>
          <a:off x="755576" y="3789040"/>
          <a:ext cx="3024336" cy="2880320"/>
        </p:xfrm>
        <a:graphic>
          <a:graphicData uri="http://schemas.openxmlformats.org/presentationml/2006/ole">
            <p:oleObj spid="_x0000_s286725" name="Planilha" r:id="rId6" imgW="3028849" imgH="2838541" progId="Excel.Sheet.8">
              <p:embed/>
            </p:oleObj>
          </a:graphicData>
        </a:graphic>
      </p:graphicFrame>
      <p:sp>
        <p:nvSpPr>
          <p:cNvPr id="3" name="CaixaDeTexto 2"/>
          <p:cNvSpPr txBox="1"/>
          <p:nvPr/>
        </p:nvSpPr>
        <p:spPr>
          <a:xfrm>
            <a:off x="755576" y="6309320"/>
            <a:ext cx="3052311" cy="276999"/>
          </a:xfrm>
          <a:prstGeom prst="rect">
            <a:avLst/>
          </a:prstGeom>
          <a:noFill/>
        </p:spPr>
        <p:txBody>
          <a:bodyPr wrap="square" rtlCol="0">
            <a:spAutoFit/>
          </a:bodyPr>
          <a:lstStyle/>
          <a:p>
            <a:r>
              <a:rPr lang="pt-BR" sz="1200" dirty="0" smtClean="0">
                <a:solidFill>
                  <a:srgbClr val="18414C"/>
                </a:solidFill>
              </a:rPr>
              <a:t>* Média dos planos de todas operadoras </a:t>
            </a:r>
            <a:endParaRPr lang="pt-BR" sz="1200" dirty="0">
              <a:solidFill>
                <a:srgbClr val="18414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up)">
                                      <p:cBhvr>
                                        <p:cTn id="16" dur="500"/>
                                        <p:tgtEl>
                                          <p:spTgt spid="31"/>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animBg="1"/>
      <p:bldP spid="8" grpId="0"/>
      <p:bldP spid="9" grpId="0"/>
      <p:bldP spid="23"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grp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grp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grp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chemeClr val="bg1"/>
                </a:solidFill>
                <a:latin typeface="Century Gothic" pitchFamily="34" charset="0"/>
                <a:ea typeface="Times New Roman" pitchFamily="18" charset="0"/>
                <a:cs typeface="Arial" pitchFamily="34" charset="0"/>
              </a:rPr>
              <a:t>  Vivo em Rondônia</a:t>
            </a:r>
            <a:endParaRPr lang="pt-BR" sz="4800" b="1" u="none" dirty="0">
              <a:solidFill>
                <a:schemeClr val="bg1"/>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717130" y="1903989"/>
            <a:ext cx="432041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30</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21</a:t>
            </a:r>
            <a:endParaRPr lang="pt-BR" sz="2400" b="1" u="none" dirty="0" smtClean="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24%</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+ 570 </a:t>
            </a:r>
            <a:r>
              <a:rPr lang="pt-BR" sz="2400" b="1" u="none" dirty="0" smtClean="0">
                <a:solidFill>
                  <a:srgbClr val="137292"/>
                </a:solidFill>
                <a:latin typeface="Century Gothic" pitchFamily="34" charset="0"/>
                <a:sym typeface="Gill Sans" pitchFamily="34" charset="0"/>
              </a:rPr>
              <a:t>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 </a:t>
            </a:r>
            <a:r>
              <a:rPr lang="pt-BR" sz="2400" b="1" dirty="0" smtClean="0">
                <a:solidFill>
                  <a:srgbClr val="137292"/>
                </a:solidFill>
                <a:latin typeface="Century Gothic" pitchFamily="34" charset="0"/>
                <a:sym typeface="Gill Sans" pitchFamily="34" charset="0"/>
              </a:rPr>
              <a:t>+ 54,7 milhões</a:t>
            </a:r>
          </a:p>
        </p:txBody>
      </p:sp>
      <p:pic>
        <p:nvPicPr>
          <p:cNvPr id="72"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73" name="CaixaDeTexto 72"/>
          <p:cNvSpPr txBox="1"/>
          <p:nvPr/>
        </p:nvSpPr>
        <p:spPr>
          <a:xfrm>
            <a:off x="-36512"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9,177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09120"/>
            <a:ext cx="4824536" cy="1400383"/>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3 loja próprias</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1.134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RO</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2"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49330"/>
            <a:ext cx="5436096" cy="5155257"/>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1600" b="1" u="none" dirty="0">
                <a:solidFill>
                  <a:srgbClr val="137292"/>
                </a:solidFill>
                <a:latin typeface="Century Gothic" pitchFamily="34" charset="0"/>
                <a:sym typeface="Gill Sans" pitchFamily="34" charset="0"/>
              </a:rPr>
              <a:t>I</a:t>
            </a:r>
            <a:r>
              <a:rPr lang="pt-BR" sz="1600" b="1" u="none" dirty="0" smtClean="0">
                <a:solidFill>
                  <a:srgbClr val="137292"/>
                </a:solidFill>
                <a:latin typeface="Century Gothic" pitchFamily="34" charset="0"/>
                <a:sym typeface="Gill Sans" pitchFamily="34" charset="0"/>
              </a:rPr>
              <a:t>mplantação 3G realizada</a:t>
            </a:r>
          </a:p>
          <a:p>
            <a:pPr marL="285750" indent="-285750">
              <a:spcAft>
                <a:spcPts val="300"/>
              </a:spcAft>
              <a:buClr>
                <a:srgbClr val="137292"/>
              </a:buClr>
              <a:buFont typeface="Wingdings" panose="05000000000000000000" pitchFamily="2" charset="2"/>
              <a:buChar char="ü"/>
              <a:defRPr/>
            </a:pPr>
            <a:r>
              <a:rPr lang="pt-BR" sz="1600" u="none" dirty="0" smtClean="0">
                <a:solidFill>
                  <a:srgbClr val="032936"/>
                </a:solidFill>
                <a:latin typeface="Century Gothic" pitchFamily="34" charset="0"/>
                <a:ea typeface="+mn-ea"/>
                <a:cs typeface="+mn-cs"/>
                <a:sym typeface="Gill Sans" pitchFamily="34" charset="0"/>
              </a:rPr>
              <a:t>Governador Jorge Teixeira, Urupá, Santa Luzia e Nova Brasilândia d’ Oeste</a:t>
            </a:r>
            <a:endParaRPr lang="pt-BR" sz="1600" b="1" u="none" dirty="0" smtClean="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Ampliação cobertura 3G realizada</a:t>
            </a:r>
          </a:p>
          <a:p>
            <a:pPr marL="285750" indent="-285750">
              <a:spcAft>
                <a:spcPts val="300"/>
              </a:spcAft>
              <a:buClr>
                <a:srgbClr val="137292"/>
              </a:buClr>
              <a:buFont typeface="Wingdings" panose="05000000000000000000" pitchFamily="2" charset="2"/>
              <a:buChar char="ü"/>
              <a:defRPr/>
            </a:pPr>
            <a:r>
              <a:rPr lang="pt-BR" sz="1600" u="none" dirty="0" smtClean="0">
                <a:solidFill>
                  <a:srgbClr val="032936"/>
                </a:solidFill>
                <a:latin typeface="Century Gothic" pitchFamily="34" charset="0"/>
                <a:sym typeface="Gill Sans" pitchFamily="34" charset="0"/>
              </a:rPr>
              <a:t>Governador Jorge Teixeira, Urupá, Santa Luzia e Nova Brasilândia d’ Oeste</a:t>
            </a:r>
            <a:r>
              <a:rPr lang="pt-BR" sz="1600" b="1" u="none" dirty="0" smtClean="0">
                <a:solidFill>
                  <a:srgbClr val="032936"/>
                </a:solidFill>
                <a:latin typeface="Century Gothic" pitchFamily="34" charset="0"/>
                <a:sym typeface="Gill Sans" pitchFamily="34" charset="0"/>
              </a:rPr>
              <a:t>.</a:t>
            </a:r>
            <a:endParaRPr lang="pt-BR" sz="1600" b="1" u="none" dirty="0" smtClean="0">
              <a:solidFill>
                <a:srgbClr val="FF0000"/>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 </a:t>
            </a:r>
            <a:r>
              <a:rPr lang="pt-BR" sz="1600" b="1" u="none" dirty="0">
                <a:solidFill>
                  <a:srgbClr val="137292"/>
                </a:solidFill>
                <a:latin typeface="Century Gothic" pitchFamily="34" charset="0"/>
                <a:sym typeface="Gill Sans" pitchFamily="34" charset="0"/>
              </a:rPr>
              <a:t>Ampliação capacidade 3G </a:t>
            </a:r>
            <a:endParaRPr lang="pt-BR" sz="1600" b="1" u="none" dirty="0" smtClean="0">
              <a:solidFill>
                <a:srgbClr val="137292"/>
              </a:solidFill>
              <a:latin typeface="Century Gothic" pitchFamily="34" charset="0"/>
              <a:sym typeface="Gill Sans" pitchFamily="34" charset="0"/>
            </a:endParaRPr>
          </a:p>
          <a:p>
            <a:pPr marL="285750" lvl="0" indent="-285750">
              <a:spcAft>
                <a:spcPts val="300"/>
              </a:spcAft>
              <a:buClr>
                <a:srgbClr val="137292"/>
              </a:buClr>
              <a:buFont typeface="Wingdings" panose="05000000000000000000" pitchFamily="2" charset="2"/>
              <a:buChar char="ü"/>
              <a:defRPr/>
            </a:pPr>
            <a:r>
              <a:rPr lang="pt-BR" sz="1600" dirty="0" smtClean="0">
                <a:solidFill>
                  <a:srgbClr val="032936"/>
                </a:solidFill>
                <a:latin typeface="Century Gothic" pitchFamily="34" charset="0"/>
                <a:sym typeface="Gill Sans" pitchFamily="34" charset="0"/>
              </a:rPr>
              <a:t>Projeto Capacidade 2013</a:t>
            </a:r>
            <a:r>
              <a:rPr lang="pt-BR" sz="1600" u="none" dirty="0" smtClean="0">
                <a:solidFill>
                  <a:srgbClr val="032936"/>
                </a:solidFill>
                <a:latin typeface="Century Gothic" pitchFamily="34" charset="0"/>
                <a:sym typeface="Gill Sans" pitchFamily="34" charset="0"/>
              </a:rPr>
              <a:t>: </a:t>
            </a:r>
            <a:r>
              <a:rPr lang="pt-BR" sz="1600" u="none" dirty="0">
                <a:solidFill>
                  <a:srgbClr val="032936"/>
                </a:solidFill>
                <a:latin typeface="Century Gothic" pitchFamily="34" charset="0"/>
                <a:sym typeface="Gill Sans" pitchFamily="34" charset="0"/>
              </a:rPr>
              <a:t>a</a:t>
            </a:r>
            <a:r>
              <a:rPr lang="pt-BR" sz="1600" u="none" dirty="0" smtClean="0">
                <a:solidFill>
                  <a:srgbClr val="032936"/>
                </a:solidFill>
                <a:latin typeface="Century Gothic" pitchFamily="34" charset="0"/>
                <a:sym typeface="Gill Sans" pitchFamily="34" charset="0"/>
              </a:rPr>
              <a:t>mpliação de portadoras em 22 sites (6 em Porto Velho, demais sites no interior do estado); 1 novo site para adensamento no Pólo Jirau</a:t>
            </a:r>
          </a:p>
          <a:p>
            <a:pPr marL="285750" lvl="0" indent="-285750">
              <a:spcAft>
                <a:spcPts val="300"/>
              </a:spcAft>
              <a:buClr>
                <a:srgbClr val="137292"/>
              </a:buClr>
              <a:buFont typeface="Wingdings" panose="05000000000000000000" pitchFamily="2" charset="2"/>
              <a:buChar char="ü"/>
              <a:defRPr/>
            </a:pPr>
            <a:r>
              <a:rPr lang="pt-BR" sz="1600" dirty="0" smtClean="0">
                <a:solidFill>
                  <a:srgbClr val="032936"/>
                </a:solidFill>
                <a:latin typeface="Century Gothic" pitchFamily="34" charset="0"/>
                <a:sym typeface="Gill Sans" pitchFamily="34" charset="0"/>
              </a:rPr>
              <a:t>Projeto 300K</a:t>
            </a:r>
            <a:r>
              <a:rPr lang="pt-BR" sz="1600" u="none" dirty="0" smtClean="0">
                <a:solidFill>
                  <a:srgbClr val="032936"/>
                </a:solidFill>
                <a:latin typeface="Century Gothic" pitchFamily="34" charset="0"/>
                <a:sym typeface="Gill Sans" pitchFamily="34" charset="0"/>
              </a:rPr>
              <a:t>: Ampliação de portadora em 9 sites de Porto Velho e implantação de um novo site em Porto Velho. </a:t>
            </a: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Voz: ampliação da capacidade com1800 MHz</a:t>
            </a:r>
          </a:p>
          <a:p>
            <a:pPr>
              <a:spcAft>
                <a:spcPts val="300"/>
              </a:spcAft>
              <a:buClr>
                <a:srgbClr val="137292"/>
              </a:buClr>
              <a:defRPr/>
            </a:pPr>
            <a:r>
              <a:rPr lang="pt-BR" sz="1600" b="1" dirty="0">
                <a:solidFill>
                  <a:srgbClr val="137292"/>
                </a:solidFill>
                <a:latin typeface="Century Gothic" pitchFamily="34" charset="0"/>
                <a:sym typeface="Gill Sans" pitchFamily="34" charset="0"/>
              </a:rPr>
              <a:t>em 29 municípios</a:t>
            </a:r>
          </a:p>
          <a:p>
            <a:pPr marL="285750" indent="-285750">
              <a:spcAft>
                <a:spcPts val="300"/>
              </a:spcAft>
              <a:buClr>
                <a:srgbClr val="137292"/>
              </a:buClr>
              <a:buFont typeface="Wingdings" panose="05000000000000000000" pitchFamily="2" charset="2"/>
              <a:buChar char="ü"/>
              <a:defRPr/>
            </a:pPr>
            <a:r>
              <a:rPr lang="pt-BR" sz="1600" b="1" u="none" dirty="0" smtClean="0">
                <a:solidFill>
                  <a:srgbClr val="137292"/>
                </a:solidFill>
                <a:latin typeface="Century Gothic" pitchFamily="34" charset="0"/>
                <a:ea typeface="+mn-ea"/>
                <a:cs typeface="+mn-cs"/>
                <a:sym typeface="Gill Sans" pitchFamily="34" charset="0"/>
              </a:rPr>
              <a:t>Novos sites implantados: </a:t>
            </a:r>
            <a:r>
              <a:rPr lang="pt-BR" sz="1600" u="none" dirty="0" smtClean="0">
                <a:solidFill>
                  <a:srgbClr val="032936"/>
                </a:solidFill>
                <a:latin typeface="Century Gothic" pitchFamily="34" charset="0"/>
                <a:ea typeface="+mn-ea"/>
                <a:cs typeface="+mn-cs"/>
                <a:sym typeface="Gill Sans" pitchFamily="34" charset="0"/>
              </a:rPr>
              <a:t>Rolim de Moura, Ouro Preto d’Oeste Cacoal e Porto Velho.</a:t>
            </a:r>
          </a:p>
          <a:p>
            <a:pPr marL="177800" indent="-177800">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29"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grp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9"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grp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2"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Rectangle 92"/>
            <p:cNvSpPr>
              <a:spLocks noChangeArrowheads="1"/>
            </p:cNvSpPr>
            <p:nvPr/>
          </p:nvSpPr>
          <p:spPr bwMode="auto">
            <a:xfrm>
              <a:off x="3412" y="2399"/>
              <a:ext cx="100" cy="68"/>
            </a:xfrm>
            <a:prstGeom prst="rect">
              <a:avLst/>
            </a:prstGeom>
            <a:grp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5" name="Imagem 1"/>
          <p:cNvPicPr>
            <a:picLocks noChangeAspect="1"/>
          </p:cNvPicPr>
          <p:nvPr/>
        </p:nvPicPr>
        <p:blipFill>
          <a:blip r:embed="rId3"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186" name="CaixaDeTexto 185"/>
          <p:cNvSpPr txBox="1"/>
          <p:nvPr/>
        </p:nvSpPr>
        <p:spPr>
          <a:xfrm>
            <a:off x="-36512"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9,177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 xmlns:p14="http://schemas.microsoft.com/office/powerpoint/2010/main" val="4241849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032936"/>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Tocantins</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707904" y="1903989"/>
            <a:ext cx="432041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68</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15</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19.83%</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u="none" dirty="0" smtClean="0">
                <a:solidFill>
                  <a:srgbClr val="137292"/>
                </a:solidFill>
                <a:latin typeface="Century Gothic" pitchFamily="34" charset="0"/>
                <a:sym typeface="Gill Sans" pitchFamily="34" charset="0"/>
              </a:rPr>
              <a:t>364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 </a:t>
            </a:r>
            <a:r>
              <a:rPr lang="pt-BR" sz="2400" b="1" dirty="0" smtClean="0">
                <a:solidFill>
                  <a:srgbClr val="137292"/>
                </a:solidFill>
                <a:latin typeface="Century Gothic" pitchFamily="34" charset="0"/>
                <a:sym typeface="Gill Sans" pitchFamily="34" charset="0"/>
              </a:rPr>
              <a:t>+ 21,8 milhões</a:t>
            </a:r>
          </a:p>
        </p:txBody>
      </p:sp>
      <p:pic>
        <p:nvPicPr>
          <p:cNvPr id="72" name="Imagem 1"/>
          <p:cNvPicPr>
            <a:picLocks noChangeAspect="1"/>
          </p:cNvPicPr>
          <p:nvPr/>
        </p:nvPicPr>
        <p:blipFill>
          <a:blip r:embed="rId4"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73" name="CaixaDeTexto 72"/>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$ 15</a:t>
            </a:r>
            <a:r>
              <a:rPr lang="pt-BR" sz="2000" b="1" dirty="0" smtClean="0">
                <a:solidFill>
                  <a:srgbClr val="137292"/>
                </a:solidFill>
                <a:latin typeface="Century Gothic" pitchFamily="34" charset="0"/>
                <a:sym typeface="Gill Sans"/>
              </a:rPr>
              <a:t>,4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62688"/>
            <a:ext cx="4752528" cy="1746632"/>
          </a:xfrm>
          <a:prstGeom prst="rect">
            <a:avLst/>
          </a:prstGeom>
          <a:noFill/>
        </p:spPr>
        <p:txBody>
          <a:bodyPr wrap="square" rtlCol="0">
            <a:spAutoFit/>
          </a:bodyPr>
          <a:lstStyle/>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 de lojas – </a:t>
            </a:r>
            <a:r>
              <a:rPr lang="pt-BR" sz="2000" b="1" dirty="0" smtClean="0">
                <a:solidFill>
                  <a:srgbClr val="137292"/>
                </a:solidFill>
                <a:latin typeface="+mn-lt"/>
                <a:sym typeface="Gill Sans" pitchFamily="34" charset="0"/>
              </a:rPr>
              <a:t>4 (destes 1 é quiosque)</a:t>
            </a:r>
          </a:p>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 de Pontos de recarga – </a:t>
            </a:r>
            <a:r>
              <a:rPr lang="pt-BR" sz="2000" b="1" dirty="0" smtClean="0">
                <a:solidFill>
                  <a:srgbClr val="137292"/>
                </a:solidFill>
                <a:latin typeface="+mn-lt"/>
                <a:sym typeface="Gill Sans" pitchFamily="34" charset="0"/>
              </a:rPr>
              <a:t>2780</a:t>
            </a:r>
          </a:p>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Números de Pontos de venda (varejo e revenda) –  </a:t>
            </a:r>
            <a:r>
              <a:rPr lang="pt-BR" sz="2000" b="1" dirty="0" smtClean="0">
                <a:solidFill>
                  <a:srgbClr val="137292"/>
                </a:solidFill>
                <a:latin typeface="+mn-lt"/>
                <a:sym typeface="Gill Sans" pitchFamily="34" charset="0"/>
              </a:rPr>
              <a:t>94</a:t>
            </a:r>
          </a:p>
          <a:p>
            <a:pPr marL="177800" indent="-177800">
              <a:spcAft>
                <a:spcPts val="300"/>
              </a:spcAft>
              <a:buClr>
                <a:srgbClr val="137292"/>
              </a:buClr>
              <a:buFont typeface="Arial" pitchFamily="34" charset="0"/>
              <a:buChar char="•"/>
            </a:pPr>
            <a:endParaRPr lang="pt-BR" sz="2000" dirty="0" smtClean="0">
              <a:solidFill>
                <a:srgbClr val="032936"/>
              </a:solidFill>
              <a:latin typeface="+mn-lt"/>
              <a:sym typeface="Gill Sans"/>
            </a:endParaRPr>
          </a:p>
        </p:txBody>
      </p:sp>
    </p:spTree>
    <p:extLst>
      <p:ext uri="{BB962C8B-B14F-4D97-AF65-F5344CB8AC3E}">
        <p14:creationId xmlns="" xmlns:p14="http://schemas.microsoft.com/office/powerpoint/2010/main"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TO</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 xmlns:a14="http://schemas.microsoft.com/office/drawing/2010/main"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 name="CaixaDeTexto 70"/>
          <p:cNvSpPr txBox="1"/>
          <p:nvPr/>
        </p:nvSpPr>
        <p:spPr>
          <a:xfrm>
            <a:off x="3673883" y="1549330"/>
            <a:ext cx="5436096" cy="4985980"/>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b="1" u="none" dirty="0">
                <a:solidFill>
                  <a:srgbClr val="137292"/>
                </a:solidFill>
                <a:latin typeface="Century Gothic" pitchFamily="34" charset="0"/>
                <a:sym typeface="Gill Sans" pitchFamily="34" charset="0"/>
              </a:rPr>
              <a:t>I</a:t>
            </a:r>
            <a:r>
              <a:rPr lang="pt-BR" b="1" u="none" dirty="0" smtClean="0">
                <a:solidFill>
                  <a:srgbClr val="137292"/>
                </a:solidFill>
                <a:latin typeface="Century Gothic" pitchFamily="34" charset="0"/>
                <a:sym typeface="Gill Sans" pitchFamily="34" charset="0"/>
              </a:rPr>
              <a:t>mplantação 3G realizada</a:t>
            </a:r>
          </a:p>
          <a:p>
            <a:pPr marL="177800" indent="-177800" algn="just">
              <a:spcAft>
                <a:spcPts val="300"/>
              </a:spcAft>
              <a:buClr>
                <a:srgbClr val="137292"/>
              </a:buClr>
              <a:defRPr/>
            </a:pPr>
            <a:r>
              <a:rPr lang="pt-BR" u="none" dirty="0" smtClean="0">
                <a:solidFill>
                  <a:srgbClr val="032936"/>
                </a:solidFill>
                <a:latin typeface="Century Gothic" pitchFamily="34" charset="0"/>
                <a:ea typeface="+mn-ea"/>
                <a:cs typeface="+mn-cs"/>
                <a:sym typeface="Gill Sans" pitchFamily="34" charset="0"/>
              </a:rPr>
              <a:t>Augustinópolis, </a:t>
            </a:r>
            <a:r>
              <a:rPr lang="pt-BR" u="none" dirty="0" smtClean="0">
                <a:solidFill>
                  <a:srgbClr val="032936"/>
                </a:solidFill>
                <a:latin typeface="Century Gothic" pitchFamily="34" charset="0"/>
                <a:sym typeface="Gill Sans" pitchFamily="34" charset="0"/>
              </a:rPr>
              <a:t>Buriti do TO, </a:t>
            </a:r>
            <a:r>
              <a:rPr lang="pt-BR" u="none" dirty="0" smtClean="0">
                <a:solidFill>
                  <a:srgbClr val="032936"/>
                </a:solidFill>
                <a:latin typeface="Century Gothic" pitchFamily="34" charset="0"/>
                <a:ea typeface="+mn-ea"/>
                <a:cs typeface="+mn-cs"/>
                <a:sym typeface="Gill Sans" pitchFamily="34" charset="0"/>
              </a:rPr>
              <a:t>Carrasco Bonito, Sampaio, São Sebastião do TO</a:t>
            </a:r>
          </a:p>
          <a:p>
            <a:pPr>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Ampliação cobertura 3G realizada</a:t>
            </a:r>
          </a:p>
          <a:p>
            <a:pPr>
              <a:spcAft>
                <a:spcPts val="300"/>
              </a:spcAft>
              <a:buClr>
                <a:srgbClr val="137292"/>
              </a:buClr>
              <a:defRPr/>
            </a:pPr>
            <a:r>
              <a:rPr lang="pt-BR" u="none" dirty="0">
                <a:solidFill>
                  <a:srgbClr val="032936"/>
                </a:solidFill>
                <a:latin typeface="Century Gothic" pitchFamily="34" charset="0"/>
                <a:sym typeface="Gill Sans" pitchFamily="34" charset="0"/>
              </a:rPr>
              <a:t>Araguaína, Gurupi, Palmas, Paraíso, Porto Nacional, </a:t>
            </a:r>
            <a:r>
              <a:rPr lang="pt-BR" u="none" dirty="0" err="1">
                <a:solidFill>
                  <a:srgbClr val="032936"/>
                </a:solidFill>
                <a:latin typeface="Century Gothic" pitchFamily="34" charset="0"/>
                <a:sym typeface="Gill Sans" pitchFamily="34" charset="0"/>
              </a:rPr>
              <a:t>Taquaruçu</a:t>
            </a:r>
            <a:endParaRPr lang="pt-BR" u="none" dirty="0">
              <a:solidFill>
                <a:srgbClr val="032936"/>
              </a:solidFill>
              <a:latin typeface="Century Gothic" pitchFamily="34" charset="0"/>
              <a:sym typeface="Gill Sans" pitchFamily="34" charset="0"/>
            </a:endParaRPr>
          </a:p>
          <a:p>
            <a:pPr>
              <a:spcAft>
                <a:spcPts val="300"/>
              </a:spcAft>
              <a:buClr>
                <a:srgbClr val="137292"/>
              </a:buClr>
              <a:defRPr/>
            </a:pPr>
            <a:endParaRPr lang="pt-BR" b="1" u="none" dirty="0" smtClean="0">
              <a:solidFill>
                <a:srgbClr val="137292"/>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 </a:t>
            </a:r>
            <a:r>
              <a:rPr lang="pt-BR"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u="none" dirty="0" smtClean="0">
                <a:solidFill>
                  <a:srgbClr val="032936"/>
                </a:solidFill>
                <a:latin typeface="Century Gothic" pitchFamily="34" charset="0"/>
                <a:ea typeface="+mn-ea"/>
                <a:cs typeface="+mn-cs"/>
                <a:sym typeface="Gill Sans" pitchFamily="34" charset="0"/>
              </a:rPr>
              <a:t>Araguaína, Gurupi, Palmas, Paraíso</a:t>
            </a:r>
          </a:p>
          <a:p>
            <a:pPr>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u="none" dirty="0" smtClean="0">
                <a:solidFill>
                  <a:srgbClr val="032936"/>
                </a:solidFill>
                <a:latin typeface="Century Gothic" pitchFamily="34" charset="0"/>
                <a:ea typeface="+mn-ea"/>
                <a:cs typeface="+mn-cs"/>
                <a:sym typeface="Gill Sans" pitchFamily="34" charset="0"/>
              </a:rPr>
              <a:t>Voz: </a:t>
            </a:r>
            <a:r>
              <a:rPr lang="pt-BR" u="none" dirty="0" smtClean="0">
                <a:solidFill>
                  <a:schemeClr val="tx1"/>
                </a:solidFill>
                <a:latin typeface="Century Gothic" pitchFamily="34" charset="0"/>
                <a:sym typeface="Gill Sans" pitchFamily="34" charset="0"/>
              </a:rPr>
              <a:t>ampliação da capacidade com</a:t>
            </a:r>
            <a:r>
              <a:rPr lang="pt-BR" b="1" u="none" dirty="0" smtClean="0">
                <a:solidFill>
                  <a:srgbClr val="137292"/>
                </a:solidFill>
                <a:latin typeface="Century Gothic" pitchFamily="34" charset="0"/>
                <a:sym typeface="Gill Sans" pitchFamily="34" charset="0"/>
              </a:rPr>
              <a:t>1800 MHz -</a:t>
            </a:r>
            <a:r>
              <a:rPr lang="pt-BR" b="1" u="none" dirty="0" smtClean="0">
                <a:solidFill>
                  <a:srgbClr val="137292"/>
                </a:solidFill>
                <a:latin typeface="Century Gothic" pitchFamily="34" charset="0"/>
                <a:ea typeface="+mn-ea"/>
                <a:cs typeface="+mn-cs"/>
                <a:sym typeface="Gill Sans" pitchFamily="34" charset="0"/>
              </a:rPr>
              <a:t> 40 municípios</a:t>
            </a:r>
          </a:p>
          <a:p>
            <a:pPr>
              <a:spcAft>
                <a:spcPts val="300"/>
              </a:spcAft>
              <a:buClr>
                <a:srgbClr val="137292"/>
              </a:buClr>
              <a:defRPr/>
            </a:pPr>
            <a:r>
              <a:rPr lang="pt-BR" u="none" dirty="0" smtClean="0">
                <a:latin typeface="Century Gothic" pitchFamily="34" charset="0"/>
                <a:ea typeface="+mn-ea"/>
                <a:cs typeface="+mn-cs"/>
                <a:sym typeface="Gill Sans" pitchFamily="34" charset="0"/>
              </a:rPr>
              <a:t>Novos sites: </a:t>
            </a:r>
            <a:r>
              <a:rPr lang="pt-BR" b="1" u="none" dirty="0" smtClean="0">
                <a:solidFill>
                  <a:srgbClr val="137292"/>
                </a:solidFill>
                <a:latin typeface="Century Gothic" pitchFamily="34" charset="0"/>
                <a:ea typeface="+mn-ea"/>
                <a:cs typeface="+mn-cs"/>
                <a:sym typeface="Gill Sans" pitchFamily="34" charset="0"/>
              </a:rPr>
              <a:t>Palmas, Araguaína </a:t>
            </a: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Implantação do 4G </a:t>
            </a:r>
            <a:r>
              <a:rPr lang="pt-BR" u="none" dirty="0" smtClean="0">
                <a:solidFill>
                  <a:srgbClr val="032936"/>
                </a:solidFill>
                <a:latin typeface="Century Gothic" pitchFamily="34" charset="0"/>
                <a:ea typeface="+mn-ea"/>
                <a:cs typeface="+mn-cs"/>
                <a:sym typeface="Gill Sans" pitchFamily="34" charset="0"/>
              </a:rPr>
              <a:t>– Palmas em 2013</a:t>
            </a:r>
            <a:endParaRPr lang="pt-BR" b="1" u="none" dirty="0">
              <a:solidFill>
                <a:srgbClr val="FF0000"/>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1988840"/>
            <a:ext cx="3460752" cy="3225790"/>
            <a:chOff x="839" y="243"/>
            <a:chExt cx="4021" cy="3748"/>
          </a:xfrm>
          <a:solidFill>
            <a:srgbClr val="137292"/>
          </a:solidFill>
        </p:grpSpPr>
        <p:sp>
          <p:nvSpPr>
            <p:cNvPr id="129"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9"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032936"/>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2"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5" name="Imagem 1"/>
          <p:cNvPicPr>
            <a:picLocks noChangeAspect="1"/>
          </p:cNvPicPr>
          <p:nvPr/>
        </p:nvPicPr>
        <p:blipFill>
          <a:blip r:embed="rId4" cstate="print"/>
          <a:srcRect l="4286" t="27879" r="76492" b="44936"/>
          <a:stretch>
            <a:fillRect/>
          </a:stretch>
        </p:blipFill>
        <p:spPr bwMode="auto">
          <a:xfrm>
            <a:off x="-540568" y="4869160"/>
            <a:ext cx="3312368" cy="2376487"/>
          </a:xfrm>
          <a:prstGeom prst="rect">
            <a:avLst/>
          </a:prstGeom>
          <a:noFill/>
          <a:ln w="9525">
            <a:noFill/>
            <a:miter lim="800000"/>
            <a:headEnd/>
            <a:tailEnd/>
          </a:ln>
        </p:spPr>
      </p:pic>
      <p:sp>
        <p:nvSpPr>
          <p:cNvPr id="186" name="CaixaDeTexto 185"/>
          <p:cNvSpPr txBox="1"/>
          <p:nvPr/>
        </p:nvSpPr>
        <p:spPr>
          <a:xfrm>
            <a:off x="-36512" y="5509904"/>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$ 15</a:t>
            </a:r>
            <a:r>
              <a:rPr lang="pt-BR" sz="2000" b="1" dirty="0" smtClean="0">
                <a:solidFill>
                  <a:srgbClr val="137292"/>
                </a:solidFill>
                <a:latin typeface="Century Gothic" pitchFamily="34" charset="0"/>
                <a:sym typeface="Gill Sans"/>
              </a:rPr>
              <a:t>,4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 xmlns:p14="http://schemas.microsoft.com/office/powerpoint/2010/main" val="4241849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3"/>
          <p:cNvPicPr>
            <a:picLocks noChangeAspect="1" noChangeArrowheads="1"/>
          </p:cNvPicPr>
          <p:nvPr/>
        </p:nvPicPr>
        <p:blipFill>
          <a:blip r:embed="rId2" cstate="print"/>
          <a:srcRect/>
          <a:stretch>
            <a:fillRect/>
          </a:stretch>
        </p:blipFill>
        <p:spPr bwMode="auto">
          <a:xfrm>
            <a:off x="61913" y="-26988"/>
            <a:ext cx="9144000" cy="6858001"/>
          </a:xfrm>
          <a:prstGeom prst="rect">
            <a:avLst/>
          </a:prstGeom>
          <a:noFill/>
          <a:ln w="9525">
            <a:noFill/>
            <a:miter lim="800000"/>
            <a:headEnd/>
            <a:tailEnd/>
          </a:ln>
        </p:spPr>
      </p:pic>
      <p:sp>
        <p:nvSpPr>
          <p:cNvPr id="8" name="Retângulo 7"/>
          <p:cNvSpPr/>
          <p:nvPr/>
        </p:nvSpPr>
        <p:spPr>
          <a:xfrm>
            <a:off x="-3175" y="-26988"/>
            <a:ext cx="3465513" cy="6902451"/>
          </a:xfrm>
          <a:prstGeom prst="rect">
            <a:avLst/>
          </a:prstGeom>
          <a:solidFill>
            <a:srgbClr val="1372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12" name="Retângulo 11"/>
          <p:cNvSpPr/>
          <p:nvPr/>
        </p:nvSpPr>
        <p:spPr>
          <a:xfrm>
            <a:off x="0" y="404813"/>
            <a:ext cx="9144000" cy="936625"/>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23" name="CaixaDeTexto 22"/>
          <p:cNvSpPr txBox="1"/>
          <p:nvPr/>
        </p:nvSpPr>
        <p:spPr>
          <a:xfrm>
            <a:off x="34925" y="488950"/>
            <a:ext cx="9109075" cy="707886"/>
          </a:xfrm>
          <a:prstGeom prst="rect">
            <a:avLst/>
          </a:prstGeom>
          <a:noFill/>
        </p:spPr>
        <p:txBody>
          <a:bodyPr>
            <a:spAutoFit/>
          </a:bodyPr>
          <a:lstStyle/>
          <a:p>
            <a:pPr>
              <a:defRPr/>
            </a:pPr>
            <a:r>
              <a:rPr lang="pt-BR" sz="4000" b="1" dirty="0" smtClean="0">
                <a:solidFill>
                  <a:srgbClr val="FFFFFF"/>
                </a:solidFill>
                <a:latin typeface="Century Gothic" pitchFamily="34" charset="0"/>
              </a:rPr>
              <a:t>4G </a:t>
            </a:r>
            <a:r>
              <a:rPr lang="pt-BR" sz="4000" b="1" smtClean="0">
                <a:solidFill>
                  <a:srgbClr val="FFFFFF"/>
                </a:solidFill>
                <a:latin typeface="Century Gothic" pitchFamily="34" charset="0"/>
              </a:rPr>
              <a:t>– </a:t>
            </a:r>
            <a:r>
              <a:rPr lang="pt-BR" sz="4000" b="1">
                <a:solidFill>
                  <a:srgbClr val="FFFFFF"/>
                </a:solidFill>
                <a:latin typeface="Century Gothic" pitchFamily="34" charset="0"/>
              </a:rPr>
              <a:t>m</a:t>
            </a:r>
            <a:r>
              <a:rPr lang="pt-BR" sz="4000" b="1" smtClean="0">
                <a:solidFill>
                  <a:srgbClr val="FFFFFF"/>
                </a:solidFill>
                <a:latin typeface="Century Gothic" pitchFamily="34" charset="0"/>
              </a:rPr>
              <a:t>uito </a:t>
            </a:r>
            <a:r>
              <a:rPr lang="pt-BR" sz="4000" b="1" dirty="0" smtClean="0">
                <a:solidFill>
                  <a:srgbClr val="FFFFFF"/>
                </a:solidFill>
                <a:latin typeface="Century Gothic" pitchFamily="34" charset="0"/>
              </a:rPr>
              <a:t>além </a:t>
            </a:r>
            <a:r>
              <a:rPr lang="pt-BR" sz="4000" b="1" smtClean="0">
                <a:solidFill>
                  <a:srgbClr val="FFFFFF"/>
                </a:solidFill>
                <a:latin typeface="Century Gothic" pitchFamily="34" charset="0"/>
              </a:rPr>
              <a:t>das obrigações</a:t>
            </a:r>
            <a:endParaRPr lang="pt-BR" sz="3200" b="1" u="none" dirty="0">
              <a:solidFill>
                <a:srgbClr val="FFFFFF"/>
              </a:solidFill>
              <a:latin typeface="Century Gothic" pitchFamily="34" charset="0"/>
              <a:ea typeface="+mn-ea"/>
              <a:cs typeface="+mn-cs"/>
            </a:endParaRPr>
          </a:p>
        </p:txBody>
      </p:sp>
      <p:pic>
        <p:nvPicPr>
          <p:cNvPr id="3085" name="Picture 5" descr="arrow_yea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20636683" flipV="1">
            <a:off x="76200" y="2346325"/>
            <a:ext cx="8331200" cy="947738"/>
          </a:xfrm>
          <a:prstGeom prst="rect">
            <a:avLst/>
          </a:prstGeom>
          <a:noFill/>
          <a:ln w="9525">
            <a:noFill/>
            <a:miter lim="800000"/>
            <a:headEnd/>
            <a:tailEnd/>
          </a:ln>
        </p:spPr>
      </p:pic>
      <p:grpSp>
        <p:nvGrpSpPr>
          <p:cNvPr id="2" name="Grupo 10"/>
          <p:cNvGrpSpPr>
            <a:grpSpLocks/>
          </p:cNvGrpSpPr>
          <p:nvPr/>
        </p:nvGrpSpPr>
        <p:grpSpPr bwMode="auto">
          <a:xfrm>
            <a:off x="3976688" y="4005263"/>
            <a:ext cx="1360487" cy="2160587"/>
            <a:chOff x="3091815" y="4004630"/>
            <a:chExt cx="1359695" cy="2161220"/>
          </a:xfrm>
        </p:grpSpPr>
        <p:pic>
          <p:nvPicPr>
            <p:cNvPr id="29731"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3091815" y="4004630"/>
              <a:ext cx="1359695" cy="1547316"/>
            </a:xfrm>
            <a:prstGeom prst="rect">
              <a:avLst/>
            </a:prstGeom>
            <a:noFill/>
            <a:ln w="9525">
              <a:noFill/>
              <a:miter lim="800000"/>
              <a:headEnd/>
              <a:tailEnd/>
            </a:ln>
          </p:spPr>
        </p:pic>
        <p:grpSp>
          <p:nvGrpSpPr>
            <p:cNvPr id="3" name="Grupo 6"/>
            <p:cNvGrpSpPr>
              <a:grpSpLocks/>
            </p:cNvGrpSpPr>
            <p:nvPr/>
          </p:nvGrpSpPr>
          <p:grpSpPr bwMode="auto">
            <a:xfrm>
              <a:off x="3231809" y="4092823"/>
              <a:ext cx="1080120" cy="2073027"/>
              <a:chOff x="3231809" y="4092823"/>
              <a:chExt cx="1080120" cy="2073027"/>
            </a:xfrm>
          </p:grpSpPr>
          <p:sp>
            <p:nvSpPr>
              <p:cNvPr id="99" name="Retângulo de cantos arredondados 98"/>
              <p:cNvSpPr/>
              <p:nvPr/>
            </p:nvSpPr>
            <p:spPr bwMode="auto">
              <a:xfrm>
                <a:off x="3231809"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Dez/2015</a:t>
                </a:r>
              </a:p>
            </p:txBody>
          </p:sp>
          <p:sp>
            <p:nvSpPr>
              <p:cNvPr id="29734" name="CaixaDeTexto 10"/>
              <p:cNvSpPr txBox="1">
                <a:spLocks noChangeArrowheads="1"/>
              </p:cNvSpPr>
              <p:nvPr/>
            </p:nvSpPr>
            <p:spPr bwMode="auto">
              <a:xfrm>
                <a:off x="3232150" y="4092823"/>
                <a:ext cx="1079500" cy="831969"/>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+ 200 mil habs</a:t>
                </a:r>
                <a:r>
                  <a:rPr lang="pt-BR" sz="1400" u="none">
                    <a:solidFill>
                      <a:srgbClr val="FFFFFF"/>
                    </a:solidFill>
                  </a:rPr>
                  <a:t>.</a:t>
                </a:r>
              </a:p>
            </p:txBody>
          </p:sp>
        </p:grpSp>
      </p:grpSp>
      <p:pic>
        <p:nvPicPr>
          <p:cNvPr id="29704" name="Picture 6" descr="H:\Criacao\Clientes\Vivo\10349_Audiência Câmara\PNG\S16_Ju-02.png"/>
          <p:cNvPicPr>
            <a:picLocks noChangeAspect="1" noChangeArrowheads="1"/>
          </p:cNvPicPr>
          <p:nvPr/>
        </p:nvPicPr>
        <p:blipFill>
          <a:blip r:embed="rId4" cstate="print"/>
          <a:srcRect l="66246" t="67412" r="24088" b="10258"/>
          <a:stretch>
            <a:fillRect/>
          </a:stretch>
        </p:blipFill>
        <p:spPr bwMode="auto">
          <a:xfrm>
            <a:off x="1366838" y="4403725"/>
            <a:ext cx="1360487" cy="1147763"/>
          </a:xfrm>
          <a:prstGeom prst="rect">
            <a:avLst/>
          </a:prstGeom>
          <a:noFill/>
          <a:ln w="9525">
            <a:noFill/>
            <a:miter lim="800000"/>
            <a:headEnd/>
            <a:tailEnd/>
          </a:ln>
        </p:spPr>
      </p:pic>
      <p:grpSp>
        <p:nvGrpSpPr>
          <p:cNvPr id="4" name="Grupo 12"/>
          <p:cNvGrpSpPr>
            <a:grpSpLocks/>
          </p:cNvGrpSpPr>
          <p:nvPr/>
        </p:nvGrpSpPr>
        <p:grpSpPr bwMode="auto">
          <a:xfrm>
            <a:off x="1484313" y="4468813"/>
            <a:ext cx="1216025" cy="1697037"/>
            <a:chOff x="1457042" y="4469323"/>
            <a:chExt cx="1215233" cy="1696527"/>
          </a:xfrm>
        </p:grpSpPr>
        <p:sp>
          <p:nvSpPr>
            <p:cNvPr id="47" name="Retângulo de cantos arredondados 46"/>
            <p:cNvSpPr/>
            <p:nvPr/>
          </p:nvSpPr>
          <p:spPr bwMode="auto">
            <a:xfrm>
              <a:off x="1484237"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Dez/2013</a:t>
              </a:r>
            </a:p>
          </p:txBody>
        </p:sp>
        <p:sp>
          <p:nvSpPr>
            <p:cNvPr id="29730" name="CaixaDeTexto 104"/>
            <p:cNvSpPr txBox="1">
              <a:spLocks noChangeArrowheads="1"/>
            </p:cNvSpPr>
            <p:nvPr/>
          </p:nvSpPr>
          <p:spPr bwMode="auto">
            <a:xfrm>
              <a:off x="1457042" y="4469323"/>
              <a:ext cx="1215233" cy="1077019"/>
            </a:xfrm>
            <a:prstGeom prst="rect">
              <a:avLst/>
            </a:prstGeom>
            <a:noFill/>
            <a:ln w="9525">
              <a:noFill/>
              <a:miter lim="800000"/>
              <a:headEnd/>
              <a:tailEnd/>
            </a:ln>
          </p:spPr>
          <p:txBody>
            <a:bodyPr>
              <a:spAutoFit/>
            </a:bodyPr>
            <a:lstStyle/>
            <a:p>
              <a:pPr algn="ctr"/>
              <a:r>
                <a:rPr lang="pt-BR" sz="1600" b="1" u="none">
                  <a:solidFill>
                    <a:srgbClr val="FFFFFF"/>
                  </a:solidFill>
                </a:rPr>
                <a:t>Sedes e sub-sedes Copa do Mundo</a:t>
              </a:r>
            </a:p>
          </p:txBody>
        </p:sp>
      </p:grpSp>
      <p:grpSp>
        <p:nvGrpSpPr>
          <p:cNvPr id="5" name="Grupo 5"/>
          <p:cNvGrpSpPr>
            <a:grpSpLocks/>
          </p:cNvGrpSpPr>
          <p:nvPr/>
        </p:nvGrpSpPr>
        <p:grpSpPr bwMode="auto">
          <a:xfrm>
            <a:off x="5283200" y="3255963"/>
            <a:ext cx="1358900" cy="2909887"/>
            <a:chOff x="4548029" y="3256383"/>
            <a:chExt cx="1359695" cy="2909467"/>
          </a:xfrm>
        </p:grpSpPr>
        <p:pic>
          <p:nvPicPr>
            <p:cNvPr id="29726"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4548029" y="3256383"/>
              <a:ext cx="1359695" cy="2295563"/>
            </a:xfrm>
            <a:prstGeom prst="rect">
              <a:avLst/>
            </a:prstGeom>
            <a:noFill/>
            <a:ln w="9525">
              <a:noFill/>
              <a:miter lim="800000"/>
              <a:headEnd/>
              <a:tailEnd/>
            </a:ln>
          </p:spPr>
        </p:pic>
        <p:sp>
          <p:nvSpPr>
            <p:cNvPr id="101" name="Retângulo de cantos arredondados 100"/>
            <p:cNvSpPr/>
            <p:nvPr/>
          </p:nvSpPr>
          <p:spPr bwMode="auto">
            <a:xfrm>
              <a:off x="4688056"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Dez/2016</a:t>
              </a:r>
            </a:p>
          </p:txBody>
        </p:sp>
        <p:sp>
          <p:nvSpPr>
            <p:cNvPr id="29728" name="CaixaDeTexto 105"/>
            <p:cNvSpPr txBox="1">
              <a:spLocks noChangeArrowheads="1"/>
            </p:cNvSpPr>
            <p:nvPr/>
          </p:nvSpPr>
          <p:spPr bwMode="auto">
            <a:xfrm>
              <a:off x="4687888" y="3333889"/>
              <a:ext cx="1079500" cy="830382"/>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+ 100 mil habs</a:t>
              </a:r>
              <a:r>
                <a:rPr lang="pt-BR" sz="1400" u="none">
                  <a:solidFill>
                    <a:srgbClr val="FFFFFF"/>
                  </a:solidFill>
                </a:rPr>
                <a:t>.</a:t>
              </a:r>
            </a:p>
          </p:txBody>
        </p:sp>
      </p:grpSp>
      <p:grpSp>
        <p:nvGrpSpPr>
          <p:cNvPr id="6" name="Grupo 4"/>
          <p:cNvGrpSpPr>
            <a:grpSpLocks/>
          </p:cNvGrpSpPr>
          <p:nvPr/>
        </p:nvGrpSpPr>
        <p:grpSpPr bwMode="auto">
          <a:xfrm>
            <a:off x="6588125" y="2667000"/>
            <a:ext cx="1358900" cy="3498850"/>
            <a:chOff x="6004243" y="2667356"/>
            <a:chExt cx="1359695" cy="3498494"/>
          </a:xfrm>
        </p:grpSpPr>
        <p:pic>
          <p:nvPicPr>
            <p:cNvPr id="29723"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6004243" y="2667356"/>
              <a:ext cx="1359695" cy="2884590"/>
            </a:xfrm>
            <a:prstGeom prst="rect">
              <a:avLst/>
            </a:prstGeom>
            <a:noFill/>
            <a:ln w="9525">
              <a:noFill/>
              <a:miter lim="800000"/>
              <a:headEnd/>
              <a:tailEnd/>
            </a:ln>
          </p:spPr>
        </p:pic>
        <p:sp>
          <p:nvSpPr>
            <p:cNvPr id="102" name="Retângulo de cantos arredondados 101"/>
            <p:cNvSpPr/>
            <p:nvPr/>
          </p:nvSpPr>
          <p:spPr bwMode="auto">
            <a:xfrm>
              <a:off x="6144303"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Dez/2017</a:t>
              </a:r>
            </a:p>
          </p:txBody>
        </p:sp>
        <p:sp>
          <p:nvSpPr>
            <p:cNvPr id="29725" name="CaixaDeTexto 106"/>
            <p:cNvSpPr txBox="1">
              <a:spLocks noChangeArrowheads="1"/>
            </p:cNvSpPr>
            <p:nvPr/>
          </p:nvSpPr>
          <p:spPr bwMode="auto">
            <a:xfrm>
              <a:off x="6143625" y="2798825"/>
              <a:ext cx="1081088" cy="1078067"/>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entre 30 e 100 mil habs.</a:t>
              </a:r>
            </a:p>
          </p:txBody>
        </p:sp>
      </p:grpSp>
      <p:grpSp>
        <p:nvGrpSpPr>
          <p:cNvPr id="7" name="Grupo 3"/>
          <p:cNvGrpSpPr>
            <a:grpSpLocks/>
          </p:cNvGrpSpPr>
          <p:nvPr/>
        </p:nvGrpSpPr>
        <p:grpSpPr bwMode="auto">
          <a:xfrm>
            <a:off x="7893050" y="2363788"/>
            <a:ext cx="1358900" cy="3802062"/>
            <a:chOff x="7460455" y="2363788"/>
            <a:chExt cx="1359695" cy="3802062"/>
          </a:xfrm>
        </p:grpSpPr>
        <p:pic>
          <p:nvPicPr>
            <p:cNvPr id="29720"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7460455" y="2363788"/>
              <a:ext cx="1359695" cy="3188158"/>
            </a:xfrm>
            <a:prstGeom prst="rect">
              <a:avLst/>
            </a:prstGeom>
            <a:noFill/>
            <a:ln w="9525">
              <a:noFill/>
              <a:miter lim="800000"/>
              <a:headEnd/>
              <a:tailEnd/>
            </a:ln>
          </p:spPr>
        </p:pic>
        <p:sp>
          <p:nvSpPr>
            <p:cNvPr id="103" name="Retângulo de cantos arredondados 102"/>
            <p:cNvSpPr/>
            <p:nvPr/>
          </p:nvSpPr>
          <p:spPr bwMode="auto">
            <a:xfrm>
              <a:off x="7600549"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Dez/2019</a:t>
              </a:r>
            </a:p>
          </p:txBody>
        </p:sp>
        <p:sp>
          <p:nvSpPr>
            <p:cNvPr id="29722" name="CaixaDeTexto 107"/>
            <p:cNvSpPr txBox="1">
              <a:spLocks noChangeArrowheads="1"/>
            </p:cNvSpPr>
            <p:nvPr/>
          </p:nvSpPr>
          <p:spPr bwMode="auto">
            <a:xfrm>
              <a:off x="7600950" y="2470165"/>
              <a:ext cx="1079500" cy="830382"/>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até 30 mil habs.</a:t>
              </a:r>
            </a:p>
          </p:txBody>
        </p:sp>
      </p:grpSp>
      <p:pic>
        <p:nvPicPr>
          <p:cNvPr id="29709"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2671763" y="4292600"/>
            <a:ext cx="1360487" cy="1258888"/>
          </a:xfrm>
          <a:prstGeom prst="rect">
            <a:avLst/>
          </a:prstGeom>
          <a:noFill/>
          <a:ln w="9525">
            <a:noFill/>
            <a:miter lim="800000"/>
            <a:headEnd/>
            <a:tailEnd/>
          </a:ln>
        </p:spPr>
      </p:pic>
      <p:sp>
        <p:nvSpPr>
          <p:cNvPr id="98" name="Retângulo de cantos arredondados 97"/>
          <p:cNvSpPr/>
          <p:nvPr/>
        </p:nvSpPr>
        <p:spPr bwMode="auto">
          <a:xfrm>
            <a:off x="2811805" y="5740892"/>
            <a:ext cx="1080749" cy="424958"/>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Mai/2014</a:t>
            </a:r>
          </a:p>
        </p:txBody>
      </p:sp>
      <p:sp>
        <p:nvSpPr>
          <p:cNvPr id="29711" name="CaixaDeTexto 108"/>
          <p:cNvSpPr txBox="1">
            <a:spLocks noChangeArrowheads="1"/>
          </p:cNvSpPr>
          <p:nvPr/>
        </p:nvSpPr>
        <p:spPr bwMode="auto">
          <a:xfrm>
            <a:off x="2771775" y="4365625"/>
            <a:ext cx="1165225" cy="1076325"/>
          </a:xfrm>
          <a:prstGeom prst="rect">
            <a:avLst/>
          </a:prstGeom>
          <a:noFill/>
          <a:ln w="9525">
            <a:noFill/>
            <a:miter lim="800000"/>
            <a:headEnd/>
            <a:tailEnd/>
          </a:ln>
        </p:spPr>
        <p:txBody>
          <a:bodyPr>
            <a:spAutoFit/>
          </a:bodyPr>
          <a:lstStyle/>
          <a:p>
            <a:pPr algn="ctr"/>
            <a:r>
              <a:rPr lang="pt-BR" sz="1600" b="1" u="none">
                <a:solidFill>
                  <a:srgbClr val="FFFFFF"/>
                </a:solidFill>
              </a:rPr>
              <a:t>Capitais e cidades </a:t>
            </a:r>
          </a:p>
          <a:p>
            <a:pPr algn="ctr"/>
            <a:r>
              <a:rPr lang="pt-BR" sz="1600" b="1" u="none">
                <a:solidFill>
                  <a:srgbClr val="FFFFFF"/>
                </a:solidFill>
              </a:rPr>
              <a:t>+ 500 mil habs.</a:t>
            </a:r>
          </a:p>
        </p:txBody>
      </p:sp>
      <p:grpSp>
        <p:nvGrpSpPr>
          <p:cNvPr id="9" name="Grupo 2"/>
          <p:cNvGrpSpPr>
            <a:grpSpLocks/>
          </p:cNvGrpSpPr>
          <p:nvPr/>
        </p:nvGrpSpPr>
        <p:grpSpPr bwMode="auto">
          <a:xfrm>
            <a:off x="1692275" y="1412875"/>
            <a:ext cx="3492500" cy="1600200"/>
            <a:chOff x="1692275" y="1412875"/>
            <a:chExt cx="3492500" cy="1600200"/>
          </a:xfrm>
        </p:grpSpPr>
        <p:pic>
          <p:nvPicPr>
            <p:cNvPr id="29718" name="Imagem 3"/>
            <p:cNvPicPr>
              <a:picLocks noChangeAspect="1"/>
            </p:cNvPicPr>
            <p:nvPr/>
          </p:nvPicPr>
          <p:blipFill>
            <a:blip r:embed="rId5" cstate="print"/>
            <a:srcRect l="4286" t="56970" r="76492" b="16536"/>
            <a:stretch>
              <a:fillRect/>
            </a:stretch>
          </p:blipFill>
          <p:spPr bwMode="auto">
            <a:xfrm>
              <a:off x="1692275" y="1412875"/>
              <a:ext cx="3492500" cy="1600200"/>
            </a:xfrm>
            <a:prstGeom prst="rect">
              <a:avLst/>
            </a:prstGeom>
            <a:noFill/>
            <a:ln w="9525">
              <a:noFill/>
              <a:miter lim="800000"/>
              <a:headEnd/>
              <a:tailEnd/>
            </a:ln>
          </p:spPr>
        </p:pic>
        <p:sp>
          <p:nvSpPr>
            <p:cNvPr id="111" name="Text Box 23"/>
            <p:cNvSpPr txBox="1">
              <a:spLocks noChangeArrowheads="1"/>
            </p:cNvSpPr>
            <p:nvPr/>
          </p:nvSpPr>
          <p:spPr bwMode="auto">
            <a:xfrm>
              <a:off x="2246059" y="1539949"/>
              <a:ext cx="2600325" cy="1384995"/>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defRPr/>
              </a:pPr>
              <a:r>
                <a:rPr lang="pt-BR" sz="2800" b="1" u="none" dirty="0" smtClean="0">
                  <a:solidFill>
                    <a:srgbClr val="00B3C3"/>
                  </a:solidFill>
                  <a:ea typeface="ヒラギノ角ゴ ProN W3" charset="-128"/>
                  <a:sym typeface="Gill Sans" charset="0"/>
                </a:rPr>
                <a:t>Hoje</a:t>
              </a:r>
            </a:p>
            <a:p>
              <a:pPr algn="ctr" eaLnBrk="0" hangingPunct="0">
                <a:defRPr/>
              </a:pPr>
              <a:r>
                <a:rPr lang="pt-BR" sz="2800" b="1" u="none" dirty="0" smtClean="0">
                  <a:solidFill>
                    <a:srgbClr val="00B3C3"/>
                  </a:solidFill>
                  <a:ea typeface="ヒラギノ角ゴ ProN W3" charset="-128"/>
                  <a:sym typeface="Gill Sans" charset="0"/>
                </a:rPr>
                <a:t>70 municípios</a:t>
              </a:r>
              <a:endParaRPr lang="pt-BR" sz="2800" b="1" u="none" dirty="0">
                <a:solidFill>
                  <a:srgbClr val="00B3C3"/>
                </a:solidFill>
                <a:ea typeface="ヒラギノ角ゴ ProN W3" charset="-128"/>
                <a:sym typeface="Gill Sans" pitchFamily="34" charset="0"/>
              </a:endParaRPr>
            </a:p>
            <a:p>
              <a:pPr algn="ctr" eaLnBrk="0" hangingPunct="0">
                <a:defRPr/>
              </a:pPr>
              <a:endParaRPr lang="pt-BR" sz="2800" u="none" dirty="0">
                <a:solidFill>
                  <a:srgbClr val="123E51">
                    <a:lumMod val="75000"/>
                    <a:lumOff val="25000"/>
                  </a:srgbClr>
                </a:solidFill>
                <a:latin typeface="Century Gothic" pitchFamily="34" charset="0"/>
                <a:cs typeface="Tahoma" pitchFamily="34" charset="0"/>
                <a:sym typeface="Gill Sans" pitchFamily="34" charset="0"/>
              </a:endParaRPr>
            </a:p>
          </p:txBody>
        </p:sp>
      </p:grpSp>
      <p:pic>
        <p:nvPicPr>
          <p:cNvPr id="29713" name="Imagem 9"/>
          <p:cNvPicPr>
            <a:picLocks noChangeAspect="1"/>
          </p:cNvPicPr>
          <p:nvPr/>
        </p:nvPicPr>
        <p:blipFill>
          <a:blip r:embed="rId6" cstate="print"/>
          <a:srcRect l="79482" t="91429"/>
          <a:stretch>
            <a:fillRect/>
          </a:stretch>
        </p:blipFill>
        <p:spPr bwMode="auto">
          <a:xfrm>
            <a:off x="7267575" y="6270625"/>
            <a:ext cx="1876425" cy="587375"/>
          </a:xfrm>
          <a:prstGeom prst="rect">
            <a:avLst/>
          </a:prstGeom>
          <a:noFill/>
          <a:ln w="9525">
            <a:noFill/>
            <a:miter lim="800000"/>
            <a:headEnd/>
            <a:tailEnd/>
          </a:ln>
        </p:spPr>
      </p:pic>
      <p:grpSp>
        <p:nvGrpSpPr>
          <p:cNvPr id="10" name="Grupo 13"/>
          <p:cNvGrpSpPr>
            <a:grpSpLocks/>
          </p:cNvGrpSpPr>
          <p:nvPr/>
        </p:nvGrpSpPr>
        <p:grpSpPr bwMode="auto">
          <a:xfrm>
            <a:off x="61913" y="4652963"/>
            <a:ext cx="1360487" cy="1514475"/>
            <a:chOff x="61913" y="4653136"/>
            <a:chExt cx="1359695" cy="1514609"/>
          </a:xfrm>
        </p:grpSpPr>
        <p:sp>
          <p:nvSpPr>
            <p:cNvPr id="39" name="Retângulo de cantos arredondados 38"/>
            <p:cNvSpPr/>
            <p:nvPr/>
          </p:nvSpPr>
          <p:spPr bwMode="auto">
            <a:xfrm>
              <a:off x="206053" y="5742653"/>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err="1">
                  <a:solidFill>
                    <a:srgbClr val="123E51"/>
                  </a:solidFill>
                </a:rPr>
                <a:t>Abr</a:t>
              </a:r>
              <a:r>
                <a:rPr lang="pt-BR" sz="1400" b="1" u="none" dirty="0">
                  <a:solidFill>
                    <a:srgbClr val="123E51"/>
                  </a:solidFill>
                </a:rPr>
                <a:t>/2013</a:t>
              </a:r>
            </a:p>
          </p:txBody>
        </p:sp>
        <p:pic>
          <p:nvPicPr>
            <p:cNvPr id="29716" name="Picture 6" descr="H:\Criacao\Clientes\Vivo\10349_Audiência Câmara\PNG\S16_Ju-02.png"/>
            <p:cNvPicPr>
              <a:picLocks noChangeAspect="1" noChangeArrowheads="1"/>
            </p:cNvPicPr>
            <p:nvPr/>
          </p:nvPicPr>
          <p:blipFill>
            <a:blip r:embed="rId4" cstate="print"/>
            <a:srcRect l="66246" t="67412" r="24088" b="10258"/>
            <a:stretch>
              <a:fillRect/>
            </a:stretch>
          </p:blipFill>
          <p:spPr bwMode="auto">
            <a:xfrm>
              <a:off x="61913" y="4653136"/>
              <a:ext cx="1359695" cy="900705"/>
            </a:xfrm>
            <a:prstGeom prst="rect">
              <a:avLst/>
            </a:prstGeom>
            <a:noFill/>
            <a:ln w="9525">
              <a:noFill/>
              <a:miter lim="800000"/>
              <a:headEnd/>
              <a:tailEnd/>
            </a:ln>
          </p:spPr>
        </p:pic>
        <p:sp>
          <p:nvSpPr>
            <p:cNvPr id="29717" name="CaixaDeTexto 104"/>
            <p:cNvSpPr txBox="1">
              <a:spLocks noChangeArrowheads="1"/>
            </p:cNvSpPr>
            <p:nvPr/>
          </p:nvSpPr>
          <p:spPr bwMode="auto">
            <a:xfrm>
              <a:off x="202010" y="4725144"/>
              <a:ext cx="1079500" cy="830997"/>
            </a:xfrm>
            <a:prstGeom prst="rect">
              <a:avLst/>
            </a:prstGeom>
            <a:noFill/>
            <a:ln w="9525">
              <a:noFill/>
              <a:miter lim="800000"/>
              <a:headEnd/>
              <a:tailEnd/>
            </a:ln>
          </p:spPr>
          <p:txBody>
            <a:bodyPr>
              <a:spAutoFit/>
            </a:bodyPr>
            <a:lstStyle/>
            <a:p>
              <a:pPr algn="ctr"/>
              <a:r>
                <a:rPr lang="pt-BR" sz="1600" b="1" u="none">
                  <a:solidFill>
                    <a:srgbClr val="FFFFFF"/>
                  </a:solidFill>
                </a:rPr>
                <a:t>Sedes Copa Confed.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nodeType="afterGroup">
                            <p:stCondLst>
                              <p:cond delay="1000"/>
                            </p:stCondLst>
                            <p:childTnLst>
                              <p:par>
                                <p:cTn id="16" presetID="22" presetClass="entr" presetSubtype="4" fill="hold" nodeType="afterEffect">
                                  <p:stCondLst>
                                    <p:cond delay="0"/>
                                  </p:stCondLst>
                                  <p:childTnLst>
                                    <p:set>
                                      <p:cBhvr>
                                        <p:cTn id="17" dur="1" fill="hold">
                                          <p:stCondLst>
                                            <p:cond delay="0"/>
                                          </p:stCondLst>
                                        </p:cTn>
                                        <p:tgtEl>
                                          <p:spTgt spid="3085"/>
                                        </p:tgtEl>
                                        <p:attrNameLst>
                                          <p:attrName>style.visibility</p:attrName>
                                        </p:attrNameLst>
                                      </p:cBhvr>
                                      <p:to>
                                        <p:strVal val="visible"/>
                                      </p:to>
                                    </p:set>
                                    <p:animEffect transition="in" filter="wipe(down)">
                                      <p:cBhvr>
                                        <p:cTn id="18" dur="500"/>
                                        <p:tgtEl>
                                          <p:spTgt spid="3085"/>
                                        </p:tgtEl>
                                      </p:cBhvr>
                                    </p:animEffect>
                                  </p:childTnLst>
                                </p:cTn>
                              </p:par>
                            </p:childTnLst>
                          </p:cTn>
                        </p:par>
                        <p:par>
                          <p:cTn id="19" fill="hold" nodeType="afterGroup">
                            <p:stCondLst>
                              <p:cond delay="15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43" y="2992"/>
            <a:ext cx="9144000" cy="6858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 name="Forma livre 24"/>
          <p:cNvSpPr/>
          <p:nvPr/>
        </p:nvSpPr>
        <p:spPr bwMode="auto">
          <a:xfrm>
            <a:off x="-25400" y="188640"/>
            <a:ext cx="9177338" cy="6426200"/>
          </a:xfrm>
          <a:custGeom>
            <a:avLst/>
            <a:gdLst>
              <a:gd name="connsiteX0" fmla="*/ 33867 w 9177867"/>
              <a:gd name="connsiteY0" fmla="*/ 1905000 h 6426200"/>
              <a:gd name="connsiteX1" fmla="*/ 9177867 w 9177867"/>
              <a:gd name="connsiteY1" fmla="*/ 0 h 6426200"/>
              <a:gd name="connsiteX2" fmla="*/ 9160933 w 9177867"/>
              <a:gd name="connsiteY2" fmla="*/ 6426200 h 6426200"/>
              <a:gd name="connsiteX3" fmla="*/ 0 w 9177867"/>
              <a:gd name="connsiteY3" fmla="*/ 5985933 h 6426200"/>
              <a:gd name="connsiteX4" fmla="*/ 33867 w 9177867"/>
              <a:gd name="connsiteY4" fmla="*/ 1905000 h 642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7867" h="6426200">
                <a:moveTo>
                  <a:pt x="33867" y="1905000"/>
                </a:moveTo>
                <a:lnTo>
                  <a:pt x="9177867" y="0"/>
                </a:lnTo>
                <a:cubicBezTo>
                  <a:pt x="9172222" y="2142067"/>
                  <a:pt x="9166578" y="4284133"/>
                  <a:pt x="9160933" y="6426200"/>
                </a:cubicBezTo>
                <a:lnTo>
                  <a:pt x="0" y="5985933"/>
                </a:lnTo>
                <a:lnTo>
                  <a:pt x="33867" y="1905000"/>
                </a:lnTo>
                <a:close/>
              </a:path>
            </a:pathLst>
          </a:custGeom>
          <a:solidFill>
            <a:schemeClr val="accent1">
              <a:lumMod val="25000"/>
              <a:lumOff val="75000"/>
            </a:schemeClr>
          </a:solidFill>
          <a:ln w="25400" cap="flat" cmpd="sng" algn="ctr">
            <a:noFill/>
            <a:prstDash val="solid"/>
            <a:round/>
            <a:headEnd type="none" w="med" len="med"/>
            <a:tailEnd type="none" w="med" len="med"/>
          </a:ln>
          <a:effectLst/>
        </p:spPr>
        <p:txBody>
          <a:bodyPr/>
          <a:lstStyle/>
          <a:p>
            <a:pPr algn="ctr">
              <a:defRPr/>
            </a:pPr>
            <a:endParaRPr lang="pt-BR" dirty="0">
              <a:ea typeface="ヒラギノ角ゴ ProN W3" charset="-128"/>
              <a:sym typeface="Gill Sans" charset="0"/>
            </a:endParaRPr>
          </a:p>
        </p:txBody>
      </p:sp>
      <p:sp>
        <p:nvSpPr>
          <p:cNvPr id="5" name="Retângulo 4"/>
          <p:cNvSpPr/>
          <p:nvPr/>
        </p:nvSpPr>
        <p:spPr bwMode="auto">
          <a:xfrm>
            <a:off x="3560" y="287933"/>
            <a:ext cx="7592628" cy="1270661"/>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9" name="CaixaDeTexto 8"/>
          <p:cNvSpPr txBox="1">
            <a:spLocks noChangeArrowheads="1"/>
          </p:cNvSpPr>
          <p:nvPr/>
        </p:nvSpPr>
        <p:spPr bwMode="auto">
          <a:xfrm>
            <a:off x="332073" y="443440"/>
            <a:ext cx="6855743"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b="1" u="none" dirty="0" smtClean="0">
                <a:solidFill>
                  <a:schemeClr val="bg1"/>
                </a:solidFill>
                <a:latin typeface="Calibri" pitchFamily="34" charset="0"/>
              </a:rPr>
              <a:t>Fundos setoriais: Em 2012, foram arrecadados R$ 7,4 bilhões </a:t>
            </a:r>
          </a:p>
        </p:txBody>
      </p:sp>
      <p:pic>
        <p:nvPicPr>
          <p:cNvPr id="13" name="Imagem 12"/>
          <p:cNvPicPr>
            <a:picLocks noChangeAspect="1"/>
          </p:cNvPicPr>
          <p:nvPr/>
        </p:nvPicPr>
        <p:blipFill rotWithShape="1">
          <a:blip r:embed="rId3" cstate="print">
            <a:extLst>
              <a:ext uri="{BEBA8EAE-BF5A-486C-A8C5-ECC9F3942E4B}">
                <a14:imgProps xmlns="" xmlns:a14="http://schemas.microsoft.com/office/drawing/2010/main">
                  <a14:imgLayer r:embed="rId4">
                    <a14:imgEffect>
                      <a14:backgroundRemoval t="10000" b="94417" l="8563" r="77063">
                        <a14:foregroundMark x1="17375" y1="80250" x2="14188" y2="56417"/>
                        <a14:foregroundMark x1="56250" y1="24583" x2="56250" y2="24583"/>
                        <a14:foregroundMark x1="35813" y1="79500" x2="35813" y2="79500"/>
                      </a14:backgroundRemoval>
                    </a14:imgEffect>
                  </a14:imgLayer>
                </a14:imgProps>
              </a:ext>
              <a:ext uri="{28A0092B-C50C-407E-A947-70E740481C1C}">
                <a14:useLocalDpi xmlns="" xmlns:a14="http://schemas.microsoft.com/office/drawing/2010/main" val="0"/>
              </a:ext>
            </a:extLst>
          </a:blip>
          <a:srcRect l="18357" r="14312"/>
          <a:stretch/>
        </p:blipFill>
        <p:spPr>
          <a:xfrm>
            <a:off x="3507478" y="1413073"/>
            <a:ext cx="2650139" cy="2952031"/>
          </a:xfrm>
          <a:prstGeom prst="rect">
            <a:avLst/>
          </a:prstGeom>
        </p:spPr>
      </p:pic>
      <p:sp>
        <p:nvSpPr>
          <p:cNvPr id="18" name="CaixaDeTexto 17"/>
          <p:cNvSpPr txBox="1"/>
          <p:nvPr/>
        </p:nvSpPr>
        <p:spPr>
          <a:xfrm>
            <a:off x="7529" y="6469574"/>
            <a:ext cx="4943937" cy="386453"/>
          </a:xfrm>
          <a:prstGeom prst="rect">
            <a:avLst/>
          </a:prstGeom>
          <a:noFill/>
        </p:spPr>
        <p:txBody>
          <a:bodyPr wrap="square" lIns="77917" tIns="38958" rIns="77917" bIns="38958" rtlCol="0">
            <a:spAutoFit/>
          </a:bodyPr>
          <a:lstStyle/>
          <a:p>
            <a:r>
              <a:rPr lang="pt-BR" sz="1000" u="none" dirty="0" smtClean="0">
                <a:solidFill>
                  <a:schemeClr val="tx1"/>
                </a:solidFill>
                <a:latin typeface="Calibri" pitchFamily="34" charset="0"/>
              </a:rPr>
              <a:t>* Valores não reajustados</a:t>
            </a:r>
          </a:p>
          <a:p>
            <a:r>
              <a:rPr lang="pt-BR" sz="1000" u="none" dirty="0" smtClean="0">
                <a:solidFill>
                  <a:schemeClr val="tx1"/>
                </a:solidFill>
                <a:latin typeface="Calibri" pitchFamily="34" charset="0"/>
              </a:rPr>
              <a:t>Fonte</a:t>
            </a:r>
            <a:r>
              <a:rPr lang="pt-BR" sz="1000" u="none" dirty="0">
                <a:solidFill>
                  <a:schemeClr val="tx1"/>
                </a:solidFill>
                <a:latin typeface="Calibri" pitchFamily="34" charset="0"/>
              </a:rPr>
              <a:t>: Telebrasil. Fundos Setoriais: FUST, FISTEL e Funttel</a:t>
            </a:r>
          </a:p>
        </p:txBody>
      </p:sp>
      <p:grpSp>
        <p:nvGrpSpPr>
          <p:cNvPr id="3" name="Grupo 2"/>
          <p:cNvGrpSpPr/>
          <p:nvPr/>
        </p:nvGrpSpPr>
        <p:grpSpPr>
          <a:xfrm>
            <a:off x="6081141" y="695573"/>
            <a:ext cx="3027363" cy="3165475"/>
            <a:chOff x="6081141" y="1055613"/>
            <a:chExt cx="3027363" cy="3165475"/>
          </a:xfrm>
        </p:grpSpPr>
        <p:pic>
          <p:nvPicPr>
            <p:cNvPr id="10" name="Imagem 3"/>
            <p:cNvPicPr>
              <a:picLocks noChangeAspect="1"/>
            </p:cNvPicPr>
            <p:nvPr/>
          </p:nvPicPr>
          <p:blipFill>
            <a:blip r:embed="rId5" cstate="print">
              <a:extLst>
                <a:ext uri="{28A0092B-C50C-407E-A947-70E740481C1C}">
                  <a14:useLocalDpi xmlns="" xmlns:a14="http://schemas.microsoft.com/office/drawing/2010/main" val="0"/>
                </a:ext>
              </a:extLst>
            </a:blip>
            <a:srcRect l="4286" t="56970" r="76492" b="16536"/>
            <a:stretch>
              <a:fillRect/>
            </a:stretch>
          </p:blipFill>
          <p:spPr bwMode="auto">
            <a:xfrm>
              <a:off x="6081141" y="1055613"/>
              <a:ext cx="3027363" cy="316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CaixaDeTexto 10"/>
            <p:cNvSpPr txBox="1"/>
            <p:nvPr/>
          </p:nvSpPr>
          <p:spPr>
            <a:xfrm>
              <a:off x="6648103" y="1564893"/>
              <a:ext cx="1997669" cy="1938992"/>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wrap="square">
              <a:spAutoFit/>
            </a:bodyPr>
            <a:lstStyle>
              <a:defPPr>
                <a:defRPr lang="en-US"/>
              </a:defPPr>
              <a:lvl1pPr algn="ctr" eaLnBrk="0" hangingPunct="0">
                <a:defRPr sz="2000" b="1" u="none">
                  <a:solidFill>
                    <a:schemeClr val="accent1">
                      <a:lumMod val="90000"/>
                      <a:lumOff val="10000"/>
                    </a:schemeClr>
                  </a:solidFill>
                  <a:latin typeface="Calibri" pitchFamily="34" charset="0"/>
                  <a:cs typeface="Tahoma" pitchFamily="34" charset="0"/>
                </a:defRPr>
              </a:lvl1pPr>
            </a:lstStyle>
            <a:p>
              <a:r>
                <a:rPr lang="pt-BR" sz="2400" dirty="0" smtClean="0"/>
                <a:t>Valor equivalente ao lucro líquido das empresas</a:t>
              </a:r>
              <a:endParaRPr lang="pt-BR" sz="2400" dirty="0"/>
            </a:p>
          </p:txBody>
        </p:sp>
      </p:grpSp>
      <p:sp>
        <p:nvSpPr>
          <p:cNvPr id="20" name="CaixaDeTexto 19"/>
          <p:cNvSpPr txBox="1">
            <a:spLocks noChangeArrowheads="1"/>
          </p:cNvSpPr>
          <p:nvPr/>
        </p:nvSpPr>
        <p:spPr bwMode="auto">
          <a:xfrm>
            <a:off x="236537" y="2453987"/>
            <a:ext cx="3413583"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eaLnBrk="1" hangingPunct="1">
              <a:spcAft>
                <a:spcPts val="1800"/>
              </a:spcAft>
              <a:buClr>
                <a:schemeClr val="bg1"/>
              </a:buClr>
              <a:buSzPct val="116000"/>
            </a:pPr>
            <a:r>
              <a:rPr lang="pt-BR" b="1" u="none" dirty="0" smtClean="0">
                <a:solidFill>
                  <a:schemeClr val="accent1"/>
                </a:solidFill>
                <a:latin typeface="Calibri" pitchFamily="34" charset="0"/>
              </a:rPr>
              <a:t>R$ 62 bilhões* recolhidos desde 2001</a:t>
            </a:r>
          </a:p>
        </p:txBody>
      </p:sp>
      <p:pic>
        <p:nvPicPr>
          <p:cNvPr id="21" name="Imagem 2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flipH="1">
            <a:off x="896360" y="4365104"/>
            <a:ext cx="2093936" cy="164513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3" name="Picture 5" descr="arrow_yea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rot="7656751">
            <a:off x="3211321" y="4216529"/>
            <a:ext cx="1733002" cy="10405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CaixaDeTexto 23"/>
          <p:cNvSpPr txBox="1">
            <a:spLocks noChangeArrowheads="1"/>
          </p:cNvSpPr>
          <p:nvPr/>
        </p:nvSpPr>
        <p:spPr bwMode="auto">
          <a:xfrm>
            <a:off x="4608513" y="4365104"/>
            <a:ext cx="4644007" cy="20621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eaLnBrk="1" hangingPunct="1">
              <a:spcAft>
                <a:spcPts val="1800"/>
              </a:spcAft>
              <a:buClr>
                <a:schemeClr val="bg1"/>
              </a:buClr>
              <a:buSzPct val="116000"/>
            </a:pPr>
            <a:r>
              <a:rPr lang="pt-BR" sz="3200" b="1" u="none" dirty="0" smtClean="0">
                <a:solidFill>
                  <a:schemeClr val="accent1"/>
                </a:solidFill>
                <a:latin typeface="Calibri" pitchFamily="34" charset="0"/>
              </a:rPr>
              <a:t>Recursos deveriam ser reinvestidos no setor, para atendimento de áreas remotas e carentes</a:t>
            </a:r>
          </a:p>
        </p:txBody>
      </p:sp>
      <p:pic>
        <p:nvPicPr>
          <p:cNvPr id="15" name="Imagem 14"/>
          <p:cNvPicPr>
            <a:picLocks noChangeAspect="1"/>
          </p:cNvPicPr>
          <p:nvPr/>
        </p:nvPicPr>
        <p:blipFill rotWithShape="1">
          <a:blip r:embed="rId8" cstate="print">
            <a:extLst>
              <a:ext uri="{28A0092B-C50C-407E-A947-70E740481C1C}">
                <a14:useLocalDpi xmlns="" xmlns:a14="http://schemas.microsoft.com/office/drawing/2010/main" val="0"/>
              </a:ext>
            </a:extLst>
          </a:blip>
          <a:srcRect b="43670"/>
          <a:stretch/>
        </p:blipFill>
        <p:spPr>
          <a:xfrm>
            <a:off x="7512050" y="6458290"/>
            <a:ext cx="1516445" cy="399710"/>
          </a:xfrm>
          <a:prstGeom prst="rect">
            <a:avLst/>
          </a:prstGeom>
        </p:spPr>
      </p:pic>
    </p:spTree>
    <p:extLst>
      <p:ext uri="{BB962C8B-B14F-4D97-AF65-F5344CB8AC3E}">
        <p14:creationId xmlns="" xmlns:p14="http://schemas.microsoft.com/office/powerpoint/2010/main" val="21800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20"/>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2"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right)">
                                      <p:cBhvr>
                                        <p:cTn id="14" dur="500"/>
                                        <p:tgtEl>
                                          <p:spTgt spid="23"/>
                                        </p:tgtEl>
                                      </p:cBhvr>
                                    </p:animEffect>
                                  </p:childTnLst>
                                </p:cTn>
                              </p:par>
                            </p:childTnLst>
                          </p:cTn>
                        </p:par>
                        <p:par>
                          <p:cTn id="15" fill="hold">
                            <p:stCondLst>
                              <p:cond delay="1500"/>
                            </p:stCondLst>
                            <p:childTnLst>
                              <p:par>
                                <p:cTn id="16" presetID="1" presetClass="entr" presetSubtype="0" fill="hold" grpId="0" nodeType="afterEffect">
                                  <p:stCondLst>
                                    <p:cond delay="0"/>
                                  </p:stCondLst>
                                  <p:childTnLst>
                                    <p:set>
                                      <p:cBhvr>
                                        <p:cTn id="17" dur="1" fill="hold">
                                          <p:stCondLst>
                                            <p:cond delay="499"/>
                                          </p:stCondLst>
                                        </p:cTn>
                                        <p:tgtEl>
                                          <p:spTgt spid="24"/>
                                        </p:tgtEl>
                                        <p:attrNameLst>
                                          <p:attrName>style.visibility</p:attrName>
                                        </p:attrNameLst>
                                      </p:cBhvr>
                                      <p:to>
                                        <p:strVal val="visible"/>
                                      </p:to>
                                    </p:set>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autoUpdateAnimBg="0"/>
      <p:bldP spid="24"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107950" y="20638"/>
            <a:ext cx="6048375" cy="6858000"/>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11" name="Retângulo 10"/>
          <p:cNvSpPr/>
          <p:nvPr/>
        </p:nvSpPr>
        <p:spPr>
          <a:xfrm>
            <a:off x="0" y="1557338"/>
            <a:ext cx="9144000" cy="4811712"/>
          </a:xfrm>
          <a:prstGeom prst="rect">
            <a:avLst/>
          </a:prstGeom>
          <a:solidFill>
            <a:srgbClr val="1372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10" name="Retângulo 9"/>
          <p:cNvSpPr/>
          <p:nvPr/>
        </p:nvSpPr>
        <p:spPr>
          <a:xfrm>
            <a:off x="0" y="188913"/>
            <a:ext cx="9144000" cy="1223962"/>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4" name="CaixaDeTexto 3"/>
          <p:cNvSpPr txBox="1">
            <a:spLocks noChangeArrowheads="1"/>
          </p:cNvSpPr>
          <p:nvPr/>
        </p:nvSpPr>
        <p:spPr bwMode="auto">
          <a:xfrm>
            <a:off x="179388" y="361950"/>
            <a:ext cx="3960812" cy="979488"/>
          </a:xfrm>
          <a:prstGeom prst="rect">
            <a:avLst/>
          </a:prstGeom>
          <a:noFill/>
          <a:ln w="9525">
            <a:noFill/>
            <a:miter lim="800000"/>
            <a:headEnd/>
            <a:tailEnd/>
          </a:ln>
        </p:spPr>
        <p:txBody>
          <a:bodyPr>
            <a:spAutoFit/>
          </a:bodyPr>
          <a:lstStyle/>
          <a:p>
            <a:pPr eaLnBrk="1" hangingPunct="1">
              <a:lnSpc>
                <a:spcPct val="80000"/>
              </a:lnSpc>
            </a:pPr>
            <a:r>
              <a:rPr lang="pt-BR" sz="7200" b="1" dirty="0">
                <a:solidFill>
                  <a:srgbClr val="FFFFFF"/>
                </a:solidFill>
                <a:latin typeface="Century Gothic" pitchFamily="34" charset="0"/>
                <a:sym typeface="Gill Sans"/>
              </a:rPr>
              <a:t>Desafios</a:t>
            </a:r>
          </a:p>
        </p:txBody>
      </p:sp>
      <p:pic>
        <p:nvPicPr>
          <p:cNvPr id="33800" name="Picture 12" descr="http://thefitattorney.com/wp-content/uploads/2013/05/Overcoming_Obstacles.jpg"/>
          <p:cNvPicPr>
            <a:picLocks noChangeAspect="1" noChangeArrowheads="1"/>
          </p:cNvPicPr>
          <p:nvPr/>
        </p:nvPicPr>
        <p:blipFill>
          <a:blip r:embed="rId2" cstate="print">
            <a:clrChange>
              <a:clrFrom>
                <a:srgbClr val="FFFFFF"/>
              </a:clrFrom>
              <a:clrTo>
                <a:srgbClr val="FFFFFF">
                  <a:alpha val="0"/>
                </a:srgbClr>
              </a:clrTo>
            </a:clrChange>
          </a:blip>
          <a:srcRect b="26242"/>
          <a:stretch>
            <a:fillRect/>
          </a:stretch>
        </p:blipFill>
        <p:spPr bwMode="auto">
          <a:xfrm>
            <a:off x="3851275" y="2276475"/>
            <a:ext cx="5311775" cy="4602163"/>
          </a:xfrm>
          <a:prstGeom prst="rect">
            <a:avLst/>
          </a:prstGeom>
          <a:noFill/>
          <a:ln w="9525">
            <a:noFill/>
            <a:miter lim="800000"/>
            <a:headEnd/>
            <a:tailEnd/>
          </a:ln>
        </p:spPr>
      </p:pic>
      <p:pic>
        <p:nvPicPr>
          <p:cNvPr id="26631" name="Picture 2" descr="\\SOAP-PROD\Historico\Criacao\Clientes\Vivo\10349_Audiência Câmara\PNG\Template.png"/>
          <p:cNvPicPr>
            <a:picLocks noChangeAspect="1" noChangeArrowheads="1"/>
          </p:cNvPicPr>
          <p:nvPr/>
        </p:nvPicPr>
        <p:blipFill>
          <a:blip r:embed="rId3" cstate="print"/>
          <a:srcRect l="80711" t="91998"/>
          <a:stretch>
            <a:fillRect/>
          </a:stretch>
        </p:blipFill>
        <p:spPr bwMode="auto">
          <a:xfrm>
            <a:off x="7380288" y="6308725"/>
            <a:ext cx="1763712" cy="549275"/>
          </a:xfrm>
          <a:prstGeom prst="rect">
            <a:avLst/>
          </a:prstGeom>
          <a:noFill/>
          <a:ln w="9525">
            <a:noFill/>
            <a:miter lim="800000"/>
            <a:headEnd/>
            <a:tailEnd/>
          </a:ln>
        </p:spPr>
      </p:pic>
      <p:sp>
        <p:nvSpPr>
          <p:cNvPr id="12" name="CaixaDeTexto 11"/>
          <p:cNvSpPr txBox="1">
            <a:spLocks noChangeArrowheads="1"/>
          </p:cNvSpPr>
          <p:nvPr/>
        </p:nvSpPr>
        <p:spPr bwMode="auto">
          <a:xfrm>
            <a:off x="179388" y="1724025"/>
            <a:ext cx="6048375" cy="4094163"/>
          </a:xfrm>
          <a:prstGeom prst="rect">
            <a:avLst/>
          </a:prstGeom>
          <a:noFill/>
          <a:ln w="9525">
            <a:noFill/>
            <a:miter lim="800000"/>
            <a:headEnd/>
            <a:tailEnd/>
          </a:ln>
        </p:spPr>
        <p:txBody>
          <a:bodyPr>
            <a:spAutoFit/>
          </a:bodyPr>
          <a:lstStyle/>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Instalação de sites urbanos para o atendimento do crescimento das demandas de voz, 3G e 4G</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Ajustar as legislações municipais à realidade atual. (padronização e agilidade)</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Diminuição da carga tributária para a redução dos preços (ICMS)</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Ampliação de cobertura nos distritos/vilas e Rodovias com PPP (incentivo de ICMS)</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Melhoria continuada da qualidade percebida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nodeType="afterGroup">
                            <p:stCondLst>
                              <p:cond delay="1000"/>
                            </p:stCondLst>
                            <p:childTnLst>
                              <p:par>
                                <p:cTn id="13" presetID="1" presetClass="entr" presetSubtype="0" fill="hold" grpId="0" nodeType="afterEffect">
                                  <p:stCondLst>
                                    <p:cond delay="200"/>
                                  </p:stCondLst>
                                  <p:childTnLst>
                                    <p:set>
                                      <p:cBhvr>
                                        <p:cTn id="14" dur="1" fill="hold">
                                          <p:stCondLst>
                                            <p:cond delay="499"/>
                                          </p:stCondLst>
                                        </p:cTn>
                                        <p:tgtEl>
                                          <p:spTgt spid="4"/>
                                        </p:tgtEl>
                                        <p:attrNameLst>
                                          <p:attrName>style.visibility</p:attrName>
                                        </p:attrNameLst>
                                      </p:cBhvr>
                                      <p:to>
                                        <p:strVal val="visible"/>
                                      </p:to>
                                    </p:set>
                                  </p:childTnLst>
                                </p:cTn>
                              </p:par>
                            </p:childTnLst>
                          </p:cTn>
                        </p:par>
                        <p:par>
                          <p:cTn id="15" fill="hold" nodeType="afterGroup">
                            <p:stCondLst>
                              <p:cond delay="1700"/>
                            </p:stCondLst>
                            <p:childTnLst>
                              <p:par>
                                <p:cTn id="16" presetID="22" presetClass="entr" presetSubtype="8" fill="hold" grpId="0" nodeType="afterEffect">
                                  <p:stCondLst>
                                    <p:cond delay="50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nodeType="afterGroup">
                            <p:stCondLst>
                              <p:cond delay="2700"/>
                            </p:stCondLst>
                            <p:childTnLst>
                              <p:par>
                                <p:cTn id="20" presetID="22" presetClass="entr" presetSubtype="4" fill="hold" nodeType="afterEffect">
                                  <p:stCondLst>
                                    <p:cond delay="0"/>
                                  </p:stCondLst>
                                  <p:childTnLst>
                                    <p:set>
                                      <p:cBhvr>
                                        <p:cTn id="21" dur="1" fill="hold">
                                          <p:stCondLst>
                                            <p:cond delay="0"/>
                                          </p:stCondLst>
                                        </p:cTn>
                                        <p:tgtEl>
                                          <p:spTgt spid="33800"/>
                                        </p:tgtEl>
                                        <p:attrNameLst>
                                          <p:attrName>style.visibility</p:attrName>
                                        </p:attrNameLst>
                                      </p:cBhvr>
                                      <p:to>
                                        <p:strVal val="visible"/>
                                      </p:to>
                                    </p:set>
                                    <p:animEffect transition="in" filter="wipe(down)">
                                      <p:cBhvr>
                                        <p:cTn id="22" dur="500"/>
                                        <p:tgtEl>
                                          <p:spTgt spid="33800"/>
                                        </p:tgtEl>
                                      </p:cBhvr>
                                    </p:animEffect>
                                  </p:childTnLst>
                                </p:cTn>
                              </p:par>
                            </p:childTnLst>
                          </p:cTn>
                        </p:par>
                        <p:par>
                          <p:cTn id="23" fill="hold" nodeType="afterGroup">
                            <p:stCondLst>
                              <p:cond delay="3200"/>
                            </p:stCondLst>
                            <p:childTnLst>
                              <p:par>
                                <p:cTn id="24" presetID="10"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11" grpId="0" animBg="1" autoUpdateAnimBg="0"/>
      <p:bldP spid="10" grpId="0" animBg="1" autoUpdateAnimBg="0"/>
      <p:bldP spid="4" grpId="0" autoUpdateAnimBg="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agen 1"/>
          <p:cNvPicPr>
            <a:picLocks noChangeAspect="1"/>
          </p:cNvPicPr>
          <p:nvPr/>
        </p:nvPicPr>
        <p:blipFill>
          <a:blip r:embed="rId2" cstate="print"/>
          <a:srcRect/>
          <a:stretch>
            <a:fillRect/>
          </a:stretch>
        </p:blipFill>
        <p:spPr bwMode="auto">
          <a:xfrm>
            <a:off x="-65088" y="-65088"/>
            <a:ext cx="9245601" cy="6981826"/>
          </a:xfrm>
          <a:prstGeom prst="rect">
            <a:avLst/>
          </a:prstGeom>
          <a:solidFill>
            <a:schemeClr val="tx1"/>
          </a:solidFill>
          <a:ln w="9525">
            <a:noFill/>
            <a:miter lim="800000"/>
            <a:headEnd/>
            <a:tailEnd/>
          </a:ln>
        </p:spPr>
      </p:pic>
      <p:pic>
        <p:nvPicPr>
          <p:cNvPr id="29699" name="Imagem 5" descr="TEL-VIVO_lock-up_NEG_RGB.png"/>
          <p:cNvPicPr>
            <a:picLocks noChangeAspect="1"/>
          </p:cNvPicPr>
          <p:nvPr/>
        </p:nvPicPr>
        <p:blipFill>
          <a:blip r:embed="rId3" cstate="print"/>
          <a:srcRect/>
          <a:stretch>
            <a:fillRect/>
          </a:stretch>
        </p:blipFill>
        <p:spPr bwMode="auto">
          <a:xfrm>
            <a:off x="1971675" y="2855913"/>
            <a:ext cx="5172075" cy="1139825"/>
          </a:xfrm>
          <a:prstGeom prst="rect">
            <a:avLst/>
          </a:prstGeom>
          <a:noFill/>
          <a:ln w="9525">
            <a:noFill/>
            <a:miter lim="800000"/>
            <a:headEnd/>
            <a:tailEnd/>
          </a:ln>
        </p:spPr>
      </p:pic>
      <p:sp>
        <p:nvSpPr>
          <p:cNvPr id="4" name="CaixaDeTexto 3"/>
          <p:cNvSpPr txBox="1">
            <a:spLocks noChangeArrowheads="1"/>
          </p:cNvSpPr>
          <p:nvPr/>
        </p:nvSpPr>
        <p:spPr bwMode="auto">
          <a:xfrm>
            <a:off x="3851920" y="5229200"/>
            <a:ext cx="3960812" cy="1421928"/>
          </a:xfrm>
          <a:prstGeom prst="rect">
            <a:avLst/>
          </a:prstGeom>
          <a:noFill/>
          <a:ln w="9525">
            <a:noFill/>
            <a:miter lim="800000"/>
            <a:headEnd/>
            <a:tailEnd/>
          </a:ln>
        </p:spPr>
        <p:txBody>
          <a:bodyPr>
            <a:spAutoFit/>
          </a:bodyPr>
          <a:lstStyle/>
          <a:p>
            <a:pPr eaLnBrk="1" hangingPunct="1">
              <a:lnSpc>
                <a:spcPct val="80000"/>
              </a:lnSpc>
            </a:pPr>
            <a:r>
              <a:rPr lang="pt-BR" sz="4000" b="1" dirty="0" smtClean="0">
                <a:solidFill>
                  <a:srgbClr val="FFFFFF"/>
                </a:solidFill>
                <a:latin typeface="Century Gothic" pitchFamily="34" charset="0"/>
                <a:sym typeface="Gill Sans"/>
              </a:rPr>
              <a:t>Obrigado!</a:t>
            </a:r>
          </a:p>
          <a:p>
            <a:pPr eaLnBrk="1" hangingPunct="1">
              <a:lnSpc>
                <a:spcPct val="80000"/>
              </a:lnSpc>
            </a:pPr>
            <a:endParaRPr lang="pt-BR" sz="4000" b="1" dirty="0" smtClean="0">
              <a:solidFill>
                <a:srgbClr val="FFFFFF"/>
              </a:solidFill>
              <a:latin typeface="Century Gothic" pitchFamily="34" charset="0"/>
              <a:sym typeface="Gill Sans"/>
            </a:endParaRPr>
          </a:p>
          <a:p>
            <a:pPr eaLnBrk="1" hangingPunct="1">
              <a:lnSpc>
                <a:spcPct val="80000"/>
              </a:lnSpc>
            </a:pPr>
            <a:r>
              <a:rPr lang="pt-BR" sz="2800" b="1" dirty="0" err="1" smtClean="0">
                <a:solidFill>
                  <a:srgbClr val="FFFFFF"/>
                </a:solidFill>
                <a:latin typeface="Century Gothic" pitchFamily="34" charset="0"/>
                <a:sym typeface="Gill Sans"/>
              </a:rPr>
              <a:t>Enylson</a:t>
            </a:r>
            <a:r>
              <a:rPr lang="pt-BR" sz="2800" b="1" dirty="0" smtClean="0">
                <a:solidFill>
                  <a:srgbClr val="FFFFFF"/>
                </a:solidFill>
                <a:latin typeface="Century Gothic" pitchFamily="34" charset="0"/>
                <a:sym typeface="Gill Sans"/>
              </a:rPr>
              <a:t> Camolesi</a:t>
            </a:r>
            <a:endParaRPr lang="pt-BR" sz="2800" b="1" dirty="0">
              <a:solidFill>
                <a:srgbClr val="FFFFFF"/>
              </a:solidFill>
              <a:latin typeface="Century Gothic" pitchFamily="34" charset="0"/>
              <a:sym typeface="Gill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43" y="20868"/>
            <a:ext cx="9144000" cy="6858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 name="Retângulo 55"/>
          <p:cNvSpPr/>
          <p:nvPr/>
        </p:nvSpPr>
        <p:spPr>
          <a:xfrm>
            <a:off x="-1" y="5376041"/>
            <a:ext cx="9160943" cy="1502827"/>
          </a:xfrm>
          <a:prstGeom prst="rect">
            <a:avLst/>
          </a:prstGeom>
          <a:solidFill>
            <a:schemeClr val="accent1">
              <a:lumMod val="50000"/>
              <a:lumOff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sz="1800" u="none" dirty="0">
              <a:solidFill>
                <a:prstClr val="white"/>
              </a:solidFill>
              <a:latin typeface="Calibri" pitchFamily="34" charset="0"/>
            </a:endParaRPr>
          </a:p>
        </p:txBody>
      </p:sp>
      <p:sp>
        <p:nvSpPr>
          <p:cNvPr id="5" name="Retângulo 4"/>
          <p:cNvSpPr/>
          <p:nvPr/>
        </p:nvSpPr>
        <p:spPr bwMode="auto">
          <a:xfrm>
            <a:off x="3560" y="287933"/>
            <a:ext cx="7592628" cy="1270661"/>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9" name="CaixaDeTexto 8"/>
          <p:cNvSpPr txBox="1">
            <a:spLocks noChangeArrowheads="1"/>
          </p:cNvSpPr>
          <p:nvPr/>
        </p:nvSpPr>
        <p:spPr bwMode="auto">
          <a:xfrm>
            <a:off x="373018" y="446736"/>
            <a:ext cx="6942182"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b="1" u="none" dirty="0" smtClean="0">
                <a:solidFill>
                  <a:schemeClr val="bg1"/>
                </a:solidFill>
                <a:latin typeface="Calibri" pitchFamily="34" charset="0"/>
              </a:rPr>
              <a:t>Impostos: R$ 485 bilhões</a:t>
            </a:r>
            <a:r>
              <a:rPr lang="pt-BR" sz="2400" b="1" u="none" dirty="0" smtClean="0">
                <a:solidFill>
                  <a:schemeClr val="bg1"/>
                </a:solidFill>
                <a:latin typeface="Calibri" pitchFamily="34" charset="0"/>
              </a:rPr>
              <a:t>*</a:t>
            </a:r>
            <a:r>
              <a:rPr lang="pt-BR" b="1" u="none" dirty="0" smtClean="0">
                <a:solidFill>
                  <a:schemeClr val="bg1"/>
                </a:solidFill>
                <a:latin typeface="Calibri" pitchFamily="34" charset="0"/>
              </a:rPr>
              <a:t> arrecadados em tributos apenas no setor de Telecom</a:t>
            </a:r>
            <a:endParaRPr lang="pt-BR" b="1" u="none" dirty="0">
              <a:solidFill>
                <a:schemeClr val="bg1"/>
              </a:solidFill>
              <a:latin typeface="Calibri" pitchFamily="34" charset="0"/>
            </a:endParaRPr>
          </a:p>
        </p:txBody>
      </p:sp>
      <p:pic>
        <p:nvPicPr>
          <p:cNvPr id="12" name="Imagem 11"/>
          <p:cNvPicPr>
            <a:picLocks noChangeAspect="1"/>
          </p:cNvPicPr>
          <p:nvPr/>
        </p:nvPicPr>
        <p:blipFill rotWithShape="1">
          <a:blip r:embed="rId3" cstate="print">
            <a:extLst>
              <a:ext uri="{28A0092B-C50C-407E-A947-70E740481C1C}">
                <a14:useLocalDpi xmlns="" xmlns:a14="http://schemas.microsoft.com/office/drawing/2010/main" val="0"/>
              </a:ext>
            </a:extLst>
          </a:blip>
          <a:srcRect b="43670"/>
          <a:stretch/>
        </p:blipFill>
        <p:spPr>
          <a:xfrm>
            <a:off x="7512050" y="6458290"/>
            <a:ext cx="1516445" cy="399710"/>
          </a:xfrm>
          <a:prstGeom prst="rect">
            <a:avLst/>
          </a:prstGeom>
        </p:spPr>
      </p:pic>
      <p:grpSp>
        <p:nvGrpSpPr>
          <p:cNvPr id="3" name="Grupo 10"/>
          <p:cNvGrpSpPr/>
          <p:nvPr/>
        </p:nvGrpSpPr>
        <p:grpSpPr>
          <a:xfrm>
            <a:off x="6660112" y="18454"/>
            <a:ext cx="2556126" cy="2407574"/>
            <a:chOff x="6031186" y="1124744"/>
            <a:chExt cx="3027363" cy="3165475"/>
          </a:xfrm>
        </p:grpSpPr>
        <p:pic>
          <p:nvPicPr>
            <p:cNvPr id="13" name="Imagem 3"/>
            <p:cNvPicPr>
              <a:picLocks noChangeAspect="1"/>
            </p:cNvPicPr>
            <p:nvPr/>
          </p:nvPicPr>
          <p:blipFill>
            <a:blip r:embed="rId4" cstate="print">
              <a:extLst>
                <a:ext uri="{28A0092B-C50C-407E-A947-70E740481C1C}">
                  <a14:useLocalDpi xmlns="" xmlns:a14="http://schemas.microsoft.com/office/drawing/2010/main" val="0"/>
                </a:ext>
              </a:extLst>
            </a:blip>
            <a:srcRect l="4286" t="56970" r="76492" b="16536"/>
            <a:stretch>
              <a:fillRect/>
            </a:stretch>
          </p:blipFill>
          <p:spPr bwMode="auto">
            <a:xfrm>
              <a:off x="6031186" y="1124744"/>
              <a:ext cx="3027363" cy="316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CaixaDeTexto 13"/>
            <p:cNvSpPr txBox="1"/>
            <p:nvPr/>
          </p:nvSpPr>
          <p:spPr>
            <a:xfrm>
              <a:off x="6631187" y="1570759"/>
              <a:ext cx="1997669" cy="1832694"/>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wrap="square">
              <a:spAutoFit/>
            </a:bodyPr>
            <a:lstStyle>
              <a:defPPr>
                <a:defRPr lang="en-US"/>
              </a:defPPr>
              <a:lvl1pPr algn="ctr" eaLnBrk="0" hangingPunct="0">
                <a:defRPr sz="2000" b="1" u="none">
                  <a:solidFill>
                    <a:schemeClr val="accent1">
                      <a:lumMod val="90000"/>
                      <a:lumOff val="10000"/>
                    </a:schemeClr>
                  </a:solidFill>
                  <a:latin typeface="Calibri" pitchFamily="34" charset="0"/>
                  <a:cs typeface="Tahoma" pitchFamily="34" charset="0"/>
                </a:defRPr>
              </a:lvl1pPr>
            </a:lstStyle>
            <a:p>
              <a:r>
                <a:rPr lang="pt-BR" dirty="0" smtClean="0"/>
                <a:t>Telecom </a:t>
              </a:r>
            </a:p>
            <a:p>
              <a:r>
                <a:rPr lang="pt-BR" dirty="0" smtClean="0"/>
                <a:t>tem o mesmo nível de impostos que bebidas</a:t>
              </a:r>
              <a:endParaRPr lang="pt-BR" dirty="0"/>
            </a:p>
          </p:txBody>
        </p:sp>
      </p:grpSp>
      <p:sp>
        <p:nvSpPr>
          <p:cNvPr id="16" name="CaixaDeTexto 15"/>
          <p:cNvSpPr txBox="1"/>
          <p:nvPr/>
        </p:nvSpPr>
        <p:spPr>
          <a:xfrm>
            <a:off x="1177" y="6483221"/>
            <a:ext cx="4943937" cy="386453"/>
          </a:xfrm>
          <a:prstGeom prst="rect">
            <a:avLst/>
          </a:prstGeom>
          <a:noFill/>
        </p:spPr>
        <p:txBody>
          <a:bodyPr wrap="square" lIns="77917" tIns="38958" rIns="77917" bIns="38958" rtlCol="0">
            <a:spAutoFit/>
          </a:bodyPr>
          <a:lstStyle/>
          <a:p>
            <a:r>
              <a:rPr lang="pt-BR" sz="1000" u="none" dirty="0">
                <a:solidFill>
                  <a:schemeClr val="tx1"/>
                </a:solidFill>
                <a:latin typeface="Calibri" pitchFamily="34" charset="0"/>
                <a:cs typeface="Calibri" pitchFamily="34" charset="0"/>
              </a:rPr>
              <a:t>* Os valores de impostos contemplam ICMS, PIS/PASEP e </a:t>
            </a:r>
            <a:r>
              <a:rPr lang="pt-BR" sz="1000" u="none" dirty="0" err="1" smtClean="0">
                <a:solidFill>
                  <a:schemeClr val="tx1"/>
                </a:solidFill>
                <a:latin typeface="Calibri" pitchFamily="34" charset="0"/>
                <a:cs typeface="Calibri" pitchFamily="34" charset="0"/>
              </a:rPr>
              <a:t>Cofins</a:t>
            </a:r>
            <a:r>
              <a:rPr lang="pt-BR" sz="1000" u="none" dirty="0" smtClean="0">
                <a:solidFill>
                  <a:schemeClr val="tx1"/>
                </a:solidFill>
                <a:latin typeface="Calibri" pitchFamily="34" charset="0"/>
                <a:cs typeface="Calibri" pitchFamily="34" charset="0"/>
              </a:rPr>
              <a:t>, não reajustados</a:t>
            </a:r>
            <a:endParaRPr lang="pt-BR" sz="1000" u="none" dirty="0">
              <a:solidFill>
                <a:schemeClr val="tx1"/>
              </a:solidFill>
              <a:latin typeface="Calibri" pitchFamily="34" charset="0"/>
              <a:cs typeface="Calibri" pitchFamily="34" charset="0"/>
            </a:endParaRPr>
          </a:p>
          <a:p>
            <a:r>
              <a:rPr lang="pt-BR" sz="1000" u="none" dirty="0">
                <a:solidFill>
                  <a:schemeClr val="tx1"/>
                </a:solidFill>
                <a:latin typeface="Calibri" pitchFamily="34" charset="0"/>
                <a:cs typeface="Calibri" pitchFamily="34" charset="0"/>
              </a:rPr>
              <a:t>Fonte: </a:t>
            </a:r>
            <a:r>
              <a:rPr lang="pt-BR" sz="1000" u="none" dirty="0" err="1">
                <a:solidFill>
                  <a:schemeClr val="tx1"/>
                </a:solidFill>
                <a:latin typeface="Calibri" pitchFamily="34" charset="0"/>
                <a:cs typeface="Calibri" pitchFamily="34" charset="0"/>
              </a:rPr>
              <a:t>Telebrasil</a:t>
            </a:r>
            <a:endParaRPr lang="pt-BR" sz="1000" u="none" dirty="0">
              <a:solidFill>
                <a:schemeClr val="tx1"/>
              </a:solidFill>
              <a:latin typeface="Calibri" pitchFamily="34" charset="0"/>
              <a:cs typeface="Calibri" pitchFamily="34" charset="0"/>
            </a:endParaRPr>
          </a:p>
        </p:txBody>
      </p:sp>
      <p:graphicFrame>
        <p:nvGraphicFramePr>
          <p:cNvPr id="6" name="Gráfico 5"/>
          <p:cNvGraphicFramePr/>
          <p:nvPr>
            <p:extLst>
              <p:ext uri="{D42A27DB-BD31-4B8C-83A1-F6EECF244321}">
                <p14:modId xmlns="" xmlns:p14="http://schemas.microsoft.com/office/powerpoint/2010/main" val="1790762412"/>
              </p:ext>
            </p:extLst>
          </p:nvPr>
        </p:nvGraphicFramePr>
        <p:xfrm>
          <a:off x="16943" y="2056304"/>
          <a:ext cx="9127057" cy="3319738"/>
        </p:xfrm>
        <a:graphic>
          <a:graphicData uri="http://schemas.openxmlformats.org/drawingml/2006/chart">
            <c:chart xmlns:c="http://schemas.openxmlformats.org/drawingml/2006/chart" xmlns:r="http://schemas.openxmlformats.org/officeDocument/2006/relationships" r:id="rId5"/>
          </a:graphicData>
        </a:graphic>
      </p:graphicFrame>
      <p:sp>
        <p:nvSpPr>
          <p:cNvPr id="55" name="CaixaDeTexto 54"/>
          <p:cNvSpPr txBox="1">
            <a:spLocks noChangeArrowheads="1"/>
          </p:cNvSpPr>
          <p:nvPr/>
        </p:nvSpPr>
        <p:spPr bwMode="auto">
          <a:xfrm>
            <a:off x="10854" y="5401254"/>
            <a:ext cx="9117380"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algn="ctr" eaLnBrk="1" hangingPunct="1">
              <a:spcAft>
                <a:spcPts val="1800"/>
              </a:spcAft>
              <a:buClr>
                <a:schemeClr val="bg1"/>
              </a:buClr>
              <a:buSzPct val="116000"/>
            </a:pPr>
            <a:r>
              <a:rPr lang="pt-BR" sz="2400" b="1" u="none" dirty="0" smtClean="0">
                <a:solidFill>
                  <a:srgbClr val="137292"/>
                </a:solidFill>
                <a:latin typeface="Calibri" pitchFamily="34" charset="0"/>
              </a:rPr>
              <a:t>Em 2012 o total de tributos do setor representou </a:t>
            </a:r>
            <a:r>
              <a:rPr lang="pt-BR" b="1" u="none" dirty="0" smtClean="0">
                <a:solidFill>
                  <a:srgbClr val="137292"/>
                </a:solidFill>
                <a:latin typeface="Calibri" pitchFamily="34" charset="0"/>
              </a:rPr>
              <a:t>47% da receita líquida</a:t>
            </a:r>
            <a:r>
              <a:rPr lang="pt-BR" sz="2400" b="1" u="none" dirty="0" smtClean="0">
                <a:solidFill>
                  <a:srgbClr val="137292"/>
                </a:solidFill>
                <a:latin typeface="Calibri" pitchFamily="34" charset="0"/>
              </a:rPr>
              <a:t>, um </a:t>
            </a:r>
            <a:r>
              <a:rPr lang="pt-BR" b="1" u="none" dirty="0" smtClean="0">
                <a:solidFill>
                  <a:srgbClr val="137292"/>
                </a:solidFill>
                <a:latin typeface="Calibri" pitchFamily="34" charset="0"/>
              </a:rPr>
              <a:t>aumento de 40% </a:t>
            </a:r>
            <a:r>
              <a:rPr lang="pt-BR" sz="2400" b="1" u="none" dirty="0" smtClean="0">
                <a:solidFill>
                  <a:srgbClr val="137292"/>
                </a:solidFill>
                <a:latin typeface="Calibri" pitchFamily="34" charset="0"/>
              </a:rPr>
              <a:t>em relação ao ano 2000</a:t>
            </a:r>
            <a:endParaRPr lang="pt-BR" sz="4400" b="1" u="none" dirty="0" smtClean="0">
              <a:solidFill>
                <a:srgbClr val="137292"/>
              </a:solidFill>
              <a:latin typeface="Calibri" pitchFamily="34" charset="0"/>
            </a:endParaRPr>
          </a:p>
        </p:txBody>
      </p:sp>
      <p:sp>
        <p:nvSpPr>
          <p:cNvPr id="57" name="Retângulo 56"/>
          <p:cNvSpPr>
            <a:spLocks noChangeArrowheads="1"/>
          </p:cNvSpPr>
          <p:nvPr/>
        </p:nvSpPr>
        <p:spPr bwMode="auto">
          <a:xfrm>
            <a:off x="236537" y="1687530"/>
            <a:ext cx="685574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nchorCtr="0">
            <a:spAutoFit/>
          </a:bodyPr>
          <a:lstStyle/>
          <a:p>
            <a:r>
              <a:rPr lang="pt-BR" altLang="ja-JP" sz="1800" b="1" u="none" dirty="0" smtClean="0">
                <a:solidFill>
                  <a:schemeClr val="tx1"/>
                </a:solidFill>
                <a:latin typeface="Calibri" pitchFamily="34" charset="0"/>
              </a:rPr>
              <a:t>Evolução da arrecadação de total tributos e apenas de ICMS</a:t>
            </a:r>
          </a:p>
          <a:p>
            <a:r>
              <a:rPr lang="pt-BR" altLang="ja-JP" sz="1800" u="none" dirty="0" smtClean="0">
                <a:solidFill>
                  <a:schemeClr val="tx1"/>
                </a:solidFill>
                <a:latin typeface="Calibri" pitchFamily="34" charset="0"/>
              </a:rPr>
              <a:t>(R$ bilhões)</a:t>
            </a:r>
            <a:endParaRPr lang="pt-BR" altLang="ja-JP" sz="1800" u="none" dirty="0">
              <a:solidFill>
                <a:schemeClr val="tx1"/>
              </a:solidFill>
              <a:latin typeface="Calibri" pitchFamily="34" charset="0"/>
            </a:endParaRPr>
          </a:p>
          <a:p>
            <a:endParaRPr lang="pt-BR" altLang="ja-JP" sz="1800" u="none" dirty="0">
              <a:solidFill>
                <a:schemeClr val="tx1"/>
              </a:solidFill>
              <a:latin typeface="Calibri" pitchFamily="34" charset="0"/>
            </a:endParaRPr>
          </a:p>
        </p:txBody>
      </p:sp>
      <p:cxnSp>
        <p:nvCxnSpPr>
          <p:cNvPr id="58" name="Conector reto 57"/>
          <p:cNvCxnSpPr/>
          <p:nvPr/>
        </p:nvCxnSpPr>
        <p:spPr>
          <a:xfrm>
            <a:off x="265790" y="2250180"/>
            <a:ext cx="5652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4496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55"/>
                                        </p:tgtEl>
                                        <p:attrNameLst>
                                          <p:attrName>style.visibility</p:attrName>
                                        </p:attrNameLst>
                                      </p:cBhvr>
                                      <p:to>
                                        <p:strVal val="visible"/>
                                      </p:to>
                                    </p:set>
                                  </p:childTnLst>
                                </p:cTn>
                              </p:par>
                              <p:par>
                                <p:cTn id="15" presetID="22" presetClass="entr" presetSubtype="4"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down)">
                                      <p:cBhvr>
                                        <p:cTn id="1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9" grpId="0"/>
      <p:bldP spid="5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16386" name="Picture 2"/>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5" name="Retângulo 4"/>
          <p:cNvSpPr/>
          <p:nvPr/>
        </p:nvSpPr>
        <p:spPr>
          <a:xfrm rot="16200000">
            <a:off x="-1004093" y="1353343"/>
            <a:ext cx="6858000" cy="4151313"/>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6" name="Retângulo 5"/>
          <p:cNvSpPr>
            <a:spLocks noChangeArrowheads="1"/>
          </p:cNvSpPr>
          <p:nvPr/>
        </p:nvSpPr>
        <p:spPr bwMode="auto">
          <a:xfrm>
            <a:off x="512763" y="1570038"/>
            <a:ext cx="2330450" cy="523875"/>
          </a:xfrm>
          <a:prstGeom prst="rect">
            <a:avLst/>
          </a:prstGeom>
          <a:noFill/>
          <a:ln w="9525">
            <a:noFill/>
            <a:miter lim="800000"/>
            <a:headEnd/>
            <a:tailEnd/>
          </a:ln>
        </p:spPr>
        <p:txBody>
          <a:bodyPr wrap="none">
            <a:spAutoFit/>
          </a:bodyPr>
          <a:lstStyle/>
          <a:p>
            <a:r>
              <a:rPr lang="pt-BR" altLang="ja-JP" sz="2800" b="1">
                <a:solidFill>
                  <a:srgbClr val="97ACC2"/>
                </a:solidFill>
                <a:latin typeface="Century Gothic" pitchFamily="34" charset="0"/>
                <a:sym typeface="Gill Sans"/>
              </a:rPr>
              <a:t>91,1 milhões</a:t>
            </a:r>
          </a:p>
        </p:txBody>
      </p:sp>
      <p:sp>
        <p:nvSpPr>
          <p:cNvPr id="7" name="Retângulo 6"/>
          <p:cNvSpPr>
            <a:spLocks noChangeArrowheads="1"/>
          </p:cNvSpPr>
          <p:nvPr/>
        </p:nvSpPr>
        <p:spPr bwMode="auto">
          <a:xfrm>
            <a:off x="512763" y="1971675"/>
            <a:ext cx="3478212"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clientes (linhas+Banda Larga+TV)</a:t>
            </a:r>
          </a:p>
        </p:txBody>
      </p:sp>
      <p:sp>
        <p:nvSpPr>
          <p:cNvPr id="8" name="Retângulo 7"/>
          <p:cNvSpPr>
            <a:spLocks noChangeArrowheads="1"/>
          </p:cNvSpPr>
          <p:nvPr/>
        </p:nvSpPr>
        <p:spPr bwMode="auto">
          <a:xfrm>
            <a:off x="512763" y="2360613"/>
            <a:ext cx="1843087"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+133.48 mil</a:t>
            </a:r>
          </a:p>
        </p:txBody>
      </p:sp>
      <p:sp>
        <p:nvSpPr>
          <p:cNvPr id="9" name="Retângulo 8"/>
          <p:cNvSpPr>
            <a:spLocks noChangeArrowheads="1"/>
          </p:cNvSpPr>
          <p:nvPr/>
        </p:nvSpPr>
        <p:spPr bwMode="auto">
          <a:xfrm>
            <a:off x="531813" y="2665413"/>
            <a:ext cx="3497262"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empregos diretos/indiretos (2012)</a:t>
            </a:r>
          </a:p>
        </p:txBody>
      </p:sp>
      <p:sp>
        <p:nvSpPr>
          <p:cNvPr id="11" name="Retângulo 10"/>
          <p:cNvSpPr>
            <a:spLocks noChangeArrowheads="1"/>
          </p:cNvSpPr>
          <p:nvPr/>
        </p:nvSpPr>
        <p:spPr bwMode="auto">
          <a:xfrm>
            <a:off x="512763" y="3214688"/>
            <a:ext cx="1579562"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R$ 15.9 BI</a:t>
            </a:r>
          </a:p>
        </p:txBody>
      </p:sp>
      <p:sp>
        <p:nvSpPr>
          <p:cNvPr id="12" name="Retângulo 11"/>
          <p:cNvSpPr>
            <a:spLocks noChangeArrowheads="1"/>
          </p:cNvSpPr>
          <p:nvPr/>
        </p:nvSpPr>
        <p:spPr bwMode="auto">
          <a:xfrm>
            <a:off x="512763" y="3595688"/>
            <a:ext cx="172402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Impostos (2012)</a:t>
            </a:r>
          </a:p>
        </p:txBody>
      </p:sp>
      <p:sp>
        <p:nvSpPr>
          <p:cNvPr id="13" name="Retângulo 12"/>
          <p:cNvSpPr>
            <a:spLocks noChangeArrowheads="1"/>
          </p:cNvSpPr>
          <p:nvPr/>
        </p:nvSpPr>
        <p:spPr bwMode="auto">
          <a:xfrm>
            <a:off x="512763" y="4071938"/>
            <a:ext cx="1406525"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R$ 6,1 BI</a:t>
            </a:r>
          </a:p>
        </p:txBody>
      </p:sp>
      <p:sp>
        <p:nvSpPr>
          <p:cNvPr id="14" name="Retângulo 13"/>
          <p:cNvSpPr>
            <a:spLocks noChangeArrowheads="1"/>
          </p:cNvSpPr>
          <p:nvPr/>
        </p:nvSpPr>
        <p:spPr bwMode="auto">
          <a:xfrm>
            <a:off x="522288" y="4394200"/>
            <a:ext cx="1806575"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investidos (2012)</a:t>
            </a:r>
          </a:p>
        </p:txBody>
      </p:sp>
      <p:sp>
        <p:nvSpPr>
          <p:cNvPr id="15" name="Retângulo 14"/>
          <p:cNvSpPr>
            <a:spLocks noChangeArrowheads="1"/>
          </p:cNvSpPr>
          <p:nvPr/>
        </p:nvSpPr>
        <p:spPr bwMode="auto">
          <a:xfrm>
            <a:off x="539750" y="4868863"/>
            <a:ext cx="1492250"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R$ 177 BI</a:t>
            </a:r>
          </a:p>
        </p:txBody>
      </p:sp>
      <p:sp>
        <p:nvSpPr>
          <p:cNvPr id="16" name="Retângulo 15"/>
          <p:cNvSpPr>
            <a:spLocks noChangeArrowheads="1"/>
          </p:cNvSpPr>
          <p:nvPr/>
        </p:nvSpPr>
        <p:spPr bwMode="auto">
          <a:xfrm>
            <a:off x="539750" y="5253038"/>
            <a:ext cx="3389313" cy="569912"/>
          </a:xfrm>
          <a:prstGeom prst="rect">
            <a:avLst/>
          </a:prstGeom>
          <a:noFill/>
          <a:ln w="9525">
            <a:noFill/>
            <a:miter lim="800000"/>
            <a:headEnd/>
            <a:tailEnd/>
          </a:ln>
        </p:spPr>
        <p:txBody>
          <a:bodyPr wrap="none">
            <a:spAutoFit/>
          </a:bodyPr>
          <a:lstStyle/>
          <a:p>
            <a:r>
              <a:rPr lang="pt-BR" altLang="ja-JP" sz="1500">
                <a:solidFill>
                  <a:schemeClr val="bg1"/>
                </a:solidFill>
                <a:latin typeface="Century Gothic" pitchFamily="34" charset="0"/>
                <a:sym typeface="Gill Sans"/>
              </a:rPr>
              <a:t>Investimentos em redes e serviços </a:t>
            </a:r>
          </a:p>
          <a:p>
            <a:r>
              <a:rPr lang="pt-BR" altLang="ja-JP" sz="1500">
                <a:solidFill>
                  <a:schemeClr val="bg1"/>
                </a:solidFill>
                <a:latin typeface="Century Gothic" pitchFamily="34" charset="0"/>
                <a:sym typeface="Gill Sans"/>
              </a:rPr>
              <a:t>+ aquisição(1998 a 2012</a:t>
            </a:r>
            <a:r>
              <a:rPr lang="pt-BR" altLang="ja-JP" sz="1600">
                <a:solidFill>
                  <a:schemeClr val="bg1"/>
                </a:solidFill>
                <a:latin typeface="Century Gothic" pitchFamily="34" charset="0"/>
                <a:sym typeface="Gill Sans"/>
              </a:rPr>
              <a:t>)</a:t>
            </a:r>
          </a:p>
        </p:txBody>
      </p:sp>
      <p:sp>
        <p:nvSpPr>
          <p:cNvPr id="17" name="Retângulo 16"/>
          <p:cNvSpPr>
            <a:spLocks noChangeArrowheads="1"/>
          </p:cNvSpPr>
          <p:nvPr/>
        </p:nvSpPr>
        <p:spPr bwMode="auto">
          <a:xfrm>
            <a:off x="533400" y="5876925"/>
            <a:ext cx="1579563"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R$ 24,3 BI</a:t>
            </a:r>
          </a:p>
        </p:txBody>
      </p:sp>
      <p:sp>
        <p:nvSpPr>
          <p:cNvPr id="18" name="Retângulo 17"/>
          <p:cNvSpPr>
            <a:spLocks noChangeArrowheads="1"/>
          </p:cNvSpPr>
          <p:nvPr/>
        </p:nvSpPr>
        <p:spPr bwMode="auto">
          <a:xfrm>
            <a:off x="500063" y="6308725"/>
            <a:ext cx="3856037"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total de investimento para 2011-2014</a:t>
            </a:r>
          </a:p>
        </p:txBody>
      </p:sp>
      <p:pic>
        <p:nvPicPr>
          <p:cNvPr id="8209" name="Imagem 4" descr="Template.png"/>
          <p:cNvPicPr>
            <a:picLocks noChangeAspect="1"/>
          </p:cNvPicPr>
          <p:nvPr/>
        </p:nvPicPr>
        <p:blipFill>
          <a:blip r:embed="rId5"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0" name="Retângulo 19"/>
          <p:cNvSpPr/>
          <p:nvPr/>
        </p:nvSpPr>
        <p:spPr>
          <a:xfrm>
            <a:off x="0" y="706438"/>
            <a:ext cx="9144000" cy="752475"/>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a:spLocks noChangeArrowheads="1"/>
          </p:cNvSpPr>
          <p:nvPr/>
        </p:nvSpPr>
        <p:spPr bwMode="auto">
          <a:xfrm>
            <a:off x="336550" y="755650"/>
            <a:ext cx="4095750" cy="677863"/>
          </a:xfrm>
          <a:prstGeom prst="rect">
            <a:avLst/>
          </a:prstGeom>
          <a:noFill/>
          <a:ln w="9525">
            <a:noFill/>
            <a:miter lim="800000"/>
            <a:headEnd/>
            <a:tailEnd/>
          </a:ln>
        </p:spPr>
        <p:txBody>
          <a:bodyPr wrap="none">
            <a:spAutoFit/>
          </a:bodyPr>
          <a:lstStyle/>
          <a:p>
            <a:r>
              <a:rPr lang="pt-BR" altLang="ja-JP" sz="3800" b="1">
                <a:solidFill>
                  <a:schemeClr val="bg1"/>
                </a:solidFill>
                <a:latin typeface="Century Gothic" pitchFamily="34" charset="0"/>
                <a:sym typeface="Gill Sans"/>
              </a:rPr>
              <a:t>Telefônica|Vivo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10" presetClass="entr" presetSubtype="0" fill="hold" nodeType="withEffect">
                                  <p:stCondLst>
                                    <p:cond delay="0"/>
                                  </p:stCondLst>
                                  <p:childTnLst>
                                    <p:set>
                                      <p:cBhvr>
                                        <p:cTn id="13" dur="1" fill="hold">
                                          <p:stCondLst>
                                            <p:cond delay="0"/>
                                          </p:stCondLst>
                                        </p:cTn>
                                        <p:tgtEl>
                                          <p:spTgt spid="16386"/>
                                        </p:tgtEl>
                                        <p:attrNameLst>
                                          <p:attrName>style.visibility</p:attrName>
                                        </p:attrNameLst>
                                      </p:cBhvr>
                                      <p:to>
                                        <p:strVal val="visible"/>
                                      </p:to>
                                    </p:set>
                                    <p:animEffect transition="in" filter="fade">
                                      <p:cBhvr>
                                        <p:cTn id="14" dur="500"/>
                                        <p:tgtEl>
                                          <p:spTgt spid="16386"/>
                                        </p:tgtEl>
                                      </p:cBhvr>
                                    </p:animEffect>
                                  </p:childTnLst>
                                </p:cTn>
                              </p:par>
                            </p:childTnLst>
                          </p:cTn>
                        </p:par>
                        <p:par>
                          <p:cTn id="15" fill="hold" nodeType="afterGroup">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7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75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100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100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1" grpId="0"/>
      <p:bldP spid="12" grpId="0"/>
      <p:bldP spid="13" grpId="0"/>
      <p:bldP spid="14" grpId="0"/>
      <p:bldP spid="15" grpId="0"/>
      <p:bldP spid="16" grpId="0"/>
      <p:bldP spid="17" grpId="0"/>
      <p:bldP spid="18"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54274" name="Picture 2"/>
          <p:cNvPicPr>
            <a:picLocks noChangeAspect="1" noChangeArrowheads="1"/>
          </p:cNvPicPr>
          <p:nvPr/>
        </p:nvPicPr>
        <p:blipFill>
          <a:blip r:embed="rId4" cstate="print"/>
          <a:srcRect/>
          <a:stretch>
            <a:fillRect/>
          </a:stretch>
        </p:blipFill>
        <p:spPr bwMode="auto">
          <a:xfrm>
            <a:off x="0" y="0"/>
            <a:ext cx="9144000" cy="6858000"/>
          </a:xfrm>
          <a:prstGeom prst="rect">
            <a:avLst/>
          </a:prstGeom>
          <a:solidFill>
            <a:srgbClr val="032936"/>
          </a:solidFill>
          <a:ln w="9525">
            <a:noFill/>
            <a:miter lim="800000"/>
            <a:headEnd/>
            <a:tailEnd/>
          </a:ln>
        </p:spPr>
      </p:pic>
      <p:sp>
        <p:nvSpPr>
          <p:cNvPr id="25" name="Retângulo 24"/>
          <p:cNvSpPr/>
          <p:nvPr/>
        </p:nvSpPr>
        <p:spPr>
          <a:xfrm rot="16200000">
            <a:off x="-1266825" y="1616075"/>
            <a:ext cx="6858000" cy="3625850"/>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p:nvPr/>
        </p:nvSpPr>
        <p:spPr>
          <a:xfrm>
            <a:off x="0" y="742950"/>
            <a:ext cx="9144000" cy="752475"/>
          </a:xfrm>
          <a:prstGeom prst="rect">
            <a:avLst/>
          </a:prstGeom>
          <a:solidFill>
            <a:srgbClr val="B9BE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3" name="Retângulo 2"/>
          <p:cNvSpPr>
            <a:spLocks noChangeArrowheads="1"/>
          </p:cNvSpPr>
          <p:nvPr/>
        </p:nvSpPr>
        <p:spPr bwMode="auto">
          <a:xfrm>
            <a:off x="409575" y="781050"/>
            <a:ext cx="3403600" cy="677863"/>
          </a:xfrm>
          <a:prstGeom prst="rect">
            <a:avLst/>
          </a:prstGeom>
          <a:noFill/>
          <a:ln w="9525">
            <a:noFill/>
            <a:miter lim="800000"/>
            <a:headEnd/>
            <a:tailEnd/>
          </a:ln>
        </p:spPr>
        <p:txBody>
          <a:bodyPr wrap="none">
            <a:spAutoFit/>
          </a:bodyPr>
          <a:lstStyle/>
          <a:p>
            <a:r>
              <a:rPr lang="pt-BR" altLang="ja-JP" sz="3800" b="1">
                <a:solidFill>
                  <a:schemeClr val="bg1"/>
                </a:solidFill>
                <a:latin typeface="Century Gothic" pitchFamily="34" charset="0"/>
                <a:sym typeface="Gill Sans"/>
              </a:rPr>
              <a:t>Mensalmente</a:t>
            </a:r>
          </a:p>
        </p:txBody>
      </p:sp>
      <p:pic>
        <p:nvPicPr>
          <p:cNvPr id="54277" name="Picture 5" descr="C:\Users\afarias\Desktop\S3_Ale1.png"/>
          <p:cNvPicPr>
            <a:picLocks noChangeAspect="1" noChangeArrowheads="1"/>
          </p:cNvPicPr>
          <p:nvPr/>
        </p:nvPicPr>
        <p:blipFill>
          <a:blip r:embed="rId5" cstate="print"/>
          <a:srcRect l="77779" t="39107" b="35516"/>
          <a:stretch>
            <a:fillRect/>
          </a:stretch>
        </p:blipFill>
        <p:spPr bwMode="auto">
          <a:xfrm>
            <a:off x="7112000" y="2681288"/>
            <a:ext cx="2032000" cy="1741487"/>
          </a:xfrm>
          <a:prstGeom prst="rect">
            <a:avLst/>
          </a:prstGeom>
          <a:noFill/>
          <a:ln w="9525">
            <a:noFill/>
            <a:miter lim="800000"/>
            <a:headEnd/>
            <a:tailEnd/>
          </a:ln>
        </p:spPr>
      </p:pic>
      <p:pic>
        <p:nvPicPr>
          <p:cNvPr id="54278" name="Picture 6" descr="C:\Users\afarias\Desktop\S3_Ale2.png"/>
          <p:cNvPicPr>
            <a:picLocks noChangeAspect="1" noChangeArrowheads="1"/>
          </p:cNvPicPr>
          <p:nvPr/>
        </p:nvPicPr>
        <p:blipFill>
          <a:blip r:embed="rId6" cstate="print"/>
          <a:srcRect l="62222" t="43594" r="15971" b="31029"/>
          <a:stretch>
            <a:fillRect/>
          </a:stretch>
        </p:blipFill>
        <p:spPr bwMode="auto">
          <a:xfrm>
            <a:off x="5689600" y="2989263"/>
            <a:ext cx="1993900" cy="1741487"/>
          </a:xfrm>
          <a:prstGeom prst="rect">
            <a:avLst/>
          </a:prstGeom>
          <a:noFill/>
          <a:ln w="9525">
            <a:noFill/>
            <a:miter lim="800000"/>
            <a:headEnd/>
            <a:tailEnd/>
          </a:ln>
        </p:spPr>
      </p:pic>
      <p:pic>
        <p:nvPicPr>
          <p:cNvPr id="54279" name="Picture 7" descr="C:\Users\afarias\Desktop\S3_Ale3.png"/>
          <p:cNvPicPr>
            <a:picLocks noChangeAspect="1" noChangeArrowheads="1"/>
          </p:cNvPicPr>
          <p:nvPr/>
        </p:nvPicPr>
        <p:blipFill>
          <a:blip r:embed="rId7" cstate="print"/>
          <a:srcRect l="47774" t="43599" r="31393" b="31026"/>
          <a:stretch>
            <a:fillRect/>
          </a:stretch>
        </p:blipFill>
        <p:spPr bwMode="auto">
          <a:xfrm>
            <a:off x="4368800" y="2989263"/>
            <a:ext cx="1905000" cy="1741487"/>
          </a:xfrm>
          <a:prstGeom prst="rect">
            <a:avLst/>
          </a:prstGeom>
          <a:noFill/>
          <a:ln w="9525">
            <a:noFill/>
            <a:miter lim="800000"/>
            <a:headEnd/>
            <a:tailEnd/>
          </a:ln>
        </p:spPr>
      </p:pic>
      <p:pic>
        <p:nvPicPr>
          <p:cNvPr id="54280" name="Picture 8" descr="C:\Users\afarias\Desktop\S3_Ale4.png"/>
          <p:cNvPicPr>
            <a:picLocks noChangeAspect="1" noChangeArrowheads="1"/>
          </p:cNvPicPr>
          <p:nvPr/>
        </p:nvPicPr>
        <p:blipFill>
          <a:blip r:embed="rId8" cstate="print"/>
          <a:srcRect l="54306" t="10312" r="8611" b="50378"/>
          <a:stretch>
            <a:fillRect/>
          </a:stretch>
        </p:blipFill>
        <p:spPr bwMode="auto">
          <a:xfrm>
            <a:off x="4965700" y="706438"/>
            <a:ext cx="3390900" cy="2697162"/>
          </a:xfrm>
          <a:prstGeom prst="rect">
            <a:avLst/>
          </a:prstGeom>
          <a:noFill/>
          <a:ln w="9525">
            <a:noFill/>
            <a:miter lim="800000"/>
            <a:headEnd/>
            <a:tailEnd/>
          </a:ln>
        </p:spPr>
      </p:pic>
      <p:sp>
        <p:nvSpPr>
          <p:cNvPr id="6" name="Retângulo 5"/>
          <p:cNvSpPr>
            <a:spLocks noChangeArrowheads="1"/>
          </p:cNvSpPr>
          <p:nvPr/>
        </p:nvSpPr>
        <p:spPr bwMode="auto">
          <a:xfrm>
            <a:off x="409575" y="1630363"/>
            <a:ext cx="2027238"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400 milhões </a:t>
            </a:r>
          </a:p>
        </p:txBody>
      </p:sp>
      <p:sp>
        <p:nvSpPr>
          <p:cNvPr id="7" name="Retângulo 6"/>
          <p:cNvSpPr>
            <a:spLocks noChangeArrowheads="1"/>
          </p:cNvSpPr>
          <p:nvPr/>
        </p:nvSpPr>
        <p:spPr bwMode="auto">
          <a:xfrm>
            <a:off x="409575" y="2032000"/>
            <a:ext cx="2432050"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consultas Saldo Pré</a:t>
            </a:r>
          </a:p>
        </p:txBody>
      </p:sp>
      <p:sp>
        <p:nvSpPr>
          <p:cNvPr id="8" name="Retângulo 7"/>
          <p:cNvSpPr>
            <a:spLocks noChangeArrowheads="1"/>
          </p:cNvSpPr>
          <p:nvPr/>
        </p:nvSpPr>
        <p:spPr bwMode="auto">
          <a:xfrm>
            <a:off x="409575" y="2420938"/>
            <a:ext cx="1852613"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17 milhões </a:t>
            </a:r>
          </a:p>
        </p:txBody>
      </p:sp>
      <p:sp>
        <p:nvSpPr>
          <p:cNvPr id="9" name="Retângulo 8"/>
          <p:cNvSpPr>
            <a:spLocks noChangeArrowheads="1"/>
          </p:cNvSpPr>
          <p:nvPr/>
        </p:nvSpPr>
        <p:spPr bwMode="auto">
          <a:xfrm>
            <a:off x="409575" y="2820988"/>
            <a:ext cx="312737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chamadas ao Call Center</a:t>
            </a:r>
          </a:p>
        </p:txBody>
      </p:sp>
      <p:sp>
        <p:nvSpPr>
          <p:cNvPr id="10" name="Retângulo 9"/>
          <p:cNvSpPr>
            <a:spLocks noChangeArrowheads="1"/>
          </p:cNvSpPr>
          <p:nvPr/>
        </p:nvSpPr>
        <p:spPr bwMode="auto">
          <a:xfrm>
            <a:off x="409575" y="3275013"/>
            <a:ext cx="1766888"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21 milhões</a:t>
            </a:r>
          </a:p>
        </p:txBody>
      </p:sp>
      <p:sp>
        <p:nvSpPr>
          <p:cNvPr id="11" name="Retângulo 10"/>
          <p:cNvSpPr>
            <a:spLocks noChangeArrowheads="1"/>
          </p:cNvSpPr>
          <p:nvPr/>
        </p:nvSpPr>
        <p:spPr bwMode="auto">
          <a:xfrm>
            <a:off x="409575" y="3675063"/>
            <a:ext cx="351472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transações realizados na Web</a:t>
            </a:r>
          </a:p>
        </p:txBody>
      </p:sp>
      <p:sp>
        <p:nvSpPr>
          <p:cNvPr id="12" name="Retângulo 11"/>
          <p:cNvSpPr>
            <a:spLocks noChangeArrowheads="1"/>
          </p:cNvSpPr>
          <p:nvPr/>
        </p:nvSpPr>
        <p:spPr bwMode="auto">
          <a:xfrm>
            <a:off x="409575" y="4160838"/>
            <a:ext cx="1852613"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16 milhões </a:t>
            </a:r>
          </a:p>
        </p:txBody>
      </p:sp>
      <p:sp>
        <p:nvSpPr>
          <p:cNvPr id="13" name="Retângulo 12"/>
          <p:cNvSpPr>
            <a:spLocks noChangeArrowheads="1"/>
          </p:cNvSpPr>
          <p:nvPr/>
        </p:nvSpPr>
        <p:spPr bwMode="auto">
          <a:xfrm>
            <a:off x="409575" y="4541838"/>
            <a:ext cx="2163763"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faturas emitidas</a:t>
            </a:r>
          </a:p>
        </p:txBody>
      </p:sp>
      <p:sp>
        <p:nvSpPr>
          <p:cNvPr id="14" name="Retângulo 13"/>
          <p:cNvSpPr>
            <a:spLocks noChangeArrowheads="1"/>
          </p:cNvSpPr>
          <p:nvPr/>
        </p:nvSpPr>
        <p:spPr bwMode="auto">
          <a:xfrm>
            <a:off x="409575" y="5045075"/>
            <a:ext cx="1679575"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3 milhões </a:t>
            </a:r>
          </a:p>
        </p:txBody>
      </p:sp>
      <p:sp>
        <p:nvSpPr>
          <p:cNvPr id="15" name="Retângulo 14"/>
          <p:cNvSpPr>
            <a:spLocks noChangeArrowheads="1"/>
          </p:cNvSpPr>
          <p:nvPr/>
        </p:nvSpPr>
        <p:spPr bwMode="auto">
          <a:xfrm>
            <a:off x="409575" y="5426075"/>
            <a:ext cx="3300413" cy="339725"/>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Ativações de novos clientes</a:t>
            </a:r>
          </a:p>
        </p:txBody>
      </p:sp>
      <p:sp>
        <p:nvSpPr>
          <p:cNvPr id="16" name="Retângulo 15"/>
          <p:cNvSpPr>
            <a:spLocks noChangeArrowheads="1"/>
          </p:cNvSpPr>
          <p:nvPr/>
        </p:nvSpPr>
        <p:spPr bwMode="auto">
          <a:xfrm>
            <a:off x="5435600" y="1323975"/>
            <a:ext cx="2449513" cy="708025"/>
          </a:xfrm>
          <a:prstGeom prst="rect">
            <a:avLst/>
          </a:prstGeom>
          <a:noFill/>
          <a:ln w="9525">
            <a:noFill/>
            <a:miter lim="800000"/>
            <a:headEnd/>
            <a:tailEnd/>
          </a:ln>
        </p:spPr>
        <p:txBody>
          <a:bodyPr>
            <a:spAutoFit/>
          </a:bodyPr>
          <a:lstStyle/>
          <a:p>
            <a:pPr algn="ctr"/>
            <a:r>
              <a:rPr lang="pt-BR" altLang="ja-JP" sz="4000" b="1">
                <a:solidFill>
                  <a:schemeClr val="bg1"/>
                </a:solidFill>
                <a:latin typeface="Century Gothic" pitchFamily="34" charset="0"/>
                <a:sym typeface="Gill Sans"/>
              </a:rPr>
              <a:t>660.000 </a:t>
            </a:r>
          </a:p>
        </p:txBody>
      </p:sp>
      <p:sp>
        <p:nvSpPr>
          <p:cNvPr id="17" name="Retângulo 16"/>
          <p:cNvSpPr>
            <a:spLocks noChangeArrowheads="1"/>
          </p:cNvSpPr>
          <p:nvPr/>
        </p:nvSpPr>
        <p:spPr bwMode="auto">
          <a:xfrm>
            <a:off x="5435600" y="1851025"/>
            <a:ext cx="2449513" cy="354013"/>
          </a:xfrm>
          <a:prstGeom prst="rect">
            <a:avLst/>
          </a:prstGeom>
          <a:noFill/>
          <a:ln w="9525">
            <a:noFill/>
            <a:miter lim="800000"/>
            <a:headEnd/>
            <a:tailEnd/>
          </a:ln>
        </p:spPr>
        <p:txBody>
          <a:bodyPr>
            <a:spAutoFit/>
          </a:bodyPr>
          <a:lstStyle/>
          <a:p>
            <a:pPr algn="ctr"/>
            <a:r>
              <a:rPr lang="pt-BR" altLang="ja-JP" sz="1700">
                <a:solidFill>
                  <a:schemeClr val="bg1"/>
                </a:solidFill>
                <a:latin typeface="Century Gothic" pitchFamily="34" charset="0"/>
                <a:sym typeface="Gill Sans"/>
              </a:rPr>
              <a:t>serviços por hora</a:t>
            </a:r>
          </a:p>
        </p:txBody>
      </p:sp>
      <p:sp>
        <p:nvSpPr>
          <p:cNvPr id="18" name="Retângulo 17"/>
          <p:cNvSpPr>
            <a:spLocks noChangeArrowheads="1"/>
          </p:cNvSpPr>
          <p:nvPr/>
        </p:nvSpPr>
        <p:spPr bwMode="auto">
          <a:xfrm>
            <a:off x="4692650" y="3441700"/>
            <a:ext cx="1174750" cy="708025"/>
          </a:xfrm>
          <a:prstGeom prst="rect">
            <a:avLst/>
          </a:prstGeom>
          <a:noFill/>
          <a:ln w="9525">
            <a:noFill/>
            <a:miter lim="800000"/>
            <a:headEnd/>
            <a:tailEnd/>
          </a:ln>
        </p:spPr>
        <p:txBody>
          <a:bodyPr>
            <a:spAutoFit/>
          </a:bodyPr>
          <a:lstStyle/>
          <a:p>
            <a:pPr algn="ctr"/>
            <a:r>
              <a:rPr lang="pt-BR" altLang="ja-JP" sz="2000">
                <a:solidFill>
                  <a:schemeClr val="bg1"/>
                </a:solidFill>
                <a:latin typeface="Century Gothic" pitchFamily="34" charset="0"/>
                <a:sym typeface="Gill Sans"/>
              </a:rPr>
              <a:t>Serviços</a:t>
            </a:r>
            <a:r>
              <a:rPr lang="pt-BR" altLang="ja-JP" sz="2000" b="1">
                <a:solidFill>
                  <a:schemeClr val="bg1"/>
                </a:solidFill>
                <a:latin typeface="Century Gothic" pitchFamily="34" charset="0"/>
                <a:sym typeface="Gill Sans"/>
              </a:rPr>
              <a:t> 24h </a:t>
            </a:r>
          </a:p>
        </p:txBody>
      </p:sp>
      <p:sp>
        <p:nvSpPr>
          <p:cNvPr id="19" name="Retângulo 18"/>
          <p:cNvSpPr>
            <a:spLocks noChangeArrowheads="1"/>
          </p:cNvSpPr>
          <p:nvPr/>
        </p:nvSpPr>
        <p:spPr bwMode="auto">
          <a:xfrm>
            <a:off x="5802313" y="3448050"/>
            <a:ext cx="1716087" cy="646113"/>
          </a:xfrm>
          <a:prstGeom prst="rect">
            <a:avLst/>
          </a:prstGeom>
          <a:noFill/>
          <a:ln w="9525">
            <a:noFill/>
            <a:miter lim="800000"/>
            <a:headEnd/>
            <a:tailEnd/>
          </a:ln>
        </p:spPr>
        <p:txBody>
          <a:bodyPr>
            <a:spAutoFit/>
          </a:bodyPr>
          <a:lstStyle/>
          <a:p>
            <a:pPr algn="ctr"/>
            <a:r>
              <a:rPr lang="pt-BR" altLang="ja-JP" b="1">
                <a:solidFill>
                  <a:schemeClr val="bg1"/>
                </a:solidFill>
                <a:latin typeface="Century Gothic" pitchFamily="34" charset="0"/>
                <a:sym typeface="Gill Sans"/>
              </a:rPr>
              <a:t>7 dias </a:t>
            </a:r>
            <a:r>
              <a:rPr lang="pt-BR" altLang="ja-JP">
                <a:solidFill>
                  <a:schemeClr val="bg1"/>
                </a:solidFill>
                <a:latin typeface="Century Gothic" pitchFamily="34" charset="0"/>
                <a:sym typeface="Gill Sans"/>
              </a:rPr>
              <a:t>por semana</a:t>
            </a:r>
          </a:p>
        </p:txBody>
      </p:sp>
      <p:sp>
        <p:nvSpPr>
          <p:cNvPr id="20" name="Retângulo 19"/>
          <p:cNvSpPr>
            <a:spLocks noChangeArrowheads="1"/>
          </p:cNvSpPr>
          <p:nvPr/>
        </p:nvSpPr>
        <p:spPr bwMode="auto">
          <a:xfrm>
            <a:off x="7418388" y="3079750"/>
            <a:ext cx="1368425" cy="646113"/>
          </a:xfrm>
          <a:prstGeom prst="rect">
            <a:avLst/>
          </a:prstGeom>
          <a:noFill/>
          <a:ln w="9525">
            <a:noFill/>
            <a:miter lim="800000"/>
            <a:headEnd/>
            <a:tailEnd/>
          </a:ln>
        </p:spPr>
        <p:txBody>
          <a:bodyPr>
            <a:spAutoFit/>
          </a:bodyPr>
          <a:lstStyle/>
          <a:p>
            <a:pPr algn="ctr"/>
            <a:r>
              <a:rPr lang="pt-BR" altLang="ja-JP" b="1">
                <a:solidFill>
                  <a:schemeClr val="bg1"/>
                </a:solidFill>
                <a:latin typeface="Century Gothic" pitchFamily="34" charset="0"/>
                <a:sym typeface="Gill Sans"/>
              </a:rPr>
              <a:t>365 dias </a:t>
            </a:r>
            <a:r>
              <a:rPr lang="pt-BR" altLang="ja-JP">
                <a:solidFill>
                  <a:schemeClr val="bg1"/>
                </a:solidFill>
                <a:latin typeface="Century Gothic" pitchFamily="34" charset="0"/>
                <a:sym typeface="Gill Sans"/>
              </a:rPr>
              <a:t>por ano</a:t>
            </a:r>
          </a:p>
        </p:txBody>
      </p:sp>
      <p:pic>
        <p:nvPicPr>
          <p:cNvPr id="9242" name="Imagem 4" descr="Template.png"/>
          <p:cNvPicPr>
            <a:picLocks noChangeAspect="1"/>
          </p:cNvPicPr>
          <p:nvPr/>
        </p:nvPicPr>
        <p:blipFill>
          <a:blip r:embed="rId9"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7" name="Retângulo 26"/>
          <p:cNvSpPr>
            <a:spLocks noChangeArrowheads="1"/>
          </p:cNvSpPr>
          <p:nvPr/>
        </p:nvSpPr>
        <p:spPr bwMode="auto">
          <a:xfrm>
            <a:off x="468313" y="5949950"/>
            <a:ext cx="1852612"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57 milhões </a:t>
            </a:r>
          </a:p>
        </p:txBody>
      </p:sp>
      <p:sp>
        <p:nvSpPr>
          <p:cNvPr id="28" name="Retângulo 27"/>
          <p:cNvSpPr>
            <a:spLocks noChangeArrowheads="1"/>
          </p:cNvSpPr>
          <p:nvPr/>
        </p:nvSpPr>
        <p:spPr bwMode="auto">
          <a:xfrm>
            <a:off x="468313" y="6362700"/>
            <a:ext cx="1135062"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Recargas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54274"/>
                                        </p:tgtEl>
                                        <p:attrNameLst>
                                          <p:attrName>style.visibility</p:attrName>
                                        </p:attrNameLst>
                                      </p:cBhvr>
                                      <p:to>
                                        <p:strVal val="visible"/>
                                      </p:to>
                                    </p:set>
                                    <p:animEffect transition="in" filter="fade">
                                      <p:cBhvr>
                                        <p:cTn id="13" dur="500"/>
                                        <p:tgtEl>
                                          <p:spTgt spid="54274"/>
                                        </p:tgtEl>
                                      </p:cBhvr>
                                    </p:animEffect>
                                  </p:childTnLst>
                                </p:cTn>
                              </p:par>
                            </p:childTnLst>
                          </p:cTn>
                        </p:par>
                        <p:par>
                          <p:cTn id="14" fill="hold" nodeType="afterGroup">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nodeType="afterGroup">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25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50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7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7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100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nodeType="afterGroup">
                            <p:stCondLst>
                              <p:cond delay="2500"/>
                            </p:stCondLst>
                            <p:childTnLst>
                              <p:par>
                                <p:cTn id="50" presetID="2" presetClass="entr" presetSubtype="4" decel="100000" fill="hold" nodeType="afterEffect">
                                  <p:stCondLst>
                                    <p:cond delay="0"/>
                                  </p:stCondLst>
                                  <p:childTnLst>
                                    <p:set>
                                      <p:cBhvr>
                                        <p:cTn id="51" dur="1" fill="hold">
                                          <p:stCondLst>
                                            <p:cond delay="0"/>
                                          </p:stCondLst>
                                        </p:cTn>
                                        <p:tgtEl>
                                          <p:spTgt spid="54280"/>
                                        </p:tgtEl>
                                        <p:attrNameLst>
                                          <p:attrName>style.visibility</p:attrName>
                                        </p:attrNameLst>
                                      </p:cBhvr>
                                      <p:to>
                                        <p:strVal val="visible"/>
                                      </p:to>
                                    </p:set>
                                    <p:anim calcmode="lin" valueType="num">
                                      <p:cBhvr additive="base">
                                        <p:cTn id="52" dur="500" fill="hold"/>
                                        <p:tgtEl>
                                          <p:spTgt spid="54280"/>
                                        </p:tgtEl>
                                        <p:attrNameLst>
                                          <p:attrName>ppt_x</p:attrName>
                                        </p:attrNameLst>
                                      </p:cBhvr>
                                      <p:tavLst>
                                        <p:tav tm="0">
                                          <p:val>
                                            <p:strVal val="#ppt_x"/>
                                          </p:val>
                                        </p:tav>
                                        <p:tav tm="100000">
                                          <p:val>
                                            <p:strVal val="#ppt_x"/>
                                          </p:val>
                                        </p:tav>
                                      </p:tavLst>
                                    </p:anim>
                                    <p:anim calcmode="lin" valueType="num">
                                      <p:cBhvr additive="base">
                                        <p:cTn id="53" dur="500" fill="hold"/>
                                        <p:tgtEl>
                                          <p:spTgt spid="54280"/>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3000"/>
                            </p:stCondLst>
                            <p:childTnLst>
                              <p:par>
                                <p:cTn id="55" presetID="10" presetClass="entr" presetSubtype="0"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nodeType="afterGroup">
                            <p:stCondLst>
                              <p:cond delay="3500"/>
                            </p:stCondLst>
                            <p:childTnLst>
                              <p:par>
                                <p:cTn id="62" presetID="2" presetClass="entr" presetSubtype="2" decel="100000" fill="hold" nodeType="afterEffect">
                                  <p:stCondLst>
                                    <p:cond delay="0"/>
                                  </p:stCondLst>
                                  <p:childTnLst>
                                    <p:set>
                                      <p:cBhvr>
                                        <p:cTn id="63" dur="1" fill="hold">
                                          <p:stCondLst>
                                            <p:cond delay="0"/>
                                          </p:stCondLst>
                                        </p:cTn>
                                        <p:tgtEl>
                                          <p:spTgt spid="54279"/>
                                        </p:tgtEl>
                                        <p:attrNameLst>
                                          <p:attrName>style.visibility</p:attrName>
                                        </p:attrNameLst>
                                      </p:cBhvr>
                                      <p:to>
                                        <p:strVal val="visible"/>
                                      </p:to>
                                    </p:set>
                                    <p:anim calcmode="lin" valueType="num">
                                      <p:cBhvr additive="base">
                                        <p:cTn id="64" dur="500" fill="hold"/>
                                        <p:tgtEl>
                                          <p:spTgt spid="54279"/>
                                        </p:tgtEl>
                                        <p:attrNameLst>
                                          <p:attrName>ppt_x</p:attrName>
                                        </p:attrNameLst>
                                      </p:cBhvr>
                                      <p:tavLst>
                                        <p:tav tm="0">
                                          <p:val>
                                            <p:strVal val="1+#ppt_w/2"/>
                                          </p:val>
                                        </p:tav>
                                        <p:tav tm="100000">
                                          <p:val>
                                            <p:strVal val="#ppt_x"/>
                                          </p:val>
                                        </p:tav>
                                      </p:tavLst>
                                    </p:anim>
                                    <p:anim calcmode="lin" valueType="num">
                                      <p:cBhvr additive="base">
                                        <p:cTn id="65" dur="500" fill="hold"/>
                                        <p:tgtEl>
                                          <p:spTgt spid="54279"/>
                                        </p:tgtEl>
                                        <p:attrNameLst>
                                          <p:attrName>ppt_y</p:attrName>
                                        </p:attrNameLst>
                                      </p:cBhvr>
                                      <p:tavLst>
                                        <p:tav tm="0">
                                          <p:val>
                                            <p:strVal val="#ppt_y"/>
                                          </p:val>
                                        </p:tav>
                                        <p:tav tm="100000">
                                          <p:val>
                                            <p:strVal val="#ppt_y"/>
                                          </p:val>
                                        </p:tav>
                                      </p:tavLst>
                                    </p:anim>
                                  </p:childTnLst>
                                </p:cTn>
                              </p:par>
                              <p:par>
                                <p:cTn id="66" presetID="2" presetClass="entr" presetSubtype="2" decel="100000" fill="hold" nodeType="withEffect">
                                  <p:stCondLst>
                                    <p:cond delay="250"/>
                                  </p:stCondLst>
                                  <p:childTnLst>
                                    <p:set>
                                      <p:cBhvr>
                                        <p:cTn id="67" dur="1" fill="hold">
                                          <p:stCondLst>
                                            <p:cond delay="0"/>
                                          </p:stCondLst>
                                        </p:cTn>
                                        <p:tgtEl>
                                          <p:spTgt spid="54278"/>
                                        </p:tgtEl>
                                        <p:attrNameLst>
                                          <p:attrName>style.visibility</p:attrName>
                                        </p:attrNameLst>
                                      </p:cBhvr>
                                      <p:to>
                                        <p:strVal val="visible"/>
                                      </p:to>
                                    </p:set>
                                    <p:anim calcmode="lin" valueType="num">
                                      <p:cBhvr additive="base">
                                        <p:cTn id="68" dur="500" fill="hold"/>
                                        <p:tgtEl>
                                          <p:spTgt spid="54278"/>
                                        </p:tgtEl>
                                        <p:attrNameLst>
                                          <p:attrName>ppt_x</p:attrName>
                                        </p:attrNameLst>
                                      </p:cBhvr>
                                      <p:tavLst>
                                        <p:tav tm="0">
                                          <p:val>
                                            <p:strVal val="1+#ppt_w/2"/>
                                          </p:val>
                                        </p:tav>
                                        <p:tav tm="100000">
                                          <p:val>
                                            <p:strVal val="#ppt_x"/>
                                          </p:val>
                                        </p:tav>
                                      </p:tavLst>
                                    </p:anim>
                                    <p:anim calcmode="lin" valueType="num">
                                      <p:cBhvr additive="base">
                                        <p:cTn id="69" dur="500" fill="hold"/>
                                        <p:tgtEl>
                                          <p:spTgt spid="54278"/>
                                        </p:tgtEl>
                                        <p:attrNameLst>
                                          <p:attrName>ppt_y</p:attrName>
                                        </p:attrNameLst>
                                      </p:cBhvr>
                                      <p:tavLst>
                                        <p:tav tm="0">
                                          <p:val>
                                            <p:strVal val="#ppt_y"/>
                                          </p:val>
                                        </p:tav>
                                        <p:tav tm="100000">
                                          <p:val>
                                            <p:strVal val="#ppt_y"/>
                                          </p:val>
                                        </p:tav>
                                      </p:tavLst>
                                    </p:anim>
                                  </p:childTnLst>
                                </p:cTn>
                              </p:par>
                              <p:par>
                                <p:cTn id="70" presetID="2" presetClass="entr" presetSubtype="2" decel="100000" fill="hold" nodeType="withEffect">
                                  <p:stCondLst>
                                    <p:cond delay="500"/>
                                  </p:stCondLst>
                                  <p:childTnLst>
                                    <p:set>
                                      <p:cBhvr>
                                        <p:cTn id="71" dur="1" fill="hold">
                                          <p:stCondLst>
                                            <p:cond delay="0"/>
                                          </p:stCondLst>
                                        </p:cTn>
                                        <p:tgtEl>
                                          <p:spTgt spid="54277"/>
                                        </p:tgtEl>
                                        <p:attrNameLst>
                                          <p:attrName>style.visibility</p:attrName>
                                        </p:attrNameLst>
                                      </p:cBhvr>
                                      <p:to>
                                        <p:strVal val="visible"/>
                                      </p:to>
                                    </p:set>
                                    <p:anim calcmode="lin" valueType="num">
                                      <p:cBhvr additive="base">
                                        <p:cTn id="72" dur="500" fill="hold"/>
                                        <p:tgtEl>
                                          <p:spTgt spid="54277"/>
                                        </p:tgtEl>
                                        <p:attrNameLst>
                                          <p:attrName>ppt_x</p:attrName>
                                        </p:attrNameLst>
                                      </p:cBhvr>
                                      <p:tavLst>
                                        <p:tav tm="0">
                                          <p:val>
                                            <p:strVal val="1+#ppt_w/2"/>
                                          </p:val>
                                        </p:tav>
                                        <p:tav tm="100000">
                                          <p:val>
                                            <p:strVal val="#ppt_x"/>
                                          </p:val>
                                        </p:tav>
                                      </p:tavLst>
                                    </p:anim>
                                    <p:anim calcmode="lin" valueType="num">
                                      <p:cBhvr additive="base">
                                        <p:cTn id="73" dur="500" fill="hold"/>
                                        <p:tgtEl>
                                          <p:spTgt spid="54277"/>
                                        </p:tgtEl>
                                        <p:attrNameLst>
                                          <p:attrName>ppt_y</p:attrName>
                                        </p:attrNameLst>
                                      </p:cBhvr>
                                      <p:tavLst>
                                        <p:tav tm="0">
                                          <p:val>
                                            <p:strVal val="#ppt_y"/>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par>
                                <p:cTn id="77" presetID="10" presetClass="entr" presetSubtype="0" fill="hold" grpId="0" nodeType="withEffect">
                                  <p:stCondLst>
                                    <p:cond delay="50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par>
                                <p:cTn id="80" presetID="10" presetClass="entr" presetSubtype="0" fill="hold" grpId="0" nodeType="withEffect">
                                  <p:stCondLst>
                                    <p:cond delay="50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par>
                          <p:cTn id="83" fill="hold" nodeType="afterGroup">
                            <p:stCondLst>
                              <p:cond delay="4500"/>
                            </p:stCondLst>
                            <p:childTnLst>
                              <p:par>
                                <p:cTn id="84" presetID="10" presetClass="entr" presetSubtype="0" fill="hold" grpId="0" nodeType="after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childTnLst>
                                </p:cTn>
                              </p:par>
                              <p:par>
                                <p:cTn id="87" presetID="10" presetClass="entr" presetSubtype="0" fill="hold" grpId="0" nodeType="withEffect">
                                  <p:stCondLst>
                                    <p:cond delay="250"/>
                                  </p:stCondLst>
                                  <p:childTnLst>
                                    <p:set>
                                      <p:cBhvr>
                                        <p:cTn id="88" dur="1" fill="hold">
                                          <p:stCondLst>
                                            <p:cond delay="0"/>
                                          </p:stCondLst>
                                        </p:cTn>
                                        <p:tgtEl>
                                          <p:spTgt spid="28"/>
                                        </p:tgtEl>
                                        <p:attrNameLst>
                                          <p:attrName>style.visibility</p:attrName>
                                        </p:attrNameLst>
                                      </p:cBhvr>
                                      <p:to>
                                        <p:strVal val="visible"/>
                                      </p:to>
                                    </p:set>
                                    <p:animEffect transition="in" filter="fade">
                                      <p:cBhvr>
                                        <p:cTn id="8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P spid="3"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100" name="Imagem 99" descr="S19_debora_02.png"/>
          <p:cNvPicPr>
            <a:picLocks noChangeAspect="1"/>
          </p:cNvPicPr>
          <p:nvPr/>
        </p:nvPicPr>
        <p:blipFill>
          <a:blip r:embed="rId3" cstate="print"/>
          <a:srcRect l="39444" t="50000"/>
          <a:stretch>
            <a:fillRect/>
          </a:stretch>
        </p:blipFill>
        <p:spPr bwMode="auto">
          <a:xfrm>
            <a:off x="468313" y="2852738"/>
            <a:ext cx="8826500" cy="4005262"/>
          </a:xfrm>
          <a:prstGeom prst="rect">
            <a:avLst/>
          </a:prstGeom>
          <a:noFill/>
          <a:ln w="9525">
            <a:noFill/>
            <a:miter lim="800000"/>
            <a:headEnd/>
            <a:tailEnd/>
          </a:ln>
        </p:spPr>
      </p:pic>
      <p:sp>
        <p:nvSpPr>
          <p:cNvPr id="192" name="Retângulo 191"/>
          <p:cNvSpPr/>
          <p:nvPr/>
        </p:nvSpPr>
        <p:spPr bwMode="auto">
          <a:xfrm>
            <a:off x="0" y="300038"/>
            <a:ext cx="9144000" cy="1112837"/>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sym typeface="Gill Sans" pitchFamily="34" charset="0"/>
            </a:endParaRPr>
          </a:p>
        </p:txBody>
      </p:sp>
      <p:pic>
        <p:nvPicPr>
          <p:cNvPr id="10245" name="Imagem 5"/>
          <p:cNvPicPr>
            <a:picLocks noChangeAspect="1"/>
          </p:cNvPicPr>
          <p:nvPr/>
        </p:nvPicPr>
        <p:blipFill>
          <a:blip r:embed="rId4" cstate="print"/>
          <a:srcRect l="-372" t="24590" r="372" b="72121"/>
          <a:stretch>
            <a:fillRect/>
          </a:stretch>
        </p:blipFill>
        <p:spPr bwMode="auto">
          <a:xfrm>
            <a:off x="-33338" y="1341438"/>
            <a:ext cx="9144001" cy="225425"/>
          </a:xfrm>
          <a:prstGeom prst="rect">
            <a:avLst/>
          </a:prstGeom>
          <a:noFill/>
          <a:ln w="9525">
            <a:noFill/>
            <a:miter lim="800000"/>
            <a:headEnd/>
            <a:tailEnd/>
          </a:ln>
        </p:spPr>
      </p:pic>
      <p:sp>
        <p:nvSpPr>
          <p:cNvPr id="7" name="CaixaDeTexto 6"/>
          <p:cNvSpPr txBox="1">
            <a:spLocks noChangeArrowheads="1"/>
          </p:cNvSpPr>
          <p:nvPr/>
        </p:nvSpPr>
        <p:spPr bwMode="auto">
          <a:xfrm>
            <a:off x="102330" y="243225"/>
            <a:ext cx="5477782" cy="1169551"/>
          </a:xfrm>
          <a:prstGeom prst="rect">
            <a:avLst/>
          </a:prstGeom>
          <a:noFill/>
          <a:ln w="9525">
            <a:noFill/>
            <a:miter lim="800000"/>
            <a:headEnd/>
            <a:tailEnd/>
          </a:ln>
        </p:spPr>
        <p:txBody>
          <a:bodyPr wrap="none">
            <a:spAutoFit/>
          </a:bodyPr>
          <a:lstStyle/>
          <a:p>
            <a:r>
              <a:rPr lang="pt-BR" sz="7000" b="1" dirty="0" smtClean="0">
                <a:solidFill>
                  <a:srgbClr val="137292"/>
                </a:solidFill>
                <a:latin typeface="Century Gothic" pitchFamily="34" charset="0"/>
                <a:sym typeface="Gill Sans"/>
              </a:rPr>
              <a:t>Esforço Vivo</a:t>
            </a:r>
            <a:endParaRPr lang="pt-BR" sz="7000" b="1" dirty="0">
              <a:solidFill>
                <a:srgbClr val="137292"/>
              </a:solidFill>
              <a:latin typeface="Century Gothic" pitchFamily="34" charset="0"/>
              <a:sym typeface="Gill Sans"/>
            </a:endParaRPr>
          </a:p>
        </p:txBody>
      </p:sp>
      <p:sp>
        <p:nvSpPr>
          <p:cNvPr id="10" name="CaixaDeTexto 9"/>
          <p:cNvSpPr txBox="1">
            <a:spLocks noChangeArrowheads="1"/>
          </p:cNvSpPr>
          <p:nvPr/>
        </p:nvSpPr>
        <p:spPr bwMode="auto">
          <a:xfrm>
            <a:off x="35496" y="4797152"/>
            <a:ext cx="5524500" cy="1076325"/>
          </a:xfrm>
          <a:prstGeom prst="rect">
            <a:avLst/>
          </a:prstGeom>
          <a:noFill/>
          <a:ln w="9525">
            <a:noFill/>
            <a:miter lim="800000"/>
            <a:headEnd/>
            <a:tailEnd/>
          </a:ln>
        </p:spPr>
        <p:txBody>
          <a:bodyPr>
            <a:spAutoFit/>
          </a:bodyPr>
          <a:lstStyle/>
          <a:p>
            <a:r>
              <a:rPr lang="pt-BR" sz="3200" b="1" dirty="0">
                <a:solidFill>
                  <a:srgbClr val="137292"/>
                </a:solidFill>
                <a:latin typeface="Century Gothic" pitchFamily="34" charset="0"/>
                <a:sym typeface="Gill Sans"/>
              </a:rPr>
              <a:t>Mais de </a:t>
            </a:r>
            <a:r>
              <a:rPr lang="pt-BR" sz="3200" b="1" dirty="0" smtClean="0">
                <a:solidFill>
                  <a:srgbClr val="137292"/>
                </a:solidFill>
                <a:latin typeface="Century Gothic" pitchFamily="34" charset="0"/>
                <a:sym typeface="Gill Sans"/>
              </a:rPr>
              <a:t>91,1</a:t>
            </a:r>
            <a:r>
              <a:rPr lang="pt-BR" sz="3200" b="1" dirty="0">
                <a:solidFill>
                  <a:srgbClr val="137292"/>
                </a:solidFill>
                <a:latin typeface="Century Gothic" pitchFamily="34" charset="0"/>
                <a:sym typeface="Gill Sans"/>
              </a:rPr>
              <a:t>% da população atendida</a:t>
            </a:r>
          </a:p>
        </p:txBody>
      </p:sp>
      <p:pic>
        <p:nvPicPr>
          <p:cNvPr id="10249" name="Imagem 12" descr="Template.png"/>
          <p:cNvPicPr>
            <a:picLocks noChangeAspect="1"/>
          </p:cNvPicPr>
          <p:nvPr/>
        </p:nvPicPr>
        <p:blipFill>
          <a:blip r:embed="rId5" cstate="print"/>
          <a:srcRect l="80711" t="88849"/>
          <a:stretch>
            <a:fillRect/>
          </a:stretch>
        </p:blipFill>
        <p:spPr bwMode="auto">
          <a:xfrm>
            <a:off x="7380288" y="6092825"/>
            <a:ext cx="1763712" cy="765175"/>
          </a:xfrm>
          <a:prstGeom prst="rect">
            <a:avLst/>
          </a:prstGeom>
          <a:noFill/>
          <a:ln w="9525">
            <a:noFill/>
            <a:miter lim="800000"/>
            <a:headEnd/>
            <a:tailEnd/>
          </a:ln>
        </p:spPr>
      </p:pic>
      <p:cxnSp>
        <p:nvCxnSpPr>
          <p:cNvPr id="42" name="Conector reto 41"/>
          <p:cNvCxnSpPr/>
          <p:nvPr/>
        </p:nvCxnSpPr>
        <p:spPr>
          <a:xfrm rot="10800000" flipV="1">
            <a:off x="4076328" y="4221088"/>
            <a:ext cx="927720" cy="838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upo 41"/>
          <p:cNvGrpSpPr>
            <a:grpSpLocks/>
          </p:cNvGrpSpPr>
          <p:nvPr/>
        </p:nvGrpSpPr>
        <p:grpSpPr bwMode="auto">
          <a:xfrm>
            <a:off x="179512" y="1529496"/>
            <a:ext cx="7848476" cy="2648687"/>
            <a:chOff x="178783" y="1529243"/>
            <a:chExt cx="7849601" cy="2648438"/>
          </a:xfrm>
        </p:grpSpPr>
        <p:grpSp>
          <p:nvGrpSpPr>
            <p:cNvPr id="3" name="Grupo 130"/>
            <p:cNvGrpSpPr>
              <a:grpSpLocks/>
            </p:cNvGrpSpPr>
            <p:nvPr/>
          </p:nvGrpSpPr>
          <p:grpSpPr bwMode="auto">
            <a:xfrm>
              <a:off x="1934587" y="2199007"/>
              <a:ext cx="6093797" cy="1978674"/>
              <a:chOff x="323850" y="1401763"/>
              <a:chExt cx="7060780" cy="2086180"/>
            </a:xfrm>
          </p:grpSpPr>
          <p:sp>
            <p:nvSpPr>
              <p:cNvPr id="132" name="Retângulo 131"/>
              <p:cNvSpPr/>
              <p:nvPr/>
            </p:nvSpPr>
            <p:spPr>
              <a:xfrm>
                <a:off x="1000963" y="1401091"/>
                <a:ext cx="6383667" cy="733035"/>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33" name="Retângulo 132"/>
              <p:cNvSpPr/>
              <p:nvPr/>
            </p:nvSpPr>
            <p:spPr>
              <a:xfrm>
                <a:off x="327643" y="1401091"/>
                <a:ext cx="1219703" cy="733035"/>
              </a:xfrm>
              <a:prstGeom prst="rect">
                <a:avLst/>
              </a:prstGeom>
              <a:solidFill>
                <a:srgbClr val="1372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0258" name="AutoShape 23"/>
              <p:cNvSpPr>
                <a:spLocks noChangeArrowheads="1"/>
              </p:cNvSpPr>
              <p:nvPr/>
            </p:nvSpPr>
            <p:spPr bwMode="auto">
              <a:xfrm>
                <a:off x="563563" y="1512888"/>
                <a:ext cx="749300" cy="576262"/>
              </a:xfrm>
              <a:prstGeom prst="roundRect">
                <a:avLst>
                  <a:gd name="adj" fmla="val 16667"/>
                </a:avLst>
              </a:prstGeom>
              <a:noFill/>
              <a:ln w="9525">
                <a:noFill/>
                <a:round/>
                <a:headEnd/>
                <a:tailEnd/>
              </a:ln>
            </p:spPr>
            <p:txBody>
              <a:bodyPr wrap="none" anchor="ctr"/>
              <a:lstStyle/>
              <a:p>
                <a:pPr algn="ctr" eaLnBrk="0" hangingPunct="0"/>
                <a:r>
                  <a:rPr lang="pt-BR" b="1">
                    <a:solidFill>
                      <a:srgbClr val="FFFFFF"/>
                    </a:solidFill>
                    <a:latin typeface="Century Gothic" pitchFamily="34" charset="0"/>
                    <a:cs typeface="Tahoma" pitchFamily="34" charset="0"/>
                  </a:rPr>
                  <a:t>Região</a:t>
                </a:r>
              </a:p>
            </p:txBody>
          </p:sp>
          <p:sp>
            <p:nvSpPr>
              <p:cNvPr id="10259" name="AutoShape 25"/>
              <p:cNvSpPr>
                <a:spLocks noChangeArrowheads="1"/>
              </p:cNvSpPr>
              <p:nvPr/>
            </p:nvSpPr>
            <p:spPr bwMode="auto">
              <a:xfrm>
                <a:off x="1677988"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Nordeste</a:t>
                </a:r>
              </a:p>
            </p:txBody>
          </p:sp>
          <p:sp>
            <p:nvSpPr>
              <p:cNvPr id="10260" name="AutoShape 25"/>
              <p:cNvSpPr>
                <a:spLocks noChangeArrowheads="1"/>
              </p:cNvSpPr>
              <p:nvPr/>
            </p:nvSpPr>
            <p:spPr bwMode="auto">
              <a:xfrm>
                <a:off x="2908651" y="1514475"/>
                <a:ext cx="804863"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Norte	</a:t>
                </a:r>
              </a:p>
            </p:txBody>
          </p:sp>
          <p:sp>
            <p:nvSpPr>
              <p:cNvPr id="10261" name="AutoShape 25"/>
              <p:cNvSpPr>
                <a:spLocks noChangeArrowheads="1"/>
              </p:cNvSpPr>
              <p:nvPr/>
            </p:nvSpPr>
            <p:spPr bwMode="auto">
              <a:xfrm>
                <a:off x="5159793"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Centro</a:t>
                </a:r>
              </a:p>
              <a:p>
                <a:pPr algn="ctr" eaLnBrk="0" hangingPunct="0"/>
                <a:r>
                  <a:rPr lang="pt-BR" sz="1600" b="1">
                    <a:solidFill>
                      <a:srgbClr val="032936"/>
                    </a:solidFill>
                    <a:latin typeface="Century Gothic" pitchFamily="34" charset="0"/>
                    <a:cs typeface="Tahoma" pitchFamily="34" charset="0"/>
                  </a:rPr>
                  <a:t>Oeste</a:t>
                </a:r>
              </a:p>
            </p:txBody>
          </p:sp>
          <p:sp>
            <p:nvSpPr>
              <p:cNvPr id="10262" name="AutoShape 25"/>
              <p:cNvSpPr>
                <a:spLocks noChangeArrowheads="1"/>
              </p:cNvSpPr>
              <p:nvPr/>
            </p:nvSpPr>
            <p:spPr bwMode="auto">
              <a:xfrm>
                <a:off x="4075146"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Sul</a:t>
                </a:r>
              </a:p>
            </p:txBody>
          </p:sp>
          <p:sp>
            <p:nvSpPr>
              <p:cNvPr id="10263" name="AutoShape 25"/>
              <p:cNvSpPr>
                <a:spLocks noChangeArrowheads="1"/>
              </p:cNvSpPr>
              <p:nvPr/>
            </p:nvSpPr>
            <p:spPr bwMode="auto">
              <a:xfrm>
                <a:off x="6244441" y="1512888"/>
                <a:ext cx="806450" cy="573087"/>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Sudeste</a:t>
                </a:r>
              </a:p>
            </p:txBody>
          </p:sp>
          <p:sp>
            <p:nvSpPr>
              <p:cNvPr id="142" name="Retângulo 141"/>
              <p:cNvSpPr/>
              <p:nvPr/>
            </p:nvSpPr>
            <p:spPr>
              <a:xfrm>
                <a:off x="984406" y="2172618"/>
                <a:ext cx="6400224" cy="1315446"/>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srgbClr val="FFFFFF"/>
                  </a:solidFill>
                  <a:sym typeface="Gill Sans" pitchFamily="34" charset="0"/>
                </a:endParaRPr>
              </a:p>
            </p:txBody>
          </p:sp>
          <p:sp>
            <p:nvSpPr>
              <p:cNvPr id="143" name="Retângulo 142"/>
              <p:cNvSpPr/>
              <p:nvPr/>
            </p:nvSpPr>
            <p:spPr>
              <a:xfrm>
                <a:off x="323964" y="2172618"/>
                <a:ext cx="1227062" cy="1245155"/>
              </a:xfrm>
              <a:prstGeom prst="rect">
                <a:avLst/>
              </a:prstGeom>
              <a:solidFill>
                <a:srgbClr val="1372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0266" name="AutoShape 23"/>
              <p:cNvSpPr>
                <a:spLocks noChangeArrowheads="1"/>
              </p:cNvSpPr>
              <p:nvPr/>
            </p:nvSpPr>
            <p:spPr bwMode="auto">
              <a:xfrm>
                <a:off x="563563" y="2224088"/>
                <a:ext cx="749300" cy="539750"/>
              </a:xfrm>
              <a:prstGeom prst="roundRect">
                <a:avLst>
                  <a:gd name="adj" fmla="val 16667"/>
                </a:avLst>
              </a:prstGeom>
              <a:noFill/>
              <a:ln w="9525">
                <a:noFill/>
                <a:round/>
                <a:headEnd/>
                <a:tailEnd/>
              </a:ln>
            </p:spPr>
            <p:txBody>
              <a:bodyPr wrap="none" anchor="ctr"/>
              <a:lstStyle/>
              <a:p>
                <a:pPr algn="ctr" eaLnBrk="0" hangingPunct="0"/>
                <a:r>
                  <a:rPr lang="pt-BR" sz="1600" b="1">
                    <a:solidFill>
                      <a:srgbClr val="FFFFFF"/>
                    </a:solidFill>
                    <a:latin typeface="Century Gothic" pitchFamily="34" charset="0"/>
                    <a:cs typeface="Tahoma" pitchFamily="34" charset="0"/>
                  </a:rPr>
                  <a:t>VIVO</a:t>
                </a:r>
              </a:p>
            </p:txBody>
          </p:sp>
          <p:sp>
            <p:nvSpPr>
              <p:cNvPr id="10267" name="AutoShape 25"/>
              <p:cNvSpPr>
                <a:spLocks noChangeArrowheads="1"/>
              </p:cNvSpPr>
              <p:nvPr/>
            </p:nvSpPr>
            <p:spPr bwMode="auto">
              <a:xfrm>
                <a:off x="1677988" y="2224088"/>
                <a:ext cx="804862"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827</a:t>
                </a:r>
              </a:p>
            </p:txBody>
          </p:sp>
          <p:sp>
            <p:nvSpPr>
              <p:cNvPr id="10268" name="AutoShape 25"/>
              <p:cNvSpPr>
                <a:spLocks noChangeArrowheads="1"/>
              </p:cNvSpPr>
              <p:nvPr/>
            </p:nvSpPr>
            <p:spPr bwMode="auto">
              <a:xfrm>
                <a:off x="2908651"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298</a:t>
                </a:r>
              </a:p>
            </p:txBody>
          </p:sp>
          <p:sp>
            <p:nvSpPr>
              <p:cNvPr id="10269" name="AutoShape 25"/>
              <p:cNvSpPr>
                <a:spLocks noChangeArrowheads="1"/>
              </p:cNvSpPr>
              <p:nvPr/>
            </p:nvSpPr>
            <p:spPr bwMode="auto">
              <a:xfrm>
                <a:off x="5161380"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328</a:t>
                </a:r>
              </a:p>
            </p:txBody>
          </p:sp>
          <p:sp>
            <p:nvSpPr>
              <p:cNvPr id="10270" name="AutoShape 25"/>
              <p:cNvSpPr>
                <a:spLocks noChangeArrowheads="1"/>
              </p:cNvSpPr>
              <p:nvPr/>
            </p:nvSpPr>
            <p:spPr bwMode="auto">
              <a:xfrm>
                <a:off x="4075146"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874</a:t>
                </a:r>
              </a:p>
            </p:txBody>
          </p:sp>
          <p:sp>
            <p:nvSpPr>
              <p:cNvPr id="10271" name="AutoShape 25"/>
              <p:cNvSpPr>
                <a:spLocks noChangeArrowheads="1"/>
              </p:cNvSpPr>
              <p:nvPr/>
            </p:nvSpPr>
            <p:spPr bwMode="auto">
              <a:xfrm>
                <a:off x="2908651"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89,7%</a:t>
                </a:r>
              </a:p>
            </p:txBody>
          </p:sp>
          <p:sp>
            <p:nvSpPr>
              <p:cNvPr id="10272" name="AutoShape 25"/>
              <p:cNvSpPr>
                <a:spLocks noChangeArrowheads="1"/>
              </p:cNvSpPr>
              <p:nvPr/>
            </p:nvSpPr>
            <p:spPr bwMode="auto">
              <a:xfrm>
                <a:off x="4076734" y="2803525"/>
                <a:ext cx="803274"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95,5%</a:t>
                </a:r>
              </a:p>
            </p:txBody>
          </p:sp>
          <p:sp>
            <p:nvSpPr>
              <p:cNvPr id="10273" name="AutoShape 25"/>
              <p:cNvSpPr>
                <a:spLocks noChangeArrowheads="1"/>
              </p:cNvSpPr>
              <p:nvPr/>
            </p:nvSpPr>
            <p:spPr bwMode="auto">
              <a:xfrm>
                <a:off x="1677988" y="2803525"/>
                <a:ext cx="804862"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77,3%</a:t>
                </a:r>
              </a:p>
            </p:txBody>
          </p:sp>
          <p:sp>
            <p:nvSpPr>
              <p:cNvPr id="10274" name="AutoShape 25"/>
              <p:cNvSpPr>
                <a:spLocks noChangeArrowheads="1"/>
              </p:cNvSpPr>
              <p:nvPr/>
            </p:nvSpPr>
            <p:spPr bwMode="auto">
              <a:xfrm>
                <a:off x="5161380"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95,5%</a:t>
                </a:r>
              </a:p>
            </p:txBody>
          </p:sp>
          <p:sp>
            <p:nvSpPr>
              <p:cNvPr id="10275" name="AutoShape 25"/>
              <p:cNvSpPr>
                <a:spLocks noChangeArrowheads="1"/>
              </p:cNvSpPr>
              <p:nvPr/>
            </p:nvSpPr>
            <p:spPr bwMode="auto">
              <a:xfrm>
                <a:off x="6246029" y="2228850"/>
                <a:ext cx="804863" cy="539750"/>
              </a:xfrm>
              <a:prstGeom prst="roundRect">
                <a:avLst>
                  <a:gd name="adj" fmla="val 16667"/>
                </a:avLst>
              </a:prstGeom>
              <a:noFill/>
              <a:ln w="9525">
                <a:noFill/>
                <a:round/>
                <a:headEnd/>
                <a:tailEnd/>
              </a:ln>
            </p:spPr>
            <p:txBody>
              <a:bodyPr wrap="none" anchor="ctr"/>
              <a:lstStyle/>
              <a:p>
                <a:pPr algn="ctr" eaLnBrk="0" hangingPunct="0"/>
                <a:r>
                  <a:rPr lang="pt-BR" sz="2000" b="1" dirty="0" smtClean="0">
                    <a:solidFill>
                      <a:srgbClr val="032936"/>
                    </a:solidFill>
                    <a:latin typeface="Century Gothic" pitchFamily="34" charset="0"/>
                    <a:cs typeface="Tahoma" pitchFamily="34" charset="0"/>
                  </a:rPr>
                  <a:t>1.427</a:t>
                </a:r>
                <a:endParaRPr lang="pt-BR" sz="2000" b="1" dirty="0">
                  <a:solidFill>
                    <a:srgbClr val="032936"/>
                  </a:solidFill>
                  <a:latin typeface="Century Gothic" pitchFamily="34" charset="0"/>
                  <a:cs typeface="Tahoma" pitchFamily="34" charset="0"/>
                </a:endParaRPr>
              </a:p>
            </p:txBody>
          </p:sp>
          <p:sp>
            <p:nvSpPr>
              <p:cNvPr id="10276" name="AutoShape 25"/>
              <p:cNvSpPr>
                <a:spLocks noChangeArrowheads="1"/>
              </p:cNvSpPr>
              <p:nvPr/>
            </p:nvSpPr>
            <p:spPr bwMode="auto">
              <a:xfrm>
                <a:off x="6246029"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98,2%</a:t>
                </a:r>
              </a:p>
            </p:txBody>
          </p:sp>
        </p:grpSp>
        <p:grpSp>
          <p:nvGrpSpPr>
            <p:cNvPr id="4" name="Grupo 40"/>
            <p:cNvGrpSpPr>
              <a:grpSpLocks/>
            </p:cNvGrpSpPr>
            <p:nvPr/>
          </p:nvGrpSpPr>
          <p:grpSpPr bwMode="auto">
            <a:xfrm>
              <a:off x="178783" y="1529243"/>
              <a:ext cx="2613929" cy="2536678"/>
              <a:chOff x="178783" y="1529243"/>
              <a:chExt cx="2613929" cy="2536678"/>
            </a:xfrm>
          </p:grpSpPr>
          <p:grpSp>
            <p:nvGrpSpPr>
              <p:cNvPr id="5" name="Grupo 90"/>
              <p:cNvGrpSpPr>
                <a:grpSpLocks/>
              </p:cNvGrpSpPr>
              <p:nvPr/>
            </p:nvGrpSpPr>
            <p:grpSpPr bwMode="auto">
              <a:xfrm>
                <a:off x="178783" y="1529243"/>
                <a:ext cx="1862238" cy="2005445"/>
                <a:chOff x="428138" y="1494054"/>
                <a:chExt cx="1483124" cy="1574229"/>
              </a:xfrm>
            </p:grpSpPr>
            <p:pic>
              <p:nvPicPr>
                <p:cNvPr id="10254" name="Imagem 1"/>
                <p:cNvPicPr>
                  <a:picLocks noChangeAspect="1"/>
                </p:cNvPicPr>
                <p:nvPr/>
              </p:nvPicPr>
              <p:blipFill>
                <a:blip r:embed="rId6" cstate="print"/>
                <a:srcRect l="4286" t="27879" r="76492" b="44936"/>
                <a:stretch>
                  <a:fillRect/>
                </a:stretch>
              </p:blipFill>
              <p:spPr bwMode="auto">
                <a:xfrm>
                  <a:off x="428138" y="1494054"/>
                  <a:ext cx="1483124" cy="1574229"/>
                </a:xfrm>
                <a:prstGeom prst="rect">
                  <a:avLst/>
                </a:prstGeom>
                <a:noFill/>
                <a:ln w="9525">
                  <a:noFill/>
                  <a:miter lim="800000"/>
                  <a:headEnd/>
                  <a:tailEnd/>
                </a:ln>
              </p:spPr>
            </p:pic>
            <p:sp>
              <p:nvSpPr>
                <p:cNvPr id="60" name="Text Box 23"/>
                <p:cNvSpPr txBox="1">
                  <a:spLocks noChangeArrowheads="1"/>
                </p:cNvSpPr>
                <p:nvPr/>
              </p:nvSpPr>
              <p:spPr bwMode="auto">
                <a:xfrm>
                  <a:off x="583571" y="1892608"/>
                  <a:ext cx="1250589" cy="922816"/>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lnSpc>
                      <a:spcPct val="80000"/>
                    </a:lnSpc>
                    <a:defRPr/>
                  </a:pPr>
                  <a:r>
                    <a:rPr lang="pt-BR" sz="3200" b="1" dirty="0" smtClean="0">
                      <a:solidFill>
                        <a:srgbClr val="137292"/>
                      </a:solidFill>
                      <a:latin typeface="Century Gothic" pitchFamily="34" charset="0"/>
                      <a:ea typeface="ヒラギノ角ゴ ProN W3" charset="-128"/>
                      <a:cs typeface="Tahoma" pitchFamily="34" charset="0"/>
                      <a:sym typeface="Gill Sans" charset="0"/>
                    </a:rPr>
                    <a:t>3.754</a:t>
                  </a:r>
                  <a:endParaRPr lang="pt-BR" sz="3200" b="1" dirty="0">
                    <a:solidFill>
                      <a:srgbClr val="137292"/>
                    </a:solidFill>
                    <a:latin typeface="Century Gothic" pitchFamily="34" charset="0"/>
                    <a:ea typeface="ヒラギノ角ゴ ProN W3" charset="-128"/>
                    <a:cs typeface="Tahoma" pitchFamily="34" charset="0"/>
                    <a:sym typeface="Gill Sans" charset="0"/>
                  </a:endParaRPr>
                </a:p>
                <a:p>
                  <a:pPr algn="ctr" eaLnBrk="0" hangingPunct="0">
                    <a:lnSpc>
                      <a:spcPct val="80000"/>
                    </a:lnSpc>
                    <a:defRPr/>
                  </a:pPr>
                  <a:r>
                    <a:rPr lang="pt-BR" dirty="0">
                      <a:solidFill>
                        <a:srgbClr val="032936"/>
                      </a:solidFill>
                      <a:latin typeface="Century Gothic" pitchFamily="34" charset="0"/>
                      <a:ea typeface="ヒラギノ角ゴ ProN W3" charset="-128"/>
                      <a:cs typeface="Tahoma" pitchFamily="34" charset="0"/>
                      <a:sym typeface="Gill Sans" charset="0"/>
                    </a:rPr>
                    <a:t>Municípios</a:t>
                  </a:r>
                </a:p>
                <a:p>
                  <a:pPr algn="ctr" eaLnBrk="0" hangingPunct="0">
                    <a:lnSpc>
                      <a:spcPct val="80000"/>
                    </a:lnSpc>
                    <a:defRPr/>
                  </a:pPr>
                  <a:r>
                    <a:rPr lang="pt-BR" dirty="0">
                      <a:solidFill>
                        <a:srgbClr val="032936"/>
                      </a:solidFill>
                      <a:latin typeface="Century Gothic" pitchFamily="34" charset="0"/>
                      <a:ea typeface="ヒラギノ角ゴ ProN W3" charset="-128"/>
                      <a:cs typeface="Tahoma" pitchFamily="34" charset="0"/>
                      <a:sym typeface="Gill Sans" charset="0"/>
                    </a:rPr>
                    <a:t>Atendidos</a:t>
                  </a:r>
                </a:p>
                <a:p>
                  <a:pPr algn="ctr" eaLnBrk="0" hangingPunct="0">
                    <a:lnSpc>
                      <a:spcPct val="80000"/>
                    </a:lnSpc>
                    <a:defRPr/>
                  </a:pPr>
                  <a:endParaRPr lang="pt-BR" sz="2000" dirty="0">
                    <a:solidFill>
                      <a:srgbClr val="032936"/>
                    </a:solidFill>
                    <a:latin typeface="Century Gothic" pitchFamily="34" charset="0"/>
                    <a:ea typeface="ヒラギノ角ゴ ProN W3" charset="-128"/>
                    <a:cs typeface="Tahoma" pitchFamily="34" charset="0"/>
                    <a:sym typeface="Gill Sans" charset="0"/>
                  </a:endParaRPr>
                </a:p>
              </p:txBody>
            </p:sp>
          </p:grpSp>
          <p:sp>
            <p:nvSpPr>
              <p:cNvPr id="10253" name="AutoShape 23"/>
              <p:cNvSpPr>
                <a:spLocks noChangeArrowheads="1"/>
              </p:cNvSpPr>
              <p:nvPr/>
            </p:nvSpPr>
            <p:spPr bwMode="auto">
              <a:xfrm>
                <a:off x="2146030" y="3553986"/>
                <a:ext cx="646682" cy="511935"/>
              </a:xfrm>
              <a:prstGeom prst="roundRect">
                <a:avLst>
                  <a:gd name="adj" fmla="val 16667"/>
                </a:avLst>
              </a:prstGeom>
              <a:noFill/>
              <a:ln w="9525">
                <a:noFill/>
                <a:round/>
                <a:headEnd/>
                <a:tailEnd/>
              </a:ln>
            </p:spPr>
            <p:txBody>
              <a:bodyPr wrap="none" anchor="ctr"/>
              <a:lstStyle/>
              <a:p>
                <a:pPr algn="ctr" eaLnBrk="0" hangingPunct="0"/>
                <a:r>
                  <a:rPr lang="pt-BR" sz="1600" b="1">
                    <a:solidFill>
                      <a:srgbClr val="FFFFFF"/>
                    </a:solidFill>
                    <a:latin typeface="Century Gothic" pitchFamily="34" charset="0"/>
                    <a:cs typeface="Tahoma" pitchFamily="34" charset="0"/>
                  </a:rPr>
                  <a:t>% Pop.</a:t>
                </a:r>
              </a:p>
              <a:p>
                <a:pPr algn="ctr" eaLnBrk="0" hangingPunct="0"/>
                <a:r>
                  <a:rPr lang="pt-BR" sz="1600" b="1">
                    <a:solidFill>
                      <a:srgbClr val="FFFFFF"/>
                    </a:solidFill>
                    <a:latin typeface="Century Gothic" pitchFamily="34" charset="0"/>
                    <a:cs typeface="Tahoma" pitchFamily="34" charset="0"/>
                  </a:rPr>
                  <a:t>Atendida </a:t>
                </a:r>
              </a:p>
            </p:txBody>
          </p:sp>
        </p:grpSp>
      </p:grpSp>
      <p:grpSp>
        <p:nvGrpSpPr>
          <p:cNvPr id="46" name="Grupo 45"/>
          <p:cNvGrpSpPr/>
          <p:nvPr/>
        </p:nvGrpSpPr>
        <p:grpSpPr>
          <a:xfrm>
            <a:off x="4054296" y="2132856"/>
            <a:ext cx="949752" cy="2016224"/>
            <a:chOff x="4054296" y="2132856"/>
            <a:chExt cx="949752" cy="2016224"/>
          </a:xfrm>
        </p:grpSpPr>
        <p:cxnSp>
          <p:nvCxnSpPr>
            <p:cNvPr id="40" name="Conector reto 39"/>
            <p:cNvCxnSpPr/>
            <p:nvPr/>
          </p:nvCxnSpPr>
          <p:spPr>
            <a:xfrm rot="5400000">
              <a:off x="3059832" y="3140968"/>
              <a:ext cx="2016224"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Conector reto 40"/>
            <p:cNvCxnSpPr/>
            <p:nvPr/>
          </p:nvCxnSpPr>
          <p:spPr>
            <a:xfrm rot="5400000">
              <a:off x="3995936" y="3140968"/>
              <a:ext cx="2016224"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Conector reto 44"/>
            <p:cNvCxnSpPr/>
            <p:nvPr/>
          </p:nvCxnSpPr>
          <p:spPr>
            <a:xfrm rot="10800000" flipV="1">
              <a:off x="4054296" y="2146504"/>
              <a:ext cx="927720" cy="838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pic>
        <p:nvPicPr>
          <p:cNvPr id="43" name="Imagem 1"/>
          <p:cNvPicPr>
            <a:picLocks noChangeAspect="1"/>
          </p:cNvPicPr>
          <p:nvPr/>
        </p:nvPicPr>
        <p:blipFill>
          <a:blip r:embed="rId6" cstate="print"/>
          <a:srcRect l="4286" t="27879" r="76492" b="44936"/>
          <a:stretch>
            <a:fillRect/>
          </a:stretch>
        </p:blipFill>
        <p:spPr bwMode="auto">
          <a:xfrm>
            <a:off x="35496" y="3068960"/>
            <a:ext cx="1861971" cy="2005633"/>
          </a:xfrm>
          <a:prstGeom prst="rect">
            <a:avLst/>
          </a:prstGeom>
          <a:noFill/>
          <a:ln w="9525">
            <a:noFill/>
            <a:miter lim="800000"/>
            <a:headEnd/>
            <a:tailEnd/>
          </a:ln>
        </p:spPr>
      </p:pic>
      <p:sp>
        <p:nvSpPr>
          <p:cNvPr id="44" name="Text Box 23"/>
          <p:cNvSpPr txBox="1">
            <a:spLocks noChangeArrowheads="1"/>
          </p:cNvSpPr>
          <p:nvPr/>
        </p:nvSpPr>
        <p:spPr bwMode="auto">
          <a:xfrm>
            <a:off x="255422" y="3566143"/>
            <a:ext cx="1570037" cy="1175706"/>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lnSpc>
                <a:spcPct val="80000"/>
              </a:lnSpc>
              <a:defRPr/>
            </a:pPr>
            <a:r>
              <a:rPr lang="pt-BR" sz="3200" b="1" dirty="0" smtClean="0">
                <a:solidFill>
                  <a:srgbClr val="137292"/>
                </a:solidFill>
                <a:latin typeface="Century Gothic" pitchFamily="34" charset="0"/>
                <a:ea typeface="ヒラギノ角ゴ ProN W3" charset="-128"/>
                <a:cs typeface="Tahoma" pitchFamily="34" charset="0"/>
                <a:sym typeface="Gill Sans" charset="0"/>
              </a:rPr>
              <a:t>3.131</a:t>
            </a:r>
          </a:p>
          <a:p>
            <a:pPr algn="ctr" eaLnBrk="0" hangingPunct="0">
              <a:lnSpc>
                <a:spcPct val="80000"/>
              </a:lnSpc>
              <a:defRPr/>
            </a:pPr>
            <a:r>
              <a:rPr lang="pt-BR" dirty="0" smtClean="0">
                <a:solidFill>
                  <a:srgbClr val="032936"/>
                </a:solidFill>
                <a:latin typeface="Century Gothic" pitchFamily="34" charset="0"/>
                <a:ea typeface="ヒラギノ角ゴ ProN W3" charset="-128"/>
                <a:cs typeface="Tahoma" pitchFamily="34" charset="0"/>
                <a:sym typeface="Gill Sans" charset="0"/>
              </a:rPr>
              <a:t>Banda Larga 3G</a:t>
            </a:r>
          </a:p>
          <a:p>
            <a:pPr algn="ctr" eaLnBrk="0" hangingPunct="0">
              <a:lnSpc>
                <a:spcPct val="80000"/>
              </a:lnSpc>
              <a:defRPr/>
            </a:pPr>
            <a:endParaRPr lang="pt-BR" sz="2000" dirty="0">
              <a:solidFill>
                <a:srgbClr val="032936"/>
              </a:solidFill>
              <a:latin typeface="Century Gothic" pitchFamily="34" charset="0"/>
              <a:ea typeface="ヒラギノ角ゴ ProN W3" charset="-128"/>
              <a:cs typeface="Tahoma" pitchFamily="34" charset="0"/>
              <a:sym typeface="Gill Sans"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 name="Retângulo 9"/>
          <p:cNvSpPr/>
          <p:nvPr/>
        </p:nvSpPr>
        <p:spPr>
          <a:xfrm>
            <a:off x="6300788" y="0"/>
            <a:ext cx="2843212"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24" name="Retângulo 23"/>
          <p:cNvSpPr/>
          <p:nvPr/>
        </p:nvSpPr>
        <p:spPr>
          <a:xfrm rot="5400000">
            <a:off x="4211637" y="-3978274"/>
            <a:ext cx="720725" cy="9144000"/>
          </a:xfrm>
          <a:prstGeom prst="rect">
            <a:avLst/>
          </a:prstGeom>
          <a:solidFill>
            <a:srgbClr val="03293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12293" name="Text Box 2"/>
          <p:cNvSpPr txBox="1">
            <a:spLocks noChangeArrowheads="1"/>
          </p:cNvSpPr>
          <p:nvPr/>
        </p:nvSpPr>
        <p:spPr bwMode="auto">
          <a:xfrm>
            <a:off x="323850" y="188913"/>
            <a:ext cx="7777163" cy="830262"/>
          </a:xfrm>
          <a:prstGeom prst="rect">
            <a:avLst/>
          </a:prstGeom>
          <a:noFill/>
          <a:ln w="9525">
            <a:noFill/>
            <a:miter lim="800000"/>
            <a:headEnd/>
            <a:tailEnd/>
          </a:ln>
        </p:spPr>
        <p:txBody>
          <a:bodyPr>
            <a:spAutoFit/>
          </a:bodyPr>
          <a:lstStyle/>
          <a:p>
            <a:pPr eaLnBrk="0" hangingPunct="0"/>
            <a:r>
              <a:rPr lang="pt-BR" sz="4000" b="1" u="none">
                <a:solidFill>
                  <a:schemeClr val="bg1"/>
                </a:solidFill>
                <a:latin typeface="Century Gothic" pitchFamily="34" charset="0"/>
                <a:cs typeface="Tahoma" pitchFamily="34" charset="0"/>
              </a:rPr>
              <a:t>Compromisso </a:t>
            </a:r>
            <a:r>
              <a:rPr lang="pt-BR" sz="4800" b="1" i="1" u="none">
                <a:solidFill>
                  <a:schemeClr val="bg1"/>
                </a:solidFill>
                <a:latin typeface="Century Gothic" pitchFamily="34" charset="0"/>
                <a:cs typeface="Tahoma" pitchFamily="34" charset="0"/>
              </a:rPr>
              <a:t>Backbone</a:t>
            </a:r>
          </a:p>
        </p:txBody>
      </p:sp>
      <p:pic>
        <p:nvPicPr>
          <p:cNvPr id="16409" name="Imagem 12" descr="Template.png"/>
          <p:cNvPicPr>
            <a:picLocks noChangeAspect="1"/>
          </p:cNvPicPr>
          <p:nvPr/>
        </p:nvPicPr>
        <p:blipFill>
          <a:blip r:embed="rId4" cstate="print"/>
          <a:srcRect l="80711" t="88849"/>
          <a:stretch>
            <a:fillRect/>
          </a:stretch>
        </p:blipFill>
        <p:spPr bwMode="auto">
          <a:xfrm>
            <a:off x="7380288" y="6092825"/>
            <a:ext cx="1763712" cy="765175"/>
          </a:xfrm>
          <a:prstGeom prst="rect">
            <a:avLst/>
          </a:prstGeom>
          <a:noFill/>
          <a:ln w="9525">
            <a:noFill/>
            <a:miter lim="800000"/>
            <a:headEnd/>
            <a:tailEnd/>
          </a:ln>
        </p:spPr>
      </p:pic>
      <p:pic>
        <p:nvPicPr>
          <p:cNvPr id="12295" name="Picture 7" descr="H:\Criacao\Clientes\Vivo\10349_Audiência Câmara\PNG\S12_Chico.png"/>
          <p:cNvPicPr>
            <a:picLocks noChangeAspect="1" noChangeArrowheads="1"/>
          </p:cNvPicPr>
          <p:nvPr/>
        </p:nvPicPr>
        <p:blipFill>
          <a:blip r:embed="rId5" cstate="print"/>
          <a:srcRect l="40149" t="9552" r="1974" b="11642"/>
          <a:stretch>
            <a:fillRect/>
          </a:stretch>
        </p:blipFill>
        <p:spPr bwMode="auto">
          <a:xfrm>
            <a:off x="3851275" y="1052513"/>
            <a:ext cx="5292725" cy="5405437"/>
          </a:xfrm>
          <a:prstGeom prst="rect">
            <a:avLst/>
          </a:prstGeom>
          <a:noFill/>
          <a:ln w="9525">
            <a:noFill/>
            <a:miter lim="800000"/>
            <a:headEnd/>
            <a:tailEnd/>
          </a:ln>
        </p:spPr>
      </p:pic>
      <p:sp>
        <p:nvSpPr>
          <p:cNvPr id="26" name="Rectangle 8"/>
          <p:cNvSpPr>
            <a:spLocks/>
          </p:cNvSpPr>
          <p:nvPr/>
        </p:nvSpPr>
        <p:spPr bwMode="auto">
          <a:xfrm>
            <a:off x="-180528" y="1971997"/>
            <a:ext cx="3957241"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lgn="r">
              <a:spcAft>
                <a:spcPts val="1800"/>
              </a:spcAft>
              <a:buClr>
                <a:schemeClr val="accent1">
                  <a:lumMod val="50000"/>
                  <a:lumOff val="50000"/>
                </a:schemeClr>
              </a:buClr>
              <a:buSzPct val="116000"/>
            </a:pPr>
            <a:r>
              <a:rPr lang="pt-BR" sz="2800" b="1" u="none" dirty="0" smtClean="0">
                <a:solidFill>
                  <a:srgbClr val="137292"/>
                </a:solidFill>
                <a:latin typeface="Calibri" pitchFamily="34" charset="0"/>
                <a:sym typeface="Telefonica Headline Light" pitchFamily="2" charset="0"/>
              </a:rPr>
              <a:t>Duplicação </a:t>
            </a:r>
            <a:r>
              <a:rPr lang="pt-BR" sz="2800" b="1" u="none" dirty="0">
                <a:solidFill>
                  <a:srgbClr val="137292"/>
                </a:solidFill>
                <a:latin typeface="Calibri" pitchFamily="34" charset="0"/>
                <a:sym typeface="Telefonica Headline Light" pitchFamily="2" charset="0"/>
              </a:rPr>
              <a:t>do </a:t>
            </a:r>
            <a:r>
              <a:rPr lang="pt-BR" sz="2800" b="1" u="none" dirty="0" err="1">
                <a:solidFill>
                  <a:srgbClr val="137292"/>
                </a:solidFill>
                <a:latin typeface="Calibri" pitchFamily="34" charset="0"/>
                <a:sym typeface="Telefonica Headline Light" pitchFamily="2" charset="0"/>
              </a:rPr>
              <a:t>backbone</a:t>
            </a:r>
            <a:r>
              <a:rPr lang="pt-BR" sz="2800" b="1" u="none" dirty="0">
                <a:solidFill>
                  <a:srgbClr val="137292"/>
                </a:solidFill>
                <a:latin typeface="Calibri" pitchFamily="34" charset="0"/>
                <a:sym typeface="Telefonica Headline Light" pitchFamily="2" charset="0"/>
              </a:rPr>
              <a:t> nacional de </a:t>
            </a:r>
            <a:r>
              <a:rPr lang="pt-BR" sz="2800" b="1" u="none" dirty="0" smtClean="0">
                <a:solidFill>
                  <a:srgbClr val="137292"/>
                </a:solidFill>
                <a:latin typeface="Calibri" pitchFamily="34" charset="0"/>
                <a:sym typeface="Telefonica Headline Light" pitchFamily="2" charset="0"/>
              </a:rPr>
              <a:t>fibra ótica:</a:t>
            </a:r>
            <a:endParaRPr lang="pt-BR" sz="2800" b="1" u="none" dirty="0">
              <a:solidFill>
                <a:srgbClr val="137292"/>
              </a:solidFill>
              <a:latin typeface="Calibri" pitchFamily="34" charset="0"/>
              <a:sym typeface="Telefonica Headline Light" pitchFamily="2" charset="0"/>
            </a:endParaRPr>
          </a:p>
        </p:txBody>
      </p:sp>
      <p:pic>
        <p:nvPicPr>
          <p:cNvPr id="39" name="Imagem 38" descr="Rel_BBN_20130304.png"/>
          <p:cNvPicPr>
            <a:picLocks noChangeAspect="1"/>
          </p:cNvPicPr>
          <p:nvPr/>
        </p:nvPicPr>
        <p:blipFill>
          <a:blip r:embed="rId6" cstate="print"/>
          <a:stretch>
            <a:fillRect/>
          </a:stretch>
        </p:blipFill>
        <p:spPr>
          <a:xfrm>
            <a:off x="4481912" y="1706920"/>
            <a:ext cx="4662088" cy="4248472"/>
          </a:xfrm>
          <a:prstGeom prst="rect">
            <a:avLst/>
          </a:prstGeom>
          <a:ln>
            <a:noFill/>
          </a:ln>
          <a:effectLst>
            <a:softEdge rad="112500"/>
          </a:effectLst>
        </p:spPr>
      </p:pic>
      <p:grpSp>
        <p:nvGrpSpPr>
          <p:cNvPr id="40" name="Grupo 39"/>
          <p:cNvGrpSpPr/>
          <p:nvPr/>
        </p:nvGrpSpPr>
        <p:grpSpPr>
          <a:xfrm>
            <a:off x="118939" y="3068960"/>
            <a:ext cx="3675062" cy="3534087"/>
            <a:chOff x="118939" y="3971156"/>
            <a:chExt cx="3675062" cy="2631891"/>
          </a:xfrm>
        </p:grpSpPr>
        <p:pic>
          <p:nvPicPr>
            <p:cNvPr id="28" name="Picture 6" descr="H:\Criacao\Clientes\Vivo\10349_Audiência Câmara\PNG\S16_Ju-02.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l="66246" t="67412" r="24088" b="10258"/>
            <a:stretch>
              <a:fillRect/>
            </a:stretch>
          </p:blipFill>
          <p:spPr bwMode="auto">
            <a:xfrm>
              <a:off x="1271464" y="5018906"/>
              <a:ext cx="1360487" cy="1147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 name="Retângulo de cantos arredondados 28"/>
            <p:cNvSpPr/>
            <p:nvPr/>
          </p:nvSpPr>
          <p:spPr bwMode="auto">
            <a:xfrm>
              <a:off x="1429036" y="6171725"/>
              <a:ext cx="1080824" cy="425220"/>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Em</a:t>
              </a:r>
            </a:p>
            <a:p>
              <a:pPr algn="ctr">
                <a:defRPr/>
              </a:pPr>
              <a:r>
                <a:rPr lang="pt-BR" sz="1400" b="1" u="none" dirty="0">
                  <a:solidFill>
                    <a:srgbClr val="123E51"/>
                  </a:solidFill>
                  <a:latin typeface="Calibri" pitchFamily="34" charset="0"/>
                </a:rPr>
                <a:t>ativação</a:t>
              </a:r>
            </a:p>
          </p:txBody>
        </p:sp>
        <p:sp>
          <p:nvSpPr>
            <p:cNvPr id="30" name="CaixaDeTexto 104"/>
            <p:cNvSpPr txBox="1">
              <a:spLocks noChangeArrowheads="1"/>
            </p:cNvSpPr>
            <p:nvPr/>
          </p:nvSpPr>
          <p:spPr bwMode="auto">
            <a:xfrm>
              <a:off x="1388939" y="5083993"/>
              <a:ext cx="1216025"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endParaRPr lang="pt-BR" sz="1600" b="1" u="none">
                <a:solidFill>
                  <a:srgbClr val="FFFFFF"/>
                </a:solidFill>
                <a:latin typeface="Calibri" pitchFamily="34" charset="0"/>
              </a:endParaRPr>
            </a:p>
          </p:txBody>
        </p:sp>
        <p:sp>
          <p:nvSpPr>
            <p:cNvPr id="31" name="Retângulo de cantos arredondados 30"/>
            <p:cNvSpPr/>
            <p:nvPr/>
          </p:nvSpPr>
          <p:spPr bwMode="auto">
            <a:xfrm>
              <a:off x="263242" y="6177993"/>
              <a:ext cx="1080749" cy="425054"/>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Em</a:t>
              </a:r>
            </a:p>
            <a:p>
              <a:pPr algn="ctr">
                <a:defRPr/>
              </a:pPr>
              <a:r>
                <a:rPr lang="pt-BR" sz="1400" b="1" u="none" dirty="0">
                  <a:solidFill>
                    <a:srgbClr val="123E51"/>
                  </a:solidFill>
                  <a:latin typeface="Calibri" pitchFamily="34" charset="0"/>
                </a:rPr>
                <a:t>operação</a:t>
              </a:r>
            </a:p>
          </p:txBody>
        </p:sp>
        <p:pic>
          <p:nvPicPr>
            <p:cNvPr id="32" name="Picture 6" descr="H:\Criacao\Clientes\Vivo\10349_Audiência Câmara\PNG\S16_Ju-02.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l="66246" t="67412" r="24088" b="10258"/>
            <a:stretch>
              <a:fillRect/>
            </a:stretch>
          </p:blipFill>
          <p:spPr bwMode="auto">
            <a:xfrm>
              <a:off x="118939" y="5250681"/>
              <a:ext cx="1360487" cy="900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 name="CaixaDeTexto 104"/>
            <p:cNvSpPr txBox="1">
              <a:spLocks noChangeArrowheads="1"/>
            </p:cNvSpPr>
            <p:nvPr/>
          </p:nvSpPr>
          <p:spPr bwMode="auto">
            <a:xfrm>
              <a:off x="258639" y="5322118"/>
              <a:ext cx="1081087"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600" b="1" u="none">
                  <a:solidFill>
                    <a:srgbClr val="FFFFFF"/>
                  </a:solidFill>
                  <a:latin typeface="Calibri" pitchFamily="34" charset="0"/>
                </a:rPr>
                <a:t>.</a:t>
              </a:r>
            </a:p>
          </p:txBody>
        </p:sp>
        <p:pic>
          <p:nvPicPr>
            <p:cNvPr id="34" name="Picture 6" descr="H:\Criacao\Clientes\Vivo\10349_Audiência Câmara\PNG\S16_Ju-02.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l="79581" t="50468" r="10422" b="10257"/>
            <a:stretch>
              <a:fillRect/>
            </a:stretch>
          </p:blipFill>
          <p:spPr bwMode="auto">
            <a:xfrm>
              <a:off x="2435101" y="3971156"/>
              <a:ext cx="1358900" cy="2217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 name="Retângulo de cantos arredondados 34"/>
            <p:cNvSpPr/>
            <p:nvPr/>
          </p:nvSpPr>
          <p:spPr bwMode="auto">
            <a:xfrm>
              <a:off x="2589043" y="6177348"/>
              <a:ext cx="1079488" cy="425153"/>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Total 2014</a:t>
              </a:r>
            </a:p>
          </p:txBody>
        </p:sp>
        <p:sp>
          <p:nvSpPr>
            <p:cNvPr id="36" name="CaixaDeTexto 1"/>
            <p:cNvSpPr txBox="1">
              <a:spLocks noChangeArrowheads="1"/>
            </p:cNvSpPr>
            <p:nvPr/>
          </p:nvSpPr>
          <p:spPr bwMode="auto">
            <a:xfrm>
              <a:off x="368176" y="5377681"/>
              <a:ext cx="898525"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21.118</a:t>
              </a:r>
            </a:p>
            <a:p>
              <a:pPr algn="ctr" eaLnBrk="1" hangingPunct="1"/>
              <a:r>
                <a:rPr lang="pt-BR" sz="2000" b="1" u="none">
                  <a:solidFill>
                    <a:schemeClr val="bg1"/>
                  </a:solidFill>
                  <a:latin typeface="Calibri" pitchFamily="34" charset="0"/>
                </a:rPr>
                <a:t>km</a:t>
              </a:r>
            </a:p>
          </p:txBody>
        </p:sp>
        <p:sp>
          <p:nvSpPr>
            <p:cNvPr id="37" name="CaixaDeTexto 42"/>
            <p:cNvSpPr txBox="1">
              <a:spLocks noChangeArrowheads="1"/>
            </p:cNvSpPr>
            <p:nvPr/>
          </p:nvSpPr>
          <p:spPr bwMode="auto">
            <a:xfrm>
              <a:off x="1528639" y="5222106"/>
              <a:ext cx="9017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22.445</a:t>
              </a:r>
            </a:p>
            <a:p>
              <a:pPr algn="ctr" eaLnBrk="1" hangingPunct="1"/>
              <a:r>
                <a:rPr lang="pt-BR" sz="2000" b="1" u="none">
                  <a:solidFill>
                    <a:schemeClr val="bg1"/>
                  </a:solidFill>
                  <a:latin typeface="Calibri" pitchFamily="34" charset="0"/>
                </a:rPr>
                <a:t>km</a:t>
              </a:r>
            </a:p>
          </p:txBody>
        </p:sp>
        <p:sp>
          <p:nvSpPr>
            <p:cNvPr id="38" name="CaixaDeTexto 43"/>
            <p:cNvSpPr txBox="1">
              <a:spLocks noChangeArrowheads="1"/>
            </p:cNvSpPr>
            <p:nvPr/>
          </p:nvSpPr>
          <p:spPr bwMode="auto">
            <a:xfrm>
              <a:off x="2673226" y="4125143"/>
              <a:ext cx="9017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43.563</a:t>
              </a:r>
            </a:p>
            <a:p>
              <a:pPr algn="ctr" eaLnBrk="1" hangingPunct="1"/>
              <a:r>
                <a:rPr lang="pt-BR" sz="2000" b="1" u="none">
                  <a:solidFill>
                    <a:schemeClr val="bg1"/>
                  </a:solidFill>
                  <a:latin typeface="Calibri" pitchFamily="34" charset="0"/>
                </a:rPr>
                <a:t>km</a:t>
              </a:r>
            </a:p>
          </p:txBody>
        </p:sp>
      </p:grpSp>
      <p:pic>
        <p:nvPicPr>
          <p:cNvPr id="12296" name="Picture 8" descr="H:\Criacao\Clientes\Vivo\10349_Audiência Câmara\PNG\S12_Chico_1.png"/>
          <p:cNvPicPr>
            <a:picLocks noChangeAspect="1" noChangeArrowheads="1"/>
          </p:cNvPicPr>
          <p:nvPr/>
        </p:nvPicPr>
        <p:blipFill>
          <a:blip r:embed="rId8" cstate="print"/>
          <a:srcRect l="25731" t="42567" r="30476" b="-105"/>
          <a:stretch>
            <a:fillRect/>
          </a:stretch>
        </p:blipFill>
        <p:spPr bwMode="auto">
          <a:xfrm>
            <a:off x="3563888" y="4201293"/>
            <a:ext cx="3382962" cy="3332163"/>
          </a:xfrm>
          <a:prstGeom prst="rect">
            <a:avLst/>
          </a:prstGeom>
          <a:noFill/>
          <a:ln w="9525">
            <a:noFill/>
            <a:miter lim="800000"/>
            <a:headEnd/>
            <a:tailEnd/>
          </a:ln>
        </p:spPr>
      </p:pic>
      <p:sp>
        <p:nvSpPr>
          <p:cNvPr id="12290" name="CaixaDeTexto 167"/>
          <p:cNvSpPr txBox="1">
            <a:spLocks noChangeArrowheads="1"/>
          </p:cNvSpPr>
          <p:nvPr/>
        </p:nvSpPr>
        <p:spPr bwMode="auto">
          <a:xfrm>
            <a:off x="3831903" y="4853756"/>
            <a:ext cx="2881312" cy="2032000"/>
          </a:xfrm>
          <a:prstGeom prst="rect">
            <a:avLst/>
          </a:prstGeom>
          <a:noFill/>
          <a:ln w="9525">
            <a:noFill/>
            <a:miter lim="800000"/>
            <a:headEnd/>
            <a:tailEnd/>
          </a:ln>
        </p:spPr>
        <p:txBody>
          <a:bodyPr>
            <a:spAutoFit/>
          </a:bodyPr>
          <a:lstStyle/>
          <a:p>
            <a:pPr algn="ctr">
              <a:lnSpc>
                <a:spcPct val="90000"/>
              </a:lnSpc>
            </a:pPr>
            <a:r>
              <a:rPr lang="pt-BR" sz="1800" u="none" dirty="0">
                <a:solidFill>
                  <a:srgbClr val="032936"/>
                </a:solidFill>
                <a:latin typeface="Century Gothic" pitchFamily="34" charset="0"/>
                <a:ea typeface="Tahoma" pitchFamily="34" charset="0"/>
                <a:cs typeface="Calibri" pitchFamily="34" charset="0"/>
              </a:rPr>
              <a:t>Um dos maiores desafios para a </a:t>
            </a:r>
            <a:r>
              <a:rPr lang="pt-BR" sz="2000" b="1" u="none" dirty="0">
                <a:solidFill>
                  <a:srgbClr val="032936"/>
                </a:solidFill>
                <a:latin typeface="Century Gothic" pitchFamily="34" charset="0"/>
                <a:ea typeface="Tahoma" pitchFamily="34" charset="0"/>
                <a:cs typeface="Calibri" pitchFamily="34" charset="0"/>
              </a:rPr>
              <a:t>expansão da banda </a:t>
            </a:r>
            <a:r>
              <a:rPr lang="pt-BR" sz="1800" u="none" dirty="0">
                <a:solidFill>
                  <a:srgbClr val="032936"/>
                </a:solidFill>
                <a:latin typeface="Century Gothic" pitchFamily="34" charset="0"/>
                <a:ea typeface="Tahoma" pitchFamily="34" charset="0"/>
                <a:cs typeface="Calibri" pitchFamily="34" charset="0"/>
              </a:rPr>
              <a:t>larga móvel passa pela construção do </a:t>
            </a:r>
            <a:r>
              <a:rPr lang="pt-BR" sz="2400" b="1" i="1" u="none" dirty="0" err="1">
                <a:solidFill>
                  <a:srgbClr val="032936"/>
                </a:solidFill>
                <a:latin typeface="Century Gothic" pitchFamily="34" charset="0"/>
                <a:ea typeface="Tahoma" pitchFamily="34" charset="0"/>
                <a:cs typeface="Calibri" pitchFamily="34" charset="0"/>
              </a:rPr>
              <a:t>backbone</a:t>
            </a:r>
            <a:r>
              <a:rPr lang="pt-BR" sz="2400" b="1" u="none" dirty="0">
                <a:solidFill>
                  <a:srgbClr val="032936"/>
                </a:solidFill>
                <a:latin typeface="Century Gothic" pitchFamily="34" charset="0"/>
                <a:ea typeface="Tahoma" pitchFamily="34" charset="0"/>
                <a:cs typeface="Calibri" pitchFamily="34" charset="0"/>
              </a:rPr>
              <a:t> de transmissão</a:t>
            </a:r>
            <a:endParaRPr lang="pt-BR" sz="1800" u="none" dirty="0">
              <a:solidFill>
                <a:srgbClr val="032936"/>
              </a:solidFill>
              <a:latin typeface="Century Gothic" pitchFamily="34" charset="0"/>
              <a:ea typeface="Tahoma"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decel="50000" fill="hold" grpId="0" nodeType="afterEffect">
                                  <p:stCondLst>
                                    <p:cond delay="0"/>
                                  </p:stCondLst>
                                  <p:childTnLst>
                                    <p:set>
                                      <p:cBhvr>
                                        <p:cTn id="10" dur="1" fill="hold">
                                          <p:stCondLst>
                                            <p:cond delay="0"/>
                                          </p:stCondLst>
                                        </p:cTn>
                                        <p:tgtEl>
                                          <p:spTgt spid="12293"/>
                                        </p:tgtEl>
                                        <p:attrNameLst>
                                          <p:attrName>style.visibility</p:attrName>
                                        </p:attrNameLst>
                                      </p:cBhvr>
                                      <p:to>
                                        <p:strVal val="visible"/>
                                      </p:to>
                                    </p:set>
                                    <p:anim calcmode="lin" valueType="num">
                                      <p:cBhvr additive="base">
                                        <p:cTn id="11" dur="500" fill="hold"/>
                                        <p:tgtEl>
                                          <p:spTgt spid="12293"/>
                                        </p:tgtEl>
                                        <p:attrNameLst>
                                          <p:attrName>ppt_x</p:attrName>
                                        </p:attrNameLst>
                                      </p:cBhvr>
                                      <p:tavLst>
                                        <p:tav tm="0">
                                          <p:val>
                                            <p:strVal val="0-#ppt_w/2"/>
                                          </p:val>
                                        </p:tav>
                                        <p:tav tm="100000">
                                          <p:val>
                                            <p:strVal val="#ppt_x"/>
                                          </p:val>
                                        </p:tav>
                                      </p:tavLst>
                                    </p:anim>
                                    <p:anim calcmode="lin" valueType="num">
                                      <p:cBhvr additive="base">
                                        <p:cTn id="12" dur="500" fill="hold"/>
                                        <p:tgtEl>
                                          <p:spTgt spid="12293"/>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000"/>
                            </p:stCondLst>
                            <p:childTnLst>
                              <p:par>
                                <p:cTn id="17" presetID="2" presetClass="entr" presetSubtype="2" decel="50000" fill="hold" nodeType="afterEffect">
                                  <p:stCondLst>
                                    <p:cond delay="0"/>
                                  </p:stCondLst>
                                  <p:childTnLst>
                                    <p:set>
                                      <p:cBhvr>
                                        <p:cTn id="18" dur="1" fill="hold">
                                          <p:stCondLst>
                                            <p:cond delay="0"/>
                                          </p:stCondLst>
                                        </p:cTn>
                                        <p:tgtEl>
                                          <p:spTgt spid="12295"/>
                                        </p:tgtEl>
                                        <p:attrNameLst>
                                          <p:attrName>style.visibility</p:attrName>
                                        </p:attrNameLst>
                                      </p:cBhvr>
                                      <p:to>
                                        <p:strVal val="visible"/>
                                      </p:to>
                                    </p:set>
                                    <p:anim calcmode="lin" valueType="num">
                                      <p:cBhvr additive="base">
                                        <p:cTn id="19" dur="500" fill="hold"/>
                                        <p:tgtEl>
                                          <p:spTgt spid="12295"/>
                                        </p:tgtEl>
                                        <p:attrNameLst>
                                          <p:attrName>ppt_x</p:attrName>
                                        </p:attrNameLst>
                                      </p:cBhvr>
                                      <p:tavLst>
                                        <p:tav tm="0">
                                          <p:val>
                                            <p:strVal val="1+#ppt_w/2"/>
                                          </p:val>
                                        </p:tav>
                                        <p:tav tm="100000">
                                          <p:val>
                                            <p:strVal val="#ppt_x"/>
                                          </p:val>
                                        </p:tav>
                                      </p:tavLst>
                                    </p:anim>
                                    <p:anim calcmode="lin" valueType="num">
                                      <p:cBhvr additive="base">
                                        <p:cTn id="20" dur="500" fill="hold"/>
                                        <p:tgtEl>
                                          <p:spTgt spid="1229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3" presetClass="entr" presetSubtype="16" fill="hold" nodeType="afterEffect">
                                  <p:stCondLst>
                                    <p:cond delay="0"/>
                                  </p:stCondLst>
                                  <p:childTnLst>
                                    <p:set>
                                      <p:cBhvr>
                                        <p:cTn id="23" dur="1" fill="hold">
                                          <p:stCondLst>
                                            <p:cond delay="0"/>
                                          </p:stCondLst>
                                        </p:cTn>
                                        <p:tgtEl>
                                          <p:spTgt spid="12296"/>
                                        </p:tgtEl>
                                        <p:attrNameLst>
                                          <p:attrName>style.visibility</p:attrName>
                                        </p:attrNameLst>
                                      </p:cBhvr>
                                      <p:to>
                                        <p:strVal val="visible"/>
                                      </p:to>
                                    </p:set>
                                    <p:anim calcmode="lin" valueType="num">
                                      <p:cBhvr>
                                        <p:cTn id="24" dur="500" fill="hold"/>
                                        <p:tgtEl>
                                          <p:spTgt spid="12296"/>
                                        </p:tgtEl>
                                        <p:attrNameLst>
                                          <p:attrName>ppt_w</p:attrName>
                                        </p:attrNameLst>
                                      </p:cBhvr>
                                      <p:tavLst>
                                        <p:tav tm="0">
                                          <p:val>
                                            <p:fltVal val="0"/>
                                          </p:val>
                                        </p:tav>
                                        <p:tav tm="100000">
                                          <p:val>
                                            <p:strVal val="#ppt_w"/>
                                          </p:val>
                                        </p:tav>
                                      </p:tavLst>
                                    </p:anim>
                                    <p:anim calcmode="lin" valueType="num">
                                      <p:cBhvr>
                                        <p:cTn id="25" dur="500" fill="hold"/>
                                        <p:tgtEl>
                                          <p:spTgt spid="12296"/>
                                        </p:tgtEl>
                                        <p:attrNameLst>
                                          <p:attrName>ppt_h</p:attrName>
                                        </p:attrNameLst>
                                      </p:cBhvr>
                                      <p:tavLst>
                                        <p:tav tm="0">
                                          <p:val>
                                            <p:fltVal val="0"/>
                                          </p:val>
                                        </p:tav>
                                        <p:tav tm="100000">
                                          <p:val>
                                            <p:strVal val="#ppt_h"/>
                                          </p:val>
                                        </p:tav>
                                      </p:tavLst>
                                    </p:anim>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2290"/>
                                        </p:tgtEl>
                                        <p:attrNameLst>
                                          <p:attrName>style.visibility</p:attrName>
                                        </p:attrNameLst>
                                      </p:cBhvr>
                                      <p:to>
                                        <p:strVal val="visible"/>
                                      </p:to>
                                    </p:set>
                                    <p:animEffect transition="in" filter="fade">
                                      <p:cBhvr>
                                        <p:cTn id="29"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animBg="1"/>
      <p:bldP spid="12293" grpId="0"/>
      <p:bldP spid="1229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Retângulo 23"/>
          <p:cNvSpPr/>
          <p:nvPr/>
        </p:nvSpPr>
        <p:spPr>
          <a:xfrm>
            <a:off x="-4679" y="326778"/>
            <a:ext cx="8560347" cy="1232147"/>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4" name="Retângulo 3"/>
          <p:cNvSpPr/>
          <p:nvPr/>
        </p:nvSpPr>
        <p:spPr>
          <a:xfrm rot="5400000">
            <a:off x="2843213" y="-275133"/>
            <a:ext cx="3460750" cy="9140825"/>
          </a:xfrm>
          <a:prstGeom prst="rect">
            <a:avLst/>
          </a:prstGeom>
          <a:solidFill>
            <a:schemeClr val="accent1">
              <a:lumMod val="50000"/>
              <a:lumOff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dirty="0">
              <a:solidFill>
                <a:prstClr val="white"/>
              </a:solidFill>
              <a:latin typeface="Calibri" pitchFamily="34" charset="0"/>
              <a:sym typeface="Gill Sans" pitchFamily="34" charset="0"/>
            </a:endParaRPr>
          </a:p>
        </p:txBody>
      </p:sp>
      <p:pic>
        <p:nvPicPr>
          <p:cNvPr id="18" name="Picture 6" descr="H:\Criacao\Clientes\Vivo\10349_Audiência Câmara\PNG\S16_Ju-02.png"/>
          <p:cNvPicPr>
            <a:picLocks noChangeAspect="1" noChangeArrowheads="1"/>
          </p:cNvPicPr>
          <p:nvPr/>
        </p:nvPicPr>
        <p:blipFill>
          <a:blip r:embed="rId6" cstate="print">
            <a:extLst>
              <a:ext uri="{28A0092B-C50C-407E-A947-70E740481C1C}">
                <a14:useLocalDpi xmlns="" xmlns:a14="http://schemas.microsoft.com/office/drawing/2010/main" val="0"/>
              </a:ext>
            </a:extLst>
          </a:blip>
          <a:srcRect l="63838" t="89743" r="8759" b="6737"/>
          <a:stretch>
            <a:fillRect/>
          </a:stretch>
        </p:blipFill>
        <p:spPr bwMode="auto">
          <a:xfrm>
            <a:off x="6444208" y="5311998"/>
            <a:ext cx="2505075" cy="241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 name="Picture 6" descr="H:\Criacao\Clientes\Vivo\10349_Audiência Câmara\PNG\S16_Ju-02.png"/>
          <p:cNvPicPr>
            <a:picLocks noChangeAspect="1" noChangeArrowheads="1"/>
          </p:cNvPicPr>
          <p:nvPr/>
        </p:nvPicPr>
        <p:blipFill>
          <a:blip r:embed="rId6" cstate="print">
            <a:extLst>
              <a:ext uri="{28A0092B-C50C-407E-A947-70E740481C1C}">
                <a14:useLocalDpi xmlns="" xmlns:a14="http://schemas.microsoft.com/office/drawing/2010/main" val="0"/>
              </a:ext>
            </a:extLst>
          </a:blip>
          <a:srcRect l="66246" t="67412" r="24088" b="10258"/>
          <a:stretch>
            <a:fillRect/>
          </a:stretch>
        </p:blipFill>
        <p:spPr bwMode="auto">
          <a:xfrm>
            <a:off x="6687095" y="3780060"/>
            <a:ext cx="884238" cy="1531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 name="Picture 6" descr="H:\Criacao\Clientes\Vivo\10349_Audiência Câmara\PNG\S16_Ju-02.png"/>
          <p:cNvPicPr>
            <a:picLocks noChangeAspect="1" noChangeArrowheads="1"/>
          </p:cNvPicPr>
          <p:nvPr/>
        </p:nvPicPr>
        <p:blipFill>
          <a:blip r:embed="rId6" cstate="print">
            <a:extLst>
              <a:ext uri="{28A0092B-C50C-407E-A947-70E740481C1C}">
                <a14:useLocalDpi xmlns="" xmlns:a14="http://schemas.microsoft.com/office/drawing/2010/main" val="0"/>
              </a:ext>
            </a:extLst>
          </a:blip>
          <a:srcRect l="79581" t="50468" r="10422" b="10257"/>
          <a:stretch>
            <a:fillRect/>
          </a:stretch>
        </p:blipFill>
        <p:spPr bwMode="auto">
          <a:xfrm>
            <a:off x="7834858" y="2618010"/>
            <a:ext cx="914400" cy="2693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 name="CaixaDeTexto 14"/>
          <p:cNvSpPr txBox="1">
            <a:spLocks noChangeArrowheads="1"/>
          </p:cNvSpPr>
          <p:nvPr/>
        </p:nvSpPr>
        <p:spPr bwMode="auto">
          <a:xfrm>
            <a:off x="6618833" y="5353273"/>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400" b="1" u="none" dirty="0">
                <a:solidFill>
                  <a:srgbClr val="137292"/>
                </a:solidFill>
                <a:latin typeface="Calibri" pitchFamily="34" charset="0"/>
              </a:rPr>
              <a:t>2007-2010</a:t>
            </a:r>
          </a:p>
        </p:txBody>
      </p:sp>
      <p:sp>
        <p:nvSpPr>
          <p:cNvPr id="22" name="CaixaDeTexto 21"/>
          <p:cNvSpPr txBox="1">
            <a:spLocks noChangeArrowheads="1"/>
          </p:cNvSpPr>
          <p:nvPr/>
        </p:nvSpPr>
        <p:spPr bwMode="auto">
          <a:xfrm>
            <a:off x="7788820" y="5353273"/>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400" b="1" u="none" dirty="0">
                <a:solidFill>
                  <a:srgbClr val="137292"/>
                </a:solidFill>
                <a:latin typeface="Calibri" pitchFamily="34" charset="0"/>
              </a:rPr>
              <a:t>2011-2014</a:t>
            </a:r>
          </a:p>
        </p:txBody>
      </p:sp>
      <p:sp>
        <p:nvSpPr>
          <p:cNvPr id="5145" name="CaixaDeTexto 15"/>
          <p:cNvSpPr txBox="1">
            <a:spLocks noChangeArrowheads="1"/>
          </p:cNvSpPr>
          <p:nvPr/>
        </p:nvSpPr>
        <p:spPr bwMode="auto">
          <a:xfrm>
            <a:off x="6606963" y="2876743"/>
            <a:ext cx="989373"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sz="3600" b="1" u="none" dirty="0" smtClean="0">
                <a:solidFill>
                  <a:srgbClr val="137292"/>
                </a:solidFill>
                <a:latin typeface="Calibri" pitchFamily="34" charset="0"/>
              </a:rPr>
              <a:t>52%</a:t>
            </a:r>
          </a:p>
        </p:txBody>
      </p:sp>
      <p:sp>
        <p:nvSpPr>
          <p:cNvPr id="25" name="CaixaDeTexto 24"/>
          <p:cNvSpPr txBox="1">
            <a:spLocks noChangeArrowheads="1"/>
          </p:cNvSpPr>
          <p:nvPr/>
        </p:nvSpPr>
        <p:spPr bwMode="auto">
          <a:xfrm>
            <a:off x="35496" y="5445224"/>
            <a:ext cx="8712968" cy="13111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spcBef>
                <a:spcPct val="20000"/>
              </a:spcBef>
              <a:buFont typeface="Arial" pitchFamily="34" charset="0"/>
              <a:buNone/>
            </a:pPr>
            <a:r>
              <a:rPr lang="pt-BR" altLang="ja-JP" sz="3600" b="1" u="none" dirty="0" smtClean="0">
                <a:solidFill>
                  <a:srgbClr val="137292"/>
                </a:solidFill>
                <a:latin typeface="Calibri" pitchFamily="34" charset="0"/>
                <a:sym typeface="Arial" pitchFamily="34" charset="0"/>
              </a:rPr>
              <a:t>R$ 24,3 bilhões </a:t>
            </a:r>
            <a:r>
              <a:rPr lang="pt-BR" altLang="ja-JP" sz="3600" u="none" dirty="0" smtClean="0">
                <a:solidFill>
                  <a:srgbClr val="032936"/>
                </a:solidFill>
                <a:latin typeface="Calibri" pitchFamily="34" charset="0"/>
                <a:sym typeface="Arial" pitchFamily="34" charset="0"/>
              </a:rPr>
              <a:t> </a:t>
            </a:r>
            <a:r>
              <a:rPr lang="pt-BR" altLang="ja-JP" sz="3600" u="none" dirty="0">
                <a:solidFill>
                  <a:srgbClr val="032936"/>
                </a:solidFill>
                <a:latin typeface="Calibri" pitchFamily="34" charset="0"/>
                <a:sym typeface="Arial" pitchFamily="34" charset="0"/>
              </a:rPr>
              <a:t>quadriênio </a:t>
            </a:r>
            <a:endParaRPr lang="pt-BR" altLang="ja-JP" sz="3600" u="none" dirty="0" smtClean="0">
              <a:solidFill>
                <a:srgbClr val="032936"/>
              </a:solidFill>
              <a:latin typeface="Calibri" pitchFamily="34" charset="0"/>
              <a:sym typeface="Arial" pitchFamily="34" charset="0"/>
            </a:endParaRPr>
          </a:p>
          <a:p>
            <a:pPr eaLnBrk="1" hangingPunct="1">
              <a:spcBef>
                <a:spcPct val="20000"/>
              </a:spcBef>
              <a:buFont typeface="Arial" pitchFamily="34" charset="0"/>
              <a:buNone/>
            </a:pPr>
            <a:r>
              <a:rPr lang="pt-BR" altLang="ja-JP" sz="3600" b="1" u="none" dirty="0" smtClean="0">
                <a:solidFill>
                  <a:srgbClr val="137292"/>
                </a:solidFill>
                <a:latin typeface="Calibri" pitchFamily="34" charset="0"/>
                <a:sym typeface="Arial" pitchFamily="34" charset="0"/>
              </a:rPr>
              <a:t>(2011-2014)</a:t>
            </a:r>
            <a:endParaRPr lang="pt-BR" altLang="ja-JP" sz="3600" b="1" u="none" dirty="0">
              <a:solidFill>
                <a:srgbClr val="137292"/>
              </a:solidFill>
              <a:latin typeface="Calibri" pitchFamily="34" charset="0"/>
              <a:sym typeface="Arial" pitchFamily="34" charset="0"/>
            </a:endParaRPr>
          </a:p>
        </p:txBody>
      </p:sp>
      <p:pic>
        <p:nvPicPr>
          <p:cNvPr id="36868" name="Picture 4" descr="H:\Criacao\Clientes\Vivo\10349_Audiência Câmara\PNG\S16_Ju-03.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l="70175" t="54868" r="21231" b="31148"/>
          <a:stretch>
            <a:fillRect/>
          </a:stretch>
        </p:blipFill>
        <p:spPr bwMode="auto">
          <a:xfrm>
            <a:off x="7087145" y="2894235"/>
            <a:ext cx="819150" cy="100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CaixaDeTexto 12"/>
          <p:cNvSpPr txBox="1"/>
          <p:nvPr/>
        </p:nvSpPr>
        <p:spPr>
          <a:xfrm>
            <a:off x="35496" y="433343"/>
            <a:ext cx="8158141" cy="646331"/>
          </a:xfrm>
          <a:prstGeom prst="rect">
            <a:avLst/>
          </a:prstGeom>
          <a:noFill/>
        </p:spPr>
        <p:txBody>
          <a:bodyPr wrap="square">
            <a:spAutoFit/>
          </a:bodyPr>
          <a:lstStyle/>
          <a:p>
            <a:pPr>
              <a:defRPr/>
            </a:pPr>
            <a:r>
              <a:rPr lang="pt-BR" sz="3600" b="1" u="none" dirty="0" smtClean="0">
                <a:solidFill>
                  <a:schemeClr val="bg1"/>
                </a:solidFill>
                <a:latin typeface="Calibri" pitchFamily="34" charset="0"/>
                <a:cs typeface="+mn-cs"/>
                <a:sym typeface="Gill Sans" pitchFamily="34" charset="0"/>
              </a:rPr>
              <a:t>Grande compromisso com Investimento</a:t>
            </a:r>
            <a:endParaRPr lang="pt-BR" sz="3600" u="none" dirty="0">
              <a:solidFill>
                <a:schemeClr val="bg1"/>
              </a:solidFill>
              <a:latin typeface="Calibri" pitchFamily="34" charset="0"/>
              <a:cs typeface="+mn-cs"/>
              <a:sym typeface="Gill Sans" pitchFamily="34" charset="0"/>
            </a:endParaRPr>
          </a:p>
        </p:txBody>
      </p:sp>
      <p:pic>
        <p:nvPicPr>
          <p:cNvPr id="21" name="Imagem 20"/>
          <p:cNvPicPr>
            <a:picLocks noChangeAspect="1"/>
          </p:cNvPicPr>
          <p:nvPr/>
        </p:nvPicPr>
        <p:blipFill rotWithShape="1">
          <a:blip r:embed="rId8" cstate="print">
            <a:extLst>
              <a:ext uri="{28A0092B-C50C-407E-A947-70E740481C1C}">
                <a14:useLocalDpi xmlns="" xmlns:a14="http://schemas.microsoft.com/office/drawing/2010/main" val="0"/>
              </a:ext>
            </a:extLst>
          </a:blip>
          <a:srcRect b="43670"/>
          <a:stretch/>
        </p:blipFill>
        <p:spPr>
          <a:xfrm>
            <a:off x="7512050" y="6458290"/>
            <a:ext cx="1516445" cy="399710"/>
          </a:xfrm>
          <a:prstGeom prst="rect">
            <a:avLst/>
          </a:prstGeom>
        </p:spPr>
      </p:pic>
      <p:sp>
        <p:nvSpPr>
          <p:cNvPr id="17" name="CaixaDeTexto 16"/>
          <p:cNvSpPr txBox="1"/>
          <p:nvPr/>
        </p:nvSpPr>
        <p:spPr>
          <a:xfrm>
            <a:off x="6725167" y="4007432"/>
            <a:ext cx="864096" cy="369332"/>
          </a:xfrm>
          <a:prstGeom prst="rect">
            <a:avLst/>
          </a:prstGeom>
          <a:noFill/>
        </p:spPr>
        <p:txBody>
          <a:bodyPr wrap="square" rtlCol="0">
            <a:spAutoFit/>
          </a:bodyPr>
          <a:lstStyle/>
          <a:p>
            <a:endParaRPr lang="pt-BR" dirty="0">
              <a:solidFill>
                <a:schemeClr val="bg1"/>
              </a:solidFill>
            </a:endParaRPr>
          </a:p>
        </p:txBody>
      </p:sp>
      <p:grpSp>
        <p:nvGrpSpPr>
          <p:cNvPr id="47" name="Grupo 46"/>
          <p:cNvGrpSpPr/>
          <p:nvPr/>
        </p:nvGrpSpPr>
        <p:grpSpPr>
          <a:xfrm rot="439025">
            <a:off x="1142630" y="1424113"/>
            <a:ext cx="3830036" cy="4061428"/>
            <a:chOff x="676460" y="1746389"/>
            <a:chExt cx="5260977" cy="5008785"/>
          </a:xfrm>
          <a:scene3d>
            <a:camera prst="orthographicFront">
              <a:rot lat="1200000" lon="0" rev="0"/>
            </a:camera>
            <a:lightRig rig="threePt" dir="t"/>
          </a:scene3d>
        </p:grpSpPr>
        <p:pic>
          <p:nvPicPr>
            <p:cNvPr id="36" name="Imagem 35"/>
            <p:cNvPicPr>
              <a:picLocks noChangeAspect="1"/>
            </p:cNvPicPr>
            <p:nvPr/>
          </p:nvPicPr>
          <p:blipFill rotWithShape="1">
            <a:blip r:embed="rId9" cstate="print">
              <a:extLst>
                <a:ext uri="{28A0092B-C50C-407E-A947-70E740481C1C}">
                  <a14:useLocalDpi xmlns="" xmlns:a14="http://schemas.microsoft.com/office/drawing/2010/main" val="0"/>
                </a:ext>
              </a:extLst>
            </a:blip>
            <a:srcRect l="33982" t="21153" r="33276" b="20420"/>
            <a:stretch/>
          </p:blipFill>
          <p:spPr>
            <a:xfrm rot="2764725">
              <a:off x="1491530" y="2466517"/>
              <a:ext cx="3831773" cy="3846287"/>
            </a:xfrm>
            <a:prstGeom prst="rect">
              <a:avLst/>
            </a:prstGeom>
          </p:spPr>
        </p:pic>
        <p:grpSp>
          <p:nvGrpSpPr>
            <p:cNvPr id="38" name="Grupo 37"/>
            <p:cNvGrpSpPr/>
            <p:nvPr/>
          </p:nvGrpSpPr>
          <p:grpSpPr>
            <a:xfrm>
              <a:off x="676460" y="3778613"/>
              <a:ext cx="2148115" cy="2148114"/>
              <a:chOff x="3018970" y="2032000"/>
              <a:chExt cx="2148115" cy="2148114"/>
            </a:xfrm>
          </p:grpSpPr>
          <p:pic>
            <p:nvPicPr>
              <p:cNvPr id="39" name="Picture 8"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25797" t="30852" r="55848" b="36516"/>
              <a:stretch/>
            </p:blipFill>
            <p:spPr bwMode="auto">
              <a:xfrm>
                <a:off x="3018970" y="2032000"/>
                <a:ext cx="2148115" cy="2148114"/>
              </a:xfrm>
              <a:prstGeom prst="rect">
                <a:avLst/>
              </a:prstGeom>
              <a:noFill/>
              <a:extLst>
                <a:ext uri="{909E8E84-426E-40dd-AFC4-6F175D3DCCD1}">
                  <a14:hiddenFill xmlns="" xmlns:a14="http://schemas.microsoft.com/office/drawing/2010/main">
                    <a:solidFill>
                      <a:srgbClr val="FFFFFF"/>
                    </a:solidFill>
                  </a14:hiddenFill>
                </a:ext>
              </a:extLst>
            </p:spPr>
          </p:pic>
          <p:sp>
            <p:nvSpPr>
              <p:cNvPr id="40" name="Rectangle 8"/>
              <p:cNvSpPr>
                <a:spLocks/>
              </p:cNvSpPr>
              <p:nvPr>
                <p:custDataLst>
                  <p:tags r:id="rId3"/>
                </p:custDataLst>
              </p:nvPr>
            </p:nvSpPr>
            <p:spPr bwMode="auto">
              <a:xfrm rot="21160975">
                <a:off x="3111286" y="2841665"/>
                <a:ext cx="1958620" cy="535379"/>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4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Cobertura</a:t>
                </a:r>
                <a:endParaRPr lang="pt-PT" sz="2400" b="1"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nvGrpSpPr>
            <p:cNvPr id="41" name="Grupo 40"/>
            <p:cNvGrpSpPr/>
            <p:nvPr/>
          </p:nvGrpSpPr>
          <p:grpSpPr>
            <a:xfrm>
              <a:off x="3832864" y="4621574"/>
              <a:ext cx="2104573" cy="2133600"/>
              <a:chOff x="6255656" y="3106056"/>
              <a:chExt cx="2104573" cy="2133599"/>
            </a:xfrm>
          </p:grpSpPr>
          <p:pic>
            <p:nvPicPr>
              <p:cNvPr id="42" name="Picture 10"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53453" t="47168" r="28564" b="20421"/>
              <a:stretch/>
            </p:blipFill>
            <p:spPr bwMode="auto">
              <a:xfrm>
                <a:off x="6255656" y="3106056"/>
                <a:ext cx="2104573" cy="2133599"/>
              </a:xfrm>
              <a:prstGeom prst="rect">
                <a:avLst/>
              </a:prstGeom>
              <a:noFill/>
              <a:extLst>
                <a:ext uri="{909E8E84-426E-40dd-AFC4-6F175D3DCCD1}">
                  <a14:hiddenFill xmlns="" xmlns:a14="http://schemas.microsoft.com/office/drawing/2010/main">
                    <a:solidFill>
                      <a:srgbClr val="FFFFFF"/>
                    </a:solidFill>
                  </a14:hiddenFill>
                </a:ext>
              </a:extLst>
            </p:spPr>
          </p:pic>
          <p:sp>
            <p:nvSpPr>
              <p:cNvPr id="43" name="Rectangle 8"/>
              <p:cNvSpPr>
                <a:spLocks/>
              </p:cNvSpPr>
              <p:nvPr>
                <p:custDataLst>
                  <p:tags r:id="rId2"/>
                </p:custDataLst>
              </p:nvPr>
            </p:nvSpPr>
            <p:spPr bwMode="auto">
              <a:xfrm rot="21160975">
                <a:off x="6478701" y="3913731"/>
                <a:ext cx="1661887" cy="599905"/>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8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Fibra</a:t>
                </a:r>
                <a:endParaRPr lang="pt-PT" sz="2800"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nvGrpSpPr>
            <p:cNvPr id="44" name="Grupo 43"/>
            <p:cNvGrpSpPr/>
            <p:nvPr/>
          </p:nvGrpSpPr>
          <p:grpSpPr>
            <a:xfrm>
              <a:off x="3055541" y="1746389"/>
              <a:ext cx="2104573" cy="2061029"/>
              <a:chOff x="5556295" y="242540"/>
              <a:chExt cx="2104573" cy="2061028"/>
            </a:xfrm>
          </p:grpSpPr>
          <p:pic>
            <p:nvPicPr>
              <p:cNvPr id="45" name="Picture 9"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47500" t="3954" r="34517" b="64738"/>
              <a:stretch/>
            </p:blipFill>
            <p:spPr bwMode="auto">
              <a:xfrm>
                <a:off x="5556295" y="242540"/>
                <a:ext cx="2104573" cy="2061028"/>
              </a:xfrm>
              <a:prstGeom prst="rect">
                <a:avLst/>
              </a:prstGeom>
              <a:noFill/>
              <a:extLst>
                <a:ext uri="{909E8E84-426E-40dd-AFC4-6F175D3DCCD1}">
                  <a14:hiddenFill xmlns="" xmlns:a14="http://schemas.microsoft.com/office/drawing/2010/main">
                    <a:solidFill>
                      <a:srgbClr val="FFFFFF"/>
                    </a:solidFill>
                  </a14:hiddenFill>
                </a:ext>
              </a:extLst>
            </p:spPr>
          </p:pic>
          <p:sp>
            <p:nvSpPr>
              <p:cNvPr id="46" name="Rectangle 8"/>
              <p:cNvSpPr>
                <a:spLocks/>
              </p:cNvSpPr>
              <p:nvPr>
                <p:custDataLst>
                  <p:tags r:id="rId1"/>
                </p:custDataLst>
              </p:nvPr>
            </p:nvSpPr>
            <p:spPr bwMode="auto">
              <a:xfrm rot="21160975">
                <a:off x="5581769" y="994368"/>
                <a:ext cx="2036000" cy="535379"/>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4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Qualidade</a:t>
                </a:r>
                <a:endParaRPr lang="pt-PT" sz="2400" b="1"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sp>
        <p:nvSpPr>
          <p:cNvPr id="48" name="CaixaDeTexto 47"/>
          <p:cNvSpPr txBox="1"/>
          <p:nvPr/>
        </p:nvSpPr>
        <p:spPr>
          <a:xfrm>
            <a:off x="6718592" y="4924054"/>
            <a:ext cx="1008112" cy="338554"/>
          </a:xfrm>
          <a:prstGeom prst="rect">
            <a:avLst/>
          </a:prstGeom>
          <a:noFill/>
        </p:spPr>
        <p:txBody>
          <a:bodyPr wrap="square" rtlCol="0">
            <a:spAutoFit/>
          </a:bodyPr>
          <a:lstStyle/>
          <a:p>
            <a:r>
              <a:rPr lang="pt-BR" altLang="ja-JP" sz="1600" b="1" dirty="0" smtClean="0">
                <a:solidFill>
                  <a:schemeClr val="bg1"/>
                </a:solidFill>
                <a:latin typeface="Calibri" pitchFamily="34" charset="0"/>
                <a:sym typeface="Arial" pitchFamily="34" charset="0"/>
              </a:rPr>
              <a:t>R$ 16 bi</a:t>
            </a:r>
            <a:endParaRPr lang="pt-BR" sz="1600" dirty="0">
              <a:solidFill>
                <a:schemeClr val="bg1"/>
              </a:solidFill>
            </a:endParaRPr>
          </a:p>
        </p:txBody>
      </p:sp>
    </p:spTree>
    <p:extLst>
      <p:ext uri="{BB962C8B-B14F-4D97-AF65-F5344CB8AC3E}">
        <p14:creationId xmlns="" xmlns:p14="http://schemas.microsoft.com/office/powerpoint/2010/main" val="406163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22" presetClass="entr" presetSubtype="4"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par>
                          <p:cTn id="25" fill="hold" nodeType="afterGroup">
                            <p:stCondLst>
                              <p:cond delay="1750"/>
                            </p:stCondLst>
                            <p:childTnLst>
                              <p:par>
                                <p:cTn id="26" presetID="22" presetClass="entr" presetSubtype="4" fill="hold" nodeType="afterEffect">
                                  <p:stCondLst>
                                    <p:cond delay="0"/>
                                  </p:stCondLst>
                                  <p:childTnLst>
                                    <p:set>
                                      <p:cBhvr>
                                        <p:cTn id="27" dur="1" fill="hold">
                                          <p:stCondLst>
                                            <p:cond delay="0"/>
                                          </p:stCondLst>
                                        </p:cTn>
                                        <p:tgtEl>
                                          <p:spTgt spid="36868"/>
                                        </p:tgtEl>
                                        <p:attrNameLst>
                                          <p:attrName>style.visibility</p:attrName>
                                        </p:attrNameLst>
                                      </p:cBhvr>
                                      <p:to>
                                        <p:strVal val="visible"/>
                                      </p:to>
                                    </p:set>
                                    <p:animEffect transition="in" filter="wipe(down)">
                                      <p:cBhvr>
                                        <p:cTn id="28" dur="500"/>
                                        <p:tgtEl>
                                          <p:spTgt spid="36868"/>
                                        </p:tgtEl>
                                      </p:cBhvr>
                                    </p:animEffect>
                                  </p:childTnLst>
                                </p:cTn>
                              </p:par>
                            </p:childTnLst>
                          </p:cTn>
                        </p:par>
                        <p:par>
                          <p:cTn id="29" fill="hold" nodeType="afterGroup">
                            <p:stCondLst>
                              <p:cond delay="2250"/>
                            </p:stCondLst>
                            <p:childTnLst>
                              <p:par>
                                <p:cTn id="30" presetID="10" presetClass="entr" presetSubtype="0"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22" presetClass="entr" presetSubtype="4" fill="hold" nodeType="withEffect">
                                  <p:stCondLst>
                                    <p:cond delay="25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5145"/>
                                        </p:tgtEl>
                                        <p:attrNameLst>
                                          <p:attrName>style.visibility</p:attrName>
                                        </p:attrNameLst>
                                      </p:cBhvr>
                                      <p:to>
                                        <p:strVal val="visible"/>
                                      </p:to>
                                    </p:set>
                                  </p:childTnLst>
                                </p:cTn>
                              </p:par>
                              <p:par>
                                <p:cTn id="39" presetID="22" presetClass="entr" presetSubtype="4" fill="hold" grpId="0" nodeType="withEffect" nodePh="1">
                                  <p:stCondLst>
                                    <p:cond delay="0"/>
                                  </p:stCondLst>
                                  <p:endCondLst>
                                    <p:cond evt="begin" delay="0">
                                      <p:tn val="39"/>
                                    </p:cond>
                                  </p:end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down)">
                                      <p:cBhvr>
                                        <p:cTn id="44" dur="500"/>
                                        <p:tgtEl>
                                          <p:spTgt spid="48"/>
                                        </p:tgtEl>
                                      </p:cBhvr>
                                    </p:animEffect>
                                  </p:childTnLst>
                                </p:cTn>
                              </p:par>
                              <p:par>
                                <p:cTn id="45" presetID="31"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 calcmode="lin" valueType="num">
                                      <p:cBhvr>
                                        <p:cTn id="47" dur="1000" fill="hold"/>
                                        <p:tgtEl>
                                          <p:spTgt spid="47"/>
                                        </p:tgtEl>
                                        <p:attrNameLst>
                                          <p:attrName>ppt_w</p:attrName>
                                        </p:attrNameLst>
                                      </p:cBhvr>
                                      <p:tavLst>
                                        <p:tav tm="0">
                                          <p:val>
                                            <p:fltVal val="0"/>
                                          </p:val>
                                        </p:tav>
                                        <p:tav tm="100000">
                                          <p:val>
                                            <p:strVal val="#ppt_w"/>
                                          </p:val>
                                        </p:tav>
                                      </p:tavLst>
                                    </p:anim>
                                    <p:anim calcmode="lin" valueType="num">
                                      <p:cBhvr>
                                        <p:cTn id="48" dur="1000" fill="hold"/>
                                        <p:tgtEl>
                                          <p:spTgt spid="47"/>
                                        </p:tgtEl>
                                        <p:attrNameLst>
                                          <p:attrName>ppt_h</p:attrName>
                                        </p:attrNameLst>
                                      </p:cBhvr>
                                      <p:tavLst>
                                        <p:tav tm="0">
                                          <p:val>
                                            <p:fltVal val="0"/>
                                          </p:val>
                                        </p:tav>
                                        <p:tav tm="100000">
                                          <p:val>
                                            <p:strVal val="#ppt_h"/>
                                          </p:val>
                                        </p:tav>
                                      </p:tavLst>
                                    </p:anim>
                                    <p:anim calcmode="lin" valueType="num">
                                      <p:cBhvr>
                                        <p:cTn id="49" dur="1000" fill="hold"/>
                                        <p:tgtEl>
                                          <p:spTgt spid="47"/>
                                        </p:tgtEl>
                                        <p:attrNameLst>
                                          <p:attrName>style.rotation</p:attrName>
                                        </p:attrNameLst>
                                      </p:cBhvr>
                                      <p:tavLst>
                                        <p:tav tm="0">
                                          <p:val>
                                            <p:fltVal val="90"/>
                                          </p:val>
                                        </p:tav>
                                        <p:tav tm="100000">
                                          <p:val>
                                            <p:fltVal val="0"/>
                                          </p:val>
                                        </p:tav>
                                      </p:tavLst>
                                    </p:anim>
                                    <p:animEffect transition="in" filter="fade">
                                      <p:cBhvr>
                                        <p:cTn id="50"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P spid="22" grpId="0"/>
      <p:bldP spid="5145" grpId="0"/>
      <p:bldP spid="25" grpId="0"/>
      <p:bldP spid="13" grpId="0"/>
      <p:bldP spid="17"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tângulo 61"/>
          <p:cNvSpPr/>
          <p:nvPr/>
        </p:nvSpPr>
        <p:spPr>
          <a:xfrm>
            <a:off x="0" y="5010150"/>
            <a:ext cx="9144000" cy="1847850"/>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sym typeface="Gill Sans" pitchFamily="34" charset="0"/>
            </a:endParaRPr>
          </a:p>
        </p:txBody>
      </p:sp>
      <p:sp>
        <p:nvSpPr>
          <p:cNvPr id="63" name="Retângulo 62"/>
          <p:cNvSpPr/>
          <p:nvPr/>
        </p:nvSpPr>
        <p:spPr>
          <a:xfrm>
            <a:off x="0" y="0"/>
            <a:ext cx="2873375" cy="6858000"/>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sym typeface="Gill Sans" pitchFamily="34" charset="0"/>
            </a:endParaRPr>
          </a:p>
        </p:txBody>
      </p:sp>
      <p:sp>
        <p:nvSpPr>
          <p:cNvPr id="2053" name="CaixaDeTexto 18"/>
          <p:cNvSpPr txBox="1">
            <a:spLocks noChangeArrowheads="1"/>
          </p:cNvSpPr>
          <p:nvPr/>
        </p:nvSpPr>
        <p:spPr bwMode="auto">
          <a:xfrm>
            <a:off x="-7938" y="179388"/>
            <a:ext cx="9151938" cy="585787"/>
          </a:xfrm>
          <a:prstGeom prst="rect">
            <a:avLst/>
          </a:prstGeom>
          <a:noFill/>
          <a:ln w="9525">
            <a:noFill/>
            <a:miter lim="800000"/>
            <a:headEnd/>
            <a:tailEnd/>
          </a:ln>
        </p:spPr>
        <p:txBody>
          <a:bodyPr>
            <a:spAutoFit/>
          </a:bodyPr>
          <a:lstStyle/>
          <a:p>
            <a:pPr algn="ctr"/>
            <a:r>
              <a:rPr lang="pt-BR" sz="3200" b="1">
                <a:solidFill>
                  <a:srgbClr val="137292"/>
                </a:solidFill>
                <a:latin typeface="Century Gothic" pitchFamily="34" charset="0"/>
              </a:rPr>
              <a:t>Investimentos que se refletem nos resultados</a:t>
            </a:r>
          </a:p>
        </p:txBody>
      </p:sp>
      <p:pic>
        <p:nvPicPr>
          <p:cNvPr id="36874" name="Picture 10" descr="H:\Criacao\Clientes\Vivo\10349_Audiência Câmara\PNG\S8_VITU_1.png"/>
          <p:cNvPicPr>
            <a:picLocks noChangeAspect="1" noChangeArrowheads="1"/>
          </p:cNvPicPr>
          <p:nvPr/>
        </p:nvPicPr>
        <p:blipFill>
          <a:blip r:embed="rId3" cstate="print"/>
          <a:srcRect l="6508" t="17566" r="3810" b="7301"/>
          <a:stretch>
            <a:fillRect/>
          </a:stretch>
        </p:blipFill>
        <p:spPr bwMode="auto">
          <a:xfrm>
            <a:off x="539750" y="765175"/>
            <a:ext cx="8201025" cy="5153025"/>
          </a:xfrm>
          <a:prstGeom prst="rect">
            <a:avLst/>
          </a:prstGeom>
          <a:noFill/>
          <a:ln w="9525">
            <a:noFill/>
            <a:miter lim="800000"/>
            <a:headEnd/>
            <a:tailEnd/>
          </a:ln>
        </p:spPr>
      </p:pic>
      <p:sp>
        <p:nvSpPr>
          <p:cNvPr id="21" name="Retângulo 20"/>
          <p:cNvSpPr>
            <a:spLocks noChangeArrowheads="1"/>
          </p:cNvSpPr>
          <p:nvPr/>
        </p:nvSpPr>
        <p:spPr bwMode="auto">
          <a:xfrm>
            <a:off x="827088" y="981075"/>
            <a:ext cx="7489825" cy="708025"/>
          </a:xfrm>
          <a:prstGeom prst="rect">
            <a:avLst/>
          </a:prstGeom>
          <a:noFill/>
          <a:ln w="9525">
            <a:noFill/>
            <a:miter lim="800000"/>
            <a:headEnd/>
            <a:tailEnd/>
          </a:ln>
        </p:spPr>
        <p:txBody>
          <a:bodyPr>
            <a:spAutoFit/>
          </a:bodyPr>
          <a:lstStyle/>
          <a:p>
            <a:pPr algn="ctr"/>
            <a:r>
              <a:rPr lang="pt-BR" sz="2000" b="1">
                <a:solidFill>
                  <a:srgbClr val="032936"/>
                </a:solidFill>
                <a:latin typeface="Century Gothic" pitchFamily="34" charset="0"/>
              </a:rPr>
              <a:t>Evolução do IDA </a:t>
            </a:r>
            <a:r>
              <a:rPr lang="pt-BR" b="1">
                <a:solidFill>
                  <a:srgbClr val="032936"/>
                </a:solidFill>
                <a:latin typeface="Century Gothic" pitchFamily="34" charset="0"/>
              </a:rPr>
              <a:t>(Índice Desempenho de Atendimento)</a:t>
            </a:r>
          </a:p>
          <a:p>
            <a:pPr algn="ctr"/>
            <a:r>
              <a:rPr lang="pt-BR" sz="2000" b="1">
                <a:solidFill>
                  <a:srgbClr val="032936"/>
                </a:solidFill>
                <a:latin typeface="Century Gothic" pitchFamily="34" charset="0"/>
              </a:rPr>
              <a:t>das principais operadoras</a:t>
            </a:r>
          </a:p>
        </p:txBody>
      </p:sp>
      <p:pic>
        <p:nvPicPr>
          <p:cNvPr id="2056" name="Picture 9" descr="H:\Criacao\Clientes\Vivo\10349_Audiência Câmara\PNG\Template.png"/>
          <p:cNvPicPr>
            <a:picLocks noChangeAspect="1" noChangeArrowheads="1"/>
          </p:cNvPicPr>
          <p:nvPr/>
        </p:nvPicPr>
        <p:blipFill>
          <a:blip r:embed="rId4" cstate="print"/>
          <a:srcRect l="81500" t="90948"/>
          <a:stretch>
            <a:fillRect/>
          </a:stretch>
        </p:blipFill>
        <p:spPr bwMode="auto">
          <a:xfrm>
            <a:off x="7451725" y="6237288"/>
            <a:ext cx="1692275" cy="620712"/>
          </a:xfrm>
          <a:prstGeom prst="rect">
            <a:avLst/>
          </a:prstGeom>
          <a:noFill/>
          <a:ln w="9525">
            <a:noFill/>
            <a:miter lim="800000"/>
            <a:headEnd/>
            <a:tailEnd/>
          </a:ln>
        </p:spPr>
      </p:pic>
      <p:sp>
        <p:nvSpPr>
          <p:cNvPr id="14" name="Elipse 13"/>
          <p:cNvSpPr/>
          <p:nvPr/>
        </p:nvSpPr>
        <p:spPr>
          <a:xfrm>
            <a:off x="7019925" y="1916113"/>
            <a:ext cx="215900" cy="215900"/>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397" name="CaixaDeTexto 14"/>
          <p:cNvSpPr txBox="1">
            <a:spLocks noChangeArrowheads="1"/>
          </p:cNvSpPr>
          <p:nvPr/>
        </p:nvSpPr>
        <p:spPr bwMode="auto">
          <a:xfrm>
            <a:off x="7380288" y="1844675"/>
            <a:ext cx="720725" cy="369888"/>
          </a:xfrm>
          <a:prstGeom prst="rect">
            <a:avLst/>
          </a:prstGeom>
          <a:noFill/>
          <a:ln w="9525">
            <a:noFill/>
            <a:miter lim="800000"/>
            <a:headEnd/>
            <a:tailEnd/>
          </a:ln>
        </p:spPr>
        <p:txBody>
          <a:bodyPr>
            <a:spAutoFit/>
          </a:bodyPr>
          <a:lstStyle/>
          <a:p>
            <a:pPr>
              <a:defRPr/>
            </a:pPr>
            <a:r>
              <a:rPr lang="pt-BR" b="1" dirty="0">
                <a:solidFill>
                  <a:schemeClr val="accent1">
                    <a:lumMod val="60000"/>
                    <a:lumOff val="40000"/>
                  </a:schemeClr>
                </a:solidFill>
              </a:rPr>
              <a:t>Vivo</a:t>
            </a:r>
          </a:p>
        </p:txBody>
      </p:sp>
      <p:graphicFrame>
        <p:nvGraphicFramePr>
          <p:cNvPr id="2" name="Objeto 1"/>
          <p:cNvGraphicFramePr>
            <a:graphicFrameLocks/>
          </p:cNvGraphicFramePr>
          <p:nvPr/>
        </p:nvGraphicFramePr>
        <p:xfrm>
          <a:off x="1116013" y="2276475"/>
          <a:ext cx="7140575" cy="3024188"/>
        </p:xfrm>
        <a:graphic>
          <a:graphicData uri="http://schemas.openxmlformats.org/presentationml/2006/ole">
            <p:oleObj spid="_x0000_s269396" name="Planilha" r:id="rId5" imgW="9725160" imgH="2781396" progId="Excel.Sheet.8">
              <p:embed/>
            </p:oleObj>
          </a:graphicData>
        </a:graphic>
      </p:graphicFrame>
      <p:pic>
        <p:nvPicPr>
          <p:cNvPr id="16" name="Picture 30"/>
          <p:cNvPicPr>
            <a:picLocks noChangeAspect="1" noChangeArrowheads="1"/>
          </p:cNvPicPr>
          <p:nvPr/>
        </p:nvPicPr>
        <p:blipFill>
          <a:blip r:embed="rId6" cstate="print"/>
          <a:srcRect/>
          <a:stretch>
            <a:fillRect/>
          </a:stretch>
        </p:blipFill>
        <p:spPr bwMode="auto">
          <a:xfrm>
            <a:off x="-323850" y="4976813"/>
            <a:ext cx="2489200" cy="2484437"/>
          </a:xfrm>
          <a:prstGeom prst="rect">
            <a:avLst/>
          </a:prstGeom>
          <a:noFill/>
          <a:ln w="9525">
            <a:noFill/>
            <a:miter lim="800000"/>
            <a:headEnd/>
            <a:tailEnd/>
          </a:ln>
        </p:spPr>
      </p:pic>
      <p:grpSp>
        <p:nvGrpSpPr>
          <p:cNvPr id="3" name="Grupo 21"/>
          <p:cNvGrpSpPr>
            <a:grpSpLocks/>
          </p:cNvGrpSpPr>
          <p:nvPr/>
        </p:nvGrpSpPr>
        <p:grpSpPr bwMode="auto">
          <a:xfrm>
            <a:off x="3979863" y="3119438"/>
            <a:ext cx="5175250" cy="3128962"/>
            <a:chOff x="3995936" y="3119182"/>
            <a:chExt cx="5175442" cy="3128448"/>
          </a:xfrm>
        </p:grpSpPr>
        <p:sp>
          <p:nvSpPr>
            <p:cNvPr id="18" name="Losango 17"/>
            <p:cNvSpPr/>
            <p:nvPr/>
          </p:nvSpPr>
          <p:spPr>
            <a:xfrm rot="205678">
              <a:off x="4683491" y="3119182"/>
              <a:ext cx="4487887" cy="2304256"/>
            </a:xfrm>
            <a:prstGeom prst="diamond">
              <a:avLst/>
            </a:prstGeom>
            <a:solidFill>
              <a:schemeClr val="bg1">
                <a:lumMod val="85000"/>
                <a:alpha val="65000"/>
              </a:schemeClr>
            </a:solidFill>
            <a:ln>
              <a:noFill/>
            </a:ln>
            <a:scene3d>
              <a:camera prst="orthographicFront">
                <a:rot lat="12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a:p>
          </p:txBody>
        </p:sp>
        <p:graphicFrame>
          <p:nvGraphicFramePr>
            <p:cNvPr id="12" name="Gráfico 11"/>
            <p:cNvGraphicFramePr/>
            <p:nvPr/>
          </p:nvGraphicFramePr>
          <p:xfrm>
            <a:off x="3995936" y="3871366"/>
            <a:ext cx="5112568" cy="2376264"/>
          </p:xfrm>
          <a:graphic>
            <a:graphicData uri="http://schemas.openxmlformats.org/drawingml/2006/chart">
              <c:chart xmlns:c="http://schemas.openxmlformats.org/drawingml/2006/chart" xmlns:r="http://schemas.openxmlformats.org/officeDocument/2006/relationships" r:id="rId7"/>
            </a:graphicData>
          </a:graphic>
        </p:graphicFrame>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6874"/>
                                        </p:tgtEl>
                                        <p:attrNameLst>
                                          <p:attrName>style.visibility</p:attrName>
                                        </p:attrNameLst>
                                      </p:cBhvr>
                                      <p:to>
                                        <p:strVal val="visible"/>
                                      </p:to>
                                    </p:set>
                                    <p:animEffect transition="in" filter="fade">
                                      <p:cBhvr>
                                        <p:cTn id="7" dur="500"/>
                                        <p:tgtEl>
                                          <p:spTgt spid="368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397"/>
                                        </p:tgtEl>
                                        <p:attrNameLst>
                                          <p:attrName>style.visibility</p:attrName>
                                        </p:attrNameLst>
                                      </p:cBhvr>
                                      <p:to>
                                        <p:strVal val="visible"/>
                                      </p:to>
                                    </p:set>
                                    <p:animEffect transition="in" filter="wipe(down)">
                                      <p:cBhvr>
                                        <p:cTn id="13" dur="500"/>
                                        <p:tgtEl>
                                          <p:spTgt spid="1639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par>
                                <p:cTn id="17" presetID="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up)">
                                      <p:cBhvr>
                                        <p:cTn id="2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4" grpId="0" animBg="1"/>
      <p:bldP spid="16397"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sng" strike="noStrike" cap="none" normalizeH="0" baseline="0" smtClean="0">
            <a:ln>
              <a:noFill/>
            </a:ln>
            <a:solidFill>
              <a:srgbClr val="000000"/>
            </a:solidFill>
            <a:effectLst/>
            <a:latin typeface="Arial" pitchFamily="34" charset="0"/>
            <a:ea typeface="ヒラギノ角ゴ ProN W3" charset="-128"/>
            <a:sym typeface="Gill Sans" charset="0"/>
          </a:defRPr>
        </a:defPPr>
      </a:lstStyle>
    </a:spDef>
    <a:lnDef>
      <a:spPr bwMode="auto">
        <a:blipFill dpi="0" rotWithShape="0">
          <a:blip xmlns:r="http://schemas.openxmlformats.org/officeDocument/2006/relationships"/>
          <a:srcRect/>
          <a:tile tx="0" ty="0" sx="100000" sy="100000" flip="none" algn="tl"/>
        </a:blipFill>
        <a:ln w="25400" cap="flat" cmpd="sng" algn="ctr">
          <a:solidFill>
            <a:srgbClr val="000000"/>
          </a:solidFill>
          <a:prstDash val="solid"/>
          <a:round/>
          <a:headEnd type="none" w="med" len="med"/>
          <a:tailEnd type="none" w="med" len="med"/>
        </a:ln>
        <a:effectLst/>
      </a:spPr>
      <a:bodyPr/>
      <a:lstStyle/>
    </a:lnDef>
  </a:objectDefaults>
  <a:extraClrSchemeLst>
    <a:extraClrScheme>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5690</TotalTime>
  <Words>1801</Words>
  <Application>Microsoft Office PowerPoint</Application>
  <PresentationFormat>Apresentação na tela (4:3)</PresentationFormat>
  <Paragraphs>319</Paragraphs>
  <Slides>27</Slides>
  <Notes>4</Notes>
  <HiddenSlides>0</HiddenSlides>
  <MMClips>0</MMClips>
  <ScaleCrop>false</ScaleCrop>
  <HeadingPairs>
    <vt:vector size="6" baseType="variant">
      <vt:variant>
        <vt:lpstr>Tema</vt:lpstr>
      </vt:variant>
      <vt:variant>
        <vt:i4>2</vt:i4>
      </vt:variant>
      <vt:variant>
        <vt:lpstr>Servidores OLE incorporados</vt:lpstr>
      </vt:variant>
      <vt:variant>
        <vt:i4>1</vt:i4>
      </vt:variant>
      <vt:variant>
        <vt:lpstr>Títulos de slides</vt:lpstr>
      </vt:variant>
      <vt:variant>
        <vt:i4>27</vt:i4>
      </vt:variant>
    </vt:vector>
  </HeadingPairs>
  <TitlesOfParts>
    <vt:vector size="30" baseType="lpstr">
      <vt:lpstr>Tema do Office</vt:lpstr>
      <vt:lpstr>Diseño personalizado</vt:lpstr>
      <vt:lpstr>Planilha</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Vivo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A0030828</dc:creator>
  <cp:lastModifiedBy>operne</cp:lastModifiedBy>
  <cp:revision>734</cp:revision>
  <cp:lastPrinted>2013-10-18T19:12:31Z</cp:lastPrinted>
  <dcterms:created xsi:type="dcterms:W3CDTF">2013-03-21T21:05:49Z</dcterms:created>
  <dcterms:modified xsi:type="dcterms:W3CDTF">2013-10-31T13:45:44Z</dcterms:modified>
</cp:coreProperties>
</file>