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6" r:id="rId5"/>
    <p:sldId id="258" r:id="rId6"/>
    <p:sldId id="259" r:id="rId7"/>
    <p:sldId id="263" r:id="rId8"/>
    <p:sldId id="270" r:id="rId9"/>
    <p:sldId id="271" r:id="rId10"/>
    <p:sldId id="26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3CCFF-654C-4717-97EB-3720B69E3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C38527-4F11-4AB4-929E-E3EB13BD6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449F-9ED4-4DFC-863A-C4E7E4D2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9F5D7D-D968-4BF2-BC64-B888B517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EC9BB8-5BDD-4086-B72C-24E66BC7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68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BB116-141C-4676-A272-DFAAB797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1F241C-6E15-40A9-9D88-3B5185199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D1E120-C5DC-4925-AA8F-86C38B83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D51626-999C-41B5-BBA6-52828090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D323E-33A5-4C3E-B88F-991AD1D2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00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7F61FC-7455-4E18-85D1-DA2B85EEA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8B23B3-1B87-46D7-88B2-4ADA31EDD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89B19A-8658-4DAB-AB08-AB90E45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C3FF4D-3BDC-4C2A-A23B-B379FCB3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84D9B-A729-4675-96BF-2A5F12DF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02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8C5C0-E965-4AAD-8424-9C69E73D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A747F8-C527-47C1-8D3A-DF26F6B2D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6E147C-8962-421C-B646-FA8F615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A1F30F-A248-48F0-8F21-BD027B89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532899-3F86-476F-9A1A-CBFD49AF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3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2C702-B636-401B-9CB0-65574ADA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C028A9-BAA0-4F93-818E-FF9E452C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730E6F-40B0-4F74-8224-18E47CA6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3EA1E5-705D-4554-8DFF-EB5D13EB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9ABDFD-2898-4702-8EDC-254E4BDB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72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879AC-2A6D-47EE-8B00-95E9A295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EEA846-FB1A-4F67-950E-9A7CCE651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20CF19-68B7-42A7-B150-A4494CB9B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37FAB0-6602-4E68-9702-02B131EA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56D47C-2938-40E5-A9A4-B864CE23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1F0047-B8A3-4776-B8EC-4D479141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82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7BA8A-C604-438E-AF17-5DABEFBB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10BA0B-5E32-46B1-9446-13477791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CCFCE2-E587-46D8-A760-E77E57B95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3B85A1-125D-4539-ADAD-FEBCEFB83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DC38E7-255A-4722-8E9D-05FD43ADE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580F4D-77C0-453A-9B64-0B90F973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961B2A-4B0F-4102-8B6C-457A23DD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62900C-1217-42EC-90CA-A20C5127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70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68B49-C381-4A38-A809-9974C6D5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A67649-525C-41C3-9F30-6F647A91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3E0606-EDA4-42FD-985C-C6E4AB7E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041BFE-6DAF-426E-86B0-F979E4BB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D8ECF7-769D-4C6A-B2BE-739C21EB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E40109-1356-4C12-8FF3-EB5A0C42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C86DE3-FE82-46E7-A8E5-9549206C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84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CE9FE-2D7B-4AC1-B755-E81D8E73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A3D59-81C4-4768-9DF4-C1F3B2D8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9A45CC-C34C-4319-BB37-C892EABD8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41C1CE-51AD-40F1-ADCC-DF63892A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44D076-50E1-4CBA-A91B-E4C8AD8B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9D15AF-E91E-493E-84D9-55065406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7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4B9C6-4E6A-4AD3-BCB4-449DC08C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4D1D80-86A9-4BFC-A604-A4D005F29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C8580E-1EBD-43BC-9F94-36CB229D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43700D-6368-4273-B200-5CE5F9D4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97C783-26B2-4AE4-8F6E-D212FD26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A38290-9859-4B8B-9F5D-78552D55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56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00E5EF-5835-4AF2-805F-B540F7D5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890B7F-48C1-432C-8B7A-698D9384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E730AF-E73B-46A6-AF29-E68207AA7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2E0E-F331-4FC1-9C3E-00E7D684EF0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8BD8E3-CEB1-4E11-8337-A163DDB7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08857A-572B-4D8D-979C-20567B705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9D96-B066-4827-9D74-279FD28A9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7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69740-FC03-41F8-A261-6F8E88892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0958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5F727F"/>
                </a:solidFill>
                <a:latin typeface="Source Sans Pro"/>
              </a:rPr>
              <a:t> importância de se investir nos primeiros anos de vida das crianças, os desafios e o papel do Marco Legal da Primeira Infância</a:t>
            </a:r>
            <a:endParaRPr lang="pt-B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D3CAB7-A281-490A-9583-B5AAD3BBF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3172"/>
            <a:ext cx="9144000" cy="1520456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pt-BR" dirty="0">
              <a:solidFill>
                <a:srgbClr val="333333"/>
              </a:solidFill>
              <a:latin typeface="Lucida Sans Unicode" panose="020B0602030504020204" pitchFamily="34" charset="0"/>
            </a:endParaRPr>
          </a:p>
          <a:p>
            <a:r>
              <a:rPr lang="pt-BR" dirty="0">
                <a:solidFill>
                  <a:srgbClr val="333333"/>
                </a:solidFill>
                <a:latin typeface="Lucida Sans Unicode" panose="020B0602030504020204" pitchFamily="34" charset="0"/>
              </a:rPr>
              <a:t>8ª Audiência Pública do Ciclo de Debates 2022: </a:t>
            </a:r>
          </a:p>
          <a:p>
            <a:r>
              <a:rPr lang="pt-BR" dirty="0">
                <a:solidFill>
                  <a:srgbClr val="333333"/>
                </a:solidFill>
                <a:latin typeface="Lucida Sans Unicode" panose="020B0602030504020204" pitchFamily="34" charset="0"/>
              </a:rPr>
              <a:t>O Brasil que queremos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62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13D5B-6185-4075-98D2-719AC643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6" y="1765005"/>
            <a:ext cx="9176081" cy="4096854"/>
          </a:xfrm>
        </p:spPr>
        <p:txBody>
          <a:bodyPr>
            <a:normAutofit fontScale="90000"/>
          </a:bodyPr>
          <a:lstStyle/>
          <a:p>
            <a:r>
              <a:rPr lang="pt-BR" b="1" i="1" dirty="0"/>
              <a:t>A estratégia mais eficiente e com potencial transformador da realidade para dar a atenção integral: </a:t>
            </a:r>
            <a:br>
              <a:rPr lang="pt-BR" b="1" i="1" dirty="0"/>
            </a:br>
            <a:br>
              <a:rPr lang="pt-BR" b="1" i="1" dirty="0"/>
            </a:br>
            <a:r>
              <a:rPr lang="pt-BR" b="1" i="1" dirty="0"/>
              <a:t>a construção intersetorial de um plano de longo prazo para atenção integral e integrada</a:t>
            </a:r>
            <a:endParaRPr lang="pt-BR" dirty="0"/>
          </a:p>
        </p:txBody>
      </p:sp>
      <p:pic>
        <p:nvPicPr>
          <p:cNvPr id="4" name="Gráfico 3" descr="Seta: curva em U com cauda">
            <a:extLst>
              <a:ext uri="{FF2B5EF4-FFF2-40B4-BE49-F238E27FC236}">
                <a16:creationId xmlns:a16="http://schemas.microsoft.com/office/drawing/2014/main" id="{B3E9633E-E12F-4731-8D25-204B4244A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662567">
            <a:off x="834724" y="3112532"/>
            <a:ext cx="1478700" cy="18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85483-DECC-489F-88BD-D1D47105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6177"/>
            <a:ext cx="9144000" cy="1655762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600" b="1" dirty="0"/>
              <a:t>Um fenômeno mundial: a emergência da Primeira Infância na esfera pública</a:t>
            </a:r>
            <a:br>
              <a:rPr lang="pt-BR" sz="3600" b="1" dirty="0"/>
            </a:br>
            <a:r>
              <a:rPr lang="pt-BR" sz="3600" b="1" dirty="0"/>
              <a:t>“</a:t>
            </a:r>
            <a:r>
              <a:rPr lang="pt-BR" sz="3600" b="1" i="1" dirty="0"/>
              <a:t>criança é assunto de interesse público</a:t>
            </a:r>
            <a:r>
              <a:rPr lang="pt-BR" sz="3600" b="1" dirty="0"/>
              <a:t>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5238E6-E8B1-4045-AB72-AB0555645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7117"/>
            <a:ext cx="9144000" cy="310470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pt-BR" sz="2800" b="1" dirty="0"/>
              <a:t>Destaque no campo </a:t>
            </a:r>
          </a:p>
          <a:p>
            <a:pPr algn="l"/>
            <a:r>
              <a:rPr lang="pt-BR" sz="2800" b="1" dirty="0"/>
              <a:t>                         da lei</a:t>
            </a:r>
          </a:p>
          <a:p>
            <a:pPr algn="l"/>
            <a:r>
              <a:rPr lang="pt-BR" sz="2800" b="1" dirty="0"/>
              <a:t>                         das ciências sobre desenvolvimento humano </a:t>
            </a:r>
          </a:p>
          <a:p>
            <a:pPr algn="l"/>
            <a:r>
              <a:rPr lang="pt-BR" sz="2800" b="1" dirty="0"/>
              <a:t>                         da política</a:t>
            </a:r>
          </a:p>
          <a:p>
            <a:pPr algn="l"/>
            <a:r>
              <a:rPr lang="pt-BR" sz="2800" b="1" dirty="0"/>
              <a:t>                         da ética e da justiça social</a:t>
            </a:r>
          </a:p>
          <a:p>
            <a:pPr algn="l"/>
            <a:r>
              <a:rPr lang="pt-BR" sz="2800" b="1" dirty="0"/>
              <a:t>                         dos direitos humanos </a:t>
            </a:r>
          </a:p>
          <a:p>
            <a:pPr algn="l"/>
            <a:r>
              <a:rPr lang="pt-BR" sz="2800" b="1" dirty="0"/>
              <a:t>                         da economia...</a:t>
            </a:r>
          </a:p>
        </p:txBody>
      </p:sp>
    </p:spTree>
    <p:extLst>
      <p:ext uri="{BB962C8B-B14F-4D97-AF65-F5344CB8AC3E}">
        <p14:creationId xmlns:p14="http://schemas.microsoft.com/office/powerpoint/2010/main" val="365502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075D6-E846-4B99-A9A5-A63CBFD0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lang="pt-BR" sz="3600" b="1" i="1" dirty="0"/>
              <a:t>Uma grande revelação do século XX</a:t>
            </a: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7F419A-BB01-480B-AAD5-20552760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10"/>
            <a:ext cx="10515600" cy="5469774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2400" dirty="0"/>
              <a:t>as crianças são cidadãs, tem direitos, são capazes, participam; </a:t>
            </a:r>
          </a:p>
          <a:p>
            <a:r>
              <a:rPr lang="pt-BR" sz="2400" dirty="0"/>
              <a:t>o adulto é, em grande parte, conforme as experiências da infância; </a:t>
            </a:r>
          </a:p>
          <a:p>
            <a:r>
              <a:rPr lang="pt-BR" sz="2400" dirty="0"/>
              <a:t>a primeira infância é o período mais intenso e profundo das definições sobre si mesmo e suas relações com o mundo; </a:t>
            </a:r>
          </a:p>
          <a:p>
            <a:r>
              <a:rPr lang="pt-BR" sz="2400" dirty="0"/>
              <a:t>as potencialidades genéticas são praticamente iguais entre todas as crianças e imensuráveis; </a:t>
            </a:r>
          </a:p>
          <a:p>
            <a:r>
              <a:rPr lang="pt-BR" sz="2400" dirty="0"/>
              <a:t>as capacidades que a criança traz ao nascer são apenas uma parte do que ela será na ida, a outra parte é resultado de construção da criança na interação com o meio social e físico; </a:t>
            </a:r>
          </a:p>
          <a:p>
            <a:r>
              <a:rPr lang="pt-BR" sz="2400" dirty="0"/>
              <a:t>um ambiente responsivo, estimulador, interativo, desafiador e rico em possibilidades de descoberta é fundamental para a criança por seu potencial em ação; </a:t>
            </a:r>
          </a:p>
          <a:p>
            <a:r>
              <a:rPr lang="pt-BR" sz="2400" dirty="0"/>
              <a:t>cuidado integral é o segredo de um bom desenvolvimento infantil</a:t>
            </a:r>
          </a:p>
        </p:txBody>
      </p:sp>
    </p:spTree>
    <p:extLst>
      <p:ext uri="{BB962C8B-B14F-4D97-AF65-F5344CB8AC3E}">
        <p14:creationId xmlns:p14="http://schemas.microsoft.com/office/powerpoint/2010/main" val="369531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interior, parede, homem&#10;&#10;Descrição gerada com muito alta confiança">
            <a:extLst>
              <a:ext uri="{FF2B5EF4-FFF2-40B4-BE49-F238E27FC236}">
                <a16:creationId xmlns:a16="http://schemas.microsoft.com/office/drawing/2014/main" id="{ACDB8A17-F0F8-44DD-88AC-B0A0F745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59" y="703564"/>
            <a:ext cx="2163409" cy="3222855"/>
          </a:xfrm>
          <a:prstGeom prst="rect">
            <a:avLst/>
          </a:prstGeom>
        </p:spPr>
      </p:pic>
      <p:pic>
        <p:nvPicPr>
          <p:cNvPr id="8" name="Imagem 7" descr="Crianças brincam em rua na Estrutural, em Brasília: apesar de avanços em ações para a faixa etária, na opinião de especialistas, o país tem muito a evoluir. Foto: Rodrigo Nunes/Esp CB/D.A Press">
            <a:extLst>
              <a:ext uri="{FF2B5EF4-FFF2-40B4-BE49-F238E27FC236}">
                <a16:creationId xmlns:a16="http://schemas.microsoft.com/office/drawing/2014/main" id="{C16E30CC-C5CD-449A-BEB1-2D4CE14A87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36" y="4049046"/>
            <a:ext cx="4924655" cy="29500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E8C56F-B8F8-49FA-8080-C0D8E98BC495}"/>
              </a:ext>
            </a:extLst>
          </p:cNvPr>
          <p:cNvSpPr txBox="1"/>
          <p:nvPr/>
        </p:nvSpPr>
        <p:spPr>
          <a:xfrm>
            <a:off x="7091916" y="681074"/>
            <a:ext cx="4061637" cy="3139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/>
              <a:t>As crianças nascem iguais e podem desenvolver igualmente suas potencialidades.</a:t>
            </a:r>
          </a:p>
          <a:p>
            <a:endParaRPr lang="pt-BR" sz="2200" b="1" dirty="0"/>
          </a:p>
          <a:p>
            <a:r>
              <a:rPr lang="pt-BR" sz="2200" b="1" dirty="0"/>
              <a:t>As oportunidades fazem as diferenças.</a:t>
            </a:r>
          </a:p>
          <a:p>
            <a:endParaRPr lang="pt-BR" sz="2200" b="1" dirty="0"/>
          </a:p>
          <a:p>
            <a:r>
              <a:rPr lang="pt-BR" sz="2200" b="1" dirty="0"/>
              <a:t>As políticas públicas criam as oportunidades</a:t>
            </a:r>
          </a:p>
        </p:txBody>
      </p:sp>
      <p:pic>
        <p:nvPicPr>
          <p:cNvPr id="10" name="Imagem 9" descr="Uma imagem contendo pessoa, interior, parede, olhando&#10;&#10;Descrição gerada com muito alta confiança">
            <a:extLst>
              <a:ext uri="{FF2B5EF4-FFF2-40B4-BE49-F238E27FC236}">
                <a16:creationId xmlns:a16="http://schemas.microsoft.com/office/drawing/2014/main" id="{53BAC913-0D63-4127-980C-D77EAB6CB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36" y="681075"/>
            <a:ext cx="2450876" cy="3267834"/>
          </a:xfrm>
          <a:prstGeom prst="rect">
            <a:avLst/>
          </a:prstGeom>
        </p:spPr>
      </p:pic>
      <p:pic>
        <p:nvPicPr>
          <p:cNvPr id="3" name="Imagem 2" descr="Uma imagem contendo pessoa, cerca, chão, ao ar livre&#10;&#10;Descrição gerada com muito alta confiança">
            <a:extLst>
              <a:ext uri="{FF2B5EF4-FFF2-40B4-BE49-F238E27FC236}">
                <a16:creationId xmlns:a16="http://schemas.microsoft.com/office/drawing/2014/main" id="{1A73C121-9572-4B36-A4C1-10D51AF17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48" y="4049046"/>
            <a:ext cx="4152605" cy="31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332657"/>
            <a:ext cx="7772400" cy="9810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Desafios para as Políticas voltadas à Primeira Infância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562" y="1679944"/>
            <a:ext cx="10037135" cy="4917408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sz="2400" dirty="0"/>
              <a:t>Atender os grandes números e cada criança – indivíduo único e insubstituível</a:t>
            </a:r>
          </a:p>
          <a:p>
            <a:r>
              <a:rPr lang="pt-BR" sz="2400" dirty="0"/>
              <a:t>Os Direitos são de todos (de todos os diversos) – política inclusiva e presente em todos os recantos do País</a:t>
            </a:r>
          </a:p>
          <a:p>
            <a:r>
              <a:rPr lang="pt-BR" sz="2400" dirty="0"/>
              <a:t>Reduzir a desigualdade: promover os mais vulneráveis</a:t>
            </a:r>
          </a:p>
          <a:p>
            <a:r>
              <a:rPr lang="pt-BR" sz="2400" dirty="0"/>
              <a:t>Urgência: este ano... agora... (“Criança - teu nome é hoje”)</a:t>
            </a:r>
          </a:p>
          <a:p>
            <a:r>
              <a:rPr lang="pt-BR" sz="2400" dirty="0"/>
              <a:t>Exigência de  qualidade (melhorar a oferta  atual e assegurar qualidade na expansão)</a:t>
            </a:r>
          </a:p>
          <a:p>
            <a:r>
              <a:rPr lang="pt-BR" sz="2400" dirty="0"/>
              <a:t>Ajustar a “oferta” às necessidades das crianças reais, diversas</a:t>
            </a:r>
          </a:p>
          <a:p>
            <a:r>
              <a:rPr lang="pt-BR" sz="2400" dirty="0"/>
              <a:t>Garantir atenção integral</a:t>
            </a:r>
          </a:p>
          <a:p>
            <a:r>
              <a:rPr lang="pt-BR" sz="2400" dirty="0"/>
              <a:t>Articular setores: </a:t>
            </a:r>
            <a:r>
              <a:rPr lang="pt-BR" sz="2400" dirty="0" err="1"/>
              <a:t>multi</a:t>
            </a:r>
            <a:r>
              <a:rPr lang="pt-BR" sz="2400" dirty="0"/>
              <a:t> e intersetorialidade</a:t>
            </a:r>
          </a:p>
          <a:p>
            <a:r>
              <a:rPr lang="pt-BR" sz="2400" dirty="0"/>
              <a:t>Construir uma visão prospectiva: Utopia (não apenas satisfazer necessidades imediatas e fechadas em si mesmas).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0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0278" y="332657"/>
            <a:ext cx="5869173" cy="658813"/>
          </a:xfrm>
          <a:solidFill>
            <a:srgbClr val="99CCFF"/>
          </a:solidFill>
        </p:spPr>
        <p:txBody>
          <a:bodyPr/>
          <a:lstStyle/>
          <a:p>
            <a:pPr algn="ctr"/>
            <a:r>
              <a:rPr lang="pt-BR" sz="3600" b="1" dirty="0"/>
              <a:t>Desafios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153" y="1658679"/>
            <a:ext cx="9760689" cy="49386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400" dirty="0"/>
              <a:t>Inserir a primeira infância na Agenda Política dos Governos (ou... Ampliar sua presença): federal, estadual e municipal</a:t>
            </a:r>
          </a:p>
          <a:p>
            <a:pPr>
              <a:lnSpc>
                <a:spcPct val="80000"/>
              </a:lnSpc>
            </a:pPr>
            <a:r>
              <a:rPr lang="pt-BR" sz="2400" dirty="0"/>
              <a:t>Disseminar o interesse pelas crianças em todos os âmbitos: político, legislativo, administrativo, cultural, social, acadêmico,  nos meios de comunicação, centros de pesquisa... </a:t>
            </a:r>
          </a:p>
          <a:p>
            <a:pPr>
              <a:lnSpc>
                <a:spcPct val="80000"/>
              </a:lnSpc>
            </a:pPr>
            <a:r>
              <a:rPr lang="pt-BR" sz="2400" dirty="0"/>
              <a:t>Dar prioridade (absoluta!) às crianças no Orçamento e nas decisões</a:t>
            </a:r>
          </a:p>
          <a:p>
            <a:pPr>
              <a:lnSpc>
                <a:spcPct val="80000"/>
              </a:lnSpc>
            </a:pPr>
            <a:r>
              <a:rPr lang="pt-BR" sz="2400" dirty="0"/>
              <a:t>Continuar mudando a representação social da criança e da infância: de frágil e incapaz para sujeito de direitos, cidadã, pessoa com dignidade, capaz e participativa</a:t>
            </a:r>
          </a:p>
          <a:p>
            <a:pPr>
              <a:lnSpc>
                <a:spcPct val="80000"/>
              </a:lnSpc>
            </a:pPr>
            <a:r>
              <a:rPr lang="pt-BR" sz="2400" dirty="0"/>
              <a:t>Articular os setores da administração pública, e do governo com a sociedade: ouvir, escutar, dialogar e acolher as contribuições</a:t>
            </a:r>
          </a:p>
          <a:p>
            <a:pPr>
              <a:lnSpc>
                <a:spcPct val="80000"/>
              </a:lnSpc>
            </a:pPr>
            <a:r>
              <a:rPr lang="pt-BR" sz="2400" dirty="0"/>
              <a:t>Instituir fonte estável  de recursos financeiros  com montante adequado; Orçamento Primeira Infância</a:t>
            </a:r>
          </a:p>
        </p:txBody>
      </p:sp>
    </p:spTree>
    <p:extLst>
      <p:ext uri="{BB962C8B-B14F-4D97-AF65-F5344CB8AC3E}">
        <p14:creationId xmlns:p14="http://schemas.microsoft.com/office/powerpoint/2010/main" val="28940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6633" y="365125"/>
            <a:ext cx="7081284" cy="740661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dirty="0"/>
              <a:t>Como estamos?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dirty="0"/>
              <a:t>No campo conceitual/teórico: </a:t>
            </a:r>
            <a:r>
              <a:rPr lang="pt-BR" i="1" dirty="0"/>
              <a:t>bastante avançados</a:t>
            </a:r>
          </a:p>
          <a:p>
            <a:r>
              <a:rPr lang="pt-BR" dirty="0"/>
              <a:t>Nas determinações legais: </a:t>
            </a:r>
            <a:r>
              <a:rPr lang="pt-BR" i="1" dirty="0"/>
              <a:t>muito bem! CF, ECA, Marco Legal da Primeira Infância e leis setoriais</a:t>
            </a:r>
            <a:r>
              <a:rPr lang="pt-BR" dirty="0"/>
              <a:t> </a:t>
            </a:r>
            <a:r>
              <a:rPr lang="pt-BR" sz="2400" dirty="0"/>
              <a:t>(educação, saúde, assistência social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  <a:endParaRPr lang="pt-BR" dirty="0"/>
          </a:p>
          <a:p>
            <a:r>
              <a:rPr lang="pt-BR" dirty="0"/>
              <a:t>Nas decisões políticas (governamentais): </a:t>
            </a:r>
            <a:r>
              <a:rPr lang="pt-BR" i="1" dirty="0"/>
              <a:t>Grande avanço nas últimas décadas, mas com risco de retrocesso </a:t>
            </a:r>
            <a:r>
              <a:rPr lang="pt-BR" dirty="0"/>
              <a:t>( a criança perdeu visibilidade diante da situação de crise política, econômica, financeira, ética e social)</a:t>
            </a:r>
          </a:p>
          <a:p>
            <a:r>
              <a:rPr lang="pt-BR" dirty="0"/>
              <a:t>Na área do planejamento e do orçamento nacional, estadual, municipal: </a:t>
            </a:r>
            <a:r>
              <a:rPr lang="pt-BR" i="1" dirty="0"/>
              <a:t>bons programas federais, estaduais e municipais, porém de cobertura insuficiente e muitos Estados e Municípios omissos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02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basilares para as políticas </a:t>
            </a:r>
            <a:br>
              <a:rPr lang="pt-BR" sz="3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as crianças na Primeira Infância</a:t>
            </a:r>
            <a:br>
              <a:rPr lang="pt-BR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903228"/>
            <a:ext cx="8229600" cy="4222936"/>
          </a:xfrm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endParaRPr lang="pt-BR" dirty="0"/>
          </a:p>
          <a:p>
            <a:pPr lvl="0">
              <a:buNone/>
            </a:pPr>
            <a:r>
              <a:rPr lang="pt-BR" dirty="0"/>
              <a:t>* Atender ao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interesse superior </a:t>
            </a:r>
            <a:r>
              <a:rPr lang="pt-BR" dirty="0"/>
              <a:t>da criança</a:t>
            </a:r>
          </a:p>
          <a:p>
            <a:pPr lvl="0">
              <a:buNone/>
            </a:pPr>
            <a:r>
              <a:rPr lang="pt-BR" dirty="0"/>
              <a:t>* Incluir 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</a:t>
            </a:r>
            <a:r>
              <a:rPr lang="pt-BR" dirty="0"/>
              <a:t> das crianças</a:t>
            </a:r>
          </a:p>
          <a:p>
            <a:pPr indent="-457200">
              <a:buNone/>
            </a:pPr>
            <a:r>
              <a:rPr lang="pt-BR" dirty="0"/>
              <a:t>* Respeitar 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individualidade</a:t>
            </a:r>
            <a:r>
              <a:rPr lang="pt-BR" dirty="0"/>
              <a:t>, a especificidade e</a:t>
            </a:r>
          </a:p>
          <a:p>
            <a:pPr indent="-457200">
              <a:buNone/>
            </a:pPr>
            <a:r>
              <a:rPr lang="pt-BR" dirty="0"/>
              <a:t>      valorizar 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</a:p>
          <a:p>
            <a:pPr lvl="0">
              <a:buNone/>
            </a:pPr>
            <a:r>
              <a:rPr lang="pt-BR" dirty="0"/>
              <a:t>* Reduzir 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desigualdade</a:t>
            </a:r>
            <a:r>
              <a:rPr lang="pt-BR" dirty="0"/>
              <a:t> a partir do começo</a:t>
            </a:r>
          </a:p>
          <a:p>
            <a:pPr lvl="0">
              <a:buNone/>
            </a:pPr>
            <a:r>
              <a:rPr lang="pt-BR" dirty="0"/>
              <a:t>* Articular ética, humanismo e política, as</a:t>
            </a:r>
          </a:p>
          <a:p>
            <a:pPr lvl="0">
              <a:buNone/>
            </a:pPr>
            <a:r>
              <a:rPr lang="pt-BR" dirty="0"/>
              <a:t>      evidências científicas e a prática profissional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3744" y="1825625"/>
            <a:ext cx="8646042" cy="4351338"/>
          </a:xfrm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endParaRPr lang="pt-BR" dirty="0"/>
          </a:p>
          <a:p>
            <a:pPr lvl="0">
              <a:buNone/>
            </a:pPr>
            <a:r>
              <a:rPr lang="pt-BR" dirty="0"/>
              <a:t>  * Adotar abordagem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participativa</a:t>
            </a:r>
            <a:r>
              <a:rPr lang="pt-BR" dirty="0"/>
              <a:t> (organizações</a:t>
            </a:r>
          </a:p>
          <a:p>
            <a:pPr lvl="0">
              <a:buNone/>
            </a:pPr>
            <a:r>
              <a:rPr lang="pt-BR" dirty="0"/>
              <a:t>       da sociedade, profissionais, pais e crianças)</a:t>
            </a:r>
          </a:p>
          <a:p>
            <a:pPr lvl="0">
              <a:buNone/>
            </a:pPr>
            <a:r>
              <a:rPr lang="pt-BR" dirty="0"/>
              <a:t>  * Trabalhar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intersetorialmente </a:t>
            </a:r>
            <a:r>
              <a:rPr lang="pt-BR" dirty="0"/>
              <a:t>para o</a:t>
            </a:r>
          </a:p>
          <a:p>
            <a:pPr lvl="0">
              <a:buNone/>
            </a:pPr>
            <a:r>
              <a:rPr lang="pt-BR" dirty="0"/>
              <a:t>       atendimento </a:t>
            </a:r>
            <a:r>
              <a:rPr lang="pt-BR" u="sng" dirty="0"/>
              <a:t>integral</a:t>
            </a:r>
          </a:p>
          <a:p>
            <a:pPr lvl="0">
              <a:buNone/>
            </a:pPr>
            <a:r>
              <a:rPr lang="pt-BR" dirty="0"/>
              <a:t>  *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Descentralizar</a:t>
            </a:r>
            <a:r>
              <a:rPr lang="pt-BR" dirty="0"/>
              <a:t> as ações – </a:t>
            </a:r>
            <a:r>
              <a:rPr lang="pt-BR" dirty="0" err="1"/>
              <a:t>capilarizar</a:t>
            </a:r>
            <a:endParaRPr lang="pt-BR" dirty="0"/>
          </a:p>
          <a:p>
            <a:pPr lvl="0">
              <a:buNone/>
            </a:pPr>
            <a:r>
              <a:rPr lang="pt-BR" dirty="0"/>
              <a:t>  * Promover a cultura do cuidado integral</a:t>
            </a:r>
          </a:p>
          <a:p>
            <a:pPr lvl="0">
              <a:buNone/>
            </a:pPr>
            <a:r>
              <a:rPr lang="pt-BR" dirty="0"/>
              <a:t>  * Envolver os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comunicação </a:t>
            </a:r>
            <a:r>
              <a:rPr lang="pt-BR" dirty="0"/>
              <a:t>social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689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Lucida Sans Unicode</vt:lpstr>
      <vt:lpstr>Source Sans Pro</vt:lpstr>
      <vt:lpstr>Tema do Office</vt:lpstr>
      <vt:lpstr> importância de se investir nos primeiros anos de vida das crianças, os desafios e o papel do Marco Legal da Primeira Infância</vt:lpstr>
      <vt:lpstr>Um fenômeno mundial: a emergência da Primeira Infância na esfera pública “criança é assunto de interesse público”</vt:lpstr>
      <vt:lpstr>Uma grande revelação do século XX</vt:lpstr>
      <vt:lpstr>Apresentação do PowerPoint</vt:lpstr>
      <vt:lpstr>Desafios para as Políticas voltadas à Primeira Infância</vt:lpstr>
      <vt:lpstr>Desafios</vt:lpstr>
      <vt:lpstr>Como estamos?</vt:lpstr>
      <vt:lpstr> Princípios basilares para as políticas  para as crianças na Primeira Infância </vt:lpstr>
      <vt:lpstr>Apresentação do PowerPoint</vt:lpstr>
      <vt:lpstr>A estratégia mais eficiente e com potencial transformador da realidade para dar a atenção integral:   a construção intersetorial de um plano de longo prazo para atenção integral e integrada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para a atenção integral à Primeira Infância</dc:title>
  <dc:creator>Vital Didonet</dc:creator>
  <cp:lastModifiedBy>Vital Didonet</cp:lastModifiedBy>
  <cp:revision>10</cp:revision>
  <dcterms:created xsi:type="dcterms:W3CDTF">2018-04-21T15:13:55Z</dcterms:created>
  <dcterms:modified xsi:type="dcterms:W3CDTF">2018-07-02T19:07:16Z</dcterms:modified>
</cp:coreProperties>
</file>