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74" r:id="rId3"/>
    <p:sldId id="390" r:id="rId4"/>
    <p:sldId id="391" r:id="rId5"/>
    <p:sldId id="443" r:id="rId6"/>
    <p:sldId id="452" r:id="rId7"/>
    <p:sldId id="394" r:id="rId8"/>
    <p:sldId id="404" r:id="rId9"/>
    <p:sldId id="453" r:id="rId10"/>
    <p:sldId id="454" r:id="rId11"/>
    <p:sldId id="455" r:id="rId12"/>
    <p:sldId id="456" r:id="rId13"/>
    <p:sldId id="457" r:id="rId14"/>
    <p:sldId id="332" r:id="rId15"/>
  </p:sldIdLst>
  <p:sldSz cx="10287000" cy="6858000" type="35mm"/>
  <p:notesSz cx="6858000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6666FF"/>
    <a:srgbClr val="FFFFCC"/>
    <a:srgbClr val="DBB2A1"/>
    <a:srgbClr val="BAE4CD"/>
    <a:srgbClr val="3399FF"/>
    <a:srgbClr val="003366"/>
    <a:srgbClr val="939149"/>
    <a:srgbClr val="333300"/>
    <a:srgbClr val="CAC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96" autoAdjust="0"/>
    <p:restoredTop sz="94348" autoAdjust="0"/>
  </p:normalViewPr>
  <p:slideViewPr>
    <p:cSldViewPr>
      <p:cViewPr varScale="1">
        <p:scale>
          <a:sx n="110" d="100"/>
          <a:sy n="110" d="100"/>
        </p:scale>
        <p:origin x="1422" y="96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Plan2!$B$1:$C$1</c:f>
              <c:strCache>
                <c:ptCount val="1"/>
                <c:pt idx="0">
                  <c:v>ORÇAMENTO %</c:v>
                </c:pt>
              </c:strCache>
            </c:strRef>
          </c:tx>
          <c:spPr>
            <a:ln w="19050"/>
          </c:spPr>
          <c:explosion val="13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0.10429896493087962"/>
                  <c:y val="9.6790728483417757E-2"/>
                </c:manualLayout>
              </c:layout>
              <c:tx>
                <c:rich>
                  <a:bodyPr/>
                  <a:lstStyle/>
                  <a:p>
                    <a:fld id="{05BD7DEF-4832-4311-A640-98AF37852DC8}" type="CATEGORYNAME">
                      <a:rPr lang="en-US"/>
                      <a:pPr/>
                      <a:t>[NOME DA CATEGORIA]</a:t>
                    </a:fld>
                    <a:endParaRPr lang="en-US" baseline="0"/>
                  </a:p>
                  <a:p>
                    <a:endParaRPr lang="en-US" baseline="0"/>
                  </a:p>
                  <a:p>
                    <a:fld id="{D85BE665-B40B-4698-B610-F596C1FEBCB9}" type="VALUE">
                      <a:rPr lang="en-US" baseline="0"/>
                      <a:pPr/>
                      <a:t>[VALOR]</a:t>
                    </a:fld>
                    <a:r>
                      <a:rPr lang="en-US" baseline="0"/>
                      <a:t> BILHÃO</a:t>
                    </a:r>
                  </a:p>
                  <a:p>
                    <a:endParaRPr lang="en-US" baseline="0"/>
                  </a:p>
                  <a:p>
                    <a:r>
                      <a:rPr lang="en-US" baseline="0"/>
                      <a:t> </a:t>
                    </a:r>
                    <a:fld id="{1149EC39-D010-4A82-8699-7D72A2561D22}" type="PERCENTAGE">
                      <a:rPr lang="en-US" baseline="0"/>
                      <a:pPr/>
                      <a:t>[PORCENTAGEM]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6018858977495487"/>
                  <c:y val="5.4158884788357814E-2"/>
                </c:manualLayout>
              </c:layout>
              <c:tx>
                <c:rich>
                  <a:bodyPr/>
                  <a:lstStyle/>
                  <a:p>
                    <a:fld id="{41FDDF88-4747-4C22-9DFC-187AA8238D4B}" type="CATEGORYNAME">
                      <a:rPr lang="en-US" smtClean="0"/>
                      <a:pPr/>
                      <a:t>[NOME DA CATEGORIA]</a:t>
                    </a:fld>
                    <a:endParaRPr lang="en-US" dirty="0" smtClean="0"/>
                  </a:p>
                  <a:p>
                    <a:endParaRPr lang="en-US" dirty="0"/>
                  </a:p>
                  <a:p>
                    <a:r>
                      <a:rPr lang="en-US" baseline="0" dirty="0"/>
                      <a:t> </a:t>
                    </a:r>
                    <a:fld id="{6EDD204D-6164-46A6-9ED6-97B4F90C14CE}" type="VALUE">
                      <a:rPr lang="en-US" baseline="0" smtClean="0"/>
                      <a:pPr/>
                      <a:t>[VALOR]</a:t>
                    </a:fld>
                    <a:endParaRPr lang="en-US" baseline="0" dirty="0" smtClean="0"/>
                  </a:p>
                  <a:p>
                    <a:r>
                      <a:rPr lang="en-US" baseline="0" dirty="0" smtClean="0"/>
                      <a:t> </a:t>
                    </a:r>
                    <a:endParaRPr lang="en-US" baseline="0" dirty="0"/>
                  </a:p>
                  <a:p>
                    <a:fld id="{F6DB3F56-8182-4635-A456-BAB4865A7B91}" type="PERCENTAGE">
                      <a:rPr lang="en-US" baseline="0"/>
                      <a:pPr/>
                      <a:t>[PORCENTAGEM]</a:t>
                    </a:fld>
                    <a:endParaRPr lang="pt-BR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14641911993451912"/>
                  <c:y val="-6.86140038946745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995E2202-D3B7-44BE-8E04-F0820EB340DE}" type="CATEGORYNAME">
                      <a:rPr lang="en-US" sz="1400"/>
                      <a:pPr>
                        <a:defRPr sz="1400" b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[NOME DA CATEGORIA]</a:t>
                    </a:fld>
                    <a:endParaRPr lang="en-US" sz="1400"/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en-US" sz="1400" baseline="0"/>
                      <a:t> </a:t>
                    </a:r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AD01B388-39FE-40CB-9DF9-9DB2B75BA9C9}" type="VALUE">
                      <a:rPr lang="en-US" sz="1400" baseline="0"/>
                      <a:pPr>
                        <a:defRPr sz="1400" b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[VALOR]</a:t>
                    </a:fld>
                    <a:r>
                      <a:rPr lang="en-US" sz="1400" baseline="0"/>
                      <a:t> BILHÕES</a:t>
                    </a:r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endParaRPr lang="en-US" sz="1400" baseline="0"/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en-US" sz="1400" baseline="0"/>
                      <a:t> </a:t>
                    </a:r>
                    <a:fld id="{C080EEF6-8F64-4264-B128-5393491A79AA}" type="PERCENTAGE">
                      <a:rPr lang="en-US" sz="1400" baseline="0"/>
                      <a:pPr>
                        <a:defRPr sz="1400" b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[PORCENTAGEM]</a:t>
                    </a:fld>
                    <a:endParaRPr lang="en-US" sz="14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450326045262754"/>
                      <c:h val="0.3072866271222738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5144375077396102"/>
                  <c:y val="-0.1763703825446866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328A042E-F750-4E60-89B2-818A11B223FD}" type="CATEGORYNAME">
                      <a:rPr lang="en-US" sz="1400"/>
                      <a:pPr>
                        <a:defRPr sz="1400" b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[NOME DA CATEGORIA]</a:t>
                    </a:fld>
                    <a:endParaRPr lang="en-US" sz="1400"/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endParaRPr lang="en-US" sz="1400" baseline="0"/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en-US" sz="1400" baseline="0"/>
                      <a:t> </a:t>
                    </a:r>
                    <a:fld id="{46268C75-4383-420C-A422-A4E301D7F84B}" type="VALUE">
                      <a:rPr lang="en-US" sz="1400" baseline="0"/>
                      <a:pPr>
                        <a:defRPr sz="1400" b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[VALOR]</a:t>
                    </a:fld>
                    <a:r>
                      <a:rPr lang="en-US" sz="1400" baseline="0"/>
                      <a:t> BILÕES</a:t>
                    </a:r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endParaRPr lang="en-US" sz="1400" baseline="0"/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r>
                      <a:rPr lang="en-US" sz="1400" baseline="0"/>
                      <a:t> </a:t>
                    </a:r>
                    <a:fld id="{712ED2BF-EF0E-4254-826A-27EA174D2C42}" type="PERCENTAGE">
                      <a:rPr lang="en-US" sz="1400" baseline="0"/>
                      <a:pPr>
                        <a:defRPr sz="1400" b="1">
                          <a:solidFill>
                            <a:sysClr val="windowText" lastClr="0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[PORCENTAGEM]</a:t>
                    </a:fld>
                    <a:endParaRPr lang="en-US" sz="14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29119964722477"/>
                      <c:h val="0.223345336102436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0.15387789990002687"/>
                  <c:y val="0.17631918401091701"/>
                </c:manualLayout>
              </c:layout>
              <c:tx>
                <c:rich>
                  <a:bodyPr/>
                  <a:lstStyle/>
                  <a:p>
                    <a:fld id="{A96E44FA-E326-4BE4-A8FE-8BF482359702}" type="CATEGORYNAME">
                      <a:rPr lang="en-US"/>
                      <a:pPr/>
                      <a:t>[NOME DA CATEGORIA]</a:t>
                    </a:fld>
                    <a:endParaRPr lang="en-US"/>
                  </a:p>
                  <a:p>
                    <a:endParaRPr lang="en-US"/>
                  </a:p>
                  <a:p>
                    <a:r>
                      <a:rPr lang="en-US" baseline="0"/>
                      <a:t> </a:t>
                    </a:r>
                    <a:fld id="{EC3F3C99-CE8D-48CE-9D00-C697770A4B67}" type="VALUE">
                      <a:rPr lang="en-US" baseline="0"/>
                      <a:pPr/>
                      <a:t>[VALOR]</a:t>
                    </a:fld>
                    <a:r>
                      <a:rPr lang="en-US" baseline="0"/>
                      <a:t> BILHÕES</a:t>
                    </a:r>
                  </a:p>
                  <a:p>
                    <a:endParaRPr lang="en-US" baseline="0"/>
                  </a:p>
                  <a:p>
                    <a:r>
                      <a:rPr lang="en-US" baseline="0"/>
                      <a:t> </a:t>
                    </a:r>
                    <a:fld id="{074142EE-F885-482A-A96B-3FACF7DE19C7}" type="PERCENTAGE">
                      <a:rPr lang="en-US" baseline="0"/>
                      <a:pPr/>
                      <a:t>[PORCENTAGEM]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Plan2!$A$2:$A$6</c:f>
              <c:strCache>
                <c:ptCount val="5"/>
                <c:pt idx="0">
                  <c:v>CBMDF</c:v>
                </c:pt>
                <c:pt idx="1">
                  <c:v>EDUCAÇÃO</c:v>
                </c:pt>
                <c:pt idx="2">
                  <c:v>PCDF</c:v>
                </c:pt>
                <c:pt idx="3">
                  <c:v>PMDF</c:v>
                </c:pt>
                <c:pt idx="4">
                  <c:v>SAÚDE</c:v>
                </c:pt>
              </c:strCache>
            </c:strRef>
          </c:cat>
          <c:val>
            <c:numRef>
              <c:f>Plan2!$B$2:$B$6</c:f>
              <c:numCache>
                <c:formatCode>0.00</c:formatCode>
                <c:ptCount val="5"/>
                <c:pt idx="0">
                  <c:v>1.750049153</c:v>
                </c:pt>
                <c:pt idx="1">
                  <c:v>2.477208611</c:v>
                </c:pt>
                <c:pt idx="2">
                  <c:v>2.2034579619999999</c:v>
                </c:pt>
                <c:pt idx="3">
                  <c:v>3.9393999480000002</c:v>
                </c:pt>
                <c:pt idx="4">
                  <c:v>3.326876264</c:v>
                </c:pt>
              </c:numCache>
            </c:numRef>
          </c:val>
        </c:ser>
        <c:ser>
          <c:idx val="1"/>
          <c:order val="1"/>
          <c:tx>
            <c:strRef>
              <c:f>Plan2!$C$1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Plan2!$A$2:$A$6</c:f>
              <c:strCache>
                <c:ptCount val="5"/>
                <c:pt idx="0">
                  <c:v>CBMDF</c:v>
                </c:pt>
                <c:pt idx="1">
                  <c:v>EDUCAÇÃO</c:v>
                </c:pt>
                <c:pt idx="2">
                  <c:v>PCDF</c:v>
                </c:pt>
                <c:pt idx="3">
                  <c:v>PMDF</c:v>
                </c:pt>
                <c:pt idx="4">
                  <c:v>SAÚDE</c:v>
                </c:pt>
              </c:strCache>
            </c:strRef>
          </c:cat>
          <c:val>
            <c:numRef>
              <c:f>Plan2!$C$2:$C$6</c:f>
              <c:numCache>
                <c:formatCode>0.0%</c:formatCode>
                <c:ptCount val="5"/>
                <c:pt idx="0">
                  <c:v>0.127768867859576</c:v>
                </c:pt>
                <c:pt idx="1">
                  <c:v>0.1808578571275494</c:v>
                </c:pt>
                <c:pt idx="2">
                  <c:v>0.16087166963184643</c:v>
                </c:pt>
                <c:pt idx="3">
                  <c:v>0.28761059113065529</c:v>
                </c:pt>
                <c:pt idx="4">
                  <c:v>0.24289101425037285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[FCDF.xlsx]Plan2!Tabela dinâmica6</c:name>
    <c:fmtId val="5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.0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.0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.0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Plan2!$B$1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Plan2!$A$2:$A$18</c:f>
              <c:strCache>
                <c:ptCount val="16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</c:strCache>
            </c:strRef>
          </c:cat>
          <c:val>
            <c:numRef>
              <c:f>Plan2!$B$2:$B$18</c:f>
              <c:numCache>
                <c:formatCode>General</c:formatCode>
                <c:ptCount val="16"/>
                <c:pt idx="0">
                  <c:v>3.3561830000000001</c:v>
                </c:pt>
                <c:pt idx="1">
                  <c:v>3.975924</c:v>
                </c:pt>
                <c:pt idx="2">
                  <c:v>4.4559559999999996</c:v>
                </c:pt>
                <c:pt idx="3">
                  <c:v>5.25936</c:v>
                </c:pt>
                <c:pt idx="4">
                  <c:v>6.0554220000000001</c:v>
                </c:pt>
                <c:pt idx="5">
                  <c:v>6.4440900000000001</c:v>
                </c:pt>
                <c:pt idx="6">
                  <c:v>7.6008880000000003</c:v>
                </c:pt>
                <c:pt idx="7">
                  <c:v>7.6855710000000004</c:v>
                </c:pt>
                <c:pt idx="8">
                  <c:v>8.8030539999999995</c:v>
                </c:pt>
                <c:pt idx="9">
                  <c:v>9.9755369999999992</c:v>
                </c:pt>
                <c:pt idx="10">
                  <c:v>10.694936</c:v>
                </c:pt>
                <c:pt idx="11">
                  <c:v>11.664812</c:v>
                </c:pt>
                <c:pt idx="12">
                  <c:v>12.399540999999999</c:v>
                </c:pt>
                <c:pt idx="13">
                  <c:v>12.017318</c:v>
                </c:pt>
                <c:pt idx="14">
                  <c:v>13.218603999999999</c:v>
                </c:pt>
                <c:pt idx="15">
                  <c:v>13.6969919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0854744"/>
        <c:axId val="530846120"/>
      </c:barChart>
      <c:catAx>
        <c:axId val="530854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pt-BR"/>
          </a:p>
        </c:txPr>
        <c:crossAx val="530846120"/>
        <c:crosses val="autoZero"/>
        <c:auto val="1"/>
        <c:lblAlgn val="ctr"/>
        <c:lblOffset val="100"/>
        <c:noMultiLvlLbl val="0"/>
      </c:catAx>
      <c:valAx>
        <c:axId val="5308461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30854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8125714021241708E-2"/>
          <c:y val="2.177216220065515E-2"/>
          <c:w val="0.93024559301672305"/>
          <c:h val="0.83634871447520676"/>
        </c:manualLayout>
      </c:layout>
      <c:lineChart>
        <c:grouping val="standard"/>
        <c:varyColors val="0"/>
        <c:ser>
          <c:idx val="0"/>
          <c:order val="0"/>
          <c:tx>
            <c:strRef>
              <c:f>Plan3!$A$6</c:f>
              <c:strCache>
                <c:ptCount val="1"/>
                <c:pt idx="0">
                  <c:v>SAÚDE+EDUCAÇÃO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3.0026924590415012E-2"/>
                  <c:y val="-4.90790634137410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750736302190265E-2"/>
                  <c:y val="-3.66586882871168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7507363021902629E-2"/>
                  <c:y val="-3.66586882871168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0026924590415012E-2"/>
                  <c:y val="-3.91427633124416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7611914907462159E-2"/>
                  <c:y val="-3.1229126190424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3.2005970765745441E-2"/>
                  <c:y val="-2.97834727642689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2.8767143806158912E-2"/>
                  <c:y val="-3.4174613261791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Plan3!$B$5:$P$5</c:f>
              <c:numCache>
                <c:formatCode>General</c:formatCode>
                <c:ptCount val="15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</c:numCache>
            </c:numRef>
          </c:cat>
          <c:val>
            <c:numRef>
              <c:f>Plan3!$B$6:$P$6</c:f>
              <c:numCache>
                <c:formatCode>0.00</c:formatCode>
                <c:ptCount val="15"/>
                <c:pt idx="0">
                  <c:v>1.655408</c:v>
                </c:pt>
                <c:pt idx="1">
                  <c:v>2.0687859999999998</c:v>
                </c:pt>
                <c:pt idx="2">
                  <c:v>2.3060459999999998</c:v>
                </c:pt>
                <c:pt idx="3">
                  <c:v>2.7141690000000001</c:v>
                </c:pt>
                <c:pt idx="4">
                  <c:v>3.089553</c:v>
                </c:pt>
                <c:pt idx="5">
                  <c:v>3.0609350000000002</c:v>
                </c:pt>
                <c:pt idx="6">
                  <c:v>3.6724209999999999</c:v>
                </c:pt>
                <c:pt idx="7">
                  <c:v>3.5864259999999999</c:v>
                </c:pt>
                <c:pt idx="8">
                  <c:v>4.0732650000000001</c:v>
                </c:pt>
                <c:pt idx="9">
                  <c:v>5.0804390000000001</c:v>
                </c:pt>
                <c:pt idx="10">
                  <c:v>5.6051589999999996</c:v>
                </c:pt>
                <c:pt idx="11">
                  <c:v>6.2352290000000004</c:v>
                </c:pt>
                <c:pt idx="12">
                  <c:v>6.1033350000000004</c:v>
                </c:pt>
                <c:pt idx="13">
                  <c:v>5.2780480000000001</c:v>
                </c:pt>
                <c:pt idx="14">
                  <c:v>5.6273609999999996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Plan3!$A$7</c:f>
              <c:strCache>
                <c:ptCount val="1"/>
                <c:pt idx="0">
                  <c:v>SEGURANÇA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2.4987801453390242E-2"/>
                  <c:y val="3.16905382364670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750736302190265E-2"/>
                  <c:y val="4.41109133630913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7507363021902629E-2"/>
                  <c:y val="4.41109133630913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0026924590415012E-2"/>
                  <c:y val="4.65949883884162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6970220270190245E-2"/>
                  <c:y val="6.35369668505076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2.4977088356957194E-2"/>
                  <c:y val="4.43346757118292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157038221649803E-2"/>
                      <c:h val="4.0950074590709512E-2"/>
                    </c:manualLayout>
                  </c15:layout>
                </c:ext>
              </c:extLst>
            </c:dLbl>
            <c:dLbl>
              <c:idx val="11"/>
              <c:layout>
                <c:manualLayout>
                  <c:x val="-2.8111105428248476E-2"/>
                  <c:y val="2.51110546665537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Plan3!$B$5:$P$5</c:f>
              <c:numCache>
                <c:formatCode>General</c:formatCode>
                <c:ptCount val="15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</c:numCache>
            </c:numRef>
          </c:cat>
          <c:val>
            <c:numRef>
              <c:f>Plan3!$B$7:$P$7</c:f>
              <c:numCache>
                <c:formatCode>0.00</c:formatCode>
                <c:ptCount val="15"/>
                <c:pt idx="0">
                  <c:v>1.700593</c:v>
                </c:pt>
                <c:pt idx="1">
                  <c:v>1.9069149999999999</c:v>
                </c:pt>
                <c:pt idx="2">
                  <c:v>2.1414209999999998</c:v>
                </c:pt>
                <c:pt idx="3">
                  <c:v>2.5434839999999999</c:v>
                </c:pt>
                <c:pt idx="4">
                  <c:v>2.965401</c:v>
                </c:pt>
                <c:pt idx="5">
                  <c:v>3.5341119999999999</c:v>
                </c:pt>
                <c:pt idx="6">
                  <c:v>3.9308719999999999</c:v>
                </c:pt>
                <c:pt idx="7">
                  <c:v>4.0989519999999997</c:v>
                </c:pt>
                <c:pt idx="8">
                  <c:v>4.6726029999999996</c:v>
                </c:pt>
                <c:pt idx="9">
                  <c:v>4.6196650000000004</c:v>
                </c:pt>
                <c:pt idx="10">
                  <c:v>4.9680739999999997</c:v>
                </c:pt>
                <c:pt idx="11">
                  <c:v>5.303261</c:v>
                </c:pt>
                <c:pt idx="12">
                  <c:v>6.1613350000000002</c:v>
                </c:pt>
                <c:pt idx="13">
                  <c:v>6.6210009999999997</c:v>
                </c:pt>
                <c:pt idx="14">
                  <c:v>7.4178790000000001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3450392"/>
        <c:axId val="623446864"/>
      </c:lineChart>
      <c:catAx>
        <c:axId val="623450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pt-BR"/>
          </a:p>
        </c:txPr>
        <c:crossAx val="623446864"/>
        <c:crosses val="autoZero"/>
        <c:auto val="1"/>
        <c:lblAlgn val="ctr"/>
        <c:lblOffset val="100"/>
        <c:noMultiLvlLbl val="0"/>
      </c:catAx>
      <c:valAx>
        <c:axId val="623446864"/>
        <c:scaling>
          <c:orientation val="minMax"/>
          <c:min val="1"/>
        </c:scaling>
        <c:delete val="1"/>
        <c:axPos val="l"/>
        <c:numFmt formatCode="0.00" sourceLinked="1"/>
        <c:majorTickMark val="none"/>
        <c:minorTickMark val="none"/>
        <c:tickLblPos val="nextTo"/>
        <c:crossAx val="62345039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901368786540464"/>
          <c:y val="0.92765923654399052"/>
          <c:w val="0.46197252507385339"/>
          <c:h val="6.24044633547100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Plan4!$P$1:$P$2</c:f>
              <c:strCache>
                <c:ptCount val="2"/>
                <c:pt idx="0">
                  <c:v>VAR. % INPC</c:v>
                </c:pt>
                <c:pt idx="1">
                  <c:v>-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3.7565659131318263E-2"/>
                  <c:y val="-2.72942658091304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Plan4!$O$3:$O$16</c:f>
              <c:strCach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strCache>
            </c:strRef>
          </c:cat>
          <c:val>
            <c:numRef>
              <c:f>Plan4!$P$3:$P$16</c:f>
              <c:numCache>
                <c:formatCode>0.0</c:formatCode>
                <c:ptCount val="14"/>
                <c:pt idx="0">
                  <c:v>6.1332135897822493</c:v>
                </c:pt>
                <c:pt idx="1">
                  <c:v>11.49013240382124</c:v>
                </c:pt>
                <c:pt idx="2">
                  <c:v>14.626819167521287</c:v>
                </c:pt>
                <c:pt idx="3">
                  <c:v>20.536629946606944</c:v>
                </c:pt>
                <c:pt idx="4">
                  <c:v>28.349163530757473</c:v>
                </c:pt>
                <c:pt idx="5">
                  <c:v>33.629170995290522</c:v>
                </c:pt>
                <c:pt idx="6">
                  <c:v>42.268551572342261</c:v>
                </c:pt>
                <c:pt idx="7">
                  <c:v>50.918345839480892</c:v>
                </c:pt>
                <c:pt idx="8">
                  <c:v>60.094039471144775</c:v>
                </c:pt>
                <c:pt idx="9">
                  <c:v>69.827606654588152</c:v>
                </c:pt>
                <c:pt idx="10">
                  <c:v>79.274559735045599</c:v>
                </c:pt>
                <c:pt idx="11">
                  <c:v>90.440257748255775</c:v>
                </c:pt>
                <c:pt idx="12">
                  <c:v>111.91461180990343</c:v>
                </c:pt>
                <c:pt idx="13">
                  <c:v>125.8585325644904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Plan4!$Q$1:$Q$2</c:f>
              <c:strCache>
                <c:ptCount val="2"/>
                <c:pt idx="0">
                  <c:v>VAR. % FCDF</c:v>
                </c:pt>
                <c:pt idx="1">
                  <c:v>-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588918691573952E-2"/>
                  <c:y val="-7.47632730693717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5090069357372978E-2"/>
                  <c:y val="-7.61303819094844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Plan4!$O$3:$O$16</c:f>
              <c:strCach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strCache>
            </c:strRef>
          </c:cat>
          <c:val>
            <c:numRef>
              <c:f>Plan4!$Q$3:$Q$16</c:f>
              <c:numCache>
                <c:formatCode>0.0</c:formatCode>
                <c:ptCount val="14"/>
                <c:pt idx="0">
                  <c:v>18.47000000000001</c:v>
                </c:pt>
                <c:pt idx="1">
                  <c:v>32.769328999999999</c:v>
                </c:pt>
                <c:pt idx="2">
                  <c:v>56.707639018699993</c:v>
                </c:pt>
                <c:pt idx="3">
                  <c:v>80.433175566131169</c:v>
                </c:pt>
                <c:pt idx="4">
                  <c:v>92.016985437476791</c:v>
                </c:pt>
                <c:pt idx="5">
                  <c:v>126.48403432350386</c:v>
                </c:pt>
                <c:pt idx="6">
                  <c:v>128.99800710449477</c:v>
                </c:pt>
                <c:pt idx="7">
                  <c:v>162.29431733748831</c:v>
                </c:pt>
                <c:pt idx="8">
                  <c:v>197.23192040684174</c:v>
                </c:pt>
                <c:pt idx="9">
                  <c:v>218.66234186817505</c:v>
                </c:pt>
                <c:pt idx="10">
                  <c:v>247.56501627561852</c:v>
                </c:pt>
                <c:pt idx="11">
                  <c:v>269.46161230098249</c:v>
                </c:pt>
                <c:pt idx="12">
                  <c:v>258.0821946421122</c:v>
                </c:pt>
                <c:pt idx="13">
                  <c:v>269.54082487065978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64723992"/>
        <c:axId val="464726736"/>
      </c:lineChart>
      <c:catAx>
        <c:axId val="4647239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pt-BR"/>
          </a:p>
        </c:txPr>
        <c:crossAx val="464726736"/>
        <c:crosses val="autoZero"/>
        <c:auto val="1"/>
        <c:lblAlgn val="ctr"/>
        <c:lblOffset val="100"/>
        <c:noMultiLvlLbl val="0"/>
      </c:catAx>
      <c:valAx>
        <c:axId val="464726736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46472399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018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54" tIns="45377" rIns="90754" bIns="45377" numCol="1" anchor="t" anchorCtr="0" compatLnSpc="1">
            <a:prstTxWarp prst="textNoShape">
              <a:avLst/>
            </a:prstTxWarp>
          </a:bodyPr>
          <a:lstStyle>
            <a:lvl1pPr defTabSz="908050" eaLnBrk="0" hangingPunct="0">
              <a:defRPr sz="1200"/>
            </a:lvl1pPr>
          </a:lstStyle>
          <a:p>
            <a:endParaRPr lang="pt-BR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350" y="0"/>
            <a:ext cx="2972018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54" tIns="45377" rIns="90754" bIns="45377" numCol="1" anchor="t" anchorCtr="0" compatLnSpc="1">
            <a:prstTxWarp prst="textNoShape">
              <a:avLst/>
            </a:prstTxWarp>
          </a:bodyPr>
          <a:lstStyle>
            <a:lvl1pPr algn="r" defTabSz="908050" eaLnBrk="0" hangingPunct="0">
              <a:defRPr sz="1200"/>
            </a:lvl1pPr>
          </a:lstStyle>
          <a:p>
            <a:fld id="{D0829130-B95C-4605-8E56-7B6B21132987}" type="datetimeFigureOut">
              <a:rPr lang="pt-BR"/>
              <a:pPr/>
              <a:t>28/06/2018</a:t>
            </a:fld>
            <a:endParaRPr lang="pt-BR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323"/>
            <a:ext cx="2972018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54" tIns="45377" rIns="90754" bIns="45377" numCol="1" anchor="b" anchorCtr="0" compatLnSpc="1">
            <a:prstTxWarp prst="textNoShape">
              <a:avLst/>
            </a:prstTxWarp>
          </a:bodyPr>
          <a:lstStyle>
            <a:lvl1pPr defTabSz="908050" eaLnBrk="0" hangingPunct="0">
              <a:defRPr sz="1200"/>
            </a:lvl1pPr>
          </a:lstStyle>
          <a:p>
            <a:endParaRPr lang="pt-BR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350" y="9428323"/>
            <a:ext cx="2972018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54" tIns="45377" rIns="90754" bIns="45377" numCol="1" anchor="b" anchorCtr="0" compatLnSpc="1">
            <a:prstTxWarp prst="textNoShape">
              <a:avLst/>
            </a:prstTxWarp>
          </a:bodyPr>
          <a:lstStyle>
            <a:lvl1pPr algn="r" defTabSz="908050" eaLnBrk="0" hangingPunct="0">
              <a:defRPr sz="1200"/>
            </a:lvl1pPr>
          </a:lstStyle>
          <a:p>
            <a:fld id="{26FB3185-BCC3-4A98-8AC6-2F26EEEE0A3D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761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018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54" tIns="45377" rIns="90754" bIns="45377" numCol="1" anchor="t" anchorCtr="0" compatLnSpc="1">
            <a:prstTxWarp prst="textNoShape">
              <a:avLst/>
            </a:prstTxWarp>
          </a:bodyPr>
          <a:lstStyle>
            <a:lvl1pPr defTabSz="908050" eaLnBrk="0" hangingPunct="0">
              <a:defRPr sz="1200"/>
            </a:lvl1pPr>
          </a:lstStyle>
          <a:p>
            <a:endParaRPr lang="pt-BR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350" y="0"/>
            <a:ext cx="2972018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54" tIns="45377" rIns="90754" bIns="45377" numCol="1" anchor="t" anchorCtr="0" compatLnSpc="1">
            <a:prstTxWarp prst="textNoShape">
              <a:avLst/>
            </a:prstTxWarp>
          </a:bodyPr>
          <a:lstStyle>
            <a:lvl1pPr algn="r" defTabSz="908050" eaLnBrk="0" hangingPunct="0">
              <a:defRPr sz="1200"/>
            </a:lvl1pPr>
          </a:lstStyle>
          <a:p>
            <a:fld id="{10453FC3-59AB-4121-BD2D-3A765BE806B1}" type="datetimeFigureOut">
              <a:rPr lang="pt-BR"/>
              <a:pPr/>
              <a:t>28/06/2018</a:t>
            </a:fld>
            <a:endParaRPr lang="pt-BR"/>
          </a:p>
        </p:txBody>
      </p:sp>
      <p:sp>
        <p:nvSpPr>
          <p:cNvPr id="1259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38175" y="744538"/>
            <a:ext cx="55832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59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74" y="4716542"/>
            <a:ext cx="5487053" cy="4465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54" tIns="45377" rIns="90754" bIns="453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259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323"/>
            <a:ext cx="2972018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54" tIns="45377" rIns="90754" bIns="45377" numCol="1" anchor="b" anchorCtr="0" compatLnSpc="1">
            <a:prstTxWarp prst="textNoShape">
              <a:avLst/>
            </a:prstTxWarp>
          </a:bodyPr>
          <a:lstStyle>
            <a:lvl1pPr defTabSz="908050" eaLnBrk="0" hangingPunct="0">
              <a:defRPr sz="1200"/>
            </a:lvl1pPr>
          </a:lstStyle>
          <a:p>
            <a:endParaRPr lang="pt-BR"/>
          </a:p>
        </p:txBody>
      </p:sp>
      <p:sp>
        <p:nvSpPr>
          <p:cNvPr id="1259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350" y="9428323"/>
            <a:ext cx="2972018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54" tIns="45377" rIns="90754" bIns="45377" numCol="1" anchor="b" anchorCtr="0" compatLnSpc="1">
            <a:prstTxWarp prst="textNoShape">
              <a:avLst/>
            </a:prstTxWarp>
          </a:bodyPr>
          <a:lstStyle>
            <a:lvl1pPr algn="r" defTabSz="908050" eaLnBrk="0" hangingPunct="0">
              <a:defRPr sz="1200"/>
            </a:lvl1pPr>
          </a:lstStyle>
          <a:p>
            <a:fld id="{2B8D5777-EC7E-4F73-B1D7-5F9C5493EA25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99609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83DD1-E538-4CA8-A6D3-58498454BEB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500DD-C772-472B-BA38-D7CDBB78C75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FFF0D-63CE-4637-96E9-3AD763C7E1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F8FBA-4398-4733-987F-FF9C1E1AC1D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05C42-F224-40A4-8E73-6EC29650C7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9F9BB-A2D8-4DB4-8B6C-D53AB0404D0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51BC3-E32C-49D8-9B3E-18F89D4DDA4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249BD-7194-4788-9B72-89C3615037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E0C6A-6AF0-447D-8F1E-356FFE23D7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A7DB4-DC41-4DBC-ADF1-794CF66FA07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32355-7735-4ED6-A919-6BB9C3DE8C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E63490B-E794-452A-9F77-2A60B2D0F7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aphicFrame>
        <p:nvGraphicFramePr>
          <p:cNvPr id="7" name="Tabela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28758608"/>
              </p:ext>
            </p:extLst>
          </p:nvPr>
        </p:nvGraphicFramePr>
        <p:xfrm>
          <a:off x="755135" y="260648"/>
          <a:ext cx="8065854" cy="9901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8646"/>
                <a:gridCol w="7287208"/>
              </a:tblGrid>
              <a:tr h="9901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200" b="1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200" b="1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CÂMARA </a:t>
                      </a:r>
                      <a:r>
                        <a:rPr lang="pt-BR" sz="16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LEGISLATIVA DO DISTRITO </a:t>
                      </a:r>
                      <a:r>
                        <a:rPr lang="pt-BR" sz="1600" b="1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FEDERAL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GABINETE DEPUTADO WASNY DE ROURE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600" b="1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</a:tr>
            </a:tbl>
          </a:graphicData>
        </a:graphic>
      </p:graphicFrame>
      <p:cxnSp>
        <p:nvCxnSpPr>
          <p:cNvPr id="8" name="Conector reto 7"/>
          <p:cNvCxnSpPr/>
          <p:nvPr userDrawn="1"/>
        </p:nvCxnSpPr>
        <p:spPr>
          <a:xfrm>
            <a:off x="174948" y="980728"/>
            <a:ext cx="9999808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74948" y="79819"/>
            <a:ext cx="819150" cy="8382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431806" y="114138"/>
            <a:ext cx="742950" cy="8038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Text Box 24"/>
          <p:cNvSpPr txBox="1">
            <a:spLocks noChangeArrowheads="1"/>
          </p:cNvSpPr>
          <p:nvPr/>
        </p:nvSpPr>
        <p:spPr bwMode="auto">
          <a:xfrm>
            <a:off x="39688" y="5445125"/>
            <a:ext cx="1028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 dirty="0">
                <a:solidFill>
                  <a:srgbClr val="3333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Distrito Federal</a:t>
            </a:r>
          </a:p>
        </p:txBody>
      </p:sp>
      <p:sp>
        <p:nvSpPr>
          <p:cNvPr id="2" name="Text Box 20"/>
          <p:cNvSpPr txBox="1">
            <a:spLocks noChangeArrowheads="1"/>
          </p:cNvSpPr>
          <p:nvPr/>
        </p:nvSpPr>
        <p:spPr bwMode="auto">
          <a:xfrm>
            <a:off x="-17463" y="1772816"/>
            <a:ext cx="10287001" cy="3093154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pt-BR" sz="39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pt-BR" sz="3900" b="1" dirty="0"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sz="39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Fundo </a:t>
            </a:r>
            <a:r>
              <a:rPr lang="pt-BR" sz="39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Constitucional do Distrito </a:t>
            </a:r>
            <a:r>
              <a:rPr lang="pt-BR" sz="39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Federal</a:t>
            </a:r>
          </a:p>
          <a:p>
            <a:pPr algn="ctr"/>
            <a:endParaRPr lang="pt-BR" sz="3900" b="1" dirty="0"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pt-BR" sz="3900" b="1" dirty="0"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193593" y="6166231"/>
            <a:ext cx="1007594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2000" b="1" dirty="0" smtClean="0">
                <a:solidFill>
                  <a:srgbClr val="3333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 de junho de </a:t>
            </a:r>
            <a:r>
              <a:rPr lang="pt-BR" sz="2000" b="1" dirty="0" smtClean="0">
                <a:solidFill>
                  <a:srgbClr val="3333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2018</a:t>
            </a:r>
            <a:endParaRPr lang="pt-BR" sz="2000" b="1" dirty="0">
              <a:solidFill>
                <a:srgbClr val="3333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44" name="Text Box 710"/>
          <p:cNvSpPr txBox="1">
            <a:spLocks noChangeArrowheads="1"/>
          </p:cNvSpPr>
          <p:nvPr/>
        </p:nvSpPr>
        <p:spPr bwMode="auto">
          <a:xfrm>
            <a:off x="0" y="1243608"/>
            <a:ext cx="10287000" cy="4572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Problemas Execução Orçamentária FCDF</a:t>
            </a: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87016" y="1888693"/>
            <a:ext cx="871296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Perda de recursos pelo não empenho orçamentário;</a:t>
            </a:r>
          </a:p>
          <a:p>
            <a:pPr algn="just" eaLnBrk="1" hangingPunct="1"/>
            <a:endParaRPr lang="pt-BR" sz="25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endParaRPr lang="pt-BR" sz="2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Perda de recursos pelo cancelamento de restos a pagar;</a:t>
            </a:r>
          </a:p>
          <a:p>
            <a:pPr algn="just" eaLnBrk="1" hangingPunct="1"/>
            <a:endParaRPr lang="pt-BR" sz="25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endParaRPr lang="pt-BR" sz="2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Perda de recursos pela mora em pagamentos de restos a pagar (custo de oportunidade);</a:t>
            </a:r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endParaRPr lang="pt-BR" sz="25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endParaRPr lang="pt-BR" sz="2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 eaLnBrk="1" hangingPunct="1"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Perda de recursos pelo não repasse do duodécimo correto pela União (aplicação em mercado financeiro).</a:t>
            </a:r>
            <a:endParaRPr lang="pt-BR" sz="2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endParaRPr 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40156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44" name="Text Box 710"/>
          <p:cNvSpPr txBox="1">
            <a:spLocks noChangeArrowheads="1"/>
          </p:cNvSpPr>
          <p:nvPr/>
        </p:nvSpPr>
        <p:spPr bwMode="auto">
          <a:xfrm>
            <a:off x="0" y="1052736"/>
            <a:ext cx="10287000" cy="4572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de perda de recurso pelo não empenho</a:t>
            </a: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012" y="1532464"/>
            <a:ext cx="8928992" cy="532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7398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44" name="Text Box 710"/>
          <p:cNvSpPr txBox="1">
            <a:spLocks noChangeArrowheads="1"/>
          </p:cNvSpPr>
          <p:nvPr/>
        </p:nvSpPr>
        <p:spPr bwMode="auto">
          <a:xfrm>
            <a:off x="0" y="1243608"/>
            <a:ext cx="10287000" cy="457200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de perda recurso por inscrição em Restos a Pagar (2017)</a:t>
            </a: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78" y="1844824"/>
            <a:ext cx="10040044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82367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44" name="Text Box 710"/>
          <p:cNvSpPr txBox="1">
            <a:spLocks noChangeArrowheads="1"/>
          </p:cNvSpPr>
          <p:nvPr/>
        </p:nvSpPr>
        <p:spPr bwMode="auto">
          <a:xfrm>
            <a:off x="0" y="1243608"/>
            <a:ext cx="10287000" cy="457200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de perda de contingenciamento duodécimo</a:t>
            </a: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" y="2420888"/>
            <a:ext cx="10256910" cy="329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5837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0" y="1457489"/>
            <a:ext cx="10287000" cy="1323439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t-BR" sz="40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endParaRPr lang="pt-BR" sz="40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Text Box 20"/>
          <p:cNvSpPr txBox="1">
            <a:spLocks noChangeArrowheads="1"/>
          </p:cNvSpPr>
          <p:nvPr/>
        </p:nvSpPr>
        <p:spPr bwMode="auto">
          <a:xfrm>
            <a:off x="0" y="1628800"/>
            <a:ext cx="1028700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Obrigado</a:t>
            </a:r>
            <a:r>
              <a:rPr lang="pt-B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</a:p>
        </p:txBody>
      </p:sp>
      <p:sp>
        <p:nvSpPr>
          <p:cNvPr id="3" name="Retângulo 2"/>
          <p:cNvSpPr/>
          <p:nvPr/>
        </p:nvSpPr>
        <p:spPr>
          <a:xfrm>
            <a:off x="0" y="3140968"/>
            <a:ext cx="10287000" cy="26776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GABINETE 5</a:t>
            </a:r>
          </a:p>
          <a:p>
            <a:pPr algn="ctr"/>
            <a:endParaRPr lang="pt-BR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Praça </a:t>
            </a: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Municipal - Quadra 2 - Lote 5 </a:t>
            </a:r>
            <a:r>
              <a:rPr lang="pt-B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CEP</a:t>
            </a: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70.094-902</a:t>
            </a:r>
          </a:p>
          <a:p>
            <a:pPr algn="ctr"/>
            <a:endParaRPr lang="pt-B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61) </a:t>
            </a:r>
            <a:r>
              <a:rPr lang="pt-B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3348-8050</a:t>
            </a:r>
          </a:p>
          <a:p>
            <a:pPr algn="ctr"/>
            <a:endParaRPr lang="pt-B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dep.wasnyderoure@cl.df.gov.br</a:t>
            </a:r>
            <a:endParaRPr lang="pt-BR" sz="2400" b="0" i="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18"/>
          <p:cNvSpPr>
            <a:spLocks noChangeArrowheads="1"/>
          </p:cNvSpPr>
          <p:nvPr/>
        </p:nvSpPr>
        <p:spPr bwMode="auto">
          <a:xfrm>
            <a:off x="1588" y="6777038"/>
            <a:ext cx="10287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6675" name="Rectangle 18"/>
          <p:cNvSpPr>
            <a:spLocks noChangeArrowheads="1"/>
          </p:cNvSpPr>
          <p:nvPr/>
        </p:nvSpPr>
        <p:spPr bwMode="auto">
          <a:xfrm>
            <a:off x="1588" y="6707188"/>
            <a:ext cx="10287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6682" name="Text Box 710"/>
          <p:cNvSpPr txBox="1">
            <a:spLocks noChangeArrowheads="1"/>
          </p:cNvSpPr>
          <p:nvPr/>
        </p:nvSpPr>
        <p:spPr bwMode="auto">
          <a:xfrm>
            <a:off x="0" y="1196975"/>
            <a:ext cx="10287000" cy="4572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Fundamentação Legal</a:t>
            </a: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201614" y="1772815"/>
            <a:ext cx="9982446" cy="4761335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Constituição Federal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B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21. Compete à União</a:t>
            </a: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pt-BR" sz="32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[...]</a:t>
            </a:r>
            <a:endParaRPr kumimoji="0" lang="pt-B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XIV -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organizar</a:t>
            </a: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manter</a:t>
            </a: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polícia civil</a:t>
            </a: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polícia militar</a:t>
            </a: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o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corpo de bombeiros militar </a:t>
            </a: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Distrito Federal, bem como prestar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assistência financeira </a:t>
            </a: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ao Distrito Federal para a execução de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serviços públicos</a:t>
            </a:r>
            <a:r>
              <a:rPr kumimoji="0" lang="pt-B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por meio de fundo próprio;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82" name="Text Box 710"/>
          <p:cNvSpPr txBox="1">
            <a:spLocks noChangeArrowheads="1"/>
          </p:cNvSpPr>
          <p:nvPr/>
        </p:nvSpPr>
        <p:spPr bwMode="auto">
          <a:xfrm>
            <a:off x="0" y="1124744"/>
            <a:ext cx="10287000" cy="4572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Criação do Fundo Constitucional do Distrito Federal - FCDF</a:t>
            </a: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6683" name="Text Box 11"/>
          <p:cNvSpPr txBox="1">
            <a:spLocks noChangeArrowheads="1"/>
          </p:cNvSpPr>
          <p:nvPr/>
        </p:nvSpPr>
        <p:spPr bwMode="auto">
          <a:xfrm>
            <a:off x="247650" y="1844824"/>
            <a:ext cx="9791700" cy="42919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 eaLnBrk="1" hangingPunct="1"/>
            <a:r>
              <a:rPr lang="pt-BR" sz="3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Lei n° </a:t>
            </a:r>
            <a:r>
              <a:rPr lang="pt-BR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10.633, de 27/12/2002</a:t>
            </a:r>
          </a:p>
          <a:p>
            <a:pPr algn="just" eaLnBrk="1" hangingPunct="1"/>
            <a:endParaRPr lang="pt-BR" sz="3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r>
              <a:rPr lang="pt-BR" sz="3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1</a:t>
            </a:r>
            <a:r>
              <a:rPr lang="pt-BR" sz="3000" b="1" u="sng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pt-BR" sz="3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Fica instituído o Fundo Constitucional do Distrito Federal – FCDF, de natureza contábil, com a finalidade de prover os recursos necessários à organização e manutenção da polícia civil, da polícia militar e do corpo de bombeiros militar do Distrito Federal, bem como assistência financeira para execução de serviços públicos de saúde e educação, conforme disposto no inciso XIV do art. 21 da Constituição Federal.</a:t>
            </a:r>
          </a:p>
          <a:p>
            <a:pPr algn="just" eaLnBrk="1" hangingPunct="1"/>
            <a:endParaRPr lang="pt-BR" sz="3100" dirty="0" smtClean="0"/>
          </a:p>
          <a:p>
            <a:pPr marL="342900" indent="-342900" algn="just" eaLnBrk="0" hangingPunct="0">
              <a:spcBef>
                <a:spcPct val="20000"/>
              </a:spcBef>
              <a:buFontTx/>
              <a:buChar char="•"/>
            </a:pPr>
            <a:endParaRPr lang="pt-BR" sz="31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82" name="Text Box 710"/>
          <p:cNvSpPr txBox="1">
            <a:spLocks noChangeArrowheads="1"/>
          </p:cNvSpPr>
          <p:nvPr/>
        </p:nvSpPr>
        <p:spPr bwMode="auto">
          <a:xfrm>
            <a:off x="0" y="1196975"/>
            <a:ext cx="10287000" cy="4572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Correção do FCDF</a:t>
            </a: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500030" y="2071678"/>
            <a:ext cx="9286939" cy="4214842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B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 eaLnBrk="1" hangingPunct="1"/>
            <a:r>
              <a:rPr lang="pt-BR" sz="2800" dirty="0" smtClean="0"/>
              <a:t>A partir de 2003, inclusive, o aporte anual de recursos orçamentários destinados ao FCDF será de R$ 2.900.000.000,00 (dois bilhões e novecentos milhões de reais), corrigido anualmente pela variação da receita corrente líquida – RCL da União.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Fonte: Art. 2º, Lei n° 10.633, de 27/12/2002</a:t>
            </a:r>
          </a:p>
          <a:p>
            <a:pPr algn="just" eaLnBrk="1" hangingPunct="1"/>
            <a:endParaRPr lang="pt-BR" sz="28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18"/>
          <p:cNvSpPr>
            <a:spLocks noChangeArrowheads="1"/>
          </p:cNvSpPr>
          <p:nvPr/>
        </p:nvSpPr>
        <p:spPr bwMode="auto">
          <a:xfrm>
            <a:off x="1588" y="6777038"/>
            <a:ext cx="10287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6675" name="Rectangle 18"/>
          <p:cNvSpPr>
            <a:spLocks noChangeArrowheads="1"/>
          </p:cNvSpPr>
          <p:nvPr/>
        </p:nvSpPr>
        <p:spPr bwMode="auto">
          <a:xfrm>
            <a:off x="1588" y="6707188"/>
            <a:ext cx="10287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6682" name="Text Box 710"/>
          <p:cNvSpPr txBox="1">
            <a:spLocks noChangeArrowheads="1"/>
          </p:cNvSpPr>
          <p:nvPr/>
        </p:nvSpPr>
        <p:spPr bwMode="auto">
          <a:xfrm>
            <a:off x="0" y="1196975"/>
            <a:ext cx="10287000" cy="4572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Correção do FCDF para </a:t>
            </a:r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2018</a:t>
            </a: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102940" y="1782083"/>
            <a:ext cx="9286939" cy="4214842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pt-B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Fonte: </a:t>
            </a:r>
            <a:r>
              <a:rPr lang="pt-B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Art. </a:t>
            </a:r>
            <a:r>
              <a:rPr lang="pt-B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2º, § 1º, Lei n° 10.633, de 27/12/2002</a:t>
            </a:r>
          </a:p>
          <a:p>
            <a:pPr algn="just" eaLnBrk="1" hangingPunct="1"/>
            <a:endParaRPr lang="pt-BR" sz="2800" dirty="0" smtClean="0"/>
          </a:p>
        </p:txBody>
      </p:sp>
      <p:sp>
        <p:nvSpPr>
          <p:cNvPr id="11" name="Retângulo 10"/>
          <p:cNvSpPr/>
          <p:nvPr/>
        </p:nvSpPr>
        <p:spPr>
          <a:xfrm>
            <a:off x="174948" y="2492896"/>
            <a:ext cx="9937104" cy="16908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0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RCL acumulada </a:t>
            </a:r>
            <a:r>
              <a:rPr lang="pt-BR" sz="30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julho/2016 </a:t>
            </a:r>
            <a:r>
              <a:rPr lang="pt-BR" sz="30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pt-BR" sz="30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junho/2017</a:t>
            </a:r>
            <a:endParaRPr lang="pt-BR" sz="3000" b="1" u="sng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3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RCL acumulada </a:t>
            </a:r>
            <a:r>
              <a:rPr lang="pt-BR" sz="3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julho/2015 </a:t>
            </a:r>
            <a:r>
              <a:rPr lang="pt-BR" sz="3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pt-BR" sz="3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junho/2016</a:t>
            </a:r>
            <a:r>
              <a:rPr lang="pt-BR" sz="30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sz="3000" b="1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8311852" y="2996952"/>
            <a:ext cx="19751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</a:t>
            </a:r>
            <a:r>
              <a:rPr lang="pt-B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3,6%   </a:t>
            </a:r>
            <a:r>
              <a:rPr lang="pt-BR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(variação</a:t>
            </a:r>
            <a:r>
              <a:rPr lang="pt-BR" sz="2000" b="1" dirty="0" smtClean="0">
                <a:solidFill>
                  <a:schemeClr val="accent2"/>
                </a:solidFill>
                <a:latin typeface="+mn-lt"/>
              </a:rPr>
              <a:t>)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42" name="Rectangle 18"/>
          <p:cNvSpPr>
            <a:spLocks noChangeArrowheads="1"/>
          </p:cNvSpPr>
          <p:nvPr/>
        </p:nvSpPr>
        <p:spPr bwMode="auto">
          <a:xfrm>
            <a:off x="1588" y="6777038"/>
            <a:ext cx="10287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76143" name="Rectangle 18"/>
          <p:cNvSpPr>
            <a:spLocks noChangeArrowheads="1"/>
          </p:cNvSpPr>
          <p:nvPr/>
        </p:nvSpPr>
        <p:spPr bwMode="auto">
          <a:xfrm>
            <a:off x="1588" y="6707188"/>
            <a:ext cx="10287000" cy="36512"/>
          </a:xfrm>
          <a:prstGeom prst="rect">
            <a:avLst/>
          </a:prstGeom>
          <a:gradFill rotWithShape="1">
            <a:gsLst>
              <a:gs pos="0">
                <a:srgbClr val="CCCBA9"/>
              </a:gs>
              <a:gs pos="100000">
                <a:srgbClr val="939149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76144" name="Text Box 710"/>
          <p:cNvSpPr txBox="1">
            <a:spLocks noChangeArrowheads="1"/>
          </p:cNvSpPr>
          <p:nvPr/>
        </p:nvSpPr>
        <p:spPr bwMode="auto">
          <a:xfrm>
            <a:off x="1588" y="1124744"/>
            <a:ext cx="10287000" cy="46166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Lei Orçamentária Anual – FCDF - Exercício de </a:t>
            </a:r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2018</a:t>
            </a: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2498022"/>
              </p:ext>
            </p:extLst>
          </p:nvPr>
        </p:nvGraphicFramePr>
        <p:xfrm>
          <a:off x="679004" y="1586409"/>
          <a:ext cx="8277225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13" name="Text Box 710"/>
          <p:cNvSpPr txBox="1">
            <a:spLocks noChangeArrowheads="1"/>
          </p:cNvSpPr>
          <p:nvPr/>
        </p:nvSpPr>
        <p:spPr bwMode="auto">
          <a:xfrm>
            <a:off x="0" y="1266528"/>
            <a:ext cx="10287000" cy="46166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Orçamento FCDF – Dotação Autorizada ( R$ bilhões)</a:t>
            </a: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2331477"/>
              </p:ext>
            </p:extLst>
          </p:nvPr>
        </p:nvGraphicFramePr>
        <p:xfrm>
          <a:off x="-25484" y="1761531"/>
          <a:ext cx="10209544" cy="5051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44" name="Text Box 710"/>
          <p:cNvSpPr txBox="1">
            <a:spLocks noChangeArrowheads="1"/>
          </p:cNvSpPr>
          <p:nvPr/>
        </p:nvSpPr>
        <p:spPr bwMode="auto">
          <a:xfrm>
            <a:off x="0" y="1243608"/>
            <a:ext cx="10287000" cy="4572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Valores Liquidados </a:t>
            </a:r>
            <a:r>
              <a:rPr lang="pt-B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FCDF por </a:t>
            </a:r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(R$ </a:t>
            </a:r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bilhões)</a:t>
            </a: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4289378"/>
              </p:ext>
            </p:extLst>
          </p:nvPr>
        </p:nvGraphicFramePr>
        <p:xfrm>
          <a:off x="102940" y="1772816"/>
          <a:ext cx="10081119" cy="5040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44" name="Text Box 710"/>
          <p:cNvSpPr txBox="1">
            <a:spLocks noChangeArrowheads="1"/>
          </p:cNvSpPr>
          <p:nvPr/>
        </p:nvSpPr>
        <p:spPr bwMode="auto">
          <a:xfrm>
            <a:off x="0" y="1243608"/>
            <a:ext cx="10287000" cy="4572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Comparação % INPC x % FCDF</a:t>
            </a:r>
            <a:endParaRPr lang="pt-B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1589478"/>
              </p:ext>
            </p:extLst>
          </p:nvPr>
        </p:nvGraphicFramePr>
        <p:xfrm>
          <a:off x="102940" y="1772817"/>
          <a:ext cx="10081120" cy="5085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54145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24816</TotalTime>
  <Words>366</Words>
  <Application>Microsoft Office PowerPoint</Application>
  <PresentationFormat>Slides de 35 mm</PresentationFormat>
  <Paragraphs>102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Tahoma</vt:lpstr>
      <vt:lpstr>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GDF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maxneto</dc:creator>
  <cp:lastModifiedBy>Joan Goes Martins Filho</cp:lastModifiedBy>
  <cp:revision>833</cp:revision>
  <cp:lastPrinted>2018-06-28T17:56:06Z</cp:lastPrinted>
  <dcterms:created xsi:type="dcterms:W3CDTF">2011-06-01T17:12:06Z</dcterms:created>
  <dcterms:modified xsi:type="dcterms:W3CDTF">2018-06-28T17:56:17Z</dcterms:modified>
</cp:coreProperties>
</file>