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8" r:id="rId8"/>
    <p:sldId id="269" r:id="rId9"/>
    <p:sldId id="271" r:id="rId10"/>
    <p:sldId id="276" r:id="rId11"/>
    <p:sldId id="275" r:id="rId12"/>
    <p:sldId id="262" r:id="rId13"/>
    <p:sldId id="263" r:id="rId14"/>
    <p:sldId id="266" r:id="rId15"/>
    <p:sldId id="267" r:id="rId16"/>
  </p:sldIdLst>
  <p:sldSz cx="14630400" cy="8229600"/>
  <p:notesSz cx="8229600" cy="14630400"/>
  <p:defaultTextStyle>
    <a:defPPr>
      <a:defRPr lang="en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39"/>
    <p:restoredTop sz="94610"/>
  </p:normalViewPr>
  <p:slideViewPr>
    <p:cSldViewPr snapToGrid="0" snapToObjects="1">
      <p:cViewPr varScale="1">
        <p:scale>
          <a:sx n="69" d="100"/>
          <a:sy n="69" d="100"/>
        </p:scale>
        <p:origin x="200" y="7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8049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106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172651"/>
            <a:ext cx="694344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Síndrome do Nariz Vazio (Empty Nose Syndrome)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406140"/>
            <a:ext cx="7556421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Diagnóstico, tratamento e implicações em saúde pública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85147" y="4070513"/>
            <a:ext cx="694344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Audiência Pública – Comissão de Direitos Humanos e </a:t>
            </a:r>
            <a:r>
              <a:rPr lang="en-US" sz="17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Legislação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7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Participativa</a:t>
            </a:r>
            <a:endParaRPr lang="en-US" sz="1750" dirty="0">
              <a:solidFill>
                <a:srgbClr val="27252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Senado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Federal, 4 de novembro de 2025</a:t>
            </a:r>
          </a:p>
          <a:p>
            <a:pPr marL="0" indent="0" algn="l">
              <a:lnSpc>
                <a:spcPts val="2850"/>
              </a:lnSpc>
              <a:buNone/>
            </a:pPr>
            <a:endParaRPr lang="en-US" sz="1750" b="1" dirty="0">
              <a:solidFill>
                <a:srgbClr val="27252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endParaRPr lang="en-US" sz="1750" b="1" dirty="0">
              <a:solidFill>
                <a:srgbClr val="27252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2400" b="1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Prof.Dr</a:t>
            </a:r>
            <a:r>
              <a:rPr lang="en-US" sz="24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Marcio Nakanishi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b="1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Doutor</a:t>
            </a:r>
            <a:r>
              <a:rPr lang="en-US" sz="17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750" b="1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em</a:t>
            </a:r>
            <a:r>
              <a:rPr lang="en-US" sz="17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750" b="1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Otorrinolaringologia</a:t>
            </a:r>
            <a:r>
              <a:rPr lang="en-US" sz="17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pela FMUSP​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Pós-</a:t>
            </a:r>
            <a:r>
              <a:rPr lang="en-US" sz="1750" b="1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Doutorado</a:t>
            </a:r>
            <a:r>
              <a:rPr lang="en-US" sz="17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750" b="1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em</a:t>
            </a:r>
            <a:r>
              <a:rPr lang="en-US" sz="17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750" b="1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Olfato</a:t>
            </a:r>
            <a:r>
              <a:rPr lang="en-US" sz="17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pela FMUSP-RP​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b="1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Pesquisador</a:t>
            </a:r>
            <a:r>
              <a:rPr lang="en-US" sz="17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750" b="1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Associado</a:t>
            </a:r>
            <a:r>
              <a:rPr lang="en-US" sz="17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Fac. Med. </a:t>
            </a:r>
            <a:r>
              <a:rPr lang="en-US" sz="1750" b="1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Universidade</a:t>
            </a:r>
            <a:r>
              <a:rPr lang="en-US" sz="17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de Brasília​</a:t>
            </a:r>
          </a:p>
        </p:txBody>
      </p:sp>
      <p:pic>
        <p:nvPicPr>
          <p:cNvPr id="1026" name="Picture 2" descr="Senado Federal | LinkedIn">
            <a:extLst>
              <a:ext uri="{FF2B5EF4-FFF2-40B4-BE49-F238E27FC236}">
                <a16:creationId xmlns:a16="http://schemas.microsoft.com/office/drawing/2014/main" id="{E046EA25-5B12-4DBF-6E7D-76E2A2BD5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085" y="708661"/>
            <a:ext cx="6400800" cy="6400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60277"/>
            <a:ext cx="9714667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Mudança de Paradigma na Avaliação Cirúrgica</a:t>
            </a:r>
            <a:endParaRPr lang="en-US" sz="35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280880"/>
            <a:ext cx="4347567" cy="9072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20604" y="3414951"/>
            <a:ext cx="322397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Avaliação Pré-operatória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020604" y="3905369"/>
            <a:ext cx="389393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Identificação precoce de pacientes com FNO e fatores de risco psicológicos antes da intervenção cirúrgica.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57" y="2280880"/>
            <a:ext cx="4347567" cy="90725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68171" y="341495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Prevenção Ativa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368171" y="3905369"/>
            <a:ext cx="389393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Implementação de protocolos de triagem para evitar complicações pós-operatórias e desenvolvimento de ENS.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924" y="2280880"/>
            <a:ext cx="4347567" cy="90725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3414951"/>
            <a:ext cx="361104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Abordagem Multidisciplinar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3905369"/>
            <a:ext cx="389393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Consideração da interação entre sensibilidade trigeminal, aspectos psicológicos e resposta ao estresse cirúrgico.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793790" y="5952325"/>
            <a:ext cx="13042821" cy="35957"/>
          </a:xfrm>
          <a:prstGeom prst="rect">
            <a:avLst/>
          </a:prstGeom>
          <a:solidFill>
            <a:srgbClr val="3C3939">
              <a:alpha val="50000"/>
            </a:srgbClr>
          </a:solidFill>
          <a:ln/>
        </p:spPr>
        <p:txBody>
          <a:bodyPr/>
          <a:lstStyle/>
          <a:p>
            <a:endParaRPr lang="en-BR"/>
          </a:p>
        </p:txBody>
      </p:sp>
      <p:sp>
        <p:nvSpPr>
          <p:cNvPr id="13" name="Text 8"/>
          <p:cNvSpPr/>
          <p:nvPr/>
        </p:nvSpPr>
        <p:spPr>
          <a:xfrm>
            <a:off x="793790" y="6243399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Referência: Png LH, Kalish L, Sacks R. Empty Nose Syndrome: The Case for "Functional Nasal Obstruction" as a Predisposing Risk Prior to Nasal Surgery. Curr Otorhinolaryngol Rep. 2023; 11: 422–429.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7240" y="1131332"/>
            <a:ext cx="12776002" cy="693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3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Conclusões e recomendações ao Senado Federal</a:t>
            </a:r>
            <a:endParaRPr lang="en-US" sz="4350" dirty="0"/>
          </a:p>
        </p:txBody>
      </p:sp>
      <p:sp>
        <p:nvSpPr>
          <p:cNvPr id="3" name="Shape 1"/>
          <p:cNvSpPr/>
          <p:nvPr/>
        </p:nvSpPr>
        <p:spPr>
          <a:xfrm>
            <a:off x="777240" y="2269331"/>
            <a:ext cx="4210526" cy="3117056"/>
          </a:xfrm>
          <a:prstGeom prst="roundRect">
            <a:avLst>
              <a:gd name="adj" fmla="val 4694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en-BR"/>
          </a:p>
        </p:txBody>
      </p:sp>
      <p:sp>
        <p:nvSpPr>
          <p:cNvPr id="4" name="Shape 2"/>
          <p:cNvSpPr/>
          <p:nvPr/>
        </p:nvSpPr>
        <p:spPr>
          <a:xfrm>
            <a:off x="746760" y="2269331"/>
            <a:ext cx="121920" cy="3117056"/>
          </a:xfrm>
          <a:prstGeom prst="roundRect">
            <a:avLst>
              <a:gd name="adj" fmla="val 76511"/>
            </a:avLst>
          </a:prstGeom>
          <a:solidFill>
            <a:srgbClr val="1B1B27"/>
          </a:solidFill>
          <a:ln/>
        </p:spPr>
        <p:txBody>
          <a:bodyPr/>
          <a:lstStyle/>
          <a:p>
            <a:endParaRPr lang="en-BR"/>
          </a:p>
        </p:txBody>
      </p:sp>
      <p:sp>
        <p:nvSpPr>
          <p:cNvPr id="5" name="Text 3"/>
          <p:cNvSpPr/>
          <p:nvPr/>
        </p:nvSpPr>
        <p:spPr>
          <a:xfrm>
            <a:off x="1121212" y="2521863"/>
            <a:ext cx="3417927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Reconhecimento científico</a:t>
            </a:r>
            <a:endParaRPr lang="en-US" sz="2150" dirty="0"/>
          </a:p>
        </p:txBody>
      </p:sp>
      <p:sp>
        <p:nvSpPr>
          <p:cNvPr id="6" name="Text 4"/>
          <p:cNvSpPr/>
          <p:nvPr/>
        </p:nvSpPr>
        <p:spPr>
          <a:xfrm>
            <a:off x="1121212" y="3002161"/>
            <a:ext cx="3614023" cy="2131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 conceito de Obstrução Nasal Funcional representa avanço fundamental na compreensão da ENS, exigindo atualização das diretrizes nacionais de cirurgia nasal.</a:t>
            </a:r>
            <a:endParaRPr lang="en-US" sz="1700" dirty="0"/>
          </a:p>
        </p:txBody>
      </p:sp>
      <p:sp>
        <p:nvSpPr>
          <p:cNvPr id="7" name="Shape 5"/>
          <p:cNvSpPr/>
          <p:nvPr/>
        </p:nvSpPr>
        <p:spPr>
          <a:xfrm>
            <a:off x="5209818" y="2269331"/>
            <a:ext cx="4210645" cy="3117056"/>
          </a:xfrm>
          <a:prstGeom prst="roundRect">
            <a:avLst>
              <a:gd name="adj" fmla="val 4694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en-BR"/>
          </a:p>
        </p:txBody>
      </p:sp>
      <p:sp>
        <p:nvSpPr>
          <p:cNvPr id="8" name="Shape 6"/>
          <p:cNvSpPr/>
          <p:nvPr/>
        </p:nvSpPr>
        <p:spPr>
          <a:xfrm>
            <a:off x="5179338" y="2269331"/>
            <a:ext cx="121920" cy="3117056"/>
          </a:xfrm>
          <a:prstGeom prst="roundRect">
            <a:avLst>
              <a:gd name="adj" fmla="val 76511"/>
            </a:avLst>
          </a:prstGeom>
          <a:solidFill>
            <a:srgbClr val="1B1B27"/>
          </a:solidFill>
          <a:ln/>
        </p:spPr>
        <p:txBody>
          <a:bodyPr/>
          <a:lstStyle/>
          <a:p>
            <a:endParaRPr lang="en-BR"/>
          </a:p>
        </p:txBody>
      </p:sp>
      <p:sp>
        <p:nvSpPr>
          <p:cNvPr id="9" name="Text 7"/>
          <p:cNvSpPr/>
          <p:nvPr/>
        </p:nvSpPr>
        <p:spPr>
          <a:xfrm>
            <a:off x="5553789" y="2521863"/>
            <a:ext cx="2776180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Proteção ao paciente</a:t>
            </a:r>
            <a:endParaRPr lang="en-US" sz="2150" dirty="0"/>
          </a:p>
        </p:txBody>
      </p:sp>
      <p:sp>
        <p:nvSpPr>
          <p:cNvPr id="10" name="Text 8"/>
          <p:cNvSpPr/>
          <p:nvPr/>
        </p:nvSpPr>
        <p:spPr>
          <a:xfrm>
            <a:off x="5553789" y="3002161"/>
            <a:ext cx="3614142" cy="17764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identificação pré-operatória de FNO é essencial para prevenir desfechos adversos e garantir autonomia informada do paciente, princípio bioético fundamental.</a:t>
            </a:r>
            <a:endParaRPr lang="en-US" sz="1700" dirty="0"/>
          </a:p>
        </p:txBody>
      </p:sp>
      <p:sp>
        <p:nvSpPr>
          <p:cNvPr id="11" name="Shape 9"/>
          <p:cNvSpPr/>
          <p:nvPr/>
        </p:nvSpPr>
        <p:spPr>
          <a:xfrm>
            <a:off x="9642515" y="2269331"/>
            <a:ext cx="4210526" cy="3117056"/>
          </a:xfrm>
          <a:prstGeom prst="roundRect">
            <a:avLst>
              <a:gd name="adj" fmla="val 4694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en-BR"/>
          </a:p>
        </p:txBody>
      </p:sp>
      <p:sp>
        <p:nvSpPr>
          <p:cNvPr id="12" name="Shape 10"/>
          <p:cNvSpPr/>
          <p:nvPr/>
        </p:nvSpPr>
        <p:spPr>
          <a:xfrm>
            <a:off x="9612035" y="2269331"/>
            <a:ext cx="121920" cy="3117056"/>
          </a:xfrm>
          <a:prstGeom prst="roundRect">
            <a:avLst>
              <a:gd name="adj" fmla="val 76511"/>
            </a:avLst>
          </a:prstGeom>
          <a:solidFill>
            <a:srgbClr val="1B1B27"/>
          </a:solidFill>
          <a:ln/>
        </p:spPr>
        <p:txBody>
          <a:bodyPr/>
          <a:lstStyle/>
          <a:p>
            <a:endParaRPr lang="en-BR"/>
          </a:p>
        </p:txBody>
      </p:sp>
      <p:sp>
        <p:nvSpPr>
          <p:cNvPr id="13" name="Text 11"/>
          <p:cNvSpPr/>
          <p:nvPr/>
        </p:nvSpPr>
        <p:spPr>
          <a:xfrm>
            <a:off x="9986486" y="2521863"/>
            <a:ext cx="3614023" cy="6941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Responsabilidade compartilhada</a:t>
            </a:r>
            <a:endParaRPr lang="en-US" sz="2150" dirty="0"/>
          </a:p>
        </p:txBody>
      </p:sp>
      <p:sp>
        <p:nvSpPr>
          <p:cNvPr id="14" name="Text 12"/>
          <p:cNvSpPr/>
          <p:nvPr/>
        </p:nvSpPr>
        <p:spPr>
          <a:xfrm>
            <a:off x="9986486" y="3349228"/>
            <a:ext cx="3614023" cy="17764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nova compreensão etiológica não elimina a necessidade de técnica cirúrgica conservadora, mas amplia o escopo de responsabilidade clínica para além do ato operatório.</a:t>
            </a:r>
            <a:endParaRPr lang="en-US" sz="1700" dirty="0"/>
          </a:p>
        </p:txBody>
      </p:sp>
      <p:sp>
        <p:nvSpPr>
          <p:cNvPr id="15" name="Shape 13"/>
          <p:cNvSpPr/>
          <p:nvPr/>
        </p:nvSpPr>
        <p:spPr>
          <a:xfrm>
            <a:off x="777240" y="5747188"/>
            <a:ext cx="13075920" cy="35362"/>
          </a:xfrm>
          <a:prstGeom prst="rect">
            <a:avLst/>
          </a:prstGeom>
          <a:solidFill>
            <a:srgbClr val="3C3939">
              <a:alpha val="50000"/>
            </a:srgbClr>
          </a:solidFill>
          <a:ln/>
        </p:spPr>
        <p:txBody>
          <a:bodyPr/>
          <a:lstStyle/>
          <a:p>
            <a:endParaRPr lang="en-BR"/>
          </a:p>
        </p:txBody>
      </p:sp>
      <p:sp>
        <p:nvSpPr>
          <p:cNvPr id="16" name="Text 14"/>
          <p:cNvSpPr/>
          <p:nvPr/>
        </p:nvSpPr>
        <p:spPr>
          <a:xfrm>
            <a:off x="777240" y="6032302"/>
            <a:ext cx="13075920" cy="1065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Referência completa: Png LH, Kalish L, Sacks R. </a:t>
            </a:r>
            <a:r>
              <a:rPr lang="en-US" sz="1700" i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Empty Nose Syndrome: The Case for "Functional Nasal Obstruction" as a Predisposing Risk Prior to Nasal Surgery.</a:t>
            </a:r>
            <a:r>
              <a:rPr lang="en-US" sz="17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Current Otorhinolaryngology Reports. 2023; 11: 422–429. DOI: 10.1007/s40136-023-00487-w</a:t>
            </a:r>
            <a:endParaRPr lang="en-US" sz="17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702945"/>
            <a:ext cx="7020520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Estratégias Terapêuticas Atuais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6280190" y="1342430"/>
            <a:ext cx="4986695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Abordagem multidisciplinar e individualizada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540692" y="2018288"/>
            <a:ext cx="2196941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Tratamento</a:t>
            </a:r>
            <a:r>
              <a:rPr lang="en-US" sz="21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</a:p>
          <a:p>
            <a:pPr marL="0" indent="0" algn="l">
              <a:lnSpc>
                <a:spcPts val="2650"/>
              </a:lnSpc>
              <a:buNone/>
            </a:pPr>
            <a:r>
              <a:rPr lang="en-US" sz="2100" b="1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Clínico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6280190" y="2941320"/>
            <a:ext cx="2196941" cy="8708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Lavagem nasal frequente com solução salina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6280190" y="3758137"/>
            <a:ext cx="2196941" cy="5805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Hidratação intensiva da mucosa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6280190" y="4519613"/>
            <a:ext cx="2196941" cy="5805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Corticoides tópicos de baixa potência</a:t>
            </a:r>
            <a:endParaRPr lang="en-US" sz="1400" dirty="0"/>
          </a:p>
        </p:txBody>
      </p:sp>
      <p:sp>
        <p:nvSpPr>
          <p:cNvPr id="9" name="Text 6"/>
          <p:cNvSpPr/>
          <p:nvPr/>
        </p:nvSpPr>
        <p:spPr>
          <a:xfrm>
            <a:off x="6280190" y="5163622"/>
            <a:ext cx="2196941" cy="5805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Antibióticos tópicos quando indicado</a:t>
            </a:r>
            <a:endParaRPr lang="en-US" sz="1400" dirty="0"/>
          </a:p>
        </p:txBody>
      </p:sp>
      <p:sp>
        <p:nvSpPr>
          <p:cNvPr id="10" name="Text 7"/>
          <p:cNvSpPr/>
          <p:nvPr/>
        </p:nvSpPr>
        <p:spPr>
          <a:xfrm>
            <a:off x="6280190" y="5807631"/>
            <a:ext cx="2196941" cy="8708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Ácido hialurônico e PRP para regeneração mucosa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9167481" y="1979890"/>
            <a:ext cx="2196941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Tratamento Cirúrgico</a:t>
            </a:r>
            <a:endParaRPr lang="en-US" sz="2100" dirty="0"/>
          </a:p>
        </p:txBody>
      </p:sp>
      <p:sp>
        <p:nvSpPr>
          <p:cNvPr id="12" name="Text 9"/>
          <p:cNvSpPr/>
          <p:nvPr/>
        </p:nvSpPr>
        <p:spPr>
          <a:xfrm>
            <a:off x="8927425" y="2941320"/>
            <a:ext cx="2196941" cy="11610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Reconstrução dos cornetos com enxertos de cartilagem</a:t>
            </a:r>
            <a:endParaRPr lang="en-US" sz="1400" dirty="0"/>
          </a:p>
        </p:txBody>
      </p:sp>
      <p:sp>
        <p:nvSpPr>
          <p:cNvPr id="13" name="Text 10"/>
          <p:cNvSpPr/>
          <p:nvPr/>
        </p:nvSpPr>
        <p:spPr>
          <a:xfrm>
            <a:off x="8927425" y="4165878"/>
            <a:ext cx="2196941" cy="5805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Uso de materiais biocompatíveis</a:t>
            </a:r>
            <a:endParaRPr lang="en-US" sz="1400" dirty="0"/>
          </a:p>
        </p:txBody>
      </p:sp>
      <p:sp>
        <p:nvSpPr>
          <p:cNvPr id="14" name="Text 11"/>
          <p:cNvSpPr/>
          <p:nvPr/>
        </p:nvSpPr>
        <p:spPr>
          <a:xfrm>
            <a:off x="8927425" y="4809887"/>
            <a:ext cx="2196941" cy="5805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Implantes de hidroxiapatita</a:t>
            </a:r>
            <a:endParaRPr lang="en-US" sz="1400" dirty="0"/>
          </a:p>
        </p:txBody>
      </p:sp>
      <p:sp>
        <p:nvSpPr>
          <p:cNvPr id="15" name="Text 12"/>
          <p:cNvSpPr/>
          <p:nvPr/>
        </p:nvSpPr>
        <p:spPr>
          <a:xfrm>
            <a:off x="8927425" y="5453896"/>
            <a:ext cx="2196941" cy="8708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Técnicas de reposicionamento mucoso</a:t>
            </a:r>
            <a:endParaRPr lang="en-US" sz="1400" dirty="0"/>
          </a:p>
        </p:txBody>
      </p:sp>
      <p:sp>
        <p:nvSpPr>
          <p:cNvPr id="16" name="Text 13"/>
          <p:cNvSpPr/>
          <p:nvPr/>
        </p:nvSpPr>
        <p:spPr>
          <a:xfrm>
            <a:off x="11723951" y="1982093"/>
            <a:ext cx="2276951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Suporte</a:t>
            </a:r>
            <a:r>
              <a:rPr lang="en-US" sz="21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</a:p>
          <a:p>
            <a:pPr marL="0" indent="0" algn="l">
              <a:lnSpc>
                <a:spcPts val="2650"/>
              </a:lnSpc>
              <a:buNone/>
            </a:pPr>
            <a:r>
              <a:rPr lang="en-US" sz="2100" b="1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Psicológico</a:t>
            </a:r>
            <a:endParaRPr lang="en-US" sz="2100" dirty="0"/>
          </a:p>
        </p:txBody>
      </p:sp>
      <p:sp>
        <p:nvSpPr>
          <p:cNvPr id="17" name="Text 14"/>
          <p:cNvSpPr/>
          <p:nvPr/>
        </p:nvSpPr>
        <p:spPr>
          <a:xfrm>
            <a:off x="11574661" y="2941320"/>
            <a:ext cx="2276951" cy="5805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Acompanhamento psiquiátrico</a:t>
            </a:r>
            <a:endParaRPr lang="en-US" sz="1400" dirty="0"/>
          </a:p>
        </p:txBody>
      </p:sp>
      <p:sp>
        <p:nvSpPr>
          <p:cNvPr id="18" name="Text 15"/>
          <p:cNvSpPr/>
          <p:nvPr/>
        </p:nvSpPr>
        <p:spPr>
          <a:xfrm>
            <a:off x="11574661" y="3585329"/>
            <a:ext cx="2276951" cy="5805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Psicoterapia cognitivo-comportamental</a:t>
            </a:r>
            <a:endParaRPr lang="en-US" sz="1400" dirty="0"/>
          </a:p>
        </p:txBody>
      </p:sp>
      <p:sp>
        <p:nvSpPr>
          <p:cNvPr id="19" name="Text 16"/>
          <p:cNvSpPr/>
          <p:nvPr/>
        </p:nvSpPr>
        <p:spPr>
          <a:xfrm>
            <a:off x="11574661" y="4229338"/>
            <a:ext cx="2276951" cy="5805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Manejo da ansiedade e depressão</a:t>
            </a:r>
            <a:endParaRPr lang="en-US" sz="1400" dirty="0"/>
          </a:p>
        </p:txBody>
      </p:sp>
      <p:sp>
        <p:nvSpPr>
          <p:cNvPr id="20" name="Text 17"/>
          <p:cNvSpPr/>
          <p:nvPr/>
        </p:nvSpPr>
        <p:spPr>
          <a:xfrm>
            <a:off x="11574661" y="4873347"/>
            <a:ext cx="2276951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Grupos de apoio</a:t>
            </a:r>
            <a:endParaRPr lang="en-US" sz="1400" dirty="0"/>
          </a:p>
        </p:txBody>
      </p:sp>
      <p:sp>
        <p:nvSpPr>
          <p:cNvPr id="21" name="Text 18"/>
          <p:cNvSpPr/>
          <p:nvPr/>
        </p:nvSpPr>
        <p:spPr>
          <a:xfrm>
            <a:off x="6280190" y="6945987"/>
            <a:ext cx="7556421" cy="5805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 tratamento é prolongado e visa não apenas restaurar a anatomia, mas recuperar a função sensorial e a confiança respiratória do paciente.</a:t>
            </a:r>
            <a:endParaRPr lang="en-US" sz="1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83231"/>
            <a:ext cx="6524387" cy="460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Prevenção: O Princípio Fundamental</a:t>
            </a:r>
            <a:endParaRPr lang="en-US" sz="2900" dirty="0"/>
          </a:p>
        </p:txBody>
      </p:sp>
      <p:sp>
        <p:nvSpPr>
          <p:cNvPr id="4" name="Text 1"/>
          <p:cNvSpPr/>
          <p:nvPr/>
        </p:nvSpPr>
        <p:spPr>
          <a:xfrm>
            <a:off x="793790" y="1765102"/>
            <a:ext cx="7556421" cy="18430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50"/>
              </a:lnSpc>
              <a:buNone/>
            </a:pPr>
            <a:r>
              <a:rPr lang="en-US" sz="58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 ENS é amplamente prevenível</a:t>
            </a:r>
            <a:endParaRPr lang="en-US" sz="5800" dirty="0"/>
          </a:p>
        </p:txBody>
      </p:sp>
      <p:sp>
        <p:nvSpPr>
          <p:cNvPr id="5" name="Shape 2"/>
          <p:cNvSpPr/>
          <p:nvPr/>
        </p:nvSpPr>
        <p:spPr>
          <a:xfrm>
            <a:off x="793790" y="3829288"/>
            <a:ext cx="3704511" cy="1336000"/>
          </a:xfrm>
          <a:prstGeom prst="roundRect">
            <a:avLst>
              <a:gd name="adj" fmla="val 4635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BR"/>
          </a:p>
        </p:txBody>
      </p:sp>
      <p:sp>
        <p:nvSpPr>
          <p:cNvPr id="6" name="Text 3"/>
          <p:cNvSpPr/>
          <p:nvPr/>
        </p:nvSpPr>
        <p:spPr>
          <a:xfrm>
            <a:off x="948809" y="3984308"/>
            <a:ext cx="1842968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800" b="1" dirty="0" err="1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Cirurgia</a:t>
            </a:r>
            <a:r>
              <a:rPr lang="en-US" sz="28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Funcional</a:t>
            </a:r>
            <a:endParaRPr lang="en-US" sz="2800" dirty="0"/>
          </a:p>
        </p:txBody>
      </p:sp>
      <p:sp>
        <p:nvSpPr>
          <p:cNvPr id="7" name="Text 4"/>
          <p:cNvSpPr/>
          <p:nvPr/>
        </p:nvSpPr>
        <p:spPr>
          <a:xfrm>
            <a:off x="948809" y="4303038"/>
            <a:ext cx="3394472" cy="7072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Intervenções devem ser </a:t>
            </a:r>
            <a:r>
              <a:rPr lang="en-US" sz="11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conservadoras</a:t>
            </a: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nunca mutiladoras. Preservação da mucosa e do volume turbinal é essencial.</a:t>
            </a:r>
            <a:endParaRPr lang="en-US" sz="1150" dirty="0"/>
          </a:p>
        </p:txBody>
      </p:sp>
      <p:sp>
        <p:nvSpPr>
          <p:cNvPr id="8" name="Shape 5"/>
          <p:cNvSpPr/>
          <p:nvPr/>
        </p:nvSpPr>
        <p:spPr>
          <a:xfrm>
            <a:off x="4645700" y="3829288"/>
            <a:ext cx="3704511" cy="1336000"/>
          </a:xfrm>
          <a:prstGeom prst="roundRect">
            <a:avLst>
              <a:gd name="adj" fmla="val 4635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BR"/>
          </a:p>
        </p:txBody>
      </p:sp>
      <p:sp>
        <p:nvSpPr>
          <p:cNvPr id="9" name="Text 6"/>
          <p:cNvSpPr/>
          <p:nvPr/>
        </p:nvSpPr>
        <p:spPr>
          <a:xfrm>
            <a:off x="4800719" y="3984308"/>
            <a:ext cx="2352675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Consentimento Informado</a:t>
            </a:r>
            <a:endParaRPr lang="en-US" sz="2400" dirty="0"/>
          </a:p>
        </p:txBody>
      </p:sp>
      <p:sp>
        <p:nvSpPr>
          <p:cNvPr id="10" name="Text 7"/>
          <p:cNvSpPr/>
          <p:nvPr/>
        </p:nvSpPr>
        <p:spPr>
          <a:xfrm>
            <a:off x="4800719" y="4303038"/>
            <a:ext cx="3394472" cy="7072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Pacientes devem receber informação detalhada sobre riscos, benefícios e alternativas antes de qualquer procedimento.</a:t>
            </a:r>
            <a:endParaRPr lang="en-US" sz="1150" dirty="0"/>
          </a:p>
        </p:txBody>
      </p:sp>
      <p:sp>
        <p:nvSpPr>
          <p:cNvPr id="11" name="Shape 8"/>
          <p:cNvSpPr/>
          <p:nvPr/>
        </p:nvSpPr>
        <p:spPr>
          <a:xfrm>
            <a:off x="793790" y="5312688"/>
            <a:ext cx="7556421" cy="864513"/>
          </a:xfrm>
          <a:prstGeom prst="roundRect">
            <a:avLst>
              <a:gd name="adj" fmla="val 7163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BR"/>
          </a:p>
        </p:txBody>
      </p:sp>
      <p:sp>
        <p:nvSpPr>
          <p:cNvPr id="12" name="Text 9"/>
          <p:cNvSpPr/>
          <p:nvPr/>
        </p:nvSpPr>
        <p:spPr>
          <a:xfrm>
            <a:off x="948809" y="5467707"/>
            <a:ext cx="1842968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Capacitação Médica</a:t>
            </a:r>
            <a:endParaRPr lang="en-US" sz="2800" dirty="0"/>
          </a:p>
        </p:txBody>
      </p:sp>
      <p:sp>
        <p:nvSpPr>
          <p:cNvPr id="13" name="Text 10"/>
          <p:cNvSpPr/>
          <p:nvPr/>
        </p:nvSpPr>
        <p:spPr>
          <a:xfrm>
            <a:off x="948809" y="5786438"/>
            <a:ext cx="7246382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Educação continuada e protocolos de segurança cirúrgica são fundamentais para prevenir iatrogenias.</a:t>
            </a:r>
            <a:endParaRPr lang="en-US" sz="1150" dirty="0"/>
          </a:p>
        </p:txBody>
      </p:sp>
      <p:sp>
        <p:nvSpPr>
          <p:cNvPr id="14" name="Text 11"/>
          <p:cNvSpPr/>
          <p:nvPr/>
        </p:nvSpPr>
        <p:spPr>
          <a:xfrm>
            <a:off x="1014889" y="6508909"/>
            <a:ext cx="7335322" cy="471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"Primum non nocere" – Primeiro, não causar dano. Este princípio ético deve guiar toda e qualquer intervenção nasal.</a:t>
            </a:r>
            <a:endParaRPr lang="en-US" sz="1150" dirty="0"/>
          </a:p>
        </p:txBody>
      </p:sp>
      <p:sp>
        <p:nvSpPr>
          <p:cNvPr id="15" name="Shape 12"/>
          <p:cNvSpPr/>
          <p:nvPr/>
        </p:nvSpPr>
        <p:spPr>
          <a:xfrm>
            <a:off x="793790" y="6343055"/>
            <a:ext cx="15240" cy="803196"/>
          </a:xfrm>
          <a:prstGeom prst="rect">
            <a:avLst/>
          </a:prstGeom>
          <a:solidFill>
            <a:srgbClr val="4950BC"/>
          </a:solidFill>
          <a:ln/>
        </p:spPr>
        <p:txBody>
          <a:bodyPr/>
          <a:lstStyle/>
          <a:p>
            <a:endParaRPr lang="en-BR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95444"/>
            <a:ext cx="6889552" cy="673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Referências Bibliográficas</a:t>
            </a:r>
            <a:endParaRPr lang="en-US" sz="4200" dirty="0"/>
          </a:p>
        </p:txBody>
      </p:sp>
      <p:sp>
        <p:nvSpPr>
          <p:cNvPr id="3" name="Text 1"/>
          <p:cNvSpPr/>
          <p:nvPr/>
        </p:nvSpPr>
        <p:spPr>
          <a:xfrm>
            <a:off x="793790" y="1799749"/>
            <a:ext cx="13042821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Base científica internacional sobre a Síndrome do Nariz Vazio (PubMed):</a:t>
            </a:r>
            <a:endParaRPr lang="en-US" sz="1650" dirty="0"/>
          </a:p>
        </p:txBody>
      </p:sp>
      <p:sp>
        <p:nvSpPr>
          <p:cNvPr id="4" name="Shape 2"/>
          <p:cNvSpPr/>
          <p:nvPr/>
        </p:nvSpPr>
        <p:spPr>
          <a:xfrm>
            <a:off x="793790" y="2386965"/>
            <a:ext cx="6413659" cy="2465903"/>
          </a:xfrm>
          <a:prstGeom prst="roundRect">
            <a:avLst>
              <a:gd name="adj" fmla="val 3670"/>
            </a:avLst>
          </a:prstGeom>
          <a:solidFill>
            <a:srgbClr val="FFFFFF"/>
          </a:solidFill>
          <a:ln w="3048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BR"/>
          </a:p>
        </p:txBody>
      </p:sp>
      <p:sp>
        <p:nvSpPr>
          <p:cNvPr id="5" name="Text 3"/>
          <p:cNvSpPr/>
          <p:nvPr/>
        </p:nvSpPr>
        <p:spPr>
          <a:xfrm>
            <a:off x="1039654" y="2632829"/>
            <a:ext cx="3943469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Chhabra N, Houser SM (2023)</a:t>
            </a:r>
            <a:endParaRPr lang="en-US" sz="2100" dirty="0"/>
          </a:p>
        </p:txBody>
      </p:sp>
      <p:sp>
        <p:nvSpPr>
          <p:cNvPr id="6" name="Text 4"/>
          <p:cNvSpPr/>
          <p:nvPr/>
        </p:nvSpPr>
        <p:spPr>
          <a:xfrm>
            <a:off x="1039654" y="3098602"/>
            <a:ext cx="5921931" cy="103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Diagnosis and Management of Empty Nose Syndrome.</a:t>
            </a: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Otolaryngol Clin North Am. 56(1):99–115.</a:t>
            </a:r>
            <a:endParaRPr lang="en-US" sz="1650" dirty="0"/>
          </a:p>
        </p:txBody>
      </p:sp>
      <p:sp>
        <p:nvSpPr>
          <p:cNvPr id="7" name="Text 5"/>
          <p:cNvSpPr/>
          <p:nvPr/>
        </p:nvSpPr>
        <p:spPr>
          <a:xfrm>
            <a:off x="1039654" y="4262199"/>
            <a:ext cx="5921931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DOI:</a:t>
            </a: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10.1016/j.otc.2022.09.008</a:t>
            </a:r>
            <a:endParaRPr lang="en-US" sz="1650" dirty="0"/>
          </a:p>
        </p:txBody>
      </p:sp>
      <p:sp>
        <p:nvSpPr>
          <p:cNvPr id="8" name="Shape 6"/>
          <p:cNvSpPr/>
          <p:nvPr/>
        </p:nvSpPr>
        <p:spPr>
          <a:xfrm>
            <a:off x="7422833" y="2386965"/>
            <a:ext cx="6413778" cy="2465903"/>
          </a:xfrm>
          <a:prstGeom prst="roundRect">
            <a:avLst>
              <a:gd name="adj" fmla="val 3670"/>
            </a:avLst>
          </a:prstGeom>
          <a:solidFill>
            <a:srgbClr val="FFFFFF"/>
          </a:solidFill>
          <a:ln w="3048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BR"/>
          </a:p>
        </p:txBody>
      </p:sp>
      <p:sp>
        <p:nvSpPr>
          <p:cNvPr id="9" name="Text 7"/>
          <p:cNvSpPr/>
          <p:nvPr/>
        </p:nvSpPr>
        <p:spPr>
          <a:xfrm>
            <a:off x="7668697" y="2632829"/>
            <a:ext cx="3421737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Li C, Zhang J, et al. (2022)</a:t>
            </a:r>
            <a:endParaRPr lang="en-US" sz="2100" dirty="0"/>
          </a:p>
        </p:txBody>
      </p:sp>
      <p:sp>
        <p:nvSpPr>
          <p:cNvPr id="10" name="Text 8"/>
          <p:cNvSpPr/>
          <p:nvPr/>
        </p:nvSpPr>
        <p:spPr>
          <a:xfrm>
            <a:off x="7668697" y="3098602"/>
            <a:ext cx="5922050" cy="103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Pathophysiology and therapeutic advances in Empty Nose Syndrome.</a:t>
            </a: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Rhinology. 60(3):195–206.</a:t>
            </a:r>
            <a:endParaRPr lang="en-US" sz="1650" dirty="0"/>
          </a:p>
        </p:txBody>
      </p:sp>
      <p:sp>
        <p:nvSpPr>
          <p:cNvPr id="11" name="Text 9"/>
          <p:cNvSpPr/>
          <p:nvPr/>
        </p:nvSpPr>
        <p:spPr>
          <a:xfrm>
            <a:off x="7668697" y="4262199"/>
            <a:ext cx="5922050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DOI:</a:t>
            </a: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10.4193/Rhin21.220</a:t>
            </a:r>
            <a:endParaRPr lang="en-US" sz="1650" dirty="0"/>
          </a:p>
        </p:txBody>
      </p:sp>
      <p:sp>
        <p:nvSpPr>
          <p:cNvPr id="12" name="Shape 10"/>
          <p:cNvSpPr/>
          <p:nvPr/>
        </p:nvSpPr>
        <p:spPr>
          <a:xfrm>
            <a:off x="793790" y="5068252"/>
            <a:ext cx="6413659" cy="2465903"/>
          </a:xfrm>
          <a:prstGeom prst="roundRect">
            <a:avLst>
              <a:gd name="adj" fmla="val 3670"/>
            </a:avLst>
          </a:prstGeom>
          <a:solidFill>
            <a:srgbClr val="FFFFFF"/>
          </a:solidFill>
          <a:ln w="3048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BR"/>
          </a:p>
        </p:txBody>
      </p:sp>
      <p:sp>
        <p:nvSpPr>
          <p:cNvPr id="13" name="Text 11"/>
          <p:cNvSpPr/>
          <p:nvPr/>
        </p:nvSpPr>
        <p:spPr>
          <a:xfrm>
            <a:off x="1039654" y="5314117"/>
            <a:ext cx="3026569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Scheithauer MO (2021)</a:t>
            </a:r>
            <a:endParaRPr lang="en-US" sz="2100" dirty="0"/>
          </a:p>
        </p:txBody>
      </p:sp>
      <p:sp>
        <p:nvSpPr>
          <p:cNvPr id="14" name="Text 12"/>
          <p:cNvSpPr/>
          <p:nvPr/>
        </p:nvSpPr>
        <p:spPr>
          <a:xfrm>
            <a:off x="1039654" y="5779889"/>
            <a:ext cx="5921931" cy="103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Surgical and nonsurgical treatment options in Empty Nose Syndrome: a systematic review.</a:t>
            </a: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Laryngoscope Investig Otolaryngol. 6(5):1065–1075.</a:t>
            </a:r>
            <a:endParaRPr lang="en-US" sz="1650" dirty="0"/>
          </a:p>
        </p:txBody>
      </p:sp>
      <p:sp>
        <p:nvSpPr>
          <p:cNvPr id="15" name="Text 13"/>
          <p:cNvSpPr/>
          <p:nvPr/>
        </p:nvSpPr>
        <p:spPr>
          <a:xfrm>
            <a:off x="1039654" y="6943487"/>
            <a:ext cx="5921931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DOI:</a:t>
            </a: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10.1002/lio2.664</a:t>
            </a:r>
            <a:endParaRPr lang="en-US" sz="1650" dirty="0"/>
          </a:p>
        </p:txBody>
      </p:sp>
      <p:sp>
        <p:nvSpPr>
          <p:cNvPr id="16" name="Shape 14"/>
          <p:cNvSpPr/>
          <p:nvPr/>
        </p:nvSpPr>
        <p:spPr>
          <a:xfrm>
            <a:off x="7422833" y="5068252"/>
            <a:ext cx="6413778" cy="2465903"/>
          </a:xfrm>
          <a:prstGeom prst="roundRect">
            <a:avLst>
              <a:gd name="adj" fmla="val 3670"/>
            </a:avLst>
          </a:prstGeom>
          <a:solidFill>
            <a:srgbClr val="FFFFFF"/>
          </a:solidFill>
          <a:ln w="3048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BR"/>
          </a:p>
        </p:txBody>
      </p:sp>
      <p:sp>
        <p:nvSpPr>
          <p:cNvPr id="17" name="Text 15"/>
          <p:cNvSpPr/>
          <p:nvPr/>
        </p:nvSpPr>
        <p:spPr>
          <a:xfrm>
            <a:off x="7668697" y="5314117"/>
            <a:ext cx="4522946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Coste A, Dessi P, Serrano E (2020)</a:t>
            </a:r>
            <a:endParaRPr lang="en-US" sz="2100" dirty="0"/>
          </a:p>
        </p:txBody>
      </p:sp>
      <p:sp>
        <p:nvSpPr>
          <p:cNvPr id="18" name="Text 16"/>
          <p:cNvSpPr/>
          <p:nvPr/>
        </p:nvSpPr>
        <p:spPr>
          <a:xfrm>
            <a:off x="7668697" y="5779889"/>
            <a:ext cx="5922050" cy="689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Empty nose syndrome.</a:t>
            </a: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Eur Ann Otorhinolaryngol Head Neck Dis. 137(3):187–190.</a:t>
            </a:r>
            <a:endParaRPr lang="en-US" sz="1650" dirty="0"/>
          </a:p>
        </p:txBody>
      </p:sp>
      <p:sp>
        <p:nvSpPr>
          <p:cNvPr id="19" name="Text 17"/>
          <p:cNvSpPr/>
          <p:nvPr/>
        </p:nvSpPr>
        <p:spPr>
          <a:xfrm>
            <a:off x="7668697" y="6598682"/>
            <a:ext cx="5922050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DOI:</a:t>
            </a: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10.1016/j.anorl.2020.03.007</a:t>
            </a:r>
            <a:endParaRPr lang="en-US" sz="16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93761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Agradecimento</a:t>
            </a:r>
            <a:endParaRPr lang="en-US" sz="4450" dirty="0"/>
          </a:p>
        </p:txBody>
      </p:sp>
      <p:sp>
        <p:nvSpPr>
          <p:cNvPr id="8" name="Text 5"/>
          <p:cNvSpPr/>
          <p:nvPr/>
        </p:nvSpPr>
        <p:spPr>
          <a:xfrm>
            <a:off x="6367886" y="2213372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Audiência Pública</a:t>
            </a:r>
            <a:endParaRPr lang="en-US" sz="2650" dirty="0"/>
          </a:p>
        </p:txBody>
      </p:sp>
      <p:sp>
        <p:nvSpPr>
          <p:cNvPr id="9" name="Text 6"/>
          <p:cNvSpPr/>
          <p:nvPr/>
        </p:nvSpPr>
        <p:spPr>
          <a:xfrm>
            <a:off x="6367886" y="2865477"/>
            <a:ext cx="660166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Comissão de Direitos Humanos e Legislação Participativa (CDH)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6367886" y="3795355"/>
            <a:ext cx="615379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Senado</a:t>
            </a:r>
            <a:r>
              <a:rPr lang="en-US" sz="17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Federal  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Brasília, DF 4 de novembro de 2025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6280190" y="5549298"/>
            <a:ext cx="7556421" cy="35957"/>
          </a:xfrm>
          <a:prstGeom prst="rect">
            <a:avLst/>
          </a:prstGeom>
          <a:solidFill>
            <a:srgbClr val="272525">
              <a:alpha val="50000"/>
            </a:srgbClr>
          </a:solidFill>
          <a:ln/>
        </p:spPr>
        <p:txBody>
          <a:bodyPr/>
          <a:lstStyle/>
          <a:p>
            <a:endParaRPr lang="en-BR"/>
          </a:p>
        </p:txBody>
      </p:sp>
      <p:sp>
        <p:nvSpPr>
          <p:cNvPr id="12" name="Text 9"/>
          <p:cNvSpPr/>
          <p:nvPr/>
        </p:nvSpPr>
        <p:spPr>
          <a:xfrm>
            <a:off x="6280190" y="5840373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Agradeço à </a:t>
            </a:r>
            <a:r>
              <a:rPr lang="en-US" sz="17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Senadora Damares Alves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e aos membros da CDH pela oportunidade de apresentar este tema crucial para a saúde pública brasileira. A voz dos pacientes com ENS precisa ser ouvida e suas necessidades, atendidas.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2612"/>
            <a:ext cx="947035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 que é a Síndrome do Nariz Vazio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158511"/>
            <a:ext cx="760428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Síndrome do Nariz Vazio é uma </a:t>
            </a:r>
            <a:r>
              <a:rPr lang="en-US" sz="24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condição rara</a:t>
            </a:r>
            <a:r>
              <a:rPr lang="en-US" sz="2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e </a:t>
            </a:r>
            <a:r>
              <a:rPr lang="en-US" sz="24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debilitante, geralmente de origem iatrogênica, </a:t>
            </a:r>
            <a:r>
              <a:rPr lang="en-US" sz="2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resultante de intervenções cirúrgicas nasais inadequadas.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663161" y="4071033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Resulta da ressecção parcial ou total dos </a:t>
            </a:r>
            <a:r>
              <a:rPr lang="en-US" sz="24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cornetos nasais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663161" y="4513231"/>
            <a:ext cx="760428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Paradoxo clínico: sensação de </a:t>
            </a:r>
            <a:r>
              <a:rPr lang="en-US" sz="24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"nariz entupido"</a:t>
            </a:r>
            <a:r>
              <a:rPr lang="en-US" sz="2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apesar da via aérea amplamente aberta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663161" y="5318332"/>
            <a:ext cx="760428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Alteração profunda da sensação de fluxo aéreo e da função mucosa</a:t>
            </a:r>
            <a:endParaRPr lang="en-US" sz="2400" dirty="0"/>
          </a:p>
        </p:txBody>
      </p:sp>
      <p:sp>
        <p:nvSpPr>
          <p:cNvPr id="7" name="Text 5"/>
          <p:cNvSpPr/>
          <p:nvPr/>
        </p:nvSpPr>
        <p:spPr>
          <a:xfrm>
            <a:off x="663161" y="6123432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Impacto significativo na qualidade de vida e saúde mental</a:t>
            </a:r>
            <a:endParaRPr lang="en-US" sz="24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353" y="1991429"/>
            <a:ext cx="4885015" cy="488501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5805" y="571976"/>
            <a:ext cx="6723340" cy="4212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Funções Essenciais dos Cornetos Nasais</a:t>
            </a:r>
            <a:endParaRPr lang="en-US" sz="3600" dirty="0"/>
          </a:p>
        </p:txBody>
      </p:sp>
      <p:sp>
        <p:nvSpPr>
          <p:cNvPr id="4" name="Text 1"/>
          <p:cNvSpPr/>
          <p:nvPr/>
        </p:nvSpPr>
        <p:spPr>
          <a:xfrm>
            <a:off x="725805" y="1195388"/>
            <a:ext cx="7692390" cy="2156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Os cornetos não são estruturas dispensáveis – desempenham papel fundamental na fisiologia respiratória:</a:t>
            </a:r>
            <a:endParaRPr lang="en-US" sz="1200" dirty="0"/>
          </a:p>
        </p:txBody>
      </p:sp>
      <p:sp>
        <p:nvSpPr>
          <p:cNvPr id="5" name="Shape 2"/>
          <p:cNvSpPr/>
          <p:nvPr/>
        </p:nvSpPr>
        <p:spPr>
          <a:xfrm>
            <a:off x="725805" y="1562576"/>
            <a:ext cx="7692390" cy="1330881"/>
          </a:xfrm>
          <a:prstGeom prst="roundRect">
            <a:avLst>
              <a:gd name="adj" fmla="val 4254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BR"/>
          </a:p>
        </p:txBody>
      </p:sp>
      <p:sp>
        <p:nvSpPr>
          <p:cNvPr id="6" name="Shape 3"/>
          <p:cNvSpPr/>
          <p:nvPr/>
        </p:nvSpPr>
        <p:spPr>
          <a:xfrm>
            <a:off x="868204" y="1704975"/>
            <a:ext cx="404336" cy="404336"/>
          </a:xfrm>
          <a:prstGeom prst="roundRect">
            <a:avLst>
              <a:gd name="adj" fmla="val 22612593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en-BR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9408" y="1816179"/>
            <a:ext cx="181928" cy="18192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68204" y="2244090"/>
            <a:ext cx="1685092" cy="2105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Termorregulação</a:t>
            </a:r>
            <a:endParaRPr lang="en-US" sz="2400" dirty="0"/>
          </a:p>
        </p:txBody>
      </p:sp>
      <p:sp>
        <p:nvSpPr>
          <p:cNvPr id="9" name="Text 5"/>
          <p:cNvSpPr/>
          <p:nvPr/>
        </p:nvSpPr>
        <p:spPr>
          <a:xfrm>
            <a:off x="868204" y="2535436"/>
            <a:ext cx="7407593" cy="2156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Aquecem o ar inspirado antes de atingir os pulmões</a:t>
            </a:r>
            <a:endParaRPr lang="en-US" sz="1050" dirty="0"/>
          </a:p>
        </p:txBody>
      </p:sp>
      <p:sp>
        <p:nvSpPr>
          <p:cNvPr id="10" name="Shape 6"/>
          <p:cNvSpPr/>
          <p:nvPr/>
        </p:nvSpPr>
        <p:spPr>
          <a:xfrm>
            <a:off x="725805" y="3028236"/>
            <a:ext cx="7692390" cy="1330881"/>
          </a:xfrm>
          <a:prstGeom prst="roundRect">
            <a:avLst>
              <a:gd name="adj" fmla="val 4254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BR"/>
          </a:p>
        </p:txBody>
      </p:sp>
      <p:sp>
        <p:nvSpPr>
          <p:cNvPr id="11" name="Shape 7"/>
          <p:cNvSpPr/>
          <p:nvPr/>
        </p:nvSpPr>
        <p:spPr>
          <a:xfrm>
            <a:off x="868204" y="3170634"/>
            <a:ext cx="404336" cy="404336"/>
          </a:xfrm>
          <a:prstGeom prst="roundRect">
            <a:avLst>
              <a:gd name="adj" fmla="val 22612593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en-BR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9408" y="3281839"/>
            <a:ext cx="181928" cy="181928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868204" y="3709749"/>
            <a:ext cx="1685092" cy="2105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Umidificação</a:t>
            </a:r>
            <a:endParaRPr lang="en-US" sz="2400" dirty="0"/>
          </a:p>
        </p:txBody>
      </p:sp>
      <p:sp>
        <p:nvSpPr>
          <p:cNvPr id="14" name="Text 9"/>
          <p:cNvSpPr/>
          <p:nvPr/>
        </p:nvSpPr>
        <p:spPr>
          <a:xfrm>
            <a:off x="868204" y="4001095"/>
            <a:ext cx="7407593" cy="2156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Adicionam umidade ao ar seco, protegendo as vias aéreas</a:t>
            </a:r>
            <a:endParaRPr lang="en-US" sz="1050" dirty="0"/>
          </a:p>
        </p:txBody>
      </p:sp>
      <p:sp>
        <p:nvSpPr>
          <p:cNvPr id="15" name="Shape 10"/>
          <p:cNvSpPr/>
          <p:nvPr/>
        </p:nvSpPr>
        <p:spPr>
          <a:xfrm>
            <a:off x="725805" y="4493895"/>
            <a:ext cx="7692390" cy="1330881"/>
          </a:xfrm>
          <a:prstGeom prst="roundRect">
            <a:avLst>
              <a:gd name="adj" fmla="val 4254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BR"/>
          </a:p>
        </p:txBody>
      </p:sp>
      <p:sp>
        <p:nvSpPr>
          <p:cNvPr id="16" name="Shape 11"/>
          <p:cNvSpPr/>
          <p:nvPr/>
        </p:nvSpPr>
        <p:spPr>
          <a:xfrm>
            <a:off x="868204" y="4636294"/>
            <a:ext cx="404336" cy="404336"/>
          </a:xfrm>
          <a:prstGeom prst="roundRect">
            <a:avLst>
              <a:gd name="adj" fmla="val 22612593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en-BR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9408" y="4747498"/>
            <a:ext cx="181928" cy="181928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868204" y="5175409"/>
            <a:ext cx="1685092" cy="2105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Filtração</a:t>
            </a:r>
            <a:endParaRPr lang="en-US" sz="2400" dirty="0"/>
          </a:p>
        </p:txBody>
      </p:sp>
      <p:sp>
        <p:nvSpPr>
          <p:cNvPr id="19" name="Text 13"/>
          <p:cNvSpPr/>
          <p:nvPr/>
        </p:nvSpPr>
        <p:spPr>
          <a:xfrm>
            <a:off x="868204" y="5466755"/>
            <a:ext cx="7407593" cy="2156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Removem partículas e microrganismos do ar inspirado</a:t>
            </a:r>
            <a:endParaRPr lang="en-US" sz="1050" dirty="0"/>
          </a:p>
        </p:txBody>
      </p:sp>
      <p:sp>
        <p:nvSpPr>
          <p:cNvPr id="20" name="Shape 14"/>
          <p:cNvSpPr/>
          <p:nvPr/>
        </p:nvSpPr>
        <p:spPr>
          <a:xfrm>
            <a:off x="725805" y="5959554"/>
            <a:ext cx="7692390" cy="1330881"/>
          </a:xfrm>
          <a:prstGeom prst="roundRect">
            <a:avLst>
              <a:gd name="adj" fmla="val 4254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BR"/>
          </a:p>
        </p:txBody>
      </p:sp>
      <p:sp>
        <p:nvSpPr>
          <p:cNvPr id="21" name="Shape 15"/>
          <p:cNvSpPr/>
          <p:nvPr/>
        </p:nvSpPr>
        <p:spPr>
          <a:xfrm>
            <a:off x="868204" y="6101953"/>
            <a:ext cx="404336" cy="404336"/>
          </a:xfrm>
          <a:prstGeom prst="roundRect">
            <a:avLst>
              <a:gd name="adj" fmla="val 22612593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en-BR"/>
          </a:p>
        </p:txBody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79408" y="6213158"/>
            <a:ext cx="181928" cy="181928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868204" y="6641068"/>
            <a:ext cx="1685092" cy="2105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Regulação do Fluxo</a:t>
            </a:r>
            <a:endParaRPr lang="en-US" sz="2400" dirty="0"/>
          </a:p>
        </p:txBody>
      </p:sp>
      <p:sp>
        <p:nvSpPr>
          <p:cNvPr id="24" name="Text 17"/>
          <p:cNvSpPr/>
          <p:nvPr/>
        </p:nvSpPr>
        <p:spPr>
          <a:xfrm>
            <a:off x="868204" y="6932414"/>
            <a:ext cx="7407593" cy="2156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Controlam o fluxo aéreo laminar e a turbulência fisiológica</a:t>
            </a:r>
            <a:endParaRPr lang="en-US" sz="1050" dirty="0"/>
          </a:p>
        </p:txBody>
      </p:sp>
      <p:sp>
        <p:nvSpPr>
          <p:cNvPr id="25" name="Text 18"/>
          <p:cNvSpPr/>
          <p:nvPr/>
        </p:nvSpPr>
        <p:spPr>
          <a:xfrm>
            <a:off x="725805" y="7608808"/>
            <a:ext cx="7692390" cy="2156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integração desses mecanismos com o sistema nervoso central é essencial para a percepção normal da respiração.</a:t>
            </a:r>
            <a:endParaRPr lang="en-US"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33770"/>
            <a:ext cx="8419505" cy="637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Manifestações Clínicas Principais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793790" y="1781889"/>
            <a:ext cx="3062168" cy="3827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Sintomas Físicos</a:t>
            </a:r>
            <a:endParaRPr lang="en-US" sz="3600" dirty="0"/>
          </a:p>
        </p:txBody>
      </p:sp>
      <p:sp>
        <p:nvSpPr>
          <p:cNvPr id="4" name="Shape 2"/>
          <p:cNvSpPr/>
          <p:nvPr/>
        </p:nvSpPr>
        <p:spPr>
          <a:xfrm>
            <a:off x="793790" y="2394228"/>
            <a:ext cx="6272451" cy="1630204"/>
          </a:xfrm>
          <a:prstGeom prst="roundRect">
            <a:avLst>
              <a:gd name="adj" fmla="val 6731"/>
            </a:avLst>
          </a:prstGeom>
          <a:solidFill>
            <a:srgbClr val="FFFFFF"/>
          </a:solidFill>
          <a:ln w="2286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BR"/>
          </a:p>
        </p:txBody>
      </p:sp>
      <p:sp>
        <p:nvSpPr>
          <p:cNvPr id="5" name="Shape 3"/>
          <p:cNvSpPr/>
          <p:nvPr/>
        </p:nvSpPr>
        <p:spPr>
          <a:xfrm>
            <a:off x="770930" y="2394228"/>
            <a:ext cx="91440" cy="1630204"/>
          </a:xfrm>
          <a:prstGeom prst="roundRect">
            <a:avLst>
              <a:gd name="adj" fmla="val 93767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en-BR"/>
          </a:p>
        </p:txBody>
      </p:sp>
      <p:sp>
        <p:nvSpPr>
          <p:cNvPr id="6" name="Text 4"/>
          <p:cNvSpPr/>
          <p:nvPr/>
        </p:nvSpPr>
        <p:spPr>
          <a:xfrm>
            <a:off x="1089303" y="2621161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Dispneia Paradoxal</a:t>
            </a:r>
            <a:endParaRPr lang="en-US" sz="2800" dirty="0"/>
          </a:p>
        </p:txBody>
      </p:sp>
      <p:sp>
        <p:nvSpPr>
          <p:cNvPr id="7" name="Text 5"/>
          <p:cNvSpPr/>
          <p:nvPr/>
        </p:nvSpPr>
        <p:spPr>
          <a:xfrm>
            <a:off x="1089303" y="3144083"/>
            <a:ext cx="5750004" cy="653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Sensação de sufocamento e falta de ar, mesmo com vias aéreas abertas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793790" y="4228505"/>
            <a:ext cx="6272451" cy="1303496"/>
          </a:xfrm>
          <a:prstGeom prst="roundRect">
            <a:avLst>
              <a:gd name="adj" fmla="val 8418"/>
            </a:avLst>
          </a:prstGeom>
          <a:solidFill>
            <a:srgbClr val="FFFFFF"/>
          </a:solidFill>
          <a:ln w="2286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BR"/>
          </a:p>
        </p:txBody>
      </p:sp>
      <p:sp>
        <p:nvSpPr>
          <p:cNvPr id="9" name="Shape 7"/>
          <p:cNvSpPr/>
          <p:nvPr/>
        </p:nvSpPr>
        <p:spPr>
          <a:xfrm>
            <a:off x="770930" y="4228505"/>
            <a:ext cx="91440" cy="1303496"/>
          </a:xfrm>
          <a:prstGeom prst="roundRect">
            <a:avLst>
              <a:gd name="adj" fmla="val 93767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en-BR"/>
          </a:p>
        </p:txBody>
      </p:sp>
      <p:sp>
        <p:nvSpPr>
          <p:cNvPr id="10" name="Text 8"/>
          <p:cNvSpPr/>
          <p:nvPr/>
        </p:nvSpPr>
        <p:spPr>
          <a:xfrm>
            <a:off x="1089303" y="4455438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Secura Nasal</a:t>
            </a:r>
            <a:endParaRPr lang="en-US" sz="2800" dirty="0"/>
          </a:p>
        </p:txBody>
      </p:sp>
      <p:sp>
        <p:nvSpPr>
          <p:cNvPr id="11" name="Text 9"/>
          <p:cNvSpPr/>
          <p:nvPr/>
        </p:nvSpPr>
        <p:spPr>
          <a:xfrm>
            <a:off x="1089303" y="4978360"/>
            <a:ext cx="5750004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Ressecamento intenso, queimação e formação de crostas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793790" y="5736074"/>
            <a:ext cx="6272451" cy="1630204"/>
          </a:xfrm>
          <a:prstGeom prst="roundRect">
            <a:avLst>
              <a:gd name="adj" fmla="val 6731"/>
            </a:avLst>
          </a:prstGeom>
          <a:solidFill>
            <a:srgbClr val="FFFFFF"/>
          </a:solidFill>
          <a:ln w="2286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BR"/>
          </a:p>
        </p:txBody>
      </p:sp>
      <p:sp>
        <p:nvSpPr>
          <p:cNvPr id="13" name="Shape 11"/>
          <p:cNvSpPr/>
          <p:nvPr/>
        </p:nvSpPr>
        <p:spPr>
          <a:xfrm>
            <a:off x="770930" y="5736074"/>
            <a:ext cx="91440" cy="1630204"/>
          </a:xfrm>
          <a:prstGeom prst="roundRect">
            <a:avLst>
              <a:gd name="adj" fmla="val 93767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en-BR"/>
          </a:p>
        </p:txBody>
      </p:sp>
      <p:sp>
        <p:nvSpPr>
          <p:cNvPr id="14" name="Text 12"/>
          <p:cNvSpPr/>
          <p:nvPr/>
        </p:nvSpPr>
        <p:spPr>
          <a:xfrm>
            <a:off x="1089303" y="5963007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Distúrbios do Sono</a:t>
            </a:r>
            <a:endParaRPr lang="en-US" sz="2800" dirty="0"/>
          </a:p>
        </p:txBody>
      </p:sp>
      <p:sp>
        <p:nvSpPr>
          <p:cNvPr id="15" name="Text 13"/>
          <p:cNvSpPr/>
          <p:nvPr/>
        </p:nvSpPr>
        <p:spPr>
          <a:xfrm>
            <a:off x="1089303" y="6485930"/>
            <a:ext cx="5750004" cy="653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Insônia e dificuldade para dormir devido à sensação respiratória alterada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7571780" y="1781889"/>
            <a:ext cx="3062168" cy="3827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Impacto Psicológico</a:t>
            </a:r>
            <a:endParaRPr lang="en-US" sz="3600" dirty="0"/>
          </a:p>
        </p:txBody>
      </p:sp>
      <p:sp>
        <p:nvSpPr>
          <p:cNvPr id="17" name="Shape 15"/>
          <p:cNvSpPr/>
          <p:nvPr/>
        </p:nvSpPr>
        <p:spPr>
          <a:xfrm>
            <a:off x="7571780" y="2394228"/>
            <a:ext cx="6272451" cy="1630204"/>
          </a:xfrm>
          <a:prstGeom prst="roundRect">
            <a:avLst>
              <a:gd name="adj" fmla="val 6731"/>
            </a:avLst>
          </a:prstGeom>
          <a:solidFill>
            <a:srgbClr val="FFFFFF"/>
          </a:solidFill>
          <a:ln w="2286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BR"/>
          </a:p>
        </p:txBody>
      </p:sp>
      <p:sp>
        <p:nvSpPr>
          <p:cNvPr id="18" name="Shape 16"/>
          <p:cNvSpPr/>
          <p:nvPr/>
        </p:nvSpPr>
        <p:spPr>
          <a:xfrm>
            <a:off x="7548920" y="2394228"/>
            <a:ext cx="91440" cy="1630204"/>
          </a:xfrm>
          <a:prstGeom prst="roundRect">
            <a:avLst>
              <a:gd name="adj" fmla="val 93767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en-BR"/>
          </a:p>
        </p:txBody>
      </p:sp>
      <p:sp>
        <p:nvSpPr>
          <p:cNvPr id="19" name="Text 17"/>
          <p:cNvSpPr/>
          <p:nvPr/>
        </p:nvSpPr>
        <p:spPr>
          <a:xfrm>
            <a:off x="7867293" y="2621161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Ansiedade</a:t>
            </a:r>
            <a:endParaRPr lang="en-US" sz="2800" dirty="0"/>
          </a:p>
        </p:txBody>
      </p:sp>
      <p:sp>
        <p:nvSpPr>
          <p:cNvPr id="20" name="Text 18"/>
          <p:cNvSpPr/>
          <p:nvPr/>
        </p:nvSpPr>
        <p:spPr>
          <a:xfrm>
            <a:off x="7867293" y="3144083"/>
            <a:ext cx="5750004" cy="653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Preocupação constante com a respiração gera ciclo de ansiedade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7571780" y="4228505"/>
            <a:ext cx="6272451" cy="1630204"/>
          </a:xfrm>
          <a:prstGeom prst="roundRect">
            <a:avLst>
              <a:gd name="adj" fmla="val 6731"/>
            </a:avLst>
          </a:prstGeom>
          <a:solidFill>
            <a:srgbClr val="FFFFFF"/>
          </a:solidFill>
          <a:ln w="2286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BR"/>
          </a:p>
        </p:txBody>
      </p:sp>
      <p:sp>
        <p:nvSpPr>
          <p:cNvPr id="22" name="Shape 20"/>
          <p:cNvSpPr/>
          <p:nvPr/>
        </p:nvSpPr>
        <p:spPr>
          <a:xfrm>
            <a:off x="7548920" y="4228505"/>
            <a:ext cx="91440" cy="1630204"/>
          </a:xfrm>
          <a:prstGeom prst="roundRect">
            <a:avLst>
              <a:gd name="adj" fmla="val 93767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en-BR"/>
          </a:p>
        </p:txBody>
      </p:sp>
      <p:sp>
        <p:nvSpPr>
          <p:cNvPr id="23" name="Text 21"/>
          <p:cNvSpPr/>
          <p:nvPr/>
        </p:nvSpPr>
        <p:spPr>
          <a:xfrm>
            <a:off x="7867293" y="4455438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Depressão</a:t>
            </a:r>
            <a:endParaRPr lang="en-US" sz="2800" dirty="0"/>
          </a:p>
        </p:txBody>
      </p:sp>
      <p:sp>
        <p:nvSpPr>
          <p:cNvPr id="24" name="Text 22"/>
          <p:cNvSpPr/>
          <p:nvPr/>
        </p:nvSpPr>
        <p:spPr>
          <a:xfrm>
            <a:off x="7867293" y="4978360"/>
            <a:ext cx="5750004" cy="653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Quadros depressivos graves associados ao sofrimento crônico</a:t>
            </a:r>
            <a:endParaRPr lang="en-US" sz="1600" dirty="0"/>
          </a:p>
        </p:txBody>
      </p:sp>
      <p:sp>
        <p:nvSpPr>
          <p:cNvPr id="25" name="Shape 23"/>
          <p:cNvSpPr/>
          <p:nvPr/>
        </p:nvSpPr>
        <p:spPr>
          <a:xfrm>
            <a:off x="7571780" y="6062782"/>
            <a:ext cx="6272451" cy="1303496"/>
          </a:xfrm>
          <a:prstGeom prst="roundRect">
            <a:avLst>
              <a:gd name="adj" fmla="val 8418"/>
            </a:avLst>
          </a:prstGeom>
          <a:solidFill>
            <a:srgbClr val="FFFFFF"/>
          </a:solidFill>
          <a:ln w="2286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BR"/>
          </a:p>
        </p:txBody>
      </p:sp>
      <p:sp>
        <p:nvSpPr>
          <p:cNvPr id="26" name="Shape 24"/>
          <p:cNvSpPr/>
          <p:nvPr/>
        </p:nvSpPr>
        <p:spPr>
          <a:xfrm>
            <a:off x="7548920" y="6062782"/>
            <a:ext cx="91440" cy="1303496"/>
          </a:xfrm>
          <a:prstGeom prst="roundRect">
            <a:avLst>
              <a:gd name="adj" fmla="val 93767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en-BR"/>
          </a:p>
        </p:txBody>
      </p:sp>
      <p:sp>
        <p:nvSpPr>
          <p:cNvPr id="27" name="Text 25"/>
          <p:cNvSpPr/>
          <p:nvPr/>
        </p:nvSpPr>
        <p:spPr>
          <a:xfrm>
            <a:off x="7867293" y="6289715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Qualidade de Vida</a:t>
            </a:r>
            <a:endParaRPr lang="en-US" sz="2800" dirty="0"/>
          </a:p>
        </p:txBody>
      </p:sp>
      <p:sp>
        <p:nvSpPr>
          <p:cNvPr id="28" name="Text 26"/>
          <p:cNvSpPr/>
          <p:nvPr/>
        </p:nvSpPr>
        <p:spPr>
          <a:xfrm>
            <a:off x="7867293" y="6812637"/>
            <a:ext cx="5750004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Comprometimento severo das atividades diárias e sociais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7956" y="619125"/>
            <a:ext cx="5955030" cy="5628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0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Fisiopatologia da Síndrome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787956" y="1542098"/>
            <a:ext cx="13054489" cy="2881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ENS resulta de uma cascata complexa de alterações estruturais e neurossensoriais:</a:t>
            </a:r>
            <a:endParaRPr lang="en-US" sz="14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956" y="2032754"/>
            <a:ext cx="900589" cy="108073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868567" y="2212777"/>
            <a:ext cx="2979539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1. Alteração do Fluxo Aéreo</a:t>
            </a:r>
            <a:endParaRPr lang="en-US" sz="2800" dirty="0"/>
          </a:p>
        </p:txBody>
      </p:sp>
      <p:sp>
        <p:nvSpPr>
          <p:cNvPr id="6" name="Text 3"/>
          <p:cNvSpPr/>
          <p:nvPr/>
        </p:nvSpPr>
        <p:spPr>
          <a:xfrm>
            <a:off x="1868567" y="2602111"/>
            <a:ext cx="11973878" cy="2881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Perda da turbulência fisiológica necessária para estimular receptores nasais</a:t>
            </a:r>
            <a:endParaRPr lang="en-US" sz="14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956" y="3113484"/>
            <a:ext cx="900589" cy="108073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868567" y="3293507"/>
            <a:ext cx="2251591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2. Déficit Sensorial</a:t>
            </a:r>
            <a:endParaRPr lang="en-US" sz="2800" dirty="0"/>
          </a:p>
        </p:txBody>
      </p:sp>
      <p:sp>
        <p:nvSpPr>
          <p:cNvPr id="9" name="Text 5"/>
          <p:cNvSpPr/>
          <p:nvPr/>
        </p:nvSpPr>
        <p:spPr>
          <a:xfrm>
            <a:off x="1868567" y="3682841"/>
            <a:ext cx="11973878" cy="2881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Falha dos receptores de temperatura e pressão na mucosa nasal</a:t>
            </a:r>
            <a:endParaRPr lang="en-US" sz="14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956" y="4194215"/>
            <a:ext cx="900589" cy="108073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868567" y="4374237"/>
            <a:ext cx="2314694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3. Disfunção Mucosa</a:t>
            </a:r>
            <a:endParaRPr lang="en-US" sz="2800" dirty="0"/>
          </a:p>
        </p:txBody>
      </p:sp>
      <p:sp>
        <p:nvSpPr>
          <p:cNvPr id="12" name="Text 7"/>
          <p:cNvSpPr/>
          <p:nvPr/>
        </p:nvSpPr>
        <p:spPr>
          <a:xfrm>
            <a:off x="1868567" y="4763572"/>
            <a:ext cx="11973878" cy="2881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Secura crônica, inflamação persistente e infecções secundárias recorrentes</a:t>
            </a:r>
            <a:endParaRPr lang="en-US" sz="14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956" y="5274945"/>
            <a:ext cx="900589" cy="108073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868567" y="5454968"/>
            <a:ext cx="2819995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4. Ciclo Neuropsicológico</a:t>
            </a:r>
            <a:endParaRPr lang="en-US" sz="2800" dirty="0"/>
          </a:p>
        </p:txBody>
      </p:sp>
      <p:sp>
        <p:nvSpPr>
          <p:cNvPr id="15" name="Text 9"/>
          <p:cNvSpPr/>
          <p:nvPr/>
        </p:nvSpPr>
        <p:spPr>
          <a:xfrm>
            <a:off x="1868567" y="5844302"/>
            <a:ext cx="11973878" cy="2881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 cérebro interpreta erroneamente os sinais respiratórios, gerando percepção de dispneia e ansiedade</a:t>
            </a:r>
            <a:endParaRPr lang="en-US" sz="1400" dirty="0"/>
          </a:p>
        </p:txBody>
      </p:sp>
      <p:sp>
        <p:nvSpPr>
          <p:cNvPr id="16" name="Shape 10"/>
          <p:cNvSpPr/>
          <p:nvPr/>
        </p:nvSpPr>
        <p:spPr>
          <a:xfrm>
            <a:off x="787956" y="6558201"/>
            <a:ext cx="13054489" cy="1053346"/>
          </a:xfrm>
          <a:prstGeom prst="roundRect">
            <a:avLst>
              <a:gd name="adj" fmla="val 7182"/>
            </a:avLst>
          </a:prstGeom>
          <a:solidFill>
            <a:srgbClr val="C7C9EA"/>
          </a:solidFill>
          <a:ln/>
        </p:spPr>
        <p:txBody>
          <a:bodyPr/>
          <a:lstStyle/>
          <a:p>
            <a:endParaRPr lang="en-BR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978" y="6831449"/>
            <a:ext cx="225147" cy="180023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1373148" y="6783229"/>
            <a:ext cx="12289274" cy="5762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Importante:</a:t>
            </a:r>
            <a:r>
              <a:rPr lang="en-US" sz="14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A ENS representa um desequilíbrio profundo entre estrutura anatômica e função neurossensorial, onde o cérebro perde a capacidade de interpretar corretamente o ato de respirar.</a:t>
            </a:r>
            <a:endParaRPr lang="en-US" sz="1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773430"/>
            <a:ext cx="4674156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Abordagem Diagnóstica</a:t>
            </a:r>
            <a:endParaRPr lang="en-US" sz="3100" dirty="0"/>
          </a:p>
        </p:txBody>
      </p:sp>
      <p:sp>
        <p:nvSpPr>
          <p:cNvPr id="4" name="Text 1"/>
          <p:cNvSpPr/>
          <p:nvPr/>
        </p:nvSpPr>
        <p:spPr>
          <a:xfrm>
            <a:off x="6280190" y="1507688"/>
            <a:ext cx="7556421" cy="508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 diagnóstico da ENS é essencialmente clínico, baseado em avaliação funcional cuidadosa e exclusão de outras patologias: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6280190" y="2194441"/>
            <a:ext cx="158710" cy="1983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01</a:t>
            </a:r>
            <a:endParaRPr lang="en-US" sz="1250" dirty="0"/>
          </a:p>
        </p:txBody>
      </p:sp>
      <p:sp>
        <p:nvSpPr>
          <p:cNvPr id="6" name="Shape 3"/>
          <p:cNvSpPr/>
          <p:nvPr/>
        </p:nvSpPr>
        <p:spPr>
          <a:xfrm>
            <a:off x="6280190" y="2441258"/>
            <a:ext cx="7556421" cy="22860"/>
          </a:xfrm>
          <a:prstGeom prst="rect">
            <a:avLst/>
          </a:prstGeom>
          <a:solidFill>
            <a:srgbClr val="4950BC"/>
          </a:solidFill>
          <a:ln/>
        </p:spPr>
        <p:txBody>
          <a:bodyPr/>
          <a:lstStyle/>
          <a:p>
            <a:endParaRPr lang="en-BR"/>
          </a:p>
        </p:txBody>
      </p:sp>
      <p:sp>
        <p:nvSpPr>
          <p:cNvPr id="7" name="Text 4"/>
          <p:cNvSpPr/>
          <p:nvPr/>
        </p:nvSpPr>
        <p:spPr>
          <a:xfrm>
            <a:off x="6280190" y="2566273"/>
            <a:ext cx="268700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Avaliação Clínica Detalhada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6280190" y="2909530"/>
            <a:ext cx="755642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História cirúrgica prévia e caracterização minuciosa dos sintomas</a:t>
            </a:r>
            <a:endParaRPr lang="en-US" sz="1250" dirty="0"/>
          </a:p>
        </p:txBody>
      </p:sp>
      <p:sp>
        <p:nvSpPr>
          <p:cNvPr id="9" name="Text 6"/>
          <p:cNvSpPr/>
          <p:nvPr/>
        </p:nvSpPr>
        <p:spPr>
          <a:xfrm>
            <a:off x="6280190" y="3441382"/>
            <a:ext cx="158710" cy="1983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02</a:t>
            </a:r>
            <a:endParaRPr lang="en-US" sz="1250" dirty="0"/>
          </a:p>
        </p:txBody>
      </p:sp>
      <p:sp>
        <p:nvSpPr>
          <p:cNvPr id="10" name="Shape 7"/>
          <p:cNvSpPr/>
          <p:nvPr/>
        </p:nvSpPr>
        <p:spPr>
          <a:xfrm>
            <a:off x="6280190" y="3688199"/>
            <a:ext cx="7556421" cy="22860"/>
          </a:xfrm>
          <a:prstGeom prst="rect">
            <a:avLst/>
          </a:prstGeom>
          <a:solidFill>
            <a:srgbClr val="4950BC"/>
          </a:solidFill>
          <a:ln/>
        </p:spPr>
        <p:txBody>
          <a:bodyPr/>
          <a:lstStyle/>
          <a:p>
            <a:endParaRPr lang="en-BR"/>
          </a:p>
        </p:txBody>
      </p:sp>
      <p:sp>
        <p:nvSpPr>
          <p:cNvPr id="11" name="Text 8"/>
          <p:cNvSpPr/>
          <p:nvPr/>
        </p:nvSpPr>
        <p:spPr>
          <a:xfrm>
            <a:off x="6280190" y="3813215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Questionário ENS6Q</a:t>
            </a:r>
            <a:endParaRPr lang="en-US" sz="2400" dirty="0"/>
          </a:p>
        </p:txBody>
      </p:sp>
      <p:sp>
        <p:nvSpPr>
          <p:cNvPr id="12" name="Text 9"/>
          <p:cNvSpPr/>
          <p:nvPr/>
        </p:nvSpPr>
        <p:spPr>
          <a:xfrm>
            <a:off x="6280190" y="4156472"/>
            <a:ext cx="755642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Instrumento validado internacionalmente para rastreamento e quantificação</a:t>
            </a:r>
            <a:endParaRPr lang="en-US" sz="1250" dirty="0"/>
          </a:p>
        </p:txBody>
      </p:sp>
      <p:sp>
        <p:nvSpPr>
          <p:cNvPr id="13" name="Text 10"/>
          <p:cNvSpPr/>
          <p:nvPr/>
        </p:nvSpPr>
        <p:spPr>
          <a:xfrm>
            <a:off x="6280190" y="4688324"/>
            <a:ext cx="158710" cy="1983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03</a:t>
            </a:r>
            <a:endParaRPr lang="en-US" sz="1250" dirty="0"/>
          </a:p>
        </p:txBody>
      </p:sp>
      <p:sp>
        <p:nvSpPr>
          <p:cNvPr id="14" name="Shape 11"/>
          <p:cNvSpPr/>
          <p:nvPr/>
        </p:nvSpPr>
        <p:spPr>
          <a:xfrm>
            <a:off x="6280190" y="4935141"/>
            <a:ext cx="7556421" cy="22860"/>
          </a:xfrm>
          <a:prstGeom prst="rect">
            <a:avLst/>
          </a:prstGeom>
          <a:solidFill>
            <a:srgbClr val="4950BC"/>
          </a:solidFill>
          <a:ln/>
        </p:spPr>
        <p:txBody>
          <a:bodyPr/>
          <a:lstStyle/>
          <a:p>
            <a:endParaRPr lang="en-BR"/>
          </a:p>
        </p:txBody>
      </p:sp>
      <p:sp>
        <p:nvSpPr>
          <p:cNvPr id="15" name="Text 12"/>
          <p:cNvSpPr/>
          <p:nvPr/>
        </p:nvSpPr>
        <p:spPr>
          <a:xfrm>
            <a:off x="6280190" y="5060156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Endoscopia Nasal</a:t>
            </a:r>
            <a:endParaRPr lang="en-US" sz="2400" dirty="0"/>
          </a:p>
        </p:txBody>
      </p:sp>
      <p:sp>
        <p:nvSpPr>
          <p:cNvPr id="16" name="Text 13"/>
          <p:cNvSpPr/>
          <p:nvPr/>
        </p:nvSpPr>
        <p:spPr>
          <a:xfrm>
            <a:off x="6280190" y="5403413"/>
            <a:ext cx="755642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Visualização direta das estruturas e avaliação da extensão da ressecção</a:t>
            </a:r>
            <a:endParaRPr lang="en-US" sz="1250" dirty="0"/>
          </a:p>
        </p:txBody>
      </p:sp>
      <p:sp>
        <p:nvSpPr>
          <p:cNvPr id="17" name="Text 14"/>
          <p:cNvSpPr/>
          <p:nvPr/>
        </p:nvSpPr>
        <p:spPr>
          <a:xfrm>
            <a:off x="6280190" y="5935266"/>
            <a:ext cx="158710" cy="1983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04</a:t>
            </a:r>
            <a:endParaRPr lang="en-US" sz="1250" dirty="0"/>
          </a:p>
        </p:txBody>
      </p:sp>
      <p:sp>
        <p:nvSpPr>
          <p:cNvPr id="18" name="Shape 15"/>
          <p:cNvSpPr/>
          <p:nvPr/>
        </p:nvSpPr>
        <p:spPr>
          <a:xfrm>
            <a:off x="6280190" y="6182082"/>
            <a:ext cx="7556421" cy="22860"/>
          </a:xfrm>
          <a:prstGeom prst="rect">
            <a:avLst/>
          </a:prstGeom>
          <a:solidFill>
            <a:srgbClr val="4950BC"/>
          </a:solidFill>
          <a:ln/>
        </p:spPr>
        <p:txBody>
          <a:bodyPr/>
          <a:lstStyle/>
          <a:p>
            <a:endParaRPr lang="en-BR"/>
          </a:p>
        </p:txBody>
      </p:sp>
      <p:sp>
        <p:nvSpPr>
          <p:cNvPr id="19" name="Text 16"/>
          <p:cNvSpPr/>
          <p:nvPr/>
        </p:nvSpPr>
        <p:spPr>
          <a:xfrm>
            <a:off x="6280190" y="6307098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Testes Funcionais</a:t>
            </a:r>
            <a:endParaRPr lang="en-US" sz="2400" dirty="0"/>
          </a:p>
        </p:txBody>
      </p:sp>
      <p:sp>
        <p:nvSpPr>
          <p:cNvPr id="20" name="Text 17"/>
          <p:cNvSpPr/>
          <p:nvPr/>
        </p:nvSpPr>
        <p:spPr>
          <a:xfrm>
            <a:off x="6280190" y="6650355"/>
            <a:ext cx="755642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Rinomanometria, avaliação olfatória e medição de umidade/temperatura intranasal</a:t>
            </a:r>
            <a:endParaRPr lang="en-US" sz="1250" dirty="0"/>
          </a:p>
        </p:txBody>
      </p:sp>
      <p:sp>
        <p:nvSpPr>
          <p:cNvPr id="21" name="Text 18"/>
          <p:cNvSpPr/>
          <p:nvPr/>
        </p:nvSpPr>
        <p:spPr>
          <a:xfrm>
            <a:off x="6280190" y="7202091"/>
            <a:ext cx="755642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integração desses elementos permite diagnóstico preciso e planejamento terapêutico adequado.</a:t>
            </a:r>
            <a:endParaRPr lang="en-US" sz="1250" dirty="0"/>
          </a:p>
        </p:txBody>
      </p:sp>
    </p:spTree>
    <p:extLst>
      <p:ext uri="{BB962C8B-B14F-4D97-AF65-F5344CB8AC3E}">
        <p14:creationId xmlns:p14="http://schemas.microsoft.com/office/powerpoint/2010/main" val="1605143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74381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Empty Nose Syndrome: “Functional Nasal Obstruction” as a Predisposing Risk Prior to Nasal Surgery </a:t>
            </a:r>
          </a:p>
        </p:txBody>
      </p:sp>
      <p:sp>
        <p:nvSpPr>
          <p:cNvPr id="4" name="Text 1"/>
          <p:cNvSpPr/>
          <p:nvPr/>
        </p:nvSpPr>
        <p:spPr>
          <a:xfrm>
            <a:off x="793790" y="4979524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Uma análise crítica baseada no estudo de Png, Kalish &amp; Sacks (2023) sobre "Obstrução Nasal Funcional" e suas implicações para a </a:t>
            </a:r>
            <a:r>
              <a:rPr lang="en-US" sz="1750" dirty="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saúde</a:t>
            </a: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50" dirty="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pública</a:t>
            </a: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750" dirty="0"/>
          </a:p>
        </p:txBody>
      </p:sp>
      <p:pic>
        <p:nvPicPr>
          <p:cNvPr id="2052" name="Picture 4" descr="Current Diagnosis &amp; Treatment in Otolaryngology-Head &amp; Neck Surgery (LANGE  CURRENT Series): 9780071402378: Medicine &amp; Health Science Books @ Amazon.com">
            <a:extLst>
              <a:ext uri="{FF2B5EF4-FFF2-40B4-BE49-F238E27FC236}">
                <a16:creationId xmlns:a16="http://schemas.microsoft.com/office/drawing/2014/main" id="{813FFE67-B04C-4ACD-987D-1261813D7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728" y="743811"/>
            <a:ext cx="4411047" cy="568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5F057B-6C45-D3AF-4210-33D48846CD2A}"/>
              </a:ext>
            </a:extLst>
          </p:cNvPr>
          <p:cNvSpPr txBox="1"/>
          <p:nvPr/>
        </p:nvSpPr>
        <p:spPr>
          <a:xfrm>
            <a:off x="669248" y="7518928"/>
            <a:ext cx="130428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 err="1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Png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, LH, Kalish, L. &amp; Sacks, R.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Síndrome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 do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Nariz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 Vazio: A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Defesa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 da “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Obstrução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 Nasal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Funcional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”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como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 Fator de Risco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Predisponente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 à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Cirurgia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 Nasal.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Merriweather Sans" pitchFamily="2" charset="77"/>
              </a:rPr>
              <a:t>Curr </a:t>
            </a:r>
            <a:r>
              <a:rPr lang="en-US" sz="1200" b="0" i="1" dirty="0" err="1">
                <a:solidFill>
                  <a:srgbClr val="222222"/>
                </a:solidFill>
                <a:effectLst/>
                <a:latin typeface="Merriweather Sans" pitchFamily="2" charset="77"/>
              </a:rPr>
              <a:t>Otorhinolaryngol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Merriweather Sans" pitchFamily="2" charset="77"/>
              </a:rPr>
              <a:t> Rep </a:t>
            </a:r>
            <a:r>
              <a:rPr lang="en-US" sz="1200" b="1" i="0" dirty="0">
                <a:solidFill>
                  <a:srgbClr val="222222"/>
                </a:solidFill>
                <a:effectLst/>
                <a:latin typeface="Merriweather Sans" pitchFamily="2" charset="77"/>
              </a:rPr>
              <a:t>11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Merriweather Sans" pitchFamily="2" charset="77"/>
              </a:rPr>
              <a:t> , 422–429 (2023). https://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Merriweather Sans" pitchFamily="2" charset="77"/>
              </a:rPr>
              <a:t>doi.org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Merriweather Sans" pitchFamily="2" charset="77"/>
              </a:rPr>
              <a:t>/10.1007/s40136-023-00487-w</a:t>
            </a:r>
            <a:endParaRPr lang="en-BR" sz="1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57670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Contexto científico: redefinindo a Síndrome do Nariz Vazio</a:t>
            </a:r>
            <a:endParaRPr lang="en-US" sz="44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8188E9-C04D-074D-9B3C-5C067CB10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597166"/>
            <a:ext cx="13205652" cy="23930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C3F7E9-36E3-EA93-3F14-D63597D465F8}"/>
              </a:ext>
            </a:extLst>
          </p:cNvPr>
          <p:cNvSpPr txBox="1"/>
          <p:nvPr/>
        </p:nvSpPr>
        <p:spPr>
          <a:xfrm>
            <a:off x="669248" y="7518928"/>
            <a:ext cx="130428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 err="1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Png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, LH, Kalish, L. &amp; Sacks, R.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Síndrome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 do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Nariz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 Vazio: A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Defesa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 da “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Obstrução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 Nasal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Funcional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”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como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 Fator de Risco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Predisponente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 à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Cirurgia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 Nasal.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Merriweather Sans" pitchFamily="2" charset="77"/>
              </a:rPr>
              <a:t>Curr </a:t>
            </a:r>
            <a:r>
              <a:rPr lang="en-US" sz="1200" b="0" i="1" dirty="0" err="1">
                <a:solidFill>
                  <a:srgbClr val="222222"/>
                </a:solidFill>
                <a:effectLst/>
                <a:latin typeface="Merriweather Sans" pitchFamily="2" charset="77"/>
              </a:rPr>
              <a:t>Otorhinolaryngol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Merriweather Sans" pitchFamily="2" charset="77"/>
              </a:rPr>
              <a:t> Rep </a:t>
            </a:r>
            <a:r>
              <a:rPr lang="en-US" sz="1200" b="1" i="0" dirty="0">
                <a:solidFill>
                  <a:srgbClr val="222222"/>
                </a:solidFill>
                <a:effectLst/>
                <a:latin typeface="Merriweather Sans" pitchFamily="2" charset="77"/>
              </a:rPr>
              <a:t>11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Merriweather Sans" pitchFamily="2" charset="77"/>
              </a:rPr>
              <a:t> , 422–429 (2023). https://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Merriweather Sans" pitchFamily="2" charset="77"/>
              </a:rPr>
              <a:t>doi.org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Merriweather Sans" pitchFamily="2" charset="77"/>
              </a:rPr>
              <a:t>/10.1007/s40136-023-00487-w</a:t>
            </a:r>
            <a:endParaRPr lang="en-BR" sz="1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2680" y="725686"/>
            <a:ext cx="7711440" cy="19184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Mudança de paradigma: da culpa cirúrgica à fisiologia perceptiva</a:t>
            </a:r>
            <a:endParaRPr lang="en-US" sz="40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680" y="2951083"/>
            <a:ext cx="1023223" cy="150649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430452" y="3155632"/>
            <a:ext cx="2573655" cy="319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Paradigma tradicional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7430452" y="3598188"/>
            <a:ext cx="6483668" cy="654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ENS vista exclusivamente como complicação iatrogênica — resultado direto de ressecção excessiva de tecido nasal durante turbinectomia.</a:t>
            </a:r>
            <a:endParaRPr lang="en-US" sz="16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2680" y="4457581"/>
            <a:ext cx="1023223" cy="183392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430452" y="4662130"/>
            <a:ext cx="2558177" cy="319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Novo paradigma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7430452" y="5104686"/>
            <a:ext cx="6483668" cy="9822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ENS como manifestação de disfunção sensorial e psicossocial prévia, potencialmente exacerbada — mas não necessariamente causada — pela cirurgia.</a:t>
            </a:r>
            <a:endParaRPr lang="en-US" sz="1600" dirty="0"/>
          </a:p>
        </p:txBody>
      </p:sp>
      <p:sp>
        <p:nvSpPr>
          <p:cNvPr id="10" name="Text 5"/>
          <p:cNvSpPr/>
          <p:nvPr/>
        </p:nvSpPr>
        <p:spPr>
          <a:xfrm>
            <a:off x="6202680" y="6521648"/>
            <a:ext cx="7711440" cy="9822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Esta reinterpretação não exime a responsabilidade cirúrgica, mas amplia a compreensão etiológica e demanda protocolos de avaliação pré-operatória mais rigorosos.</a:t>
            </a:r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1344</Words>
  <Application>Microsoft Macintosh PowerPoint</Application>
  <PresentationFormat>Custom</PresentationFormat>
  <Paragraphs>159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Inter</vt:lpstr>
      <vt:lpstr>Inter Bold</vt:lpstr>
      <vt:lpstr>Inter Light</vt:lpstr>
      <vt:lpstr>Merriweather Sans</vt:lpstr>
      <vt:lpstr>Raleway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marcio nakanishi</cp:lastModifiedBy>
  <cp:revision>6</cp:revision>
  <dcterms:created xsi:type="dcterms:W3CDTF">2025-11-04T08:59:40Z</dcterms:created>
  <dcterms:modified xsi:type="dcterms:W3CDTF">2025-11-04T13:30:50Z</dcterms:modified>
</cp:coreProperties>
</file>