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4" r:id="rId2"/>
    <p:sldId id="284" r:id="rId3"/>
    <p:sldId id="263" r:id="rId4"/>
    <p:sldId id="265" r:id="rId5"/>
    <p:sldId id="266" r:id="rId6"/>
    <p:sldId id="267" r:id="rId7"/>
    <p:sldId id="268" r:id="rId8"/>
    <p:sldId id="269" r:id="rId9"/>
    <p:sldId id="273" r:id="rId10"/>
    <p:sldId id="277" r:id="rId11"/>
    <p:sldId id="271" r:id="rId12"/>
    <p:sldId id="278" r:id="rId13"/>
    <p:sldId id="270" r:id="rId14"/>
    <p:sldId id="274" r:id="rId15"/>
    <p:sldId id="283" r:id="rId16"/>
    <p:sldId id="279" r:id="rId17"/>
    <p:sldId id="281" r:id="rId18"/>
    <p:sldId id="256" r:id="rId19"/>
    <p:sldId id="257" r:id="rId20"/>
    <p:sldId id="286"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23"/>
    <p:restoredTop sz="94828"/>
  </p:normalViewPr>
  <p:slideViewPr>
    <p:cSldViewPr snapToGrid="0" snapToObjects="1">
      <p:cViewPr>
        <p:scale>
          <a:sx n="117" d="100"/>
          <a:sy n="117" d="100"/>
        </p:scale>
        <p:origin x="144"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9405A-F456-C74E-ACCD-2570DEE8825B}" type="datetimeFigureOut">
              <a:rPr lang="pt-BR" smtClean="0"/>
              <a:t>07/11/17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8AEC3-7AB5-354A-993B-D0AA72A2D4C3}" type="slidenum">
              <a:rPr lang="pt-BR" smtClean="0"/>
              <a:t>‹n.º›</a:t>
            </a:fld>
            <a:endParaRPr lang="pt-BR"/>
          </a:p>
        </p:txBody>
      </p:sp>
    </p:spTree>
    <p:extLst>
      <p:ext uri="{BB962C8B-B14F-4D97-AF65-F5344CB8AC3E}">
        <p14:creationId xmlns:p14="http://schemas.microsoft.com/office/powerpoint/2010/main" val="197634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estilo do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89BD3A2-F5C7-A149-B5B8-855AC0304446}" type="datetimeFigureOut">
              <a:rPr lang="pt-BR" smtClean="0"/>
              <a:t>07/11/17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67438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89BD3A2-F5C7-A149-B5B8-855AC0304446}" type="datetimeFigureOut">
              <a:rPr lang="pt-BR" smtClean="0"/>
              <a:t>07/11/17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1399086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estilo do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89BD3A2-F5C7-A149-B5B8-855AC0304446}" type="datetimeFigureOut">
              <a:rPr lang="pt-BR" smtClean="0"/>
              <a:t>07/11/17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164806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89BD3A2-F5C7-A149-B5B8-855AC0304446}" type="datetimeFigureOut">
              <a:rPr lang="pt-BR" smtClean="0"/>
              <a:t>07/11/17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212414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estilo do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os estilos de texto mestres</a:t>
            </a:r>
          </a:p>
        </p:txBody>
      </p:sp>
      <p:sp>
        <p:nvSpPr>
          <p:cNvPr id="4" name="Espaço Reservado para Data 3"/>
          <p:cNvSpPr>
            <a:spLocks noGrp="1"/>
          </p:cNvSpPr>
          <p:nvPr>
            <p:ph type="dt" sz="half" idx="10"/>
          </p:nvPr>
        </p:nvSpPr>
        <p:spPr/>
        <p:txBody>
          <a:bodyPr/>
          <a:lstStyle/>
          <a:p>
            <a:fld id="{A89BD3A2-F5C7-A149-B5B8-855AC0304446}" type="datetimeFigureOut">
              <a:rPr lang="pt-BR" smtClean="0"/>
              <a:t>07/11/17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74280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estilo do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89BD3A2-F5C7-A149-B5B8-855AC0304446}" type="datetimeFigureOut">
              <a:rPr lang="pt-BR" smtClean="0"/>
              <a:t>07/11/17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919563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estilo do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89BD3A2-F5C7-A149-B5B8-855AC0304446}" type="datetimeFigureOut">
              <a:rPr lang="pt-BR" smtClean="0"/>
              <a:t>07/11/17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1809571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estilo do título mestre</a:t>
            </a:r>
            <a:endParaRPr lang="pt-BR"/>
          </a:p>
        </p:txBody>
      </p:sp>
      <p:sp>
        <p:nvSpPr>
          <p:cNvPr id="3" name="Espaço Reservado para Data 2"/>
          <p:cNvSpPr>
            <a:spLocks noGrp="1"/>
          </p:cNvSpPr>
          <p:nvPr>
            <p:ph type="dt" sz="half" idx="10"/>
          </p:nvPr>
        </p:nvSpPr>
        <p:spPr/>
        <p:txBody>
          <a:bodyPr/>
          <a:lstStyle/>
          <a:p>
            <a:fld id="{A89BD3A2-F5C7-A149-B5B8-855AC0304446}" type="datetimeFigureOut">
              <a:rPr lang="pt-BR" smtClean="0"/>
              <a:t>07/11/17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81181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89BD3A2-F5C7-A149-B5B8-855AC0304446}" type="datetimeFigureOut">
              <a:rPr lang="pt-BR" smtClean="0"/>
              <a:t>07/11/17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1244911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estilo do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5" name="Espaço Reservado para Data 4"/>
          <p:cNvSpPr>
            <a:spLocks noGrp="1"/>
          </p:cNvSpPr>
          <p:nvPr>
            <p:ph type="dt" sz="half" idx="10"/>
          </p:nvPr>
        </p:nvSpPr>
        <p:spPr/>
        <p:txBody>
          <a:bodyPr/>
          <a:lstStyle/>
          <a:p>
            <a:fld id="{A89BD3A2-F5C7-A149-B5B8-855AC0304446}" type="datetimeFigureOut">
              <a:rPr lang="pt-BR" smtClean="0"/>
              <a:t>07/11/17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290928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estilo do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5" name="Espaço Reservado para Data 4"/>
          <p:cNvSpPr>
            <a:spLocks noGrp="1"/>
          </p:cNvSpPr>
          <p:nvPr>
            <p:ph type="dt" sz="half" idx="10"/>
          </p:nvPr>
        </p:nvSpPr>
        <p:spPr/>
        <p:txBody>
          <a:bodyPr/>
          <a:lstStyle/>
          <a:p>
            <a:fld id="{A89BD3A2-F5C7-A149-B5B8-855AC0304446}" type="datetimeFigureOut">
              <a:rPr lang="pt-BR" smtClean="0"/>
              <a:t>07/11/17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BFCA19A-47A5-F74F-A2DE-2C5D48BDDF64}" type="slidenum">
              <a:rPr lang="pt-BR" smtClean="0"/>
              <a:t>‹n.º›</a:t>
            </a:fld>
            <a:endParaRPr lang="pt-BR"/>
          </a:p>
        </p:txBody>
      </p:sp>
    </p:spTree>
    <p:extLst>
      <p:ext uri="{BB962C8B-B14F-4D97-AF65-F5344CB8AC3E}">
        <p14:creationId xmlns:p14="http://schemas.microsoft.com/office/powerpoint/2010/main" val="19663845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estilo do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BD3A2-F5C7-A149-B5B8-855AC0304446}" type="datetimeFigureOut">
              <a:rPr lang="pt-BR" smtClean="0"/>
              <a:t>07/11/17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CA19A-47A5-F74F-A2DE-2C5D48BDDF64}" type="slidenum">
              <a:rPr lang="pt-BR" smtClean="0"/>
              <a:t>‹n.º›</a:t>
            </a:fld>
            <a:endParaRPr lang="pt-BR"/>
          </a:p>
        </p:txBody>
      </p:sp>
    </p:spTree>
    <p:extLst>
      <p:ext uri="{BB962C8B-B14F-4D97-AF65-F5344CB8AC3E}">
        <p14:creationId xmlns:p14="http://schemas.microsoft.com/office/powerpoint/2010/main" val="1113711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tiff"/><Relationship Id="rId3" Type="http://schemas.openxmlformats.org/officeDocument/2006/relationships/image" Target="../media/image2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 Id="rId3"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 Id="rId3" Type="http://schemas.openxmlformats.org/officeDocument/2006/relationships/image" Target="../media/image3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tiff"/><Relationship Id="rId7" Type="http://schemas.openxmlformats.org/officeDocument/2006/relationships/image" Target="../media/image15.tiff"/><Relationship Id="rId8" Type="http://schemas.openxmlformats.org/officeDocument/2006/relationships/image" Target="../media/image16.tiff"/><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023257" y="965198"/>
            <a:ext cx="6766078" cy="4927601"/>
          </a:xfrm>
        </p:spPr>
        <p:txBody>
          <a:bodyPr anchor="ctr">
            <a:normAutofit/>
          </a:bodyPr>
          <a:lstStyle/>
          <a:p>
            <a:pPr algn="r"/>
            <a:r>
              <a:rPr lang="pt-BR" dirty="0" smtClean="0"/>
              <a:t>Indagações sobre o status e futuro da </a:t>
            </a:r>
            <a:r>
              <a:rPr lang="pt-BR" b="1" dirty="0" smtClean="0"/>
              <a:t>Refinaria </a:t>
            </a:r>
            <a:r>
              <a:rPr lang="pt-BR" b="1" dirty="0"/>
              <a:t>Potiguar Clara </a:t>
            </a:r>
            <a:r>
              <a:rPr lang="pt-BR" b="1" dirty="0" smtClean="0"/>
              <a:t>Camarão</a:t>
            </a:r>
            <a:r>
              <a:rPr lang="pt-BR" dirty="0" smtClean="0"/>
              <a:t/>
            </a:r>
            <a:br>
              <a:rPr lang="pt-BR" dirty="0" smtClean="0"/>
            </a:br>
            <a:r>
              <a:rPr lang="pt-BR" dirty="0" smtClean="0"/>
              <a:t>RPCC, Guamaré, RN</a:t>
            </a:r>
            <a:endParaRPr lang="pt-BR" dirty="0"/>
          </a:p>
        </p:txBody>
      </p:sp>
      <p:sp>
        <p:nvSpPr>
          <p:cNvPr id="3" name="Subtítulo 2"/>
          <p:cNvSpPr>
            <a:spLocks noGrp="1"/>
          </p:cNvSpPr>
          <p:nvPr>
            <p:ph type="subTitle" idx="1"/>
          </p:nvPr>
        </p:nvSpPr>
        <p:spPr>
          <a:xfrm>
            <a:off x="8454570" y="1019629"/>
            <a:ext cx="3093963" cy="4927602"/>
          </a:xfrm>
        </p:spPr>
        <p:txBody>
          <a:bodyPr anchor="ctr">
            <a:normAutofit/>
          </a:bodyPr>
          <a:lstStyle/>
          <a:p>
            <a:pPr algn="l"/>
            <a:r>
              <a:rPr lang="pt-BR" sz="2000" dirty="0" smtClean="0">
                <a:solidFill>
                  <a:srgbClr val="FFFFFF"/>
                </a:solidFill>
              </a:rPr>
              <a:t>Audiência </a:t>
            </a:r>
            <a:r>
              <a:rPr lang="pt-BR" sz="2000" dirty="0">
                <a:solidFill>
                  <a:srgbClr val="FFFFFF"/>
                </a:solidFill>
              </a:rPr>
              <a:t>Pública da Comissão de Desenvolvimento Regional e Turismo</a:t>
            </a:r>
          </a:p>
          <a:p>
            <a:pPr algn="l"/>
            <a:endParaRPr lang="pt-BR" sz="2000" dirty="0">
              <a:solidFill>
                <a:srgbClr val="FFFFFF"/>
              </a:solidFill>
            </a:endParaRPr>
          </a:p>
          <a:p>
            <a:pPr algn="l"/>
            <a:r>
              <a:rPr lang="pt-BR" sz="2000" dirty="0">
                <a:solidFill>
                  <a:srgbClr val="FFFFFF"/>
                </a:solidFill>
              </a:rPr>
              <a:t>Senado Federal </a:t>
            </a:r>
            <a:r>
              <a:rPr lang="mr-IN" sz="2000" dirty="0">
                <a:solidFill>
                  <a:srgbClr val="FFFFFF"/>
                </a:solidFill>
              </a:rPr>
              <a:t>–</a:t>
            </a:r>
            <a:r>
              <a:rPr lang="pt-BR" sz="2000" dirty="0">
                <a:solidFill>
                  <a:srgbClr val="FFFFFF"/>
                </a:solidFill>
              </a:rPr>
              <a:t> </a:t>
            </a:r>
            <a:r>
              <a:rPr lang="pt-BR" sz="2000" dirty="0" smtClean="0">
                <a:solidFill>
                  <a:srgbClr val="FFFFFF"/>
                </a:solidFill>
              </a:rPr>
              <a:t>Brasília </a:t>
            </a:r>
            <a:r>
              <a:rPr lang="pt-BR" sz="2000" dirty="0">
                <a:solidFill>
                  <a:srgbClr val="FFFFFF"/>
                </a:solidFill>
              </a:rPr>
              <a:t>DF </a:t>
            </a:r>
          </a:p>
          <a:p>
            <a:pPr algn="l"/>
            <a:endParaRPr lang="pt-BR" sz="2000" dirty="0">
              <a:solidFill>
                <a:srgbClr val="FFFFFF"/>
              </a:solidFill>
            </a:endParaRPr>
          </a:p>
          <a:p>
            <a:pPr algn="l"/>
            <a:r>
              <a:rPr lang="pt-BR" sz="2000" dirty="0">
                <a:solidFill>
                  <a:srgbClr val="FFFFFF"/>
                </a:solidFill>
              </a:rPr>
              <a:t>08 de novembro de </a:t>
            </a:r>
            <a:r>
              <a:rPr lang="pt-BR" sz="2000" dirty="0" smtClean="0">
                <a:solidFill>
                  <a:srgbClr val="FFFFFF"/>
                </a:solidFill>
              </a:rPr>
              <a:t>2017</a:t>
            </a:r>
          </a:p>
          <a:p>
            <a:pPr algn="l"/>
            <a:r>
              <a:rPr lang="pt-BR" sz="2000" dirty="0" smtClean="0">
                <a:solidFill>
                  <a:srgbClr val="FFFFFF"/>
                </a:solidFill>
              </a:rPr>
              <a:t/>
            </a:r>
            <a:br>
              <a:rPr lang="pt-BR" sz="2000" dirty="0" smtClean="0">
                <a:solidFill>
                  <a:srgbClr val="FFFFFF"/>
                </a:solidFill>
              </a:rPr>
            </a:br>
            <a:r>
              <a:rPr lang="pt-BR" sz="2000" dirty="0" smtClean="0">
                <a:solidFill>
                  <a:srgbClr val="FFC000"/>
                </a:solidFill>
              </a:rPr>
              <a:t>Jean-Paul Prates</a:t>
            </a:r>
          </a:p>
          <a:p>
            <a:pPr algn="l"/>
            <a:r>
              <a:rPr lang="pt-BR" sz="2000" dirty="0" err="1" smtClean="0">
                <a:solidFill>
                  <a:srgbClr val="FFC000"/>
                </a:solidFill>
              </a:rPr>
              <a:t>jpprates@cerne.org.br</a:t>
            </a:r>
            <a:endParaRPr lang="pt-BR" sz="2000" dirty="0">
              <a:solidFill>
                <a:srgbClr val="FFC000"/>
              </a:solidFill>
            </a:endParaRPr>
          </a:p>
        </p:txBody>
      </p:sp>
    </p:spTree>
    <p:extLst>
      <p:ext uri="{BB962C8B-B14F-4D97-AF65-F5344CB8AC3E}">
        <p14:creationId xmlns:p14="http://schemas.microsoft.com/office/powerpoint/2010/main" val="27498103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p:cNvPicPr/>
          <p:nvPr/>
        </p:nvPicPr>
        <p:blipFill rotWithShape="1">
          <a:blip r:embed="rId2">
            <a:extLst>
              <a:ext uri="{28A0092B-C50C-407E-A947-70E740481C1C}">
                <a14:useLocalDpi xmlns:a14="http://schemas.microsoft.com/office/drawing/2010/main" val="0"/>
              </a:ext>
            </a:extLst>
          </a:blip>
          <a:srcRect l="9145" r="11061"/>
          <a:stretch/>
        </p:blipFill>
        <p:spPr>
          <a:xfrm>
            <a:off x="643466" y="643467"/>
            <a:ext cx="5372099" cy="5571066"/>
          </a:xfrm>
          <a:prstGeom prst="rect">
            <a:avLst/>
          </a:prstGeom>
        </p:spPr>
      </p:pic>
      <p:pic>
        <p:nvPicPr>
          <p:cNvPr id="3" name="Imagem 2"/>
          <p:cNvPicPr/>
          <p:nvPr/>
        </p:nvPicPr>
        <p:blipFill rotWithShape="1">
          <a:blip r:embed="rId3"/>
          <a:srcRect l="19829" r="21832"/>
          <a:stretch/>
        </p:blipFill>
        <p:spPr>
          <a:xfrm>
            <a:off x="6176433" y="643467"/>
            <a:ext cx="5372099" cy="5571066"/>
          </a:xfrm>
          <a:prstGeom prst="rect">
            <a:avLst/>
          </a:prstGeom>
        </p:spPr>
      </p:pic>
    </p:spTree>
    <p:extLst>
      <p:ext uri="{BB962C8B-B14F-4D97-AF65-F5344CB8AC3E}">
        <p14:creationId xmlns:p14="http://schemas.microsoft.com/office/powerpoint/2010/main" val="1630372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284" y="643467"/>
            <a:ext cx="5000031" cy="5571066"/>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91" y="643467"/>
            <a:ext cx="5041814" cy="5571066"/>
          </a:xfrm>
          <a:prstGeom prst="rect">
            <a:avLst/>
          </a:prstGeom>
        </p:spPr>
      </p:pic>
      <p:sp>
        <p:nvSpPr>
          <p:cNvPr id="2" name="CaixaDeTexto 1"/>
          <p:cNvSpPr txBox="1"/>
          <p:nvPr/>
        </p:nvSpPr>
        <p:spPr>
          <a:xfrm>
            <a:off x="789284" y="6357258"/>
            <a:ext cx="10242932" cy="369332"/>
          </a:xfrm>
          <a:prstGeom prst="rect">
            <a:avLst/>
          </a:prstGeom>
          <a:noFill/>
        </p:spPr>
        <p:txBody>
          <a:bodyPr wrap="none" rtlCol="0">
            <a:spAutoFit/>
          </a:bodyPr>
          <a:lstStyle/>
          <a:p>
            <a:r>
              <a:rPr lang="pt-BR" dirty="0" smtClean="0"/>
              <a:t>Recorde mais recente: 19.841 m3 no mês de setembro/2017 (QAV) ~ 1000 abastecimentos de A320 por mês</a:t>
            </a:r>
            <a:endParaRPr lang="pt-BR" dirty="0"/>
          </a:p>
        </p:txBody>
      </p:sp>
    </p:spTree>
    <p:extLst>
      <p:ext uri="{BB962C8B-B14F-4D97-AF65-F5344CB8AC3E}">
        <p14:creationId xmlns:p14="http://schemas.microsoft.com/office/powerpoint/2010/main" val="3843586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p:nvPr/>
        </p:nvPicPr>
        <p:blipFill rotWithShape="1">
          <a:blip r:embed="rId2">
            <a:extLst>
              <a:ext uri="{28A0092B-C50C-407E-A947-70E740481C1C}">
                <a14:useLocalDpi xmlns:a14="http://schemas.microsoft.com/office/drawing/2010/main" val="0"/>
              </a:ext>
            </a:extLst>
          </a:blip>
          <a:srcRect l="940" r="2879"/>
          <a:stretch/>
        </p:blipFill>
        <p:spPr bwMode="auto">
          <a:xfrm>
            <a:off x="6090612" y="10"/>
            <a:ext cx="6101387" cy="6857990"/>
          </a:xfrm>
          <a:prstGeom prst="rect">
            <a:avLst/>
          </a:prstGeom>
          <a:noFill/>
          <a:effectLst/>
          <a:extLst/>
        </p:spPr>
      </p:pic>
      <p:sp>
        <p:nvSpPr>
          <p:cNvPr id="2" name="Título 1"/>
          <p:cNvSpPr>
            <a:spLocks noGrp="1"/>
          </p:cNvSpPr>
          <p:nvPr>
            <p:ph type="title"/>
          </p:nvPr>
        </p:nvSpPr>
        <p:spPr>
          <a:xfrm>
            <a:off x="648929" y="629266"/>
            <a:ext cx="5127031" cy="1676603"/>
          </a:xfrm>
        </p:spPr>
        <p:txBody>
          <a:bodyPr>
            <a:normAutofit/>
          </a:bodyPr>
          <a:lstStyle/>
          <a:p>
            <a:r>
              <a:rPr lang="pt-BR" dirty="0" smtClean="0"/>
              <a:t>RPCC</a:t>
            </a:r>
            <a:endParaRPr lang="pt-BR" dirty="0"/>
          </a:p>
        </p:txBody>
      </p:sp>
      <p:sp>
        <p:nvSpPr>
          <p:cNvPr id="3" name="Espaço Reservado para Conteúdo 2"/>
          <p:cNvSpPr>
            <a:spLocks noGrp="1"/>
          </p:cNvSpPr>
          <p:nvPr>
            <p:ph idx="1"/>
          </p:nvPr>
        </p:nvSpPr>
        <p:spPr>
          <a:xfrm>
            <a:off x="648930" y="2438400"/>
            <a:ext cx="5127029" cy="3785419"/>
          </a:xfrm>
        </p:spPr>
        <p:txBody>
          <a:bodyPr>
            <a:normAutofit lnSpcReduction="10000"/>
          </a:bodyPr>
          <a:lstStyle/>
          <a:p>
            <a:r>
              <a:rPr lang="pt-BR" sz="2000" dirty="0"/>
              <a:t>Atualmente ocupa a </a:t>
            </a:r>
            <a:r>
              <a:rPr lang="pt-BR" sz="2000" b="1" dirty="0"/>
              <a:t>11ª</a:t>
            </a:r>
            <a:r>
              <a:rPr lang="pt-BR" sz="2000" dirty="0"/>
              <a:t> posição em capacidade de refinação entre as </a:t>
            </a:r>
            <a:r>
              <a:rPr lang="pt-BR" sz="2000" b="1" dirty="0"/>
              <a:t>20</a:t>
            </a:r>
            <a:r>
              <a:rPr lang="pt-BR" sz="2000" dirty="0"/>
              <a:t> refinarias do </a:t>
            </a:r>
            <a:r>
              <a:rPr lang="pt-BR" sz="2000" dirty="0" smtClean="0"/>
              <a:t>Brasil</a:t>
            </a:r>
          </a:p>
          <a:p>
            <a:r>
              <a:rPr lang="pt-BR" sz="2000" dirty="0" smtClean="0"/>
              <a:t>É </a:t>
            </a:r>
            <a:r>
              <a:rPr lang="pt-BR" sz="2000" dirty="0" smtClean="0"/>
              <a:t>um </a:t>
            </a:r>
            <a:r>
              <a:rPr lang="pt-BR" sz="2000" dirty="0"/>
              <a:t>dos sítios de </a:t>
            </a:r>
            <a:r>
              <a:rPr lang="pt-BR" sz="2000" dirty="0" smtClean="0"/>
              <a:t>refino mais </a:t>
            </a:r>
            <a:r>
              <a:rPr lang="pt-BR" sz="2000" dirty="0"/>
              <a:t>"</a:t>
            </a:r>
            <a:r>
              <a:rPr lang="pt-BR" sz="2000" dirty="0" smtClean="0"/>
              <a:t>expansíveis</a:t>
            </a:r>
            <a:r>
              <a:rPr lang="pt-BR" sz="2000" dirty="0"/>
              <a:t>" do país, sem maiores restrições quanto ao crescimento </a:t>
            </a:r>
            <a:r>
              <a:rPr lang="pt-BR" sz="2000" dirty="0" smtClean="0"/>
              <a:t>territorial</a:t>
            </a:r>
          </a:p>
          <a:p>
            <a:r>
              <a:rPr lang="pt-BR" sz="2000" dirty="0" smtClean="0"/>
              <a:t>Capacidade de processamento licenciada já supera a produção atual da Refinaria de Manaus (REMAN) que é de ~32 mil </a:t>
            </a:r>
            <a:r>
              <a:rPr lang="pt-BR" sz="2000" dirty="0" err="1" smtClean="0"/>
              <a:t>b</a:t>
            </a:r>
            <a:r>
              <a:rPr lang="pt-BR" sz="2000" dirty="0" smtClean="0"/>
              <a:t>/</a:t>
            </a:r>
            <a:r>
              <a:rPr lang="pt-BR" sz="2000" dirty="0" err="1" smtClean="0"/>
              <a:t>d</a:t>
            </a:r>
            <a:endParaRPr lang="pt-BR" sz="2000" dirty="0" smtClean="0"/>
          </a:p>
          <a:p>
            <a:r>
              <a:rPr lang="pt-BR" sz="2000" dirty="0" smtClean="0"/>
              <a:t>Com pouco investimento e pouco tempo de execução de aprimoramentos e expansões, pode atingir 60 mil </a:t>
            </a:r>
            <a:r>
              <a:rPr lang="pt-BR" sz="2000" dirty="0" err="1" smtClean="0"/>
              <a:t>b</a:t>
            </a:r>
            <a:r>
              <a:rPr lang="pt-BR" sz="2000" dirty="0" smtClean="0"/>
              <a:t>/</a:t>
            </a:r>
            <a:r>
              <a:rPr lang="pt-BR" sz="2000" dirty="0" err="1" smtClean="0"/>
              <a:t>d</a:t>
            </a:r>
            <a:r>
              <a:rPr lang="pt-BR" sz="2000" dirty="0" smtClean="0"/>
              <a:t> de capacidade</a:t>
            </a:r>
            <a:br>
              <a:rPr lang="pt-BR" sz="2000" dirty="0" smtClean="0"/>
            </a:br>
            <a:r>
              <a:rPr lang="pt-BR" sz="2000" dirty="0" smtClean="0"/>
              <a:t>(Investimento estimado em R$500 milhões) </a:t>
            </a:r>
          </a:p>
        </p:txBody>
      </p:sp>
    </p:spTree>
    <p:extLst>
      <p:ext uri="{BB962C8B-B14F-4D97-AF65-F5344CB8AC3E}">
        <p14:creationId xmlns:p14="http://schemas.microsoft.com/office/powerpoint/2010/main" val="3151695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76200"/>
            <a:ext cx="10079985" cy="6702117"/>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46531"/>
            <a:ext cx="1975104" cy="1311469"/>
          </a:xfrm>
          <a:prstGeom prst="rect">
            <a:avLst/>
          </a:prstGeom>
        </p:spPr>
      </p:pic>
      <p:sp>
        <p:nvSpPr>
          <p:cNvPr id="5" name="CaixaDeTexto 4"/>
          <p:cNvSpPr txBox="1"/>
          <p:nvPr/>
        </p:nvSpPr>
        <p:spPr>
          <a:xfrm>
            <a:off x="8645968" y="76200"/>
            <a:ext cx="2488117" cy="1754326"/>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pt-BR" dirty="0" smtClean="0"/>
              <a:t>QAV </a:t>
            </a:r>
            <a:r>
              <a:rPr lang="mr-IN" dirty="0" smtClean="0"/>
              <a:t>–</a:t>
            </a:r>
            <a:r>
              <a:rPr lang="pt-BR" dirty="0" smtClean="0"/>
              <a:t>  580m3/dia </a:t>
            </a:r>
          </a:p>
          <a:p>
            <a:r>
              <a:rPr lang="pt-BR" dirty="0" smtClean="0"/>
              <a:t>i.e. 580 mil litros por dia</a:t>
            </a:r>
          </a:p>
          <a:p>
            <a:r>
              <a:rPr lang="pt-BR" dirty="0" smtClean="0"/>
              <a:t>Mercados: RN, CE, PB, PI</a:t>
            </a:r>
            <a:br>
              <a:rPr lang="pt-BR" dirty="0" smtClean="0"/>
            </a:br>
            <a:r>
              <a:rPr lang="pt-BR" dirty="0" smtClean="0"/>
              <a:t/>
            </a:r>
            <a:br>
              <a:rPr lang="pt-BR" dirty="0" smtClean="0"/>
            </a:br>
            <a:r>
              <a:rPr lang="pt-BR" dirty="0" smtClean="0"/>
              <a:t>Recorde em Set/2017 </a:t>
            </a:r>
            <a:br>
              <a:rPr lang="pt-BR" dirty="0" smtClean="0"/>
            </a:br>
            <a:r>
              <a:rPr lang="pt-BR" dirty="0" smtClean="0"/>
              <a:t>(19.842 m3 no mês) </a:t>
            </a:r>
            <a:endParaRPr lang="pt-BR" dirty="0"/>
          </a:p>
        </p:txBody>
      </p:sp>
    </p:spTree>
    <p:extLst>
      <p:ext uri="{BB962C8B-B14F-4D97-AF65-F5344CB8AC3E}">
        <p14:creationId xmlns:p14="http://schemas.microsoft.com/office/powerpoint/2010/main" val="715013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76200"/>
            <a:ext cx="10079985" cy="6702117"/>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 y="5466848"/>
            <a:ext cx="1975104" cy="1311469"/>
          </a:xfrm>
          <a:prstGeom prst="rect">
            <a:avLst/>
          </a:prstGeom>
        </p:spPr>
      </p:pic>
      <p:sp>
        <p:nvSpPr>
          <p:cNvPr id="4" name="CaixaDeTexto 3"/>
          <p:cNvSpPr txBox="1"/>
          <p:nvPr/>
        </p:nvSpPr>
        <p:spPr>
          <a:xfrm>
            <a:off x="7644540" y="76200"/>
            <a:ext cx="3489545" cy="1477328"/>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pt-BR" dirty="0" smtClean="0"/>
              <a:t>DIE (S500)</a:t>
            </a:r>
            <a:br>
              <a:rPr lang="pt-BR" dirty="0" smtClean="0"/>
            </a:br>
            <a:r>
              <a:rPr lang="pt-BR" dirty="0" smtClean="0"/>
              <a:t>1600 m3/</a:t>
            </a:r>
            <a:r>
              <a:rPr lang="pt-BR" dirty="0" err="1" smtClean="0"/>
              <a:t>d</a:t>
            </a:r>
            <a:endParaRPr lang="pt-BR" dirty="0" smtClean="0"/>
          </a:p>
          <a:p>
            <a:r>
              <a:rPr lang="pt-BR" dirty="0" smtClean="0"/>
              <a:t>i.e. 1 milhão e 600 mil litros por dia</a:t>
            </a:r>
          </a:p>
          <a:p>
            <a:endParaRPr lang="pt-BR" dirty="0"/>
          </a:p>
          <a:p>
            <a:r>
              <a:rPr lang="pt-BR" dirty="0" smtClean="0"/>
              <a:t>Mercados: RN, CE, PI</a:t>
            </a:r>
            <a:endParaRPr lang="pt-BR" dirty="0"/>
          </a:p>
        </p:txBody>
      </p:sp>
    </p:spTree>
    <p:extLst>
      <p:ext uri="{BB962C8B-B14F-4D97-AF65-F5344CB8AC3E}">
        <p14:creationId xmlns:p14="http://schemas.microsoft.com/office/powerpoint/2010/main" val="1967397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p:cNvPicPr>
            <a:picLocks noGrp="1" noChangeAspect="1"/>
          </p:cNvPicPr>
          <p:nvPr>
            <p:ph idx="1"/>
          </p:nvPr>
        </p:nvPicPr>
        <p:blipFill rotWithShape="1">
          <a:blip r:embed="rId2">
            <a:extLst>
              <a:ext uri="{28A0092B-C50C-407E-A947-70E740481C1C}">
                <a14:useLocalDpi xmlns:a14="http://schemas.microsoft.com/office/drawing/2010/main" val="0"/>
              </a:ext>
            </a:extLst>
          </a:blip>
          <a:srcRect t="15414"/>
          <a:stretch/>
        </p:blipFill>
        <p:spPr>
          <a:xfrm>
            <a:off x="-1" y="10"/>
            <a:ext cx="12192000" cy="6857990"/>
          </a:xfrm>
          <a:prstGeom prst="rect">
            <a:avLst/>
          </a:prstGeom>
        </p:spPr>
      </p:pic>
      <p:sp>
        <p:nvSpPr>
          <p:cNvPr id="10" name="Freeform 5">
            <a:extLst>
              <a:ext uri="{FF2B5EF4-FFF2-40B4-BE49-F238E27FC236}">
                <a16:creationId xmlns:a16="http://schemas.microsoft.com/office/drawing/2014/main" xmlns=""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xmlns=""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RPCC Gerentes Gerais</a:t>
            </a:r>
          </a:p>
        </p:txBody>
      </p:sp>
      <p:sp>
        <p:nvSpPr>
          <p:cNvPr id="4" name="Espaço Reservado para Texto 3"/>
          <p:cNvSpPr>
            <a:spLocks noGrp="1"/>
          </p:cNvSpPr>
          <p:nvPr>
            <p:ph type="body" sz="half" idx="2"/>
          </p:nvPr>
        </p:nvSpPr>
        <p:spPr>
          <a:xfrm>
            <a:off x="525516" y="3417573"/>
            <a:ext cx="4593021" cy="2619839"/>
          </a:xfrm>
        </p:spPr>
        <p:txBody>
          <a:bodyPr vert="horz" lIns="91440" tIns="45720" rIns="91440" bIns="45720" rtlCol="0" anchor="ctr">
            <a:normAutofit/>
          </a:bodyPr>
          <a:lstStyle/>
          <a:p>
            <a:pPr lvl="0" indent="-228600">
              <a:spcBef>
                <a:spcPts val="0"/>
              </a:spcBef>
              <a:buFont typeface="Arial" panose="020B0604020202020204" pitchFamily="34" charset="0"/>
              <a:buChar char="•"/>
            </a:pPr>
            <a:r>
              <a:rPr lang="en-US" sz="1800" dirty="0"/>
              <a:t>Ney </a:t>
            </a:r>
            <a:r>
              <a:rPr lang="en-US" sz="1800" dirty="0" err="1"/>
              <a:t>Faria</a:t>
            </a:r>
            <a:r>
              <a:rPr lang="en-US" sz="1800" dirty="0"/>
              <a:t> </a:t>
            </a:r>
            <a:r>
              <a:rPr lang="en-US" sz="1800" dirty="0" err="1"/>
              <a:t>Argolo</a:t>
            </a:r>
            <a:r>
              <a:rPr lang="en-US" sz="1800" dirty="0"/>
              <a:t> (2009-2013)</a:t>
            </a:r>
          </a:p>
          <a:p>
            <a:pPr lvl="0" indent="-228600">
              <a:spcBef>
                <a:spcPts val="0"/>
              </a:spcBef>
              <a:buFont typeface="Arial" panose="020B0604020202020204" pitchFamily="34" charset="0"/>
              <a:buChar char="•"/>
            </a:pPr>
            <a:r>
              <a:rPr lang="en-US" sz="1800" dirty="0"/>
              <a:t>Daniel Sales Correa (2013-2014)</a:t>
            </a:r>
          </a:p>
          <a:p>
            <a:pPr lvl="0" indent="-228600">
              <a:spcBef>
                <a:spcPts val="0"/>
              </a:spcBef>
              <a:buFont typeface="Arial" panose="020B0604020202020204" pitchFamily="34" charset="0"/>
              <a:buChar char="•"/>
            </a:pPr>
            <a:r>
              <a:rPr lang="en-US" sz="1800" dirty="0"/>
              <a:t>Arthur Oliveira (2014-2015)</a:t>
            </a:r>
          </a:p>
          <a:p>
            <a:pPr lvl="0" indent="-228600">
              <a:spcBef>
                <a:spcPts val="0"/>
              </a:spcBef>
              <a:buFont typeface="Arial" panose="020B0604020202020204" pitchFamily="34" charset="0"/>
              <a:buChar char="•"/>
            </a:pPr>
            <a:r>
              <a:rPr lang="en-US" sz="1800" dirty="0"/>
              <a:t>David </a:t>
            </a:r>
            <a:r>
              <a:rPr lang="en-US" sz="1800" dirty="0" err="1"/>
              <a:t>Paulino</a:t>
            </a:r>
            <a:r>
              <a:rPr lang="en-US" sz="1800" dirty="0"/>
              <a:t> (2016-2017) </a:t>
            </a:r>
          </a:p>
          <a:p>
            <a:pPr lvl="0" indent="-228600">
              <a:spcBef>
                <a:spcPts val="0"/>
              </a:spcBef>
              <a:buFont typeface="Arial" panose="020B0604020202020204" pitchFamily="34" charset="0"/>
              <a:buChar char="•"/>
            </a:pPr>
            <a:r>
              <a:rPr lang="en-US" sz="1800" dirty="0"/>
              <a:t>Wagner </a:t>
            </a:r>
            <a:r>
              <a:rPr lang="en-US" sz="1800" dirty="0" err="1"/>
              <a:t>Diniz</a:t>
            </a:r>
            <a:r>
              <a:rPr lang="en-US" sz="1800" dirty="0"/>
              <a:t> </a:t>
            </a:r>
            <a:r>
              <a:rPr lang="en-US" sz="1800" dirty="0" err="1"/>
              <a:t>Boni</a:t>
            </a:r>
            <a:r>
              <a:rPr lang="en-US" sz="1800" dirty="0"/>
              <a:t> (</a:t>
            </a:r>
            <a:r>
              <a:rPr lang="en-US" sz="1800" dirty="0" smtClean="0"/>
              <a:t>2017-?)</a:t>
            </a:r>
            <a:endParaRPr lang="en-US" sz="1800" dirty="0"/>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678632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B2AF202-99CD-4D7D-B75F-9C9E5FCB35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solidFill>
            <a:srgbClr val="F4A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7D0293F-4714-4ED3-9B3D-2009BAD305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rgbClr val="347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xmlns="" id="{0EDAB602-A0DB-4325-8907-4F988F91100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4846320" cy="0"/>
          </a:xfrm>
          <a:prstGeom prst="line">
            <a:avLst/>
          </a:prstGeom>
          <a:ln>
            <a:solidFill>
              <a:srgbClr val="34762A"/>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t="12784" r="1" b="12433"/>
          <a:stretch/>
        </p:blipFill>
        <p:spPr>
          <a:xfrm>
            <a:off x="8776091" y="2503727"/>
            <a:ext cx="2931277" cy="3897073"/>
          </a:xfrm>
          <a:prstGeom prst="rect">
            <a:avLst/>
          </a:prstGeom>
        </p:spPr>
      </p:pic>
      <p:pic>
        <p:nvPicPr>
          <p:cNvPr id="8" name="Espaço Reservado para Conteúdo 3"/>
          <p:cNvPicPr>
            <a:picLocks noChangeAspect="1"/>
          </p:cNvPicPr>
          <p:nvPr/>
        </p:nvPicPr>
        <p:blipFill rotWithShape="1">
          <a:blip r:embed="rId3">
            <a:extLst>
              <a:ext uri="{28A0092B-C50C-407E-A947-70E740481C1C}">
                <a14:useLocalDpi xmlns:a14="http://schemas.microsoft.com/office/drawing/2010/main" val="0"/>
              </a:ext>
            </a:extLst>
          </a:blip>
          <a:srcRect t="7743" r="5" b="6476"/>
          <a:stretch/>
        </p:blipFill>
        <p:spPr>
          <a:xfrm>
            <a:off x="6408277" y="481264"/>
            <a:ext cx="2213811" cy="2855799"/>
          </a:xfrm>
          <a:prstGeom prst="rect">
            <a:avLst/>
          </a:prstGeom>
        </p:spPr>
      </p:pic>
      <p:sp>
        <p:nvSpPr>
          <p:cNvPr id="2" name="Título 1"/>
          <p:cNvSpPr>
            <a:spLocks noGrp="1"/>
          </p:cNvSpPr>
          <p:nvPr>
            <p:ph type="title"/>
          </p:nvPr>
        </p:nvSpPr>
        <p:spPr>
          <a:xfrm>
            <a:off x="838200" y="365125"/>
            <a:ext cx="4981734" cy="1212315"/>
          </a:xfrm>
        </p:spPr>
        <p:txBody>
          <a:bodyPr anchor="b">
            <a:normAutofit/>
          </a:bodyPr>
          <a:lstStyle/>
          <a:p>
            <a:r>
              <a:rPr lang="pt-BR" sz="4000" dirty="0" smtClean="0"/>
              <a:t>A RPCC vai deixar de ser uma refinaria?</a:t>
            </a:r>
            <a:endParaRPr lang="pt-BR" sz="4000" dirty="0"/>
          </a:p>
        </p:txBody>
      </p:sp>
      <p:sp>
        <p:nvSpPr>
          <p:cNvPr id="10" name="Content Placeholder 9"/>
          <p:cNvSpPr>
            <a:spLocks noGrp="1"/>
          </p:cNvSpPr>
          <p:nvPr>
            <p:ph idx="1"/>
          </p:nvPr>
        </p:nvSpPr>
        <p:spPr>
          <a:xfrm>
            <a:off x="838200" y="1825624"/>
            <a:ext cx="5099304" cy="4721479"/>
          </a:xfrm>
        </p:spPr>
        <p:txBody>
          <a:bodyPr>
            <a:normAutofit fontScale="92500" lnSpcReduction="10000"/>
          </a:bodyPr>
          <a:lstStyle/>
          <a:p>
            <a:pPr marL="0" indent="0">
              <a:buClr>
                <a:srgbClr val="34762A"/>
              </a:buClr>
              <a:buNone/>
            </a:pPr>
            <a:r>
              <a:rPr lang="en-US" sz="2000" dirty="0"/>
              <a:t>1) </a:t>
            </a:r>
            <a:r>
              <a:rPr lang="en-US" sz="2000" dirty="0" smtClean="0"/>
              <a:t>Como </a:t>
            </a:r>
            <a:r>
              <a:rPr lang="en-US" sz="2000" dirty="0"/>
              <a:t>se </a:t>
            </a:r>
            <a:r>
              <a:rPr lang="en-US" sz="2000" dirty="0" err="1"/>
              <a:t>dará</a:t>
            </a:r>
            <a:r>
              <a:rPr lang="en-US" sz="2000" dirty="0"/>
              <a:t> </a:t>
            </a:r>
            <a:r>
              <a:rPr lang="en-US" sz="2000" dirty="0" err="1"/>
              <a:t>detalhadamente</a:t>
            </a:r>
            <a:r>
              <a:rPr lang="en-US" sz="2000" dirty="0"/>
              <a:t> a </a:t>
            </a:r>
            <a:r>
              <a:rPr lang="en-US" sz="2000" dirty="0" err="1"/>
              <a:t>redução</a:t>
            </a:r>
            <a:r>
              <a:rPr lang="en-US" sz="2000" dirty="0"/>
              <a:t> de </a:t>
            </a:r>
            <a:r>
              <a:rPr lang="en-US" sz="2000" dirty="0" err="1"/>
              <a:t>custos</a:t>
            </a:r>
            <a:r>
              <a:rPr lang="en-US" sz="2000" dirty="0"/>
              <a:t> com a </a:t>
            </a:r>
            <a:r>
              <a:rPr lang="en-US" sz="2000" dirty="0" err="1"/>
              <a:t>modificação</a:t>
            </a:r>
            <a:r>
              <a:rPr lang="en-US" sz="2000" dirty="0"/>
              <a:t> de </a:t>
            </a:r>
            <a:r>
              <a:rPr lang="en-US" sz="2000" dirty="0" err="1"/>
              <a:t>estrutura</a:t>
            </a:r>
            <a:r>
              <a:rPr lang="en-US" sz="2000" dirty="0"/>
              <a:t>? </a:t>
            </a:r>
            <a:r>
              <a:rPr lang="en-US" sz="2000" dirty="0" err="1"/>
              <a:t>Será</a:t>
            </a:r>
            <a:r>
              <a:rPr lang="en-US" sz="2000" dirty="0"/>
              <a:t> </a:t>
            </a:r>
            <a:r>
              <a:rPr lang="en-US" sz="2000" dirty="0" err="1"/>
              <a:t>só</a:t>
            </a:r>
            <a:r>
              <a:rPr lang="en-US" sz="2000" dirty="0"/>
              <a:t> </a:t>
            </a:r>
            <a:r>
              <a:rPr lang="en-US" sz="2000" dirty="0" smtClean="0"/>
              <a:t>a </a:t>
            </a:r>
            <a:r>
              <a:rPr lang="en-US" sz="2000" dirty="0" err="1" smtClean="0"/>
              <a:t>redução</a:t>
            </a:r>
            <a:r>
              <a:rPr lang="en-US" sz="2000" dirty="0" smtClean="0"/>
              <a:t> </a:t>
            </a:r>
            <a:r>
              <a:rPr lang="en-US" sz="2000" dirty="0"/>
              <a:t>de </a:t>
            </a:r>
            <a:r>
              <a:rPr lang="en-US" sz="2000" dirty="0" err="1"/>
              <a:t>gerências</a:t>
            </a:r>
            <a:r>
              <a:rPr lang="en-US" sz="2000" dirty="0" smtClean="0"/>
              <a:t>? </a:t>
            </a:r>
            <a:r>
              <a:rPr lang="en-US" sz="2000" dirty="0" err="1" smtClean="0"/>
              <a:t>Qual</a:t>
            </a:r>
            <a:r>
              <a:rPr lang="en-US" sz="2000" dirty="0" smtClean="0"/>
              <a:t> a </a:t>
            </a:r>
            <a:r>
              <a:rPr lang="en-US" sz="2000" dirty="0" err="1" smtClean="0"/>
              <a:t>consequência</a:t>
            </a:r>
            <a:r>
              <a:rPr lang="en-US" sz="2000" dirty="0" smtClean="0"/>
              <a:t> para </a:t>
            </a:r>
            <a:r>
              <a:rPr lang="en-US" sz="2000" dirty="0" err="1" smtClean="0"/>
              <a:t>os</a:t>
            </a:r>
            <a:r>
              <a:rPr lang="en-US" sz="2000" dirty="0" smtClean="0"/>
              <a:t> </a:t>
            </a:r>
            <a:r>
              <a:rPr lang="en-US" sz="2000" dirty="0" err="1" smtClean="0"/>
              <a:t>demais</a:t>
            </a:r>
            <a:r>
              <a:rPr lang="en-US" sz="2000" dirty="0" smtClean="0"/>
              <a:t> </a:t>
            </a:r>
            <a:r>
              <a:rPr lang="en-US" sz="2000" dirty="0" err="1" smtClean="0"/>
              <a:t>empregados</a:t>
            </a:r>
            <a:r>
              <a:rPr lang="en-US" sz="2000" dirty="0" smtClean="0"/>
              <a:t> e </a:t>
            </a:r>
            <a:r>
              <a:rPr lang="en-US" sz="2000" dirty="0" err="1" smtClean="0"/>
              <a:t>contratados</a:t>
            </a:r>
            <a:r>
              <a:rPr lang="en-US" sz="2000" dirty="0" smtClean="0"/>
              <a:t> da RPCC </a:t>
            </a:r>
            <a:r>
              <a:rPr lang="en-US" sz="2000" dirty="0" err="1" smtClean="0"/>
              <a:t>atual</a:t>
            </a:r>
            <a:r>
              <a:rPr lang="en-US" sz="2000" dirty="0" smtClean="0"/>
              <a:t>*? </a:t>
            </a:r>
          </a:p>
          <a:p>
            <a:pPr marL="0" indent="0">
              <a:buClr>
                <a:srgbClr val="34762A"/>
              </a:buClr>
              <a:buNone/>
            </a:pPr>
            <a:r>
              <a:rPr lang="en-US" sz="2000" dirty="0" smtClean="0"/>
              <a:t>2</a:t>
            </a:r>
            <a:r>
              <a:rPr lang="en-US" sz="2000" dirty="0"/>
              <a:t>) </a:t>
            </a:r>
            <a:r>
              <a:rPr lang="en-US" sz="2000" dirty="0" smtClean="0"/>
              <a:t>A </a:t>
            </a:r>
            <a:r>
              <a:rPr lang="en-US" sz="2000" dirty="0" err="1"/>
              <a:t>área</a:t>
            </a:r>
            <a:r>
              <a:rPr lang="en-US" sz="2000" dirty="0"/>
              <a:t> </a:t>
            </a:r>
            <a:r>
              <a:rPr lang="en-US" sz="2000" dirty="0" err="1"/>
              <a:t>comercial</a:t>
            </a:r>
            <a:r>
              <a:rPr lang="en-US" sz="2000" dirty="0"/>
              <a:t> da </a:t>
            </a:r>
            <a:r>
              <a:rPr lang="en-US" sz="2000" dirty="0" err="1"/>
              <a:t>estrutura</a:t>
            </a:r>
            <a:r>
              <a:rPr lang="en-US" sz="2000" dirty="0"/>
              <a:t> </a:t>
            </a:r>
            <a:r>
              <a:rPr lang="en-US" sz="2000" dirty="0" err="1"/>
              <a:t>será</a:t>
            </a:r>
            <a:r>
              <a:rPr lang="en-US" sz="2000" dirty="0"/>
              <a:t> </a:t>
            </a:r>
            <a:r>
              <a:rPr lang="en-US" sz="2000" dirty="0" err="1"/>
              <a:t>mantida</a:t>
            </a:r>
            <a:r>
              <a:rPr lang="en-US" sz="2000" dirty="0"/>
              <a:t> da </a:t>
            </a:r>
            <a:r>
              <a:rPr lang="en-US" sz="2000" dirty="0" err="1"/>
              <a:t>mesma</a:t>
            </a:r>
            <a:r>
              <a:rPr lang="en-US" sz="2000" dirty="0"/>
              <a:t> </a:t>
            </a:r>
            <a:r>
              <a:rPr lang="en-US" sz="2000" dirty="0" smtClean="0"/>
              <a:t>forma**?</a:t>
            </a:r>
          </a:p>
          <a:p>
            <a:pPr marL="0" indent="0">
              <a:buClr>
                <a:srgbClr val="34762A"/>
              </a:buClr>
              <a:buNone/>
            </a:pPr>
            <a:r>
              <a:rPr lang="en-US" sz="2000" dirty="0" smtClean="0"/>
              <a:t>3</a:t>
            </a:r>
            <a:r>
              <a:rPr lang="en-US" sz="2000" dirty="0"/>
              <a:t>) </a:t>
            </a:r>
            <a:r>
              <a:rPr lang="en-US" sz="2000" dirty="0" err="1"/>
              <a:t>Serão</a:t>
            </a:r>
            <a:r>
              <a:rPr lang="en-US" sz="2000" dirty="0"/>
              <a:t> </a:t>
            </a:r>
            <a:r>
              <a:rPr lang="en-US" sz="2000" dirty="0" err="1"/>
              <a:t>mantidos</a:t>
            </a:r>
            <a:r>
              <a:rPr lang="en-US" sz="2000" dirty="0"/>
              <a:t> </a:t>
            </a:r>
            <a:r>
              <a:rPr lang="en-US" sz="2000" dirty="0" err="1"/>
              <a:t>os</a:t>
            </a:r>
            <a:r>
              <a:rPr lang="en-US" sz="2000" dirty="0"/>
              <a:t> </a:t>
            </a:r>
            <a:r>
              <a:rPr lang="en-US" sz="2000" dirty="0" err="1"/>
              <a:t>planos</a:t>
            </a:r>
            <a:r>
              <a:rPr lang="en-US" sz="2000" dirty="0"/>
              <a:t> de </a:t>
            </a:r>
            <a:r>
              <a:rPr lang="en-US" sz="2000" dirty="0" err="1"/>
              <a:t>ampliação</a:t>
            </a:r>
            <a:r>
              <a:rPr lang="en-US" sz="2000" dirty="0"/>
              <a:t> </a:t>
            </a:r>
            <a:r>
              <a:rPr lang="en-US" sz="2000" dirty="0" err="1"/>
              <a:t>previstos</a:t>
            </a:r>
            <a:r>
              <a:rPr lang="en-US" sz="2000" dirty="0"/>
              <a:t> para a RPCC</a:t>
            </a:r>
            <a:r>
              <a:rPr lang="en-US" sz="2000" dirty="0" smtClean="0"/>
              <a:t>? </a:t>
            </a:r>
            <a:r>
              <a:rPr lang="en-US" sz="2000" dirty="0" err="1" smtClean="0"/>
              <a:t>Haverá</a:t>
            </a:r>
            <a:r>
              <a:rPr lang="en-US" sz="2000" dirty="0" smtClean="0"/>
              <a:t> </a:t>
            </a:r>
            <a:r>
              <a:rPr lang="en-US" sz="2000" dirty="0" err="1" smtClean="0"/>
              <a:t>expansão</a:t>
            </a:r>
            <a:r>
              <a:rPr lang="en-US" sz="2000" dirty="0" smtClean="0"/>
              <a:t>? </a:t>
            </a:r>
          </a:p>
          <a:p>
            <a:pPr marL="0" indent="0">
              <a:buClr>
                <a:srgbClr val="34762A"/>
              </a:buClr>
              <a:buNone/>
            </a:pPr>
            <a:r>
              <a:rPr lang="en-US" sz="2000" dirty="0" smtClean="0"/>
              <a:t>4) </a:t>
            </a:r>
            <a:r>
              <a:rPr lang="en-US" sz="2000" dirty="0" err="1"/>
              <a:t>Alguma</a:t>
            </a:r>
            <a:r>
              <a:rPr lang="en-US" sz="2000" dirty="0"/>
              <a:t> </a:t>
            </a:r>
            <a:r>
              <a:rPr lang="en-US" sz="2000" dirty="0" err="1"/>
              <a:t>linha</a:t>
            </a:r>
            <a:r>
              <a:rPr lang="en-US" sz="2000" dirty="0"/>
              <a:t> de </a:t>
            </a:r>
            <a:r>
              <a:rPr lang="en-US" sz="2000" dirty="0" err="1"/>
              <a:t>produtos</a:t>
            </a:r>
            <a:r>
              <a:rPr lang="en-US" sz="2000" dirty="0"/>
              <a:t> </a:t>
            </a:r>
            <a:r>
              <a:rPr lang="en-US" sz="2000" dirty="0" err="1"/>
              <a:t>será</a:t>
            </a:r>
            <a:r>
              <a:rPr lang="en-US" sz="2000" dirty="0"/>
              <a:t> </a:t>
            </a:r>
            <a:r>
              <a:rPr lang="en-US" sz="2000" dirty="0" err="1"/>
              <a:t>criada</a:t>
            </a:r>
            <a:r>
              <a:rPr lang="en-US" sz="2000" dirty="0"/>
              <a:t> </a:t>
            </a:r>
            <a:r>
              <a:rPr lang="en-US" sz="2000" dirty="0" err="1"/>
              <a:t>ou</a:t>
            </a:r>
            <a:r>
              <a:rPr lang="en-US" sz="2000" dirty="0"/>
              <a:t> </a:t>
            </a:r>
            <a:r>
              <a:rPr lang="en-US" sz="2000" dirty="0" err="1"/>
              <a:t>extinta</a:t>
            </a:r>
            <a:r>
              <a:rPr lang="en-US" sz="2000" dirty="0"/>
              <a:t> no </a:t>
            </a:r>
            <a:r>
              <a:rPr lang="en-US" sz="2000" dirty="0" err="1"/>
              <a:t>curto</a:t>
            </a:r>
            <a:r>
              <a:rPr lang="en-US" sz="2000" dirty="0"/>
              <a:t> e </a:t>
            </a:r>
            <a:r>
              <a:rPr lang="en-US" sz="2000" dirty="0" err="1"/>
              <a:t>médio</a:t>
            </a:r>
            <a:r>
              <a:rPr lang="en-US" sz="2000" dirty="0"/>
              <a:t> </a:t>
            </a:r>
            <a:r>
              <a:rPr lang="en-US" sz="2000" dirty="0" err="1"/>
              <a:t>prazos</a:t>
            </a:r>
            <a:r>
              <a:rPr lang="en-US" sz="2000" dirty="0"/>
              <a:t> </a:t>
            </a:r>
            <a:r>
              <a:rPr lang="en-US" sz="2000" dirty="0" err="1" smtClean="0"/>
              <a:t>em</a:t>
            </a:r>
            <a:r>
              <a:rPr lang="en-US" sz="2000" dirty="0" smtClean="0"/>
              <a:t> </a:t>
            </a:r>
            <a:r>
              <a:rPr lang="en-US" sz="2000" dirty="0" err="1" smtClean="0"/>
              <a:t>razão</a:t>
            </a:r>
            <a:r>
              <a:rPr lang="en-US" sz="2000" dirty="0" smtClean="0"/>
              <a:t> da </a:t>
            </a:r>
            <a:r>
              <a:rPr lang="en-US" sz="2000" dirty="0"/>
              <a:t>nova forma de </a:t>
            </a:r>
            <a:r>
              <a:rPr lang="en-US" sz="2000" dirty="0" err="1"/>
              <a:t>gestão</a:t>
            </a:r>
            <a:r>
              <a:rPr lang="en-US" sz="2000" dirty="0" smtClean="0"/>
              <a:t>? </a:t>
            </a:r>
            <a:r>
              <a:rPr lang="en-US" sz="2000" dirty="0" err="1" smtClean="0"/>
              <a:t>Qual</a:t>
            </a:r>
            <a:r>
              <a:rPr lang="en-US" sz="2000" dirty="0" smtClean="0"/>
              <a:t> </a:t>
            </a:r>
            <a:r>
              <a:rPr lang="en-US" sz="2000" dirty="0" err="1" smtClean="0"/>
              <a:t>será</a:t>
            </a:r>
            <a:r>
              <a:rPr lang="en-US" sz="2000" dirty="0" smtClean="0"/>
              <a:t> o </a:t>
            </a:r>
            <a:r>
              <a:rPr lang="en-US" sz="2000" dirty="0" err="1" smtClean="0"/>
              <a:t>nicho</a:t>
            </a:r>
            <a:r>
              <a:rPr lang="en-US" sz="2000" dirty="0" smtClean="0"/>
              <a:t> da RPCC?</a:t>
            </a:r>
          </a:p>
          <a:p>
            <a:pPr marL="0" indent="0">
              <a:buClr>
                <a:srgbClr val="34762A"/>
              </a:buClr>
              <a:buNone/>
            </a:pPr>
            <a:r>
              <a:rPr lang="en-US" sz="2000" dirty="0" smtClean="0"/>
              <a:t>5) </a:t>
            </a:r>
            <a:r>
              <a:rPr lang="en-US" sz="2000" dirty="0"/>
              <a:t>A </a:t>
            </a:r>
            <a:r>
              <a:rPr lang="en-US" sz="2000" dirty="0" smtClean="0"/>
              <a:t>RNEST </a:t>
            </a:r>
            <a:r>
              <a:rPr lang="en-US" sz="2000" dirty="0" err="1"/>
              <a:t>influenciará</a:t>
            </a:r>
            <a:r>
              <a:rPr lang="en-US" sz="2000" dirty="0"/>
              <a:t> </a:t>
            </a:r>
            <a:r>
              <a:rPr lang="en-US" sz="2000" dirty="0" err="1"/>
              <a:t>ou</a:t>
            </a:r>
            <a:r>
              <a:rPr lang="en-US" sz="2000" dirty="0"/>
              <a:t> </a:t>
            </a:r>
            <a:r>
              <a:rPr lang="en-US" sz="2000" dirty="0" err="1"/>
              <a:t>impactará</a:t>
            </a:r>
            <a:r>
              <a:rPr lang="en-US" sz="2000" dirty="0"/>
              <a:t>, de </a:t>
            </a:r>
            <a:r>
              <a:rPr lang="en-US" sz="2000" dirty="0" err="1"/>
              <a:t>alguma</a:t>
            </a:r>
            <a:r>
              <a:rPr lang="en-US" sz="2000" dirty="0"/>
              <a:t> forma, as </a:t>
            </a:r>
            <a:r>
              <a:rPr lang="en-US" sz="2000" dirty="0" err="1"/>
              <a:t>decisões</a:t>
            </a:r>
            <a:r>
              <a:rPr lang="en-US" sz="2000" dirty="0"/>
              <a:t> de </a:t>
            </a:r>
            <a:r>
              <a:rPr lang="en-US" sz="2000" dirty="0" err="1"/>
              <a:t>produção</a:t>
            </a:r>
            <a:r>
              <a:rPr lang="en-US" sz="2000" dirty="0"/>
              <a:t> da </a:t>
            </a:r>
            <a:r>
              <a:rPr lang="en-US" sz="2000" dirty="0" err="1"/>
              <a:t>extinta</a:t>
            </a:r>
            <a:r>
              <a:rPr lang="en-US" sz="2000" dirty="0"/>
              <a:t> RPCC</a:t>
            </a:r>
            <a:r>
              <a:rPr lang="en-US" sz="2000" dirty="0" smtClean="0"/>
              <a:t>?</a:t>
            </a:r>
          </a:p>
          <a:p>
            <a:pPr marL="0" indent="0">
              <a:buClr>
                <a:srgbClr val="34762A"/>
              </a:buClr>
              <a:buNone/>
            </a:pPr>
            <a:r>
              <a:rPr lang="en-US" sz="2000" dirty="0" smtClean="0"/>
              <a:t>6) </a:t>
            </a:r>
            <a:r>
              <a:rPr lang="en-US" sz="2000" b="1" dirty="0" smtClean="0"/>
              <a:t>QUAL </a:t>
            </a:r>
            <a:r>
              <a:rPr lang="en-US" sz="2000" b="1" dirty="0" err="1" smtClean="0"/>
              <a:t>É</a:t>
            </a:r>
            <a:r>
              <a:rPr lang="en-US" sz="2000" b="1" dirty="0" smtClean="0"/>
              <a:t> A SITUAÇÃO DA RPCC NO PLANO DE NEGÓCIOS 2017-2021? E 2025? E 2050? </a:t>
            </a:r>
          </a:p>
        </p:txBody>
      </p:sp>
      <p:sp>
        <p:nvSpPr>
          <p:cNvPr id="3" name="CaixaDeTexto 2"/>
          <p:cNvSpPr txBox="1"/>
          <p:nvPr/>
        </p:nvSpPr>
        <p:spPr>
          <a:xfrm>
            <a:off x="6556782" y="3929928"/>
            <a:ext cx="2054717" cy="1754326"/>
          </a:xfrm>
          <a:prstGeom prst="rect">
            <a:avLst/>
          </a:prstGeom>
          <a:noFill/>
        </p:spPr>
        <p:txBody>
          <a:bodyPr wrap="square" rtlCol="0">
            <a:spAutoFit/>
          </a:bodyPr>
          <a:lstStyle/>
          <a:p>
            <a:r>
              <a:rPr lang="pt-BR" dirty="0" smtClean="0">
                <a:solidFill>
                  <a:schemeClr val="bg1"/>
                </a:solidFill>
              </a:rPr>
              <a:t>** Em Guamaré operam 9 distribuidoras em </a:t>
            </a:r>
            <a:br>
              <a:rPr lang="pt-BR" dirty="0" smtClean="0">
                <a:solidFill>
                  <a:schemeClr val="bg1"/>
                </a:solidFill>
              </a:rPr>
            </a:br>
            <a:r>
              <a:rPr lang="pt-BR" dirty="0" smtClean="0">
                <a:solidFill>
                  <a:schemeClr val="bg1"/>
                </a:solidFill>
              </a:rPr>
              <a:t>3 bases </a:t>
            </a:r>
            <a:br>
              <a:rPr lang="pt-BR" dirty="0" smtClean="0">
                <a:solidFill>
                  <a:schemeClr val="bg1"/>
                </a:solidFill>
              </a:rPr>
            </a:br>
            <a:r>
              <a:rPr lang="pt-BR" dirty="0" smtClean="0">
                <a:solidFill>
                  <a:schemeClr val="bg1"/>
                </a:solidFill>
              </a:rPr>
              <a:t>+ 1 em construção e + 1 licenciada </a:t>
            </a:r>
            <a:endParaRPr lang="pt-BR" dirty="0">
              <a:solidFill>
                <a:schemeClr val="bg1"/>
              </a:solidFill>
            </a:endParaRPr>
          </a:p>
        </p:txBody>
      </p:sp>
      <p:sp>
        <p:nvSpPr>
          <p:cNvPr id="6" name="CaixaDeTexto 5"/>
          <p:cNvSpPr txBox="1"/>
          <p:nvPr/>
        </p:nvSpPr>
        <p:spPr>
          <a:xfrm>
            <a:off x="8908713" y="671535"/>
            <a:ext cx="1925655" cy="1477328"/>
          </a:xfrm>
          <a:prstGeom prst="rect">
            <a:avLst/>
          </a:prstGeom>
          <a:noFill/>
        </p:spPr>
        <p:txBody>
          <a:bodyPr wrap="none" rtlCol="0">
            <a:spAutoFit/>
          </a:bodyPr>
          <a:lstStyle/>
          <a:p>
            <a:r>
              <a:rPr lang="pt-BR" dirty="0" smtClean="0"/>
              <a:t>* A RPCC tem hoje</a:t>
            </a:r>
            <a:br>
              <a:rPr lang="pt-BR" dirty="0" smtClean="0"/>
            </a:br>
            <a:r>
              <a:rPr lang="pt-BR" dirty="0" smtClean="0"/>
              <a:t>   120 empregados</a:t>
            </a:r>
            <a:br>
              <a:rPr lang="pt-BR" dirty="0" smtClean="0"/>
            </a:br>
            <a:r>
              <a:rPr lang="pt-BR" dirty="0" smtClean="0"/>
              <a:t>+ 280 contratados</a:t>
            </a:r>
          </a:p>
          <a:p>
            <a:r>
              <a:rPr lang="pt-BR" dirty="0" smtClean="0"/>
              <a:t>_______________</a:t>
            </a:r>
            <a:br>
              <a:rPr lang="pt-BR" dirty="0" smtClean="0"/>
            </a:br>
            <a:r>
              <a:rPr lang="pt-BR" dirty="0" smtClean="0"/>
              <a:t>400 colaboradores</a:t>
            </a:r>
            <a:endParaRPr lang="pt-BR" dirty="0"/>
          </a:p>
        </p:txBody>
      </p:sp>
    </p:spTree>
    <p:extLst>
      <p:ext uri="{BB962C8B-B14F-4D97-AF65-F5344CB8AC3E}">
        <p14:creationId xmlns:p14="http://schemas.microsoft.com/office/powerpoint/2010/main" val="37094637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RPCC e a Produção Local</a:t>
            </a:r>
            <a:endParaRPr lang="pt-BR" dirty="0"/>
          </a:p>
        </p:txBody>
      </p:sp>
      <p:sp>
        <p:nvSpPr>
          <p:cNvPr id="3" name="Espaço Reservado para Conteúdo 2"/>
          <p:cNvSpPr>
            <a:spLocks noGrp="1"/>
          </p:cNvSpPr>
          <p:nvPr>
            <p:ph idx="1"/>
          </p:nvPr>
        </p:nvSpPr>
        <p:spPr>
          <a:xfrm>
            <a:off x="838200" y="1825625"/>
            <a:ext cx="5394960" cy="4351338"/>
          </a:xfrm>
        </p:spPr>
        <p:txBody>
          <a:bodyPr>
            <a:normAutofit/>
          </a:bodyPr>
          <a:lstStyle/>
          <a:p>
            <a:pPr marL="0" indent="0">
              <a:buNone/>
            </a:pPr>
            <a:r>
              <a:rPr lang="pt-BR" sz="2000" dirty="0"/>
              <a:t>7) A aquisição de petróleo dos produtores independentes será impactada? Se sim, como?</a:t>
            </a:r>
          </a:p>
          <a:p>
            <a:pPr marL="0" indent="0">
              <a:buNone/>
            </a:pPr>
            <a:r>
              <a:rPr lang="pt-BR" sz="2000" dirty="0"/>
              <a:t>8) A venda do polo produtor de Riacho da Forquilha afetará de alguma forma o recebimento de produção que hoje é interligado por dutos a Guamaré?</a:t>
            </a:r>
          </a:p>
          <a:p>
            <a:pPr marL="0" indent="0">
              <a:buNone/>
            </a:pPr>
            <a:r>
              <a:rPr lang="pt-BR" sz="2000" dirty="0"/>
              <a:t>9) finalmente, se nada muda, substancialmente, por que se está mexendo na estrutura, retirando a unidade da diretoria apropriada </a:t>
            </a:r>
            <a:r>
              <a:rPr lang="pt-BR" sz="2000" dirty="0" smtClean="0"/>
              <a:t>e </a:t>
            </a:r>
            <a:r>
              <a:rPr lang="pt-BR" sz="2000" dirty="0"/>
              <a:t>por que se está retirando o nome e a placa da refinaria?</a:t>
            </a:r>
          </a:p>
          <a:p>
            <a:pPr marL="0" indent="0">
              <a:buNone/>
            </a:pPr>
            <a:r>
              <a:rPr lang="pt-BR" sz="2000" dirty="0"/>
              <a:t>10) Por que não se transforma todo o Polo Guamaré em Refinaria?</a:t>
            </a:r>
          </a:p>
          <a:p>
            <a:pPr marL="0" indent="0">
              <a:buNone/>
            </a:pPr>
            <a:endParaRPr lang="pt-BR" sz="2000" dirty="0"/>
          </a:p>
        </p:txBody>
      </p:sp>
      <p:pic>
        <p:nvPicPr>
          <p:cNvPr id="4" name="Imagem 3"/>
          <p:cNvPicPr>
            <a:picLocks noChangeAspect="1"/>
          </p:cNvPicPr>
          <p:nvPr/>
        </p:nvPicPr>
        <p:blipFill>
          <a:blip r:embed="rId2"/>
          <a:stretch>
            <a:fillRect/>
          </a:stretch>
        </p:blipFill>
        <p:spPr>
          <a:xfrm>
            <a:off x="7373112" y="751839"/>
            <a:ext cx="4033982" cy="2689321"/>
          </a:xfrm>
          <a:prstGeom prst="rect">
            <a:avLst/>
          </a:prstGeom>
        </p:spPr>
      </p:pic>
      <p:pic>
        <p:nvPicPr>
          <p:cNvPr id="5" name="Imagem 4"/>
          <p:cNvPicPr>
            <a:picLocks noChangeAspect="1"/>
          </p:cNvPicPr>
          <p:nvPr/>
        </p:nvPicPr>
        <p:blipFill>
          <a:blip r:embed="rId3"/>
          <a:stretch>
            <a:fillRect/>
          </a:stretch>
        </p:blipFill>
        <p:spPr>
          <a:xfrm>
            <a:off x="7391354" y="3499803"/>
            <a:ext cx="4015740" cy="2677160"/>
          </a:xfrm>
          <a:prstGeom prst="rect">
            <a:avLst/>
          </a:prstGeom>
        </p:spPr>
      </p:pic>
    </p:spTree>
    <p:extLst>
      <p:ext uri="{BB962C8B-B14F-4D97-AF65-F5344CB8AC3E}">
        <p14:creationId xmlns:p14="http://schemas.microsoft.com/office/powerpoint/2010/main" val="1028423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pt-BR"/>
          </a:p>
        </p:txBody>
      </p:sp>
      <p:pic>
        <p:nvPicPr>
          <p:cNvPr id="4" name="Imagem 3"/>
          <p:cNvPicPr>
            <a:picLocks noChangeAspect="1"/>
          </p:cNvPicPr>
          <p:nvPr/>
        </p:nvPicPr>
        <p:blipFill>
          <a:blip r:embed="rId2"/>
          <a:stretch>
            <a:fillRect/>
          </a:stretch>
        </p:blipFill>
        <p:spPr>
          <a:xfrm>
            <a:off x="-292795" y="646094"/>
            <a:ext cx="12484795" cy="5462098"/>
          </a:xfrm>
          <a:prstGeom prst="rect">
            <a:avLst/>
          </a:prstGeom>
        </p:spPr>
      </p:pic>
      <p:sp>
        <p:nvSpPr>
          <p:cNvPr id="6" name="CaixaDeTexto 5"/>
          <p:cNvSpPr txBox="1"/>
          <p:nvPr/>
        </p:nvSpPr>
        <p:spPr>
          <a:xfrm>
            <a:off x="1524000" y="5439630"/>
            <a:ext cx="9170267" cy="461665"/>
          </a:xfrm>
          <a:prstGeom prst="rect">
            <a:avLst/>
          </a:prstGeom>
          <a:noFill/>
        </p:spPr>
        <p:txBody>
          <a:bodyPr wrap="none" rtlCol="0">
            <a:spAutoFit/>
          </a:bodyPr>
          <a:lstStyle/>
          <a:p>
            <a:r>
              <a:rPr lang="pt-BR" sz="2400" dirty="0" smtClean="0"/>
              <a:t>Reunião de Instalação da Comissão Interestadual | REATE Bacia Potiguar</a:t>
            </a:r>
            <a:endParaRPr lang="pt-BR" sz="2400" dirty="0"/>
          </a:p>
        </p:txBody>
      </p:sp>
    </p:spTree>
    <p:extLst>
      <p:ext uri="{BB962C8B-B14F-4D97-AF65-F5344CB8AC3E}">
        <p14:creationId xmlns:p14="http://schemas.microsoft.com/office/powerpoint/2010/main" val="847872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50039" t="4036" r="15979" b="60416"/>
          <a:stretch/>
        </p:blipFill>
        <p:spPr>
          <a:xfrm>
            <a:off x="8464204" y="625083"/>
            <a:ext cx="2609180" cy="1194076"/>
          </a:xfrm>
          <a:prstGeom prst="rect">
            <a:avLst/>
          </a:prstGeom>
        </p:spPr>
      </p:pic>
      <p:sp>
        <p:nvSpPr>
          <p:cNvPr id="5" name="CaixaDeTexto 4"/>
          <p:cNvSpPr txBox="1"/>
          <p:nvPr/>
        </p:nvSpPr>
        <p:spPr>
          <a:xfrm>
            <a:off x="1843484" y="1203833"/>
            <a:ext cx="2419317" cy="5016758"/>
          </a:xfrm>
          <a:prstGeom prst="rect">
            <a:avLst/>
          </a:prstGeom>
          <a:noFill/>
        </p:spPr>
        <p:txBody>
          <a:bodyPr wrap="none" rtlCol="0">
            <a:spAutoFit/>
          </a:bodyPr>
          <a:lstStyle/>
          <a:p>
            <a:r>
              <a:rPr lang="pt-BR" sz="2000" b="1" dirty="0" smtClean="0"/>
              <a:t>REATE Bacia Potiguar</a:t>
            </a:r>
          </a:p>
          <a:p>
            <a:endParaRPr lang="pt-BR" sz="2000" dirty="0" smtClean="0"/>
          </a:p>
          <a:p>
            <a:r>
              <a:rPr lang="pt-BR" sz="2000" dirty="0" smtClean="0"/>
              <a:t>MME/SPG</a:t>
            </a:r>
          </a:p>
          <a:p>
            <a:r>
              <a:rPr lang="pt-BR" sz="2000" dirty="0" smtClean="0"/>
              <a:t>ANP/Coordenadoria</a:t>
            </a:r>
          </a:p>
          <a:p>
            <a:r>
              <a:rPr lang="pt-BR" sz="2000" dirty="0" smtClean="0"/>
              <a:t>EPE</a:t>
            </a:r>
          </a:p>
          <a:p>
            <a:endParaRPr lang="pt-BR" sz="2000" dirty="0"/>
          </a:p>
          <a:p>
            <a:r>
              <a:rPr lang="pt-BR" sz="2000" dirty="0" smtClean="0"/>
              <a:t>RN/SEDEC</a:t>
            </a:r>
          </a:p>
          <a:p>
            <a:r>
              <a:rPr lang="pt-BR" sz="2000" dirty="0" smtClean="0"/>
              <a:t>RN/SET</a:t>
            </a:r>
          </a:p>
          <a:p>
            <a:r>
              <a:rPr lang="pt-BR" sz="2000" dirty="0" smtClean="0"/>
              <a:t>CE/SDE</a:t>
            </a:r>
          </a:p>
          <a:p>
            <a:r>
              <a:rPr lang="pt-BR" sz="2000" dirty="0" smtClean="0"/>
              <a:t>CE/SEINFRA</a:t>
            </a:r>
          </a:p>
          <a:p>
            <a:endParaRPr lang="pt-BR" sz="2000" dirty="0"/>
          </a:p>
          <a:p>
            <a:r>
              <a:rPr lang="pt-BR" sz="2000" dirty="0" smtClean="0"/>
              <a:t>FIERN</a:t>
            </a:r>
          </a:p>
          <a:p>
            <a:r>
              <a:rPr lang="pt-BR" sz="2000" dirty="0" smtClean="0"/>
              <a:t>FIEC</a:t>
            </a:r>
          </a:p>
          <a:p>
            <a:endParaRPr lang="pt-BR" sz="2000" dirty="0"/>
          </a:p>
          <a:p>
            <a:r>
              <a:rPr lang="pt-BR" sz="2000" dirty="0" smtClean="0"/>
              <a:t>SIPETRO/RN CERNE</a:t>
            </a:r>
          </a:p>
          <a:p>
            <a:r>
              <a:rPr lang="pt-BR" sz="2000" dirty="0" smtClean="0"/>
              <a:t>SINDIQUIMICA/CE</a:t>
            </a:r>
            <a:endParaRPr lang="pt-BR" sz="2000" dirty="0"/>
          </a:p>
        </p:txBody>
      </p:sp>
      <p:cxnSp>
        <p:nvCxnSpPr>
          <p:cNvPr id="9" name="Conector Reto 8"/>
          <p:cNvCxnSpPr/>
          <p:nvPr/>
        </p:nvCxnSpPr>
        <p:spPr>
          <a:xfrm>
            <a:off x="1843483" y="1607155"/>
            <a:ext cx="541654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4312364" y="1222121"/>
            <a:ext cx="2360262" cy="5016758"/>
          </a:xfrm>
          <a:prstGeom prst="rect">
            <a:avLst/>
          </a:prstGeom>
          <a:noFill/>
        </p:spPr>
        <p:txBody>
          <a:bodyPr wrap="none" rtlCol="0">
            <a:spAutoFit/>
          </a:bodyPr>
          <a:lstStyle/>
          <a:p>
            <a:endParaRPr lang="pt-BR" sz="2000" b="1" dirty="0" smtClean="0"/>
          </a:p>
          <a:p>
            <a:endParaRPr lang="pt-BR" sz="2000" dirty="0" smtClean="0"/>
          </a:p>
          <a:p>
            <a:r>
              <a:rPr lang="pt-BR" sz="2000" dirty="0" smtClean="0"/>
              <a:t>SINDIPETRO/RN</a:t>
            </a:r>
          </a:p>
          <a:p>
            <a:r>
              <a:rPr lang="pt-BR" sz="2000" dirty="0" smtClean="0"/>
              <a:t>SINDIPETRO/CEPI</a:t>
            </a:r>
          </a:p>
          <a:p>
            <a:r>
              <a:rPr lang="pt-BR" sz="2000" dirty="0" smtClean="0"/>
              <a:t>SIND. TRAB. REF/RN</a:t>
            </a:r>
          </a:p>
          <a:p>
            <a:endParaRPr lang="pt-BR" sz="2000" dirty="0"/>
          </a:p>
          <a:p>
            <a:r>
              <a:rPr lang="pt-BR" sz="2000" dirty="0" smtClean="0"/>
              <a:t>PETROBRAS RN/CE</a:t>
            </a:r>
          </a:p>
          <a:p>
            <a:r>
              <a:rPr lang="pt-BR" sz="2000" dirty="0" smtClean="0"/>
              <a:t>PETROBRAS RPCC</a:t>
            </a:r>
          </a:p>
          <a:p>
            <a:r>
              <a:rPr lang="pt-BR" sz="2000" dirty="0" smtClean="0"/>
              <a:t>PETROBRAS LUBNOR</a:t>
            </a:r>
          </a:p>
          <a:p>
            <a:r>
              <a:rPr lang="pt-BR" sz="2000" dirty="0" smtClean="0"/>
              <a:t>PETROBRAS SEDE</a:t>
            </a:r>
            <a:endParaRPr lang="pt-BR" sz="2000" dirty="0"/>
          </a:p>
          <a:p>
            <a:r>
              <a:rPr lang="pt-BR" sz="2000" dirty="0" smtClean="0"/>
              <a:t>ABPIP</a:t>
            </a:r>
          </a:p>
          <a:p>
            <a:r>
              <a:rPr lang="pt-BR" sz="2000" dirty="0" smtClean="0"/>
              <a:t>IBP</a:t>
            </a:r>
          </a:p>
          <a:p>
            <a:r>
              <a:rPr lang="pt-BR" sz="2000" dirty="0" smtClean="0"/>
              <a:t>REDEPETRO/RN</a:t>
            </a:r>
          </a:p>
          <a:p>
            <a:r>
              <a:rPr lang="pt-BR" sz="2000" dirty="0" smtClean="0"/>
              <a:t>REDEPETRO/CE</a:t>
            </a:r>
            <a:endParaRPr lang="pt-BR" sz="2000" dirty="0"/>
          </a:p>
          <a:p>
            <a:r>
              <a:rPr lang="pt-BR" sz="2000" dirty="0" smtClean="0"/>
              <a:t>FECOMERCIO/RN </a:t>
            </a:r>
          </a:p>
          <a:p>
            <a:r>
              <a:rPr lang="pt-BR" sz="2000" dirty="0" smtClean="0"/>
              <a:t>FECOMERCIO/CE</a:t>
            </a:r>
            <a:endParaRPr lang="pt-BR" sz="2000" dirty="0"/>
          </a:p>
        </p:txBody>
      </p:sp>
      <p:sp>
        <p:nvSpPr>
          <p:cNvPr id="12" name="CaixaDeTexto 11"/>
          <p:cNvSpPr txBox="1"/>
          <p:nvPr/>
        </p:nvSpPr>
        <p:spPr>
          <a:xfrm>
            <a:off x="6746573" y="2751788"/>
            <a:ext cx="1998047" cy="3477875"/>
          </a:xfrm>
          <a:prstGeom prst="rect">
            <a:avLst/>
          </a:prstGeom>
          <a:noFill/>
        </p:spPr>
        <p:txBody>
          <a:bodyPr wrap="none" rtlCol="0">
            <a:spAutoFit/>
          </a:bodyPr>
          <a:lstStyle/>
          <a:p>
            <a:endParaRPr lang="pt-BR" sz="2000" b="1" dirty="0" smtClean="0"/>
          </a:p>
          <a:p>
            <a:endParaRPr lang="pt-BR" sz="2000" dirty="0" smtClean="0"/>
          </a:p>
          <a:p>
            <a:r>
              <a:rPr lang="pt-BR" sz="2000" dirty="0" smtClean="0"/>
              <a:t>SEBRAE/RN</a:t>
            </a:r>
          </a:p>
          <a:p>
            <a:r>
              <a:rPr lang="pt-BR" sz="2000" dirty="0" smtClean="0"/>
              <a:t>SEBRAE/CE</a:t>
            </a:r>
          </a:p>
          <a:p>
            <a:r>
              <a:rPr lang="pt-BR" sz="2000" dirty="0" smtClean="0"/>
              <a:t>SENAI/DR-RN</a:t>
            </a:r>
          </a:p>
          <a:p>
            <a:r>
              <a:rPr lang="pt-BR" sz="2000" dirty="0" smtClean="0"/>
              <a:t>ISI/RN</a:t>
            </a:r>
          </a:p>
          <a:p>
            <a:r>
              <a:rPr lang="pt-BR" sz="2000" dirty="0" smtClean="0"/>
              <a:t>UFRN</a:t>
            </a:r>
          </a:p>
          <a:p>
            <a:r>
              <a:rPr lang="pt-BR" sz="2000" dirty="0" smtClean="0"/>
              <a:t>UFCE</a:t>
            </a:r>
          </a:p>
          <a:p>
            <a:r>
              <a:rPr lang="pt-BR" sz="2000" dirty="0" smtClean="0"/>
              <a:t>IFRN</a:t>
            </a:r>
          </a:p>
          <a:p>
            <a:r>
              <a:rPr lang="pt-BR" sz="2000" dirty="0" smtClean="0"/>
              <a:t>UNIVERSIDADES+</a:t>
            </a:r>
          </a:p>
          <a:p>
            <a:r>
              <a:rPr lang="pt-BR" sz="2000" dirty="0" smtClean="0"/>
              <a:t>CENTROS DE EXC</a:t>
            </a:r>
          </a:p>
        </p:txBody>
      </p:sp>
    </p:spTree>
    <p:extLst>
      <p:ext uri="{BB962C8B-B14F-4D97-AF65-F5344CB8AC3E}">
        <p14:creationId xmlns:p14="http://schemas.microsoft.com/office/powerpoint/2010/main" val="1644824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28">
            <a:extLst>
              <a:ext uri="{FF2B5EF4-FFF2-40B4-BE49-F238E27FC236}">
                <a16:creationId xmlns:a16="http://schemas.microsoft.com/office/drawing/2014/main" xmlns=""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6">
            <a:extLst>
              <a:ext uri="{FF2B5EF4-FFF2-40B4-BE49-F238E27FC236}">
                <a16:creationId xmlns:a16="http://schemas.microsoft.com/office/drawing/2014/main" xmlns=""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Espaço Reservado para Conteúdo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0060" y="2289629"/>
            <a:ext cx="3425957" cy="2278261"/>
          </a:xfrm>
          <a:prstGeom prst="rect">
            <a:avLst/>
          </a:prstGeom>
        </p:spPr>
      </p:pic>
      <p:sp>
        <p:nvSpPr>
          <p:cNvPr id="2" name="Título 1"/>
          <p:cNvSpPr>
            <a:spLocks noGrp="1"/>
          </p:cNvSpPr>
          <p:nvPr>
            <p:ph type="title"/>
          </p:nvPr>
        </p:nvSpPr>
        <p:spPr>
          <a:xfrm>
            <a:off x="4384039" y="365125"/>
            <a:ext cx="7164493" cy="1325563"/>
          </a:xfrm>
        </p:spPr>
        <p:txBody>
          <a:bodyPr>
            <a:normAutofit/>
          </a:bodyPr>
          <a:lstStyle/>
          <a:p>
            <a:r>
              <a:rPr lang="pt-BR">
                <a:solidFill>
                  <a:schemeClr val="bg1"/>
                </a:solidFill>
              </a:rPr>
              <a:t>O que provocou a questão? </a:t>
            </a:r>
          </a:p>
        </p:txBody>
      </p:sp>
      <p:sp>
        <p:nvSpPr>
          <p:cNvPr id="9" name="Content Placeholder 8"/>
          <p:cNvSpPr>
            <a:spLocks noGrp="1"/>
          </p:cNvSpPr>
          <p:nvPr>
            <p:ph idx="1"/>
          </p:nvPr>
        </p:nvSpPr>
        <p:spPr>
          <a:xfrm>
            <a:off x="4387515" y="2022601"/>
            <a:ext cx="7161017" cy="4154361"/>
          </a:xfrm>
        </p:spPr>
        <p:txBody>
          <a:bodyPr>
            <a:normAutofit/>
          </a:bodyPr>
          <a:lstStyle/>
          <a:p>
            <a:pPr marL="0" marR="0" lvl="0" indent="0" defTabSz="914400" eaLnBrk="1" fontAlgn="auto" latinLnBrk="0" hangingPunct="1">
              <a:spcBef>
                <a:spcPts val="0"/>
              </a:spcBef>
              <a:spcAft>
                <a:spcPts val="600"/>
              </a:spcAft>
              <a:buClrTx/>
              <a:buSzTx/>
              <a:buFontTx/>
              <a:buNone/>
              <a:tabLst/>
              <a:defRPr/>
            </a:pPr>
            <a:r>
              <a:rPr lang="en-US" sz="2000" dirty="0" err="1">
                <a:solidFill>
                  <a:schemeClr val="bg1"/>
                </a:solidFill>
              </a:rPr>
              <a:t>Reuniões</a:t>
            </a:r>
            <a:r>
              <a:rPr lang="en-US" sz="2000" dirty="0">
                <a:solidFill>
                  <a:schemeClr val="bg1"/>
                </a:solidFill>
              </a:rPr>
              <a:t> </a:t>
            </a:r>
            <a:r>
              <a:rPr lang="en-US" sz="2000" dirty="0" err="1">
                <a:solidFill>
                  <a:schemeClr val="bg1"/>
                </a:solidFill>
              </a:rPr>
              <a:t>internas</a:t>
            </a:r>
            <a:r>
              <a:rPr lang="en-US" sz="2000" dirty="0">
                <a:solidFill>
                  <a:schemeClr val="bg1"/>
                </a:solidFill>
              </a:rPr>
              <a:t> </a:t>
            </a:r>
            <a:r>
              <a:rPr lang="en-US" sz="2000" dirty="0" smtClean="0">
                <a:solidFill>
                  <a:schemeClr val="bg1"/>
                </a:solidFill>
              </a:rPr>
              <a:t>e </a:t>
            </a:r>
            <a:r>
              <a:rPr lang="en-US" sz="2000" dirty="0" err="1" smtClean="0">
                <a:solidFill>
                  <a:schemeClr val="bg1"/>
                </a:solidFill>
              </a:rPr>
              <a:t>comunicado</a:t>
            </a:r>
            <a:r>
              <a:rPr lang="en-US" sz="2000" dirty="0" smtClean="0">
                <a:solidFill>
                  <a:schemeClr val="bg1"/>
                </a:solidFill>
              </a:rPr>
              <a:t> </a:t>
            </a:r>
            <a:r>
              <a:rPr lang="en-US" sz="2000" dirty="0" err="1" smtClean="0">
                <a:solidFill>
                  <a:schemeClr val="bg1"/>
                </a:solidFill>
              </a:rPr>
              <a:t>oficial</a:t>
            </a:r>
            <a:r>
              <a:rPr lang="en-US" sz="2000" dirty="0" smtClean="0">
                <a:solidFill>
                  <a:schemeClr val="bg1"/>
                </a:solidFill>
              </a:rPr>
              <a:t> </a:t>
            </a:r>
            <a:r>
              <a:rPr lang="en-US" sz="2000" dirty="0" err="1" smtClean="0">
                <a:solidFill>
                  <a:schemeClr val="bg1"/>
                </a:solidFill>
              </a:rPr>
              <a:t>ao</a:t>
            </a:r>
            <a:r>
              <a:rPr lang="en-US" sz="2000" dirty="0" err="1" smtClean="0">
                <a:solidFill>
                  <a:schemeClr val="bg1"/>
                </a:solidFill>
              </a:rPr>
              <a:t>s</a:t>
            </a:r>
            <a:r>
              <a:rPr lang="en-US" sz="2000" dirty="0" smtClean="0">
                <a:solidFill>
                  <a:schemeClr val="bg1"/>
                </a:solidFill>
              </a:rPr>
              <a:t> </a:t>
            </a:r>
            <a:r>
              <a:rPr lang="en-US" sz="2000" dirty="0" err="1" smtClean="0">
                <a:solidFill>
                  <a:schemeClr val="bg1"/>
                </a:solidFill>
              </a:rPr>
              <a:t>colaboradores</a:t>
            </a:r>
            <a:r>
              <a:rPr lang="en-US" sz="2000" dirty="0" smtClean="0">
                <a:solidFill>
                  <a:schemeClr val="bg1"/>
                </a:solidFill>
              </a:rPr>
              <a:t> </a:t>
            </a:r>
            <a:r>
              <a:rPr lang="en-US" sz="2000" dirty="0" err="1" smtClean="0">
                <a:solidFill>
                  <a:schemeClr val="bg1"/>
                </a:solidFill>
              </a:rPr>
              <a:t>seguida</a:t>
            </a:r>
            <a:r>
              <a:rPr lang="en-US" sz="2000" dirty="0" smtClean="0">
                <a:solidFill>
                  <a:schemeClr val="bg1"/>
                </a:solidFill>
              </a:rPr>
              <a:t> </a:t>
            </a:r>
            <a:r>
              <a:rPr lang="en-US" sz="2000" dirty="0">
                <a:solidFill>
                  <a:schemeClr val="bg1"/>
                </a:solidFill>
              </a:rPr>
              <a:t>de nota </a:t>
            </a:r>
            <a:r>
              <a:rPr lang="en-US" sz="2000" dirty="0" err="1">
                <a:solidFill>
                  <a:schemeClr val="bg1"/>
                </a:solidFill>
              </a:rPr>
              <a:t>à</a:t>
            </a:r>
            <a:r>
              <a:rPr lang="en-US" sz="2000" dirty="0">
                <a:solidFill>
                  <a:schemeClr val="bg1"/>
                </a:solidFill>
              </a:rPr>
              <a:t> </a:t>
            </a:r>
            <a:r>
              <a:rPr lang="en-US" sz="2000" dirty="0" err="1">
                <a:solidFill>
                  <a:schemeClr val="bg1"/>
                </a:solidFill>
              </a:rPr>
              <a:t>imprensa</a:t>
            </a:r>
            <a:r>
              <a:rPr lang="en-US" sz="2000" dirty="0">
                <a:solidFill>
                  <a:schemeClr val="bg1"/>
                </a:solidFill>
              </a:rPr>
              <a:t>, posterior </a:t>
            </a:r>
            <a:r>
              <a:rPr lang="en-US" sz="2000" dirty="0" err="1">
                <a:solidFill>
                  <a:schemeClr val="bg1"/>
                </a:solidFill>
              </a:rPr>
              <a:t>à</a:t>
            </a:r>
            <a:r>
              <a:rPr lang="en-US" sz="2000" dirty="0">
                <a:solidFill>
                  <a:schemeClr val="bg1"/>
                </a:solidFill>
              </a:rPr>
              <a:t> </a:t>
            </a:r>
            <a:r>
              <a:rPr lang="en-US" sz="2000" dirty="0" err="1">
                <a:solidFill>
                  <a:schemeClr val="bg1"/>
                </a:solidFill>
              </a:rPr>
              <a:t>divulgação</a:t>
            </a:r>
            <a:r>
              <a:rPr lang="en-US" sz="2000" dirty="0">
                <a:solidFill>
                  <a:schemeClr val="bg1"/>
                </a:solidFill>
              </a:rPr>
              <a:t> da </a:t>
            </a:r>
            <a:r>
              <a:rPr lang="en-US" sz="2000" dirty="0" err="1">
                <a:solidFill>
                  <a:schemeClr val="bg1"/>
                </a:solidFill>
              </a:rPr>
              <a:t>informação</a:t>
            </a:r>
            <a:r>
              <a:rPr lang="en-US" sz="2000" dirty="0">
                <a:solidFill>
                  <a:schemeClr val="bg1"/>
                </a:solidFill>
              </a:rPr>
              <a:t>, de que a RPCC </a:t>
            </a:r>
            <a:r>
              <a:rPr lang="en-US" sz="2000" dirty="0" err="1">
                <a:solidFill>
                  <a:schemeClr val="bg1"/>
                </a:solidFill>
              </a:rPr>
              <a:t>estaria</a:t>
            </a:r>
            <a:r>
              <a:rPr lang="en-US" sz="2000" dirty="0">
                <a:solidFill>
                  <a:schemeClr val="bg1"/>
                </a:solidFill>
              </a:rPr>
              <a:t> </a:t>
            </a:r>
            <a:r>
              <a:rPr lang="en-US" sz="2000" dirty="0" err="1">
                <a:solidFill>
                  <a:schemeClr val="bg1"/>
                </a:solidFill>
              </a:rPr>
              <a:t>sendo</a:t>
            </a:r>
            <a:r>
              <a:rPr lang="en-US" sz="2000" dirty="0">
                <a:solidFill>
                  <a:schemeClr val="bg1"/>
                </a:solidFill>
              </a:rPr>
              <a:t> </a:t>
            </a:r>
            <a:r>
              <a:rPr lang="en-US" sz="2000" dirty="0" err="1">
                <a:solidFill>
                  <a:schemeClr val="bg1"/>
                </a:solidFill>
              </a:rPr>
              <a:t>remanejada</a:t>
            </a:r>
            <a:r>
              <a:rPr lang="en-US" sz="2000" dirty="0">
                <a:solidFill>
                  <a:schemeClr val="bg1"/>
                </a:solidFill>
              </a:rPr>
              <a:t> da </a:t>
            </a:r>
            <a:r>
              <a:rPr lang="en-US" sz="2000" dirty="0" err="1">
                <a:solidFill>
                  <a:schemeClr val="bg1"/>
                </a:solidFill>
              </a:rPr>
              <a:t>Diretoria</a:t>
            </a:r>
            <a:r>
              <a:rPr lang="en-US" sz="2000" dirty="0">
                <a:solidFill>
                  <a:schemeClr val="bg1"/>
                </a:solidFill>
              </a:rPr>
              <a:t> de </a:t>
            </a:r>
            <a:r>
              <a:rPr lang="en-US" sz="2000" dirty="0" err="1">
                <a:solidFill>
                  <a:schemeClr val="bg1"/>
                </a:solidFill>
              </a:rPr>
              <a:t>Refino</a:t>
            </a:r>
            <a:r>
              <a:rPr lang="en-US" sz="2000" dirty="0">
                <a:solidFill>
                  <a:schemeClr val="bg1"/>
                </a:solidFill>
              </a:rPr>
              <a:t> e </a:t>
            </a:r>
            <a:r>
              <a:rPr lang="en-US" sz="2000" dirty="0" err="1">
                <a:solidFill>
                  <a:schemeClr val="bg1"/>
                </a:solidFill>
              </a:rPr>
              <a:t>Gás</a:t>
            </a:r>
            <a:r>
              <a:rPr lang="en-US" sz="2000" dirty="0">
                <a:solidFill>
                  <a:schemeClr val="bg1"/>
                </a:solidFill>
              </a:rPr>
              <a:t> Natural (</a:t>
            </a:r>
            <a:r>
              <a:rPr lang="en-US" sz="2000" dirty="0" err="1">
                <a:solidFill>
                  <a:schemeClr val="bg1"/>
                </a:solidFill>
              </a:rPr>
              <a:t>antiga</a:t>
            </a:r>
            <a:r>
              <a:rPr lang="en-US" sz="2000" dirty="0">
                <a:solidFill>
                  <a:schemeClr val="bg1"/>
                </a:solidFill>
              </a:rPr>
              <a:t> </a:t>
            </a:r>
            <a:r>
              <a:rPr lang="en-US" sz="2000" dirty="0" err="1">
                <a:solidFill>
                  <a:schemeClr val="bg1"/>
                </a:solidFill>
              </a:rPr>
              <a:t>Diretoria</a:t>
            </a:r>
            <a:r>
              <a:rPr lang="en-US" sz="2000" dirty="0">
                <a:solidFill>
                  <a:schemeClr val="bg1"/>
                </a:solidFill>
              </a:rPr>
              <a:t> de </a:t>
            </a:r>
            <a:r>
              <a:rPr lang="en-US" sz="2000" dirty="0" err="1">
                <a:solidFill>
                  <a:schemeClr val="bg1"/>
                </a:solidFill>
              </a:rPr>
              <a:t>Refino</a:t>
            </a:r>
            <a:r>
              <a:rPr lang="en-US" sz="2000" dirty="0">
                <a:solidFill>
                  <a:schemeClr val="bg1"/>
                </a:solidFill>
              </a:rPr>
              <a:t> e </a:t>
            </a:r>
            <a:r>
              <a:rPr lang="en-US" sz="2000" dirty="0" err="1">
                <a:solidFill>
                  <a:schemeClr val="bg1"/>
                </a:solidFill>
              </a:rPr>
              <a:t>Abastecimento</a:t>
            </a:r>
            <a:r>
              <a:rPr lang="en-US" sz="2000" dirty="0">
                <a:solidFill>
                  <a:schemeClr val="bg1"/>
                </a:solidFill>
              </a:rPr>
              <a:t>) para a </a:t>
            </a:r>
            <a:r>
              <a:rPr lang="en-US" sz="2000" dirty="0" err="1">
                <a:solidFill>
                  <a:schemeClr val="bg1"/>
                </a:solidFill>
              </a:rPr>
              <a:t>Diretoria</a:t>
            </a:r>
            <a:r>
              <a:rPr lang="en-US" sz="2000" dirty="0">
                <a:solidFill>
                  <a:schemeClr val="bg1"/>
                </a:solidFill>
              </a:rPr>
              <a:t> de </a:t>
            </a:r>
            <a:r>
              <a:rPr lang="en-US" sz="2000" dirty="0" err="1">
                <a:solidFill>
                  <a:schemeClr val="bg1"/>
                </a:solidFill>
              </a:rPr>
              <a:t>Exploração</a:t>
            </a:r>
            <a:r>
              <a:rPr lang="en-US" sz="2000" dirty="0">
                <a:solidFill>
                  <a:schemeClr val="bg1"/>
                </a:solidFill>
              </a:rPr>
              <a:t> e </a:t>
            </a:r>
            <a:r>
              <a:rPr lang="en-US" sz="2000" dirty="0" err="1">
                <a:solidFill>
                  <a:schemeClr val="bg1"/>
                </a:solidFill>
              </a:rPr>
              <a:t>Produção</a:t>
            </a:r>
            <a:r>
              <a:rPr lang="en-US" sz="2000" dirty="0">
                <a:solidFill>
                  <a:schemeClr val="bg1"/>
                </a:solidFill>
              </a:rPr>
              <a:t>. </a:t>
            </a:r>
          </a:p>
          <a:p>
            <a:pPr marL="0" marR="0" lvl="0" indent="0" defTabSz="914400" eaLnBrk="1" fontAlgn="auto" latinLnBrk="0" hangingPunct="1">
              <a:spcBef>
                <a:spcPts val="0"/>
              </a:spcBef>
              <a:spcAft>
                <a:spcPts val="600"/>
              </a:spcAft>
              <a:buClrTx/>
              <a:buSzTx/>
              <a:buFontTx/>
              <a:buNone/>
              <a:tabLst/>
              <a:defRPr/>
            </a:pPr>
            <a:endParaRPr lang="en-US" sz="2000" dirty="0">
              <a:solidFill>
                <a:schemeClr val="bg1"/>
              </a:solidFill>
            </a:endParaRPr>
          </a:p>
          <a:p>
            <a:pPr marL="0" marR="0" lvl="0" indent="0" defTabSz="914400" eaLnBrk="1" fontAlgn="auto" latinLnBrk="0" hangingPunct="1">
              <a:spcBef>
                <a:spcPts val="0"/>
              </a:spcBef>
              <a:spcAft>
                <a:spcPts val="600"/>
              </a:spcAft>
              <a:buClrTx/>
              <a:buSzTx/>
              <a:buFontTx/>
              <a:buNone/>
              <a:tabLst/>
              <a:defRPr/>
            </a:pPr>
            <a:r>
              <a:rPr lang="en-US" sz="2000" dirty="0" err="1">
                <a:solidFill>
                  <a:schemeClr val="bg1"/>
                </a:solidFill>
              </a:rPr>
              <a:t>Decorrências</a:t>
            </a:r>
            <a:r>
              <a:rPr lang="en-US" sz="2000" dirty="0">
                <a:solidFill>
                  <a:schemeClr val="bg1"/>
                </a:solidFill>
              </a:rPr>
              <a:t>: </a:t>
            </a:r>
          </a:p>
          <a:p>
            <a:pPr marR="0" lvl="0" defTabSz="914400" eaLnBrk="1" fontAlgn="auto" latinLnBrk="0" hangingPunct="1">
              <a:spcBef>
                <a:spcPts val="0"/>
              </a:spcBef>
              <a:spcAft>
                <a:spcPts val="600"/>
              </a:spcAft>
              <a:buClrTx/>
              <a:buSzTx/>
              <a:buFontTx/>
              <a:buChar char="-"/>
              <a:tabLst/>
              <a:defRPr/>
            </a:pPr>
            <a:r>
              <a:rPr lang="en-US" sz="2000" dirty="0" err="1">
                <a:solidFill>
                  <a:schemeClr val="bg1"/>
                </a:solidFill>
              </a:rPr>
              <a:t>Retirada</a:t>
            </a:r>
            <a:r>
              <a:rPr lang="en-US" sz="2000" dirty="0">
                <a:solidFill>
                  <a:schemeClr val="bg1"/>
                </a:solidFill>
              </a:rPr>
              <a:t> da </a:t>
            </a:r>
            <a:r>
              <a:rPr lang="en-US" sz="2000" dirty="0" err="1">
                <a:solidFill>
                  <a:schemeClr val="bg1"/>
                </a:solidFill>
              </a:rPr>
              <a:t>denominação</a:t>
            </a:r>
            <a:r>
              <a:rPr lang="en-US" sz="2000" dirty="0">
                <a:solidFill>
                  <a:schemeClr val="bg1"/>
                </a:solidFill>
              </a:rPr>
              <a:t> ”</a:t>
            </a:r>
            <a:r>
              <a:rPr lang="en-US" sz="2000" dirty="0" err="1">
                <a:solidFill>
                  <a:schemeClr val="bg1"/>
                </a:solidFill>
              </a:rPr>
              <a:t>Refinaria</a:t>
            </a:r>
            <a:r>
              <a:rPr lang="en-US" sz="2000" dirty="0" smtClean="0">
                <a:solidFill>
                  <a:schemeClr val="bg1"/>
                </a:solidFill>
              </a:rPr>
              <a:t>”?</a:t>
            </a:r>
            <a:endParaRPr lang="en-US" sz="2000" dirty="0">
              <a:solidFill>
                <a:schemeClr val="bg1"/>
              </a:solidFill>
            </a:endParaRPr>
          </a:p>
          <a:p>
            <a:pPr marR="0" lvl="0" defTabSz="914400" eaLnBrk="1" fontAlgn="auto" latinLnBrk="0" hangingPunct="1">
              <a:spcBef>
                <a:spcPts val="0"/>
              </a:spcBef>
              <a:spcAft>
                <a:spcPts val="600"/>
              </a:spcAft>
              <a:buClrTx/>
              <a:buSzTx/>
              <a:buFontTx/>
              <a:buChar char="-"/>
              <a:tabLst/>
              <a:defRPr/>
            </a:pPr>
            <a:r>
              <a:rPr lang="en-US" sz="2000" dirty="0" err="1">
                <a:solidFill>
                  <a:schemeClr val="bg1"/>
                </a:solidFill>
              </a:rPr>
              <a:t>Retirada</a:t>
            </a:r>
            <a:r>
              <a:rPr lang="en-US" sz="2000" dirty="0">
                <a:solidFill>
                  <a:schemeClr val="bg1"/>
                </a:solidFill>
              </a:rPr>
              <a:t> das </a:t>
            </a:r>
            <a:r>
              <a:rPr lang="en-US" sz="2000" dirty="0" err="1">
                <a:solidFill>
                  <a:schemeClr val="bg1"/>
                </a:solidFill>
              </a:rPr>
              <a:t>discussões</a:t>
            </a:r>
            <a:r>
              <a:rPr lang="en-US" sz="2000" dirty="0">
                <a:solidFill>
                  <a:schemeClr val="bg1"/>
                </a:solidFill>
              </a:rPr>
              <a:t> do </a:t>
            </a:r>
            <a:r>
              <a:rPr lang="en-US" sz="2000" dirty="0" err="1">
                <a:solidFill>
                  <a:schemeClr val="bg1"/>
                </a:solidFill>
              </a:rPr>
              <a:t>plano</a:t>
            </a:r>
            <a:r>
              <a:rPr lang="en-US" sz="2000" dirty="0">
                <a:solidFill>
                  <a:schemeClr val="bg1"/>
                </a:solidFill>
              </a:rPr>
              <a:t/>
            </a:r>
            <a:br>
              <a:rPr lang="en-US" sz="2000" dirty="0">
                <a:solidFill>
                  <a:schemeClr val="bg1"/>
                </a:solidFill>
              </a:rPr>
            </a:br>
            <a:r>
              <a:rPr lang="en-US" sz="2000" dirty="0">
                <a:solidFill>
                  <a:schemeClr val="bg1"/>
                </a:solidFill>
              </a:rPr>
              <a:t>de </a:t>
            </a:r>
            <a:r>
              <a:rPr lang="en-US" sz="2000" dirty="0" err="1">
                <a:solidFill>
                  <a:schemeClr val="bg1"/>
                </a:solidFill>
              </a:rPr>
              <a:t>refino</a:t>
            </a:r>
            <a:r>
              <a:rPr lang="en-US" sz="2000" dirty="0">
                <a:solidFill>
                  <a:schemeClr val="bg1"/>
                </a:solidFill>
              </a:rPr>
              <a:t> </a:t>
            </a:r>
            <a:r>
              <a:rPr lang="en-US" sz="2000" dirty="0" err="1" smtClean="0">
                <a:solidFill>
                  <a:schemeClr val="bg1"/>
                </a:solidFill>
              </a:rPr>
              <a:t>nacional</a:t>
            </a:r>
            <a:r>
              <a:rPr lang="en-US" sz="2000" dirty="0" smtClean="0">
                <a:solidFill>
                  <a:schemeClr val="bg1"/>
                </a:solidFill>
              </a:rPr>
              <a:t>?</a:t>
            </a:r>
            <a:endParaRPr lang="en-US" sz="2000" dirty="0">
              <a:solidFill>
                <a:schemeClr val="bg1"/>
              </a:solidFill>
            </a:endParaRPr>
          </a:p>
          <a:p>
            <a:pPr marR="0" lvl="0" defTabSz="914400" eaLnBrk="1" fontAlgn="auto" latinLnBrk="0" hangingPunct="1">
              <a:spcBef>
                <a:spcPts val="0"/>
              </a:spcBef>
              <a:spcAft>
                <a:spcPts val="600"/>
              </a:spcAft>
              <a:buClrTx/>
              <a:buSzTx/>
              <a:buFontTx/>
              <a:buChar char="-"/>
              <a:tabLst/>
              <a:defRPr/>
            </a:pPr>
            <a:r>
              <a:rPr lang="en-US" sz="2000" dirty="0" err="1">
                <a:solidFill>
                  <a:schemeClr val="bg1"/>
                </a:solidFill>
              </a:rPr>
              <a:t>Marginalização</a:t>
            </a:r>
            <a:r>
              <a:rPr lang="en-US" sz="2000" dirty="0">
                <a:solidFill>
                  <a:schemeClr val="bg1"/>
                </a:solidFill>
              </a:rPr>
              <a:t> dos </a:t>
            </a:r>
            <a:r>
              <a:rPr lang="en-US" sz="2000" dirty="0" err="1">
                <a:solidFill>
                  <a:schemeClr val="bg1"/>
                </a:solidFill>
              </a:rPr>
              <a:t>planos</a:t>
            </a:r>
            <a:r>
              <a:rPr lang="en-US" sz="2000" dirty="0">
                <a:solidFill>
                  <a:schemeClr val="bg1"/>
                </a:solidFill>
              </a:rPr>
              <a:t/>
            </a:r>
            <a:br>
              <a:rPr lang="en-US" sz="2000" dirty="0">
                <a:solidFill>
                  <a:schemeClr val="bg1"/>
                </a:solidFill>
              </a:rPr>
            </a:br>
            <a:r>
              <a:rPr lang="en-US" sz="2000" dirty="0">
                <a:solidFill>
                  <a:schemeClr val="bg1"/>
                </a:solidFill>
              </a:rPr>
              <a:t>de </a:t>
            </a:r>
            <a:r>
              <a:rPr lang="en-US" sz="2000" dirty="0" err="1">
                <a:solidFill>
                  <a:schemeClr val="bg1"/>
                </a:solidFill>
              </a:rPr>
              <a:t>expansão</a:t>
            </a:r>
            <a:r>
              <a:rPr lang="en-US" sz="2000" dirty="0">
                <a:solidFill>
                  <a:schemeClr val="bg1"/>
                </a:solidFill>
              </a:rPr>
              <a:t> e </a:t>
            </a:r>
            <a:r>
              <a:rPr lang="en-US" sz="2000" dirty="0" err="1" smtClean="0">
                <a:solidFill>
                  <a:schemeClr val="bg1"/>
                </a:solidFill>
              </a:rPr>
              <a:t>aprimoramento</a:t>
            </a:r>
            <a:r>
              <a:rPr lang="en-US" sz="2000" dirty="0" smtClean="0">
                <a:solidFill>
                  <a:schemeClr val="bg1"/>
                </a:solidFill>
              </a:rPr>
              <a:t>?</a:t>
            </a:r>
            <a:endParaRPr lang="en-US" sz="2000" dirty="0">
              <a:solidFill>
                <a:schemeClr val="bg1"/>
              </a:solidFill>
            </a:endParaRPr>
          </a:p>
          <a:p>
            <a:pPr marR="0" lvl="0" defTabSz="914400" eaLnBrk="1" fontAlgn="auto" latinLnBrk="0" hangingPunct="1">
              <a:spcBef>
                <a:spcPts val="0"/>
              </a:spcBef>
              <a:spcAft>
                <a:spcPts val="600"/>
              </a:spcAft>
              <a:buClrTx/>
              <a:buSzTx/>
              <a:buFontTx/>
              <a:buChar char="-"/>
              <a:tabLst/>
              <a:defRPr/>
            </a:pPr>
            <a:r>
              <a:rPr lang="en-US" sz="2000" dirty="0" err="1">
                <a:solidFill>
                  <a:schemeClr val="bg1"/>
                </a:solidFill>
              </a:rPr>
              <a:t>Futuro</a:t>
            </a:r>
            <a:r>
              <a:rPr lang="en-US" sz="2000" dirty="0">
                <a:solidFill>
                  <a:schemeClr val="bg1"/>
                </a:solidFill>
              </a:rPr>
              <a:t> da RPCC?</a:t>
            </a:r>
          </a:p>
        </p:txBody>
      </p:sp>
    </p:spTree>
    <p:extLst>
      <p:ext uri="{BB962C8B-B14F-4D97-AF65-F5344CB8AC3E}">
        <p14:creationId xmlns:p14="http://schemas.microsoft.com/office/powerpoint/2010/main" val="196160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023257" y="965198"/>
            <a:ext cx="6766078" cy="4927601"/>
          </a:xfrm>
        </p:spPr>
        <p:txBody>
          <a:bodyPr anchor="ctr">
            <a:normAutofit/>
          </a:bodyPr>
          <a:lstStyle/>
          <a:p>
            <a:pPr algn="r"/>
            <a:r>
              <a:rPr lang="pt-BR" dirty="0" smtClean="0"/>
              <a:t>Indagações sobre o status e futuro da </a:t>
            </a:r>
            <a:r>
              <a:rPr lang="pt-BR" b="1" dirty="0" smtClean="0"/>
              <a:t>Refinaria </a:t>
            </a:r>
            <a:r>
              <a:rPr lang="pt-BR" b="1" dirty="0"/>
              <a:t>Potiguar Clara </a:t>
            </a:r>
            <a:r>
              <a:rPr lang="pt-BR" b="1" dirty="0" smtClean="0"/>
              <a:t>Camarão</a:t>
            </a:r>
            <a:r>
              <a:rPr lang="pt-BR" dirty="0" smtClean="0"/>
              <a:t/>
            </a:r>
            <a:br>
              <a:rPr lang="pt-BR" dirty="0" smtClean="0"/>
            </a:br>
            <a:r>
              <a:rPr lang="pt-BR" dirty="0" smtClean="0"/>
              <a:t>RPCC, Guamaré, RN</a:t>
            </a:r>
            <a:endParaRPr lang="pt-BR" dirty="0"/>
          </a:p>
        </p:txBody>
      </p:sp>
      <p:sp>
        <p:nvSpPr>
          <p:cNvPr id="3" name="Subtítulo 2"/>
          <p:cNvSpPr>
            <a:spLocks noGrp="1"/>
          </p:cNvSpPr>
          <p:nvPr>
            <p:ph type="subTitle" idx="1"/>
          </p:nvPr>
        </p:nvSpPr>
        <p:spPr>
          <a:xfrm>
            <a:off x="8454570" y="1019629"/>
            <a:ext cx="3093963" cy="4927602"/>
          </a:xfrm>
        </p:spPr>
        <p:txBody>
          <a:bodyPr anchor="ctr">
            <a:normAutofit/>
          </a:bodyPr>
          <a:lstStyle/>
          <a:p>
            <a:pPr algn="l"/>
            <a:r>
              <a:rPr lang="pt-BR" sz="2000" dirty="0" smtClean="0">
                <a:solidFill>
                  <a:srgbClr val="FFFFFF"/>
                </a:solidFill>
              </a:rPr>
              <a:t>Audiência </a:t>
            </a:r>
            <a:r>
              <a:rPr lang="pt-BR" sz="2000" dirty="0">
                <a:solidFill>
                  <a:srgbClr val="FFFFFF"/>
                </a:solidFill>
              </a:rPr>
              <a:t>Pública da Comissão de Desenvolvimento Regional e Turismo</a:t>
            </a:r>
          </a:p>
          <a:p>
            <a:pPr algn="l"/>
            <a:endParaRPr lang="pt-BR" sz="2000" dirty="0">
              <a:solidFill>
                <a:srgbClr val="FFFFFF"/>
              </a:solidFill>
            </a:endParaRPr>
          </a:p>
          <a:p>
            <a:pPr algn="l"/>
            <a:r>
              <a:rPr lang="pt-BR" sz="2000" dirty="0">
                <a:solidFill>
                  <a:srgbClr val="FFFFFF"/>
                </a:solidFill>
              </a:rPr>
              <a:t>Senado Federal </a:t>
            </a:r>
            <a:r>
              <a:rPr lang="mr-IN" sz="2000" dirty="0">
                <a:solidFill>
                  <a:srgbClr val="FFFFFF"/>
                </a:solidFill>
              </a:rPr>
              <a:t>–</a:t>
            </a:r>
            <a:r>
              <a:rPr lang="pt-BR" sz="2000" dirty="0">
                <a:solidFill>
                  <a:srgbClr val="FFFFFF"/>
                </a:solidFill>
              </a:rPr>
              <a:t> </a:t>
            </a:r>
            <a:r>
              <a:rPr lang="pt-BR" sz="2000" dirty="0" smtClean="0">
                <a:solidFill>
                  <a:srgbClr val="FFFFFF"/>
                </a:solidFill>
              </a:rPr>
              <a:t>Brasília </a:t>
            </a:r>
            <a:r>
              <a:rPr lang="pt-BR" sz="2000" dirty="0">
                <a:solidFill>
                  <a:srgbClr val="FFFFFF"/>
                </a:solidFill>
              </a:rPr>
              <a:t>DF </a:t>
            </a:r>
          </a:p>
          <a:p>
            <a:pPr algn="l"/>
            <a:endParaRPr lang="pt-BR" sz="2000" dirty="0">
              <a:solidFill>
                <a:srgbClr val="FFFFFF"/>
              </a:solidFill>
            </a:endParaRPr>
          </a:p>
          <a:p>
            <a:pPr algn="l"/>
            <a:r>
              <a:rPr lang="pt-BR" sz="2000" dirty="0">
                <a:solidFill>
                  <a:srgbClr val="FFFFFF"/>
                </a:solidFill>
              </a:rPr>
              <a:t>08 de novembro de </a:t>
            </a:r>
            <a:r>
              <a:rPr lang="pt-BR" sz="2000" dirty="0" smtClean="0">
                <a:solidFill>
                  <a:srgbClr val="FFFFFF"/>
                </a:solidFill>
              </a:rPr>
              <a:t>2017</a:t>
            </a:r>
          </a:p>
          <a:p>
            <a:pPr algn="l"/>
            <a:r>
              <a:rPr lang="pt-BR" sz="2000" dirty="0" smtClean="0">
                <a:solidFill>
                  <a:srgbClr val="FFFFFF"/>
                </a:solidFill>
              </a:rPr>
              <a:t/>
            </a:r>
            <a:br>
              <a:rPr lang="pt-BR" sz="2000" dirty="0" smtClean="0">
                <a:solidFill>
                  <a:srgbClr val="FFFFFF"/>
                </a:solidFill>
              </a:rPr>
            </a:br>
            <a:r>
              <a:rPr lang="pt-BR" sz="2000" dirty="0" smtClean="0">
                <a:solidFill>
                  <a:srgbClr val="FFC000"/>
                </a:solidFill>
              </a:rPr>
              <a:t>Jean-Paul Prates</a:t>
            </a:r>
          </a:p>
          <a:p>
            <a:pPr algn="l"/>
            <a:r>
              <a:rPr lang="pt-BR" sz="2000" dirty="0" err="1" smtClean="0">
                <a:solidFill>
                  <a:srgbClr val="FFC000"/>
                </a:solidFill>
              </a:rPr>
              <a:t>jpprates@cerne.org.br</a:t>
            </a:r>
            <a:endParaRPr lang="pt-BR" sz="2000" dirty="0">
              <a:solidFill>
                <a:srgbClr val="FFC000"/>
              </a:solidFill>
            </a:endParaRPr>
          </a:p>
        </p:txBody>
      </p:sp>
    </p:spTree>
    <p:extLst>
      <p:ext uri="{BB962C8B-B14F-4D97-AF65-F5344CB8AC3E}">
        <p14:creationId xmlns:p14="http://schemas.microsoft.com/office/powerpoint/2010/main" val="6123307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Definição de REFINARIA</a:t>
            </a:r>
            <a:endParaRPr lang="pt-BR" dirty="0"/>
          </a:p>
        </p:txBody>
      </p:sp>
      <p:sp>
        <p:nvSpPr>
          <p:cNvPr id="3" name="Espaço Reservado para Conteúdo 2"/>
          <p:cNvSpPr>
            <a:spLocks noGrp="1"/>
          </p:cNvSpPr>
          <p:nvPr>
            <p:ph idx="1"/>
          </p:nvPr>
        </p:nvSpPr>
        <p:spPr>
          <a:xfrm>
            <a:off x="838200" y="1825625"/>
            <a:ext cx="7427976" cy="4351338"/>
          </a:xfrm>
        </p:spPr>
        <p:txBody>
          <a:bodyPr>
            <a:normAutofit fontScale="92500"/>
          </a:bodyPr>
          <a:lstStyle/>
          <a:p>
            <a:r>
              <a:rPr lang="pt-BR" sz="2000" dirty="0"/>
              <a:t>Uma refinaria é uma </a:t>
            </a:r>
            <a:r>
              <a:rPr lang="pt-BR" sz="2000" dirty="0" err="1"/>
              <a:t>infra-estrutura</a:t>
            </a:r>
            <a:r>
              <a:rPr lang="pt-BR" sz="2000" dirty="0"/>
              <a:t> de tipo industrial na qual </a:t>
            </a:r>
            <a:r>
              <a:rPr lang="pt-BR" sz="2000" dirty="0" smtClean="0"/>
              <a:t>o </a:t>
            </a:r>
            <a:r>
              <a:rPr lang="pt-BR" sz="2000" dirty="0"/>
              <a:t>petróleo </a:t>
            </a:r>
            <a:r>
              <a:rPr lang="pt-BR" sz="2000" dirty="0" smtClean="0"/>
              <a:t>é convertido em </a:t>
            </a:r>
            <a:r>
              <a:rPr lang="pt-BR" sz="2000" dirty="0"/>
              <a:t>diferentes combustíveis, como por exemplo a gasolina, o </a:t>
            </a:r>
            <a:r>
              <a:rPr lang="pt-BR" sz="2000" dirty="0" smtClean="0"/>
              <a:t>óleo diesel (gasóleo), </a:t>
            </a:r>
            <a:r>
              <a:rPr lang="pt-BR" sz="2000" dirty="0"/>
              <a:t>o butano, </a:t>
            </a:r>
            <a:r>
              <a:rPr lang="pt-BR" sz="2000" dirty="0" smtClean="0"/>
              <a:t>o querosene de aviação, o gás de cozinha (GLP) assim </a:t>
            </a:r>
            <a:r>
              <a:rPr lang="pt-BR" sz="2000" dirty="0"/>
              <a:t>como em matéria prima </a:t>
            </a:r>
            <a:r>
              <a:rPr lang="pt-BR" sz="2000" dirty="0" smtClean="0"/>
              <a:t>(nafta petroquímica e outros produtos) para </a:t>
            </a:r>
            <a:r>
              <a:rPr lang="pt-BR" sz="2000" dirty="0"/>
              <a:t>elaborar </a:t>
            </a:r>
            <a:r>
              <a:rPr lang="pt-BR" sz="2000" dirty="0" smtClean="0"/>
              <a:t>plásticos</a:t>
            </a:r>
            <a:r>
              <a:rPr lang="pt-BR" sz="2000" dirty="0"/>
              <a:t>, </a:t>
            </a:r>
            <a:r>
              <a:rPr lang="pt-BR" sz="2000" dirty="0" smtClean="0"/>
              <a:t>tecidos sintéticos, </a:t>
            </a:r>
            <a:r>
              <a:rPr lang="pt-BR" sz="2000" dirty="0"/>
              <a:t>asfalto</a:t>
            </a:r>
            <a:r>
              <a:rPr lang="pt-BR" sz="2000" dirty="0" smtClean="0"/>
              <a:t>, lubrificantes, aditivos químicos e muitos outros.</a:t>
            </a:r>
          </a:p>
          <a:p>
            <a:r>
              <a:rPr lang="pt-BR" sz="2000" dirty="0"/>
              <a:t>Geralmente, o petróleo bruto é aquecido e transformado em gás. Os gases quentes são passados para o fundo de uma coluna de destilação e tornam-se mais frios à medida que se movem para o alto da coluna. À medida que os gases esfriam abaixo do seu ponto de ebulição, eles se condensam em um líquido. Os líquidos são então retirados da coluna de destilação em alturas específicas, que vão desde </a:t>
            </a:r>
            <a:r>
              <a:rPr lang="pt-BR" sz="2000" dirty="0" smtClean="0"/>
              <a:t>resíduos </a:t>
            </a:r>
            <a:r>
              <a:rPr lang="pt-BR" sz="2000" dirty="0"/>
              <a:t>pesados no fundo, </a:t>
            </a:r>
            <a:r>
              <a:rPr lang="pt-BR" sz="2000" dirty="0" smtClean="0"/>
              <a:t>óleos diesel </a:t>
            </a:r>
            <a:r>
              <a:rPr lang="pt-BR" sz="2000" dirty="0"/>
              <a:t>crus nas secções médias e </a:t>
            </a:r>
            <a:r>
              <a:rPr lang="pt-BR" sz="2000" dirty="0" smtClean="0"/>
              <a:t>gasolinas brutas e querosenes leves </a:t>
            </a:r>
            <a:r>
              <a:rPr lang="pt-BR" sz="2000" dirty="0"/>
              <a:t>no topo. Essas frações cruas são processadas posteriormente para produzir vários produtos acabados </a:t>
            </a:r>
            <a:r>
              <a:rPr lang="pt-BR" sz="2000" dirty="0" smtClean="0"/>
              <a:t>diferentes.</a:t>
            </a:r>
          </a:p>
          <a:p>
            <a:endParaRPr lang="pt-BR" sz="2000" dirty="0"/>
          </a:p>
        </p:txBody>
      </p:sp>
      <p:pic>
        <p:nvPicPr>
          <p:cNvPr id="5" name="Imagem 4"/>
          <p:cNvPicPr>
            <a:picLocks noChangeAspect="1"/>
          </p:cNvPicPr>
          <p:nvPr/>
        </p:nvPicPr>
        <p:blipFill>
          <a:blip r:embed="rId2"/>
          <a:stretch>
            <a:fillRect/>
          </a:stretch>
        </p:blipFill>
        <p:spPr>
          <a:xfrm>
            <a:off x="8862089" y="741477"/>
            <a:ext cx="3112487" cy="2070421"/>
          </a:xfrm>
          <a:prstGeom prst="rect">
            <a:avLst/>
          </a:prstGeom>
        </p:spPr>
      </p:pic>
      <p:pic>
        <p:nvPicPr>
          <p:cNvPr id="4" name="Imagem 3"/>
          <p:cNvPicPr>
            <a:picLocks noChangeAspect="1"/>
          </p:cNvPicPr>
          <p:nvPr/>
        </p:nvPicPr>
        <p:blipFill>
          <a:blip r:embed="rId3"/>
          <a:stretch>
            <a:fillRect/>
          </a:stretch>
        </p:blipFill>
        <p:spPr>
          <a:xfrm>
            <a:off x="8970024" y="1473888"/>
            <a:ext cx="2896616" cy="1186303"/>
          </a:xfrm>
          <a:prstGeom prst="rect">
            <a:avLst/>
          </a:prstGeom>
        </p:spPr>
      </p:pic>
      <p:pic>
        <p:nvPicPr>
          <p:cNvPr id="8" name="Imagem 7"/>
          <p:cNvPicPr>
            <a:picLocks noChangeAspect="1"/>
          </p:cNvPicPr>
          <p:nvPr/>
        </p:nvPicPr>
        <p:blipFill>
          <a:blip r:embed="rId4"/>
          <a:stretch>
            <a:fillRect/>
          </a:stretch>
        </p:blipFill>
        <p:spPr>
          <a:xfrm>
            <a:off x="9169752" y="3188250"/>
            <a:ext cx="2497160" cy="3287927"/>
          </a:xfrm>
          <a:prstGeom prst="rect">
            <a:avLst/>
          </a:prstGeom>
        </p:spPr>
      </p:pic>
    </p:spTree>
    <p:extLst>
      <p:ext uri="{BB962C8B-B14F-4D97-AF65-F5344CB8AC3E}">
        <p14:creationId xmlns:p14="http://schemas.microsoft.com/office/powerpoint/2010/main" val="1106244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srcRect t="4375" b="2650"/>
          <a:stretch/>
        </p:blipFill>
        <p:spPr>
          <a:xfrm>
            <a:off x="-1" y="10"/>
            <a:ext cx="12192000" cy="6857990"/>
          </a:xfrm>
          <a:prstGeom prst="rect">
            <a:avLst/>
          </a:prstGeom>
        </p:spPr>
      </p:pic>
      <p:sp>
        <p:nvSpPr>
          <p:cNvPr id="10" name="Freeform 5">
            <a:extLst>
              <a:ext uri="{FF2B5EF4-FFF2-40B4-BE49-F238E27FC236}">
                <a16:creationId xmlns:a16="http://schemas.microsoft.com/office/drawing/2014/main" xmlns=""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xmlns=""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709448" y="1913950"/>
            <a:ext cx="4204137" cy="1342754"/>
          </a:xfrm>
        </p:spPr>
        <p:txBody>
          <a:bodyPr>
            <a:normAutofit/>
          </a:bodyPr>
          <a:lstStyle/>
          <a:p>
            <a:pPr algn="ctr"/>
            <a:r>
              <a:rPr lang="pt-BR" sz="3300"/>
              <a:t>Tamanhos de Refinarias (por Capacidade)</a:t>
            </a:r>
          </a:p>
        </p:txBody>
      </p:sp>
      <p:sp>
        <p:nvSpPr>
          <p:cNvPr id="3" name="Espaço Reservado para Conteúdo 2"/>
          <p:cNvSpPr>
            <a:spLocks noGrp="1"/>
          </p:cNvSpPr>
          <p:nvPr>
            <p:ph idx="1"/>
          </p:nvPr>
        </p:nvSpPr>
        <p:spPr>
          <a:xfrm>
            <a:off x="525516" y="3417573"/>
            <a:ext cx="4593021" cy="2619839"/>
          </a:xfrm>
        </p:spPr>
        <p:txBody>
          <a:bodyPr anchor="ctr">
            <a:normAutofit/>
          </a:bodyPr>
          <a:lstStyle/>
          <a:p>
            <a:r>
              <a:rPr lang="pt-BR" sz="1800"/>
              <a:t>Refinaria grande: acima de 300 mil b/d</a:t>
            </a:r>
          </a:p>
          <a:p>
            <a:r>
              <a:rPr lang="pt-BR" sz="1800"/>
              <a:t>Refinaria média: entre 100 e 300 mil b/d</a:t>
            </a:r>
          </a:p>
          <a:p>
            <a:r>
              <a:rPr lang="pt-BR" sz="1800"/>
              <a:t>Refinaria pequena: entre 10 e 100 mil b/d</a:t>
            </a:r>
          </a:p>
          <a:p>
            <a:r>
              <a:rPr lang="pt-BR" sz="1800"/>
              <a:t>Mini-refinaria: entre 2 e 10 mil b/d</a:t>
            </a:r>
          </a:p>
          <a:p>
            <a:r>
              <a:rPr lang="pt-BR" sz="1800"/>
              <a:t>Micro-refinaria: abaixo de 2mil b/d</a:t>
            </a:r>
          </a:p>
        </p:txBody>
      </p:sp>
    </p:spTree>
    <p:extLst>
      <p:ext uri="{BB962C8B-B14F-4D97-AF65-F5344CB8AC3E}">
        <p14:creationId xmlns:p14="http://schemas.microsoft.com/office/powerpoint/2010/main" val="2647263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Espaço Reservado para Conteúdo 3"/>
          <p:cNvPicPr>
            <a:picLocks noChangeAspect="1"/>
          </p:cNvPicPr>
          <p:nvPr/>
        </p:nvPicPr>
        <p:blipFill rotWithShape="1">
          <a:blip r:embed="rId2"/>
          <a:srcRect l="5251" r="12698" b="-2"/>
          <a:stretch/>
        </p:blipFill>
        <p:spPr>
          <a:xfrm>
            <a:off x="4639056" y="10"/>
            <a:ext cx="7552944" cy="6857990"/>
          </a:xfrm>
          <a:prstGeom prst="rect">
            <a:avLst/>
          </a:prstGeom>
          <a:effectLst/>
        </p:spPr>
      </p:pic>
      <p:sp>
        <p:nvSpPr>
          <p:cNvPr id="2" name="Título 1"/>
          <p:cNvSpPr>
            <a:spLocks noGrp="1"/>
          </p:cNvSpPr>
          <p:nvPr>
            <p:ph type="title"/>
          </p:nvPr>
        </p:nvSpPr>
        <p:spPr>
          <a:xfrm>
            <a:off x="648929" y="629266"/>
            <a:ext cx="3651467" cy="1676603"/>
          </a:xfrm>
        </p:spPr>
        <p:txBody>
          <a:bodyPr>
            <a:normAutofit/>
          </a:bodyPr>
          <a:lstStyle/>
          <a:p>
            <a:r>
              <a:rPr lang="pt-BR" dirty="0" err="1"/>
              <a:t>Mini-refinarias</a:t>
            </a:r>
            <a:endParaRPr lang="pt-BR" dirty="0"/>
          </a:p>
        </p:txBody>
      </p:sp>
      <p:sp>
        <p:nvSpPr>
          <p:cNvPr id="9" name="Content Placeholder 8"/>
          <p:cNvSpPr>
            <a:spLocks noGrp="1"/>
          </p:cNvSpPr>
          <p:nvPr>
            <p:ph idx="1"/>
          </p:nvPr>
        </p:nvSpPr>
        <p:spPr>
          <a:xfrm>
            <a:off x="648931" y="2438400"/>
            <a:ext cx="3651466" cy="3785419"/>
          </a:xfrm>
        </p:spPr>
        <p:txBody>
          <a:bodyPr>
            <a:normAutofit lnSpcReduction="10000"/>
          </a:bodyPr>
          <a:lstStyle/>
          <a:p>
            <a:r>
              <a:rPr lang="en-US" sz="1800" dirty="0" err="1" smtClean="0"/>
              <a:t>Utilização</a:t>
            </a:r>
            <a:r>
              <a:rPr lang="en-US" sz="1800" dirty="0" smtClean="0"/>
              <a:t> </a:t>
            </a:r>
            <a:r>
              <a:rPr lang="en-US" sz="1800" dirty="0" err="1" smtClean="0"/>
              <a:t>específica</a:t>
            </a:r>
            <a:r>
              <a:rPr lang="en-US" sz="1800" dirty="0" smtClean="0"/>
              <a:t> </a:t>
            </a:r>
            <a:r>
              <a:rPr lang="en-US" sz="1800" dirty="0" err="1" smtClean="0"/>
              <a:t>em</a:t>
            </a:r>
            <a:r>
              <a:rPr lang="en-US" sz="1800" dirty="0" smtClean="0"/>
              <a:t> </a:t>
            </a:r>
            <a:r>
              <a:rPr lang="en-US" sz="1800" dirty="0" err="1" smtClean="0"/>
              <a:t>regiões</a:t>
            </a:r>
            <a:r>
              <a:rPr lang="en-US" sz="1800" dirty="0" smtClean="0"/>
              <a:t> </a:t>
            </a:r>
            <a:r>
              <a:rPr lang="en-US" sz="1800" dirty="0" err="1" smtClean="0"/>
              <a:t>remotas</a:t>
            </a:r>
            <a:r>
              <a:rPr lang="en-US" sz="1800" dirty="0" smtClean="0"/>
              <a:t> (</a:t>
            </a:r>
            <a:r>
              <a:rPr lang="en-US" sz="1800" dirty="0" err="1"/>
              <a:t>S</a:t>
            </a:r>
            <a:r>
              <a:rPr lang="en-US" sz="1800" dirty="0" err="1" smtClean="0"/>
              <a:t>ibéria</a:t>
            </a:r>
            <a:r>
              <a:rPr lang="en-US" sz="1800" dirty="0" smtClean="0"/>
              <a:t>, </a:t>
            </a:r>
            <a:r>
              <a:rPr lang="en-US" sz="1800" dirty="0" err="1" smtClean="0"/>
              <a:t>Alasca</a:t>
            </a:r>
            <a:r>
              <a:rPr lang="en-US" sz="1800" dirty="0" smtClean="0"/>
              <a:t>) </a:t>
            </a:r>
          </a:p>
          <a:p>
            <a:r>
              <a:rPr lang="en-US" sz="1800" dirty="0" err="1" smtClean="0"/>
              <a:t>ou</a:t>
            </a:r>
            <a:r>
              <a:rPr lang="en-US" sz="1800" dirty="0" smtClean="0"/>
              <a:t> de </a:t>
            </a:r>
            <a:r>
              <a:rPr lang="en-US" sz="1800" dirty="0" err="1" smtClean="0"/>
              <a:t>pequena</a:t>
            </a:r>
            <a:r>
              <a:rPr lang="en-US" sz="1800" dirty="0" smtClean="0"/>
              <a:t> </a:t>
            </a:r>
            <a:r>
              <a:rPr lang="en-US" sz="1800" dirty="0" err="1" smtClean="0"/>
              <a:t>escala</a:t>
            </a:r>
            <a:r>
              <a:rPr lang="en-US" sz="1800" dirty="0" smtClean="0"/>
              <a:t> de </a:t>
            </a:r>
            <a:r>
              <a:rPr lang="en-US" sz="1800" dirty="0" err="1" smtClean="0"/>
              <a:t>produção</a:t>
            </a:r>
            <a:r>
              <a:rPr lang="en-US" sz="1800" dirty="0" smtClean="0"/>
              <a:t>, </a:t>
            </a:r>
          </a:p>
          <a:p>
            <a:r>
              <a:rPr lang="en-US" sz="1800" dirty="0" err="1" smtClean="0"/>
              <a:t>normalmente</a:t>
            </a:r>
            <a:r>
              <a:rPr lang="en-US" sz="1800" dirty="0" smtClean="0"/>
              <a:t> para </a:t>
            </a:r>
            <a:r>
              <a:rPr lang="en-US" sz="1800" dirty="0" err="1" smtClean="0"/>
              <a:t>atendimento</a:t>
            </a:r>
            <a:r>
              <a:rPr lang="en-US" sz="1800" dirty="0" smtClean="0"/>
              <a:t> do </a:t>
            </a:r>
            <a:r>
              <a:rPr lang="en-US" sz="1800" dirty="0" err="1" smtClean="0"/>
              <a:t>consumo</a:t>
            </a:r>
            <a:r>
              <a:rPr lang="en-US" sz="1800" dirty="0" smtClean="0"/>
              <a:t> </a:t>
            </a:r>
            <a:r>
              <a:rPr lang="en-US" sz="1800" dirty="0" err="1" smtClean="0"/>
              <a:t>próprio</a:t>
            </a:r>
            <a:r>
              <a:rPr lang="en-US" sz="1800" dirty="0" smtClean="0"/>
              <a:t> das </a:t>
            </a:r>
            <a:r>
              <a:rPr lang="en-US" sz="1800" dirty="0" err="1" smtClean="0"/>
              <a:t>instalações</a:t>
            </a:r>
            <a:r>
              <a:rPr lang="en-US" sz="1800" dirty="0" smtClean="0"/>
              <a:t> de </a:t>
            </a:r>
            <a:r>
              <a:rPr lang="en-US" sz="1800" dirty="0" err="1" smtClean="0"/>
              <a:t>produção</a:t>
            </a:r>
            <a:r>
              <a:rPr lang="en-US" sz="1800" dirty="0" smtClean="0"/>
              <a:t> </a:t>
            </a:r>
          </a:p>
          <a:p>
            <a:r>
              <a:rPr lang="en-US" sz="1800" dirty="0" err="1"/>
              <a:t>p</a:t>
            </a:r>
            <a:r>
              <a:rPr lang="en-US" sz="1800" dirty="0" err="1" smtClean="0"/>
              <a:t>ode</a:t>
            </a:r>
            <a:r>
              <a:rPr lang="en-US" sz="1800" dirty="0" smtClean="0"/>
              <a:t> </a:t>
            </a:r>
            <a:r>
              <a:rPr lang="en-US" sz="1800" dirty="0" err="1" smtClean="0"/>
              <a:t>ser</a:t>
            </a:r>
            <a:r>
              <a:rPr lang="en-US" sz="1800" dirty="0" smtClean="0"/>
              <a:t> </a:t>
            </a:r>
            <a:r>
              <a:rPr lang="en-US" sz="1800" dirty="0" err="1" smtClean="0"/>
              <a:t>operada</a:t>
            </a:r>
            <a:r>
              <a:rPr lang="en-US" sz="1800" dirty="0" smtClean="0"/>
              <a:t> </a:t>
            </a:r>
            <a:r>
              <a:rPr lang="en-US" sz="1800" dirty="0" err="1" smtClean="0"/>
              <a:t>pelo</a:t>
            </a:r>
            <a:r>
              <a:rPr lang="en-US" sz="1800" dirty="0" smtClean="0"/>
              <a:t> </a:t>
            </a:r>
            <a:r>
              <a:rPr lang="en-US" sz="1800" dirty="0" err="1" smtClean="0"/>
              <a:t>segmento</a:t>
            </a:r>
            <a:r>
              <a:rPr lang="en-US" sz="1800" dirty="0" smtClean="0"/>
              <a:t> de </a:t>
            </a:r>
            <a:r>
              <a:rPr lang="en-US" sz="1800" dirty="0" err="1" smtClean="0"/>
              <a:t>exploração</a:t>
            </a:r>
            <a:r>
              <a:rPr lang="en-US" sz="1800" dirty="0" smtClean="0"/>
              <a:t> e </a:t>
            </a:r>
            <a:r>
              <a:rPr lang="en-US" sz="1800" dirty="0" err="1" smtClean="0"/>
              <a:t>produção</a:t>
            </a:r>
            <a:endParaRPr lang="en-US" sz="1800" dirty="0" smtClean="0"/>
          </a:p>
          <a:p>
            <a:r>
              <a:rPr lang="en-US" sz="1800" dirty="0" err="1" smtClean="0"/>
              <a:t>Podem</a:t>
            </a:r>
            <a:r>
              <a:rPr lang="en-US" sz="1800" dirty="0" smtClean="0"/>
              <a:t> </a:t>
            </a:r>
            <a:r>
              <a:rPr lang="en-US" sz="1800" dirty="0" err="1" smtClean="0"/>
              <a:t>ser</a:t>
            </a:r>
            <a:r>
              <a:rPr lang="en-US" sz="1800" dirty="0" smtClean="0"/>
              <a:t> </a:t>
            </a:r>
            <a:r>
              <a:rPr lang="en-US" sz="1800" dirty="0" err="1" smtClean="0"/>
              <a:t>adquiridas</a:t>
            </a:r>
            <a:r>
              <a:rPr lang="en-US" sz="1800" dirty="0" smtClean="0"/>
              <a:t> </a:t>
            </a:r>
            <a:r>
              <a:rPr lang="en-US" sz="1800" dirty="0" err="1" smtClean="0"/>
              <a:t>em</a:t>
            </a:r>
            <a:r>
              <a:rPr lang="en-US" sz="1800" dirty="0" smtClean="0"/>
              <a:t> </a:t>
            </a:r>
            <a:r>
              <a:rPr lang="en-US" sz="1800" dirty="0" err="1" smtClean="0"/>
              <a:t>formato</a:t>
            </a:r>
            <a:r>
              <a:rPr lang="en-US" sz="1800" dirty="0" smtClean="0"/>
              <a:t> ”skid” e </a:t>
            </a:r>
            <a:r>
              <a:rPr lang="en-US" sz="1800" dirty="0" err="1" smtClean="0"/>
              <a:t>modulares</a:t>
            </a:r>
            <a:r>
              <a:rPr lang="en-US" sz="1800" dirty="0" smtClean="0"/>
              <a:t>, </a:t>
            </a:r>
            <a:r>
              <a:rPr lang="en-US" sz="1800" dirty="0" err="1" smtClean="0"/>
              <a:t>em</a:t>
            </a:r>
            <a:r>
              <a:rPr lang="en-US" sz="1800" dirty="0" smtClean="0"/>
              <a:t> </a:t>
            </a:r>
            <a:r>
              <a:rPr lang="en-US" sz="1800" dirty="0" err="1" smtClean="0"/>
              <a:t>fornecedores</a:t>
            </a:r>
            <a:r>
              <a:rPr lang="en-US" sz="1800" dirty="0" smtClean="0"/>
              <a:t> </a:t>
            </a:r>
            <a:r>
              <a:rPr lang="en-US" sz="1800" dirty="0" err="1" smtClean="0"/>
              <a:t>americanos</a:t>
            </a:r>
            <a:r>
              <a:rPr lang="en-US" sz="1800" dirty="0" smtClean="0"/>
              <a:t>, </a:t>
            </a:r>
            <a:r>
              <a:rPr lang="en-US" sz="1800" dirty="0" err="1" smtClean="0"/>
              <a:t>canadenses</a:t>
            </a:r>
            <a:r>
              <a:rPr lang="en-US" sz="1800" dirty="0" smtClean="0"/>
              <a:t>, </a:t>
            </a:r>
            <a:r>
              <a:rPr lang="en-US" sz="1800" dirty="0" err="1" smtClean="0"/>
              <a:t>indianos</a:t>
            </a:r>
            <a:r>
              <a:rPr lang="en-US" sz="1800" dirty="0" smtClean="0"/>
              <a:t> e </a:t>
            </a:r>
            <a:r>
              <a:rPr lang="en-US" sz="1800" dirty="0" err="1" smtClean="0"/>
              <a:t>chineses</a:t>
            </a:r>
            <a:r>
              <a:rPr lang="en-US" sz="1800" dirty="0" smtClean="0"/>
              <a:t>.</a:t>
            </a:r>
          </a:p>
        </p:txBody>
      </p:sp>
    </p:spTree>
    <p:extLst>
      <p:ext uri="{BB962C8B-B14F-4D97-AF65-F5344CB8AC3E}">
        <p14:creationId xmlns:p14="http://schemas.microsoft.com/office/powerpoint/2010/main" val="2650688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Micro-Refinarias</a:t>
            </a:r>
            <a:r>
              <a:rPr lang="pt-BR" dirty="0" smtClean="0"/>
              <a:t> </a:t>
            </a:r>
            <a:endParaRPr lang="pt-BR" dirty="0"/>
          </a:p>
        </p:txBody>
      </p:sp>
      <p:pic>
        <p:nvPicPr>
          <p:cNvPr id="4" name="Espaço Reservado para Conteúdo 3"/>
          <p:cNvPicPr>
            <a:picLocks noGrp="1" noChangeAspect="1"/>
          </p:cNvPicPr>
          <p:nvPr>
            <p:ph idx="1"/>
          </p:nvPr>
        </p:nvPicPr>
        <p:blipFill>
          <a:blip r:embed="rId2"/>
          <a:stretch>
            <a:fillRect/>
          </a:stretch>
        </p:blipFill>
        <p:spPr>
          <a:xfrm>
            <a:off x="0" y="3846041"/>
            <a:ext cx="4048898" cy="3036673"/>
          </a:xfrm>
        </p:spPr>
      </p:pic>
      <p:pic>
        <p:nvPicPr>
          <p:cNvPr id="5" name="Imagem 4"/>
          <p:cNvPicPr>
            <a:picLocks noChangeAspect="1"/>
          </p:cNvPicPr>
          <p:nvPr/>
        </p:nvPicPr>
        <p:blipFill>
          <a:blip r:embed="rId3"/>
          <a:stretch>
            <a:fillRect/>
          </a:stretch>
        </p:blipFill>
        <p:spPr>
          <a:xfrm>
            <a:off x="8081319" y="3799704"/>
            <a:ext cx="4110681" cy="3083010"/>
          </a:xfrm>
          <a:prstGeom prst="rect">
            <a:avLst/>
          </a:prstGeom>
        </p:spPr>
      </p:pic>
      <p:pic>
        <p:nvPicPr>
          <p:cNvPr id="6" name="Imagem 5"/>
          <p:cNvPicPr>
            <a:picLocks noChangeAspect="1"/>
          </p:cNvPicPr>
          <p:nvPr/>
        </p:nvPicPr>
        <p:blipFill>
          <a:blip r:embed="rId4"/>
          <a:stretch>
            <a:fillRect/>
          </a:stretch>
        </p:blipFill>
        <p:spPr>
          <a:xfrm>
            <a:off x="4048898" y="3837577"/>
            <a:ext cx="4032421" cy="3020423"/>
          </a:xfrm>
          <a:prstGeom prst="rect">
            <a:avLst/>
          </a:prstGeom>
        </p:spPr>
      </p:pic>
      <p:sp>
        <p:nvSpPr>
          <p:cNvPr id="7" name="CaixaDeTexto 6"/>
          <p:cNvSpPr txBox="1"/>
          <p:nvPr/>
        </p:nvSpPr>
        <p:spPr>
          <a:xfrm>
            <a:off x="838201" y="1699152"/>
            <a:ext cx="10752438" cy="1477328"/>
          </a:xfrm>
          <a:prstGeom prst="rect">
            <a:avLst/>
          </a:prstGeom>
          <a:noFill/>
        </p:spPr>
        <p:txBody>
          <a:bodyPr wrap="square" rtlCol="0">
            <a:spAutoFit/>
          </a:bodyPr>
          <a:lstStyle/>
          <a:p>
            <a:r>
              <a:rPr lang="pt-BR" dirty="0" smtClean="0"/>
              <a:t>Uso privado quase exclusivo, normalmente para destilação por pirólise para processar matérias primas derivadas como pneus, rejeitos químicos, borrachas e plásticos em geral para gerar óleo genérico para geradores de energia e até para uso em caminhões e barcos.</a:t>
            </a:r>
          </a:p>
          <a:p>
            <a:endParaRPr lang="pt-BR" dirty="0"/>
          </a:p>
          <a:p>
            <a:r>
              <a:rPr lang="pt-BR" dirty="0" smtClean="0"/>
              <a:t>Podem ser adquiridas pelo site </a:t>
            </a:r>
            <a:r>
              <a:rPr lang="pt-BR" dirty="0" err="1" smtClean="0"/>
              <a:t>Alibaba</a:t>
            </a:r>
            <a:endParaRPr lang="pt-BR" dirty="0"/>
          </a:p>
        </p:txBody>
      </p:sp>
    </p:spTree>
    <p:extLst>
      <p:ext uri="{BB962C8B-B14F-4D97-AF65-F5344CB8AC3E}">
        <p14:creationId xmlns:p14="http://schemas.microsoft.com/office/powerpoint/2010/main" val="210042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Histórico da RPCC e Fatos Relevantes</a:t>
            </a:r>
            <a:endParaRPr lang="pt-BR" dirty="0"/>
          </a:p>
        </p:txBody>
      </p:sp>
      <p:sp>
        <p:nvSpPr>
          <p:cNvPr id="3" name="Espaço Reservado para Conteúdo 2"/>
          <p:cNvSpPr>
            <a:spLocks noGrp="1"/>
          </p:cNvSpPr>
          <p:nvPr>
            <p:ph sz="half" idx="1"/>
          </p:nvPr>
        </p:nvSpPr>
        <p:spPr/>
        <p:txBody>
          <a:bodyPr>
            <a:normAutofit fontScale="55000" lnSpcReduction="20000"/>
          </a:bodyPr>
          <a:lstStyle/>
          <a:p>
            <a:pPr>
              <a:lnSpc>
                <a:spcPct val="120000"/>
              </a:lnSpc>
            </a:pPr>
            <a:r>
              <a:rPr lang="pt-BR" b="1" dirty="0"/>
              <a:t>1973</a:t>
            </a:r>
            <a:r>
              <a:rPr lang="pt-BR" dirty="0"/>
              <a:t> – Devido ao grande potencial de produção do campo de </a:t>
            </a:r>
            <a:r>
              <a:rPr lang="pt-BR" dirty="0" err="1"/>
              <a:t>Ubarana</a:t>
            </a:r>
            <a:r>
              <a:rPr lang="pt-BR" dirty="0"/>
              <a:t> surge a necessidade de se construir uma Unidade Industrial de Processamento (futuro </a:t>
            </a:r>
            <a:r>
              <a:rPr lang="pt-BR" dirty="0" err="1"/>
              <a:t>Pólo</a:t>
            </a:r>
            <a:r>
              <a:rPr lang="pt-BR" dirty="0"/>
              <a:t> Industrial de Guamaré).</a:t>
            </a:r>
          </a:p>
          <a:p>
            <a:pPr>
              <a:lnSpc>
                <a:spcPct val="120000"/>
              </a:lnSpc>
            </a:pPr>
            <a:r>
              <a:rPr lang="pt-BR" b="1" dirty="0"/>
              <a:t>1983</a:t>
            </a:r>
            <a:r>
              <a:rPr lang="pt-BR" dirty="0"/>
              <a:t> – Início do funcionamento do </a:t>
            </a:r>
            <a:r>
              <a:rPr lang="pt-BR" dirty="0" err="1"/>
              <a:t>Pólo</a:t>
            </a:r>
            <a:r>
              <a:rPr lang="pt-BR" dirty="0"/>
              <a:t> Industrial de Guamaré.</a:t>
            </a:r>
          </a:p>
          <a:p>
            <a:pPr>
              <a:lnSpc>
                <a:spcPct val="120000"/>
              </a:lnSpc>
            </a:pPr>
            <a:r>
              <a:rPr lang="pt-BR" b="1" dirty="0"/>
              <a:t>1985</a:t>
            </a:r>
            <a:r>
              <a:rPr lang="pt-BR" dirty="0"/>
              <a:t> – Construção da primeira UPGN (Unidade de Processamento de Gás Natural).</a:t>
            </a:r>
          </a:p>
          <a:p>
            <a:pPr>
              <a:lnSpc>
                <a:spcPct val="120000"/>
              </a:lnSpc>
            </a:pPr>
            <a:r>
              <a:rPr lang="pt-BR" b="1" dirty="0"/>
              <a:t>1986</a:t>
            </a:r>
            <a:r>
              <a:rPr lang="pt-BR" dirty="0"/>
              <a:t> – Construção do terminal de armazenamento e transferência.</a:t>
            </a:r>
          </a:p>
          <a:p>
            <a:pPr>
              <a:lnSpc>
                <a:spcPct val="120000"/>
              </a:lnSpc>
            </a:pPr>
            <a:r>
              <a:rPr lang="pt-BR" b="1" dirty="0"/>
              <a:t>1992</a:t>
            </a:r>
            <a:r>
              <a:rPr lang="pt-BR" dirty="0"/>
              <a:t> – Construção de uma estação de tratamento de óleo e de uma estação de tratamento de efluentes.</a:t>
            </a:r>
          </a:p>
          <a:p>
            <a:pPr>
              <a:lnSpc>
                <a:spcPct val="120000"/>
              </a:lnSpc>
            </a:pPr>
            <a:r>
              <a:rPr lang="pt-BR" b="1" dirty="0"/>
              <a:t>1997</a:t>
            </a:r>
            <a:r>
              <a:rPr lang="pt-BR" dirty="0"/>
              <a:t> – Certificação ISO 9002 para o processo de produção de gás industrial e gás de cozinha</a:t>
            </a:r>
            <a:r>
              <a:rPr lang="pt-BR" dirty="0" smtClean="0"/>
              <a:t>.</a:t>
            </a:r>
            <a:endParaRPr lang="pt-BR" dirty="0"/>
          </a:p>
        </p:txBody>
      </p:sp>
      <p:sp>
        <p:nvSpPr>
          <p:cNvPr id="4" name="Espaço Reservado para Conteúdo 3"/>
          <p:cNvSpPr>
            <a:spLocks noGrp="1"/>
          </p:cNvSpPr>
          <p:nvPr>
            <p:ph sz="half" idx="2"/>
          </p:nvPr>
        </p:nvSpPr>
        <p:spPr>
          <a:xfrm>
            <a:off x="6196913" y="1825625"/>
            <a:ext cx="5603789" cy="4351338"/>
          </a:xfrm>
        </p:spPr>
        <p:txBody>
          <a:bodyPr>
            <a:normAutofit fontScale="55000" lnSpcReduction="20000"/>
          </a:bodyPr>
          <a:lstStyle/>
          <a:p>
            <a:pPr>
              <a:lnSpc>
                <a:spcPct val="120000"/>
              </a:lnSpc>
            </a:pPr>
            <a:r>
              <a:rPr lang="pt-BR" b="1" dirty="0"/>
              <a:t>1998</a:t>
            </a:r>
            <a:r>
              <a:rPr lang="pt-BR" dirty="0"/>
              <a:t> – Certificação ISO 9002 para o processo de produção de petróleo.</a:t>
            </a:r>
          </a:p>
          <a:p>
            <a:pPr>
              <a:lnSpc>
                <a:spcPct val="120000"/>
              </a:lnSpc>
            </a:pPr>
            <a:r>
              <a:rPr lang="pt-BR" b="1" dirty="0"/>
              <a:t>1999</a:t>
            </a:r>
            <a:r>
              <a:rPr lang="pt-BR" dirty="0"/>
              <a:t> – Início de operação da unidade de diesel.</a:t>
            </a:r>
          </a:p>
          <a:p>
            <a:pPr>
              <a:lnSpc>
                <a:spcPct val="120000"/>
              </a:lnSpc>
            </a:pPr>
            <a:r>
              <a:rPr lang="pt-BR" b="1" dirty="0"/>
              <a:t>2001</a:t>
            </a:r>
            <a:r>
              <a:rPr lang="pt-BR" dirty="0"/>
              <a:t> – Início de operação da nova unidade de diesel e da instalação da segunda UPGN.</a:t>
            </a:r>
          </a:p>
          <a:p>
            <a:pPr>
              <a:lnSpc>
                <a:spcPct val="120000"/>
              </a:lnSpc>
            </a:pPr>
            <a:r>
              <a:rPr lang="pt-BR" b="1" dirty="0"/>
              <a:t>2002</a:t>
            </a:r>
            <a:r>
              <a:rPr lang="pt-BR" dirty="0"/>
              <a:t> – Início da instalação da unidade de QAV – Querosene de Aviação.</a:t>
            </a:r>
          </a:p>
          <a:p>
            <a:pPr>
              <a:lnSpc>
                <a:spcPct val="120000"/>
              </a:lnSpc>
            </a:pPr>
            <a:r>
              <a:rPr lang="pt-BR" b="1" dirty="0"/>
              <a:t>2005</a:t>
            </a:r>
            <a:r>
              <a:rPr lang="pt-BR" dirty="0"/>
              <a:t> – Início de operação da unidade de QAV – Querosene de Aviação.</a:t>
            </a:r>
          </a:p>
          <a:p>
            <a:pPr>
              <a:lnSpc>
                <a:spcPct val="120000"/>
              </a:lnSpc>
            </a:pPr>
            <a:r>
              <a:rPr lang="pt-BR" b="1" dirty="0"/>
              <a:t>2005</a:t>
            </a:r>
            <a:r>
              <a:rPr lang="pt-BR" dirty="0"/>
              <a:t> – Início de operação da unidade experimental de Biodiesel.</a:t>
            </a:r>
          </a:p>
          <a:p>
            <a:pPr>
              <a:lnSpc>
                <a:spcPct val="120000"/>
              </a:lnSpc>
            </a:pPr>
            <a:r>
              <a:rPr lang="pt-BR" b="1" dirty="0"/>
              <a:t>2006 </a:t>
            </a:r>
            <a:r>
              <a:rPr lang="pt-BR" dirty="0"/>
              <a:t>– Início da operação da UPGN III.</a:t>
            </a:r>
          </a:p>
          <a:p>
            <a:pPr>
              <a:lnSpc>
                <a:spcPct val="120000"/>
              </a:lnSpc>
            </a:pPr>
            <a:r>
              <a:rPr lang="pt-BR" b="1" dirty="0" smtClean="0"/>
              <a:t>2009 </a:t>
            </a:r>
            <a:r>
              <a:rPr lang="pt-BR" dirty="0"/>
              <a:t>– </a:t>
            </a:r>
            <a:r>
              <a:rPr lang="pt-BR" dirty="0" smtClean="0"/>
              <a:t>Inauguração da Refinaria Potiguar Clara Camarão (RPCC)</a:t>
            </a:r>
          </a:p>
          <a:p>
            <a:pPr>
              <a:lnSpc>
                <a:spcPct val="120000"/>
              </a:lnSpc>
            </a:pPr>
            <a:r>
              <a:rPr lang="pt-BR" b="1" dirty="0" smtClean="0"/>
              <a:t>2009-2017 </a:t>
            </a:r>
            <a:r>
              <a:rPr lang="pt-BR" dirty="0"/>
              <a:t>– </a:t>
            </a:r>
            <a:r>
              <a:rPr lang="pt-BR" dirty="0" smtClean="0"/>
              <a:t>Expansões e aprimoramentos até 45 mil </a:t>
            </a:r>
            <a:r>
              <a:rPr lang="pt-BR" dirty="0" err="1" smtClean="0"/>
              <a:t>b</a:t>
            </a:r>
            <a:r>
              <a:rPr lang="pt-BR" dirty="0" smtClean="0"/>
              <a:t>/d.</a:t>
            </a:r>
            <a:endParaRPr lang="pt-BR" dirty="0"/>
          </a:p>
          <a:p>
            <a:pPr>
              <a:lnSpc>
                <a:spcPct val="120000"/>
              </a:lnSpc>
            </a:pPr>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999" y="5983615"/>
            <a:ext cx="3954162" cy="874385"/>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624" y="5983615"/>
            <a:ext cx="874385" cy="874385"/>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437" y="5983615"/>
            <a:ext cx="874385" cy="874385"/>
          </a:xfrm>
          <a:prstGeom prst="rect">
            <a:avLst/>
          </a:prstGeom>
        </p:spPr>
      </p:pic>
      <p:pic>
        <p:nvPicPr>
          <p:cNvPr id="8" name="Imagem 7"/>
          <p:cNvPicPr>
            <a:picLocks noChangeAspect="1"/>
          </p:cNvPicPr>
          <p:nvPr/>
        </p:nvPicPr>
        <p:blipFill>
          <a:blip r:embed="rId4"/>
          <a:stretch>
            <a:fillRect/>
          </a:stretch>
        </p:blipFill>
        <p:spPr>
          <a:xfrm>
            <a:off x="9347009" y="5983615"/>
            <a:ext cx="1313966" cy="874385"/>
          </a:xfrm>
          <a:prstGeom prst="rect">
            <a:avLst/>
          </a:prstGeom>
        </p:spPr>
      </p:pic>
      <p:pic>
        <p:nvPicPr>
          <p:cNvPr id="9" name="Imagem 8"/>
          <p:cNvPicPr>
            <a:picLocks noChangeAspect="1"/>
          </p:cNvPicPr>
          <p:nvPr/>
        </p:nvPicPr>
        <p:blipFill>
          <a:blip r:embed="rId5"/>
          <a:stretch>
            <a:fillRect/>
          </a:stretch>
        </p:blipFill>
        <p:spPr>
          <a:xfrm>
            <a:off x="10660975" y="5983615"/>
            <a:ext cx="1527602" cy="874385"/>
          </a:xfrm>
          <a:prstGeom prst="rect">
            <a:avLst/>
          </a:prstGeom>
        </p:spPr>
      </p:pic>
      <p:pic>
        <p:nvPicPr>
          <p:cNvPr id="10" name="Imagem 9"/>
          <p:cNvPicPr>
            <a:picLocks noChangeAspect="1"/>
          </p:cNvPicPr>
          <p:nvPr/>
        </p:nvPicPr>
        <p:blipFill>
          <a:blip r:embed="rId6"/>
          <a:stretch>
            <a:fillRect/>
          </a:stretch>
        </p:blipFill>
        <p:spPr>
          <a:xfrm>
            <a:off x="-1146" y="5995971"/>
            <a:ext cx="1313966" cy="874385"/>
          </a:xfrm>
          <a:prstGeom prst="rect">
            <a:avLst/>
          </a:prstGeom>
        </p:spPr>
      </p:pic>
      <p:pic>
        <p:nvPicPr>
          <p:cNvPr id="11" name="Imagem 10"/>
          <p:cNvPicPr>
            <a:picLocks noChangeAspect="1"/>
          </p:cNvPicPr>
          <p:nvPr/>
        </p:nvPicPr>
        <p:blipFill>
          <a:blip r:embed="rId7"/>
          <a:stretch>
            <a:fillRect/>
          </a:stretch>
        </p:blipFill>
        <p:spPr>
          <a:xfrm>
            <a:off x="2342471" y="5990372"/>
            <a:ext cx="1303812" cy="867628"/>
          </a:xfrm>
          <a:prstGeom prst="rect">
            <a:avLst/>
          </a:prstGeom>
        </p:spPr>
      </p:pic>
      <p:pic>
        <p:nvPicPr>
          <p:cNvPr id="12" name="Imagem 11"/>
          <p:cNvPicPr>
            <a:picLocks noChangeAspect="1"/>
          </p:cNvPicPr>
          <p:nvPr/>
        </p:nvPicPr>
        <p:blipFill>
          <a:blip r:embed="rId8"/>
          <a:stretch>
            <a:fillRect/>
          </a:stretch>
        </p:blipFill>
        <p:spPr>
          <a:xfrm>
            <a:off x="1278797" y="5990372"/>
            <a:ext cx="1336582" cy="1002437"/>
          </a:xfrm>
          <a:prstGeom prst="rect">
            <a:avLst/>
          </a:prstGeom>
        </p:spPr>
      </p:pic>
    </p:spTree>
    <p:extLst>
      <p:ext uri="{BB962C8B-B14F-4D97-AF65-F5344CB8AC3E}">
        <p14:creationId xmlns:p14="http://schemas.microsoft.com/office/powerpoint/2010/main" val="477590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10453" r="8213" b="-1"/>
          <a:stretch/>
        </p:blipFill>
        <p:spPr>
          <a:xfrm>
            <a:off x="-1"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xmlns=""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709448" y="1913950"/>
            <a:ext cx="4204137" cy="1342754"/>
          </a:xfrm>
        </p:spPr>
        <p:txBody>
          <a:bodyPr>
            <a:normAutofit/>
          </a:bodyPr>
          <a:lstStyle/>
          <a:p>
            <a:pPr algn="ctr"/>
            <a:r>
              <a:rPr lang="pt-BR" sz="3600"/>
              <a:t>Refinaria Potiguar Clara Camarão (RPCC)</a:t>
            </a:r>
          </a:p>
        </p:txBody>
      </p:sp>
      <p:sp>
        <p:nvSpPr>
          <p:cNvPr id="3" name="Espaço Reservado para Conteúdo 2"/>
          <p:cNvSpPr>
            <a:spLocks noGrp="1"/>
          </p:cNvSpPr>
          <p:nvPr>
            <p:ph idx="1"/>
          </p:nvPr>
        </p:nvSpPr>
        <p:spPr>
          <a:xfrm>
            <a:off x="525516" y="3417573"/>
            <a:ext cx="4593021" cy="2619839"/>
          </a:xfrm>
        </p:spPr>
        <p:txBody>
          <a:bodyPr anchor="ctr">
            <a:normAutofit/>
          </a:bodyPr>
          <a:lstStyle/>
          <a:p>
            <a:r>
              <a:rPr lang="pt-BR" sz="1500" dirty="0"/>
              <a:t>Localizada a 180 km a noroeste de Natal e a 8 km da cidade de Guamaré, dentro do </a:t>
            </a:r>
            <a:r>
              <a:rPr lang="pt-BR" sz="1500" dirty="0" err="1"/>
              <a:t>Pólo</a:t>
            </a:r>
            <a:r>
              <a:rPr lang="pt-BR" sz="1500" dirty="0"/>
              <a:t> Industrial de Guamaré , que recebe todo o petróleo e gás natural produzidos nos campos marítimos e terrestres da Bacia Potiguar (RN e CE). </a:t>
            </a:r>
          </a:p>
          <a:p>
            <a:r>
              <a:rPr lang="pt-BR" sz="1500" dirty="0"/>
              <a:t>Nas modernas instalações da unidade, são desenvolvidas as atividades de tratamento e processamento do petróleo e gás natural que serão transformados em produtos de consumo para o mercado. </a:t>
            </a:r>
          </a:p>
          <a:p>
            <a:endParaRPr lang="pt-BR" sz="1500" dirty="0"/>
          </a:p>
        </p:txBody>
      </p:sp>
    </p:spTree>
    <p:extLst>
      <p:ext uri="{BB962C8B-B14F-4D97-AF65-F5344CB8AC3E}">
        <p14:creationId xmlns:p14="http://schemas.microsoft.com/office/powerpoint/2010/main" val="2750559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53810" y="170688"/>
            <a:ext cx="8312722" cy="6687311"/>
          </a:xfrm>
          <a:prstGeom prst="rect">
            <a:avLst/>
          </a:prstGeom>
          <a:noFill/>
          <a:ln>
            <a:noFill/>
          </a:ln>
          <a:extLst/>
        </p:spPr>
      </p:pic>
      <p:sp>
        <p:nvSpPr>
          <p:cNvPr id="3" name="CaixaDeTexto 2"/>
          <p:cNvSpPr txBox="1"/>
          <p:nvPr/>
        </p:nvSpPr>
        <p:spPr>
          <a:xfrm>
            <a:off x="8058912" y="4236041"/>
            <a:ext cx="4017264" cy="2308324"/>
          </a:xfrm>
          <a:prstGeom prst="rect">
            <a:avLst/>
          </a:prstGeom>
          <a:noFill/>
        </p:spPr>
        <p:txBody>
          <a:bodyPr wrap="square" rtlCol="0">
            <a:spAutoFit/>
          </a:bodyPr>
          <a:lstStyle/>
          <a:p>
            <a:r>
              <a:rPr lang="pt-BR" dirty="0" smtClean="0"/>
              <a:t>A RPCC recebe </a:t>
            </a:r>
            <a:r>
              <a:rPr lang="pt-BR" dirty="0"/>
              <a:t>todo o petróleo e gás natural produzidos nos campos marítimos e terrestres da Bacia Potiguar (RN e CE</a:t>
            </a:r>
            <a:r>
              <a:rPr lang="pt-BR" dirty="0" smtClean="0"/>
              <a:t>).</a:t>
            </a:r>
          </a:p>
          <a:p>
            <a:endParaRPr lang="pt-BR" dirty="0"/>
          </a:p>
          <a:p>
            <a:r>
              <a:rPr lang="pt-BR" dirty="0" smtClean="0"/>
              <a:t>Mercados atendidos hoje: </a:t>
            </a:r>
            <a:br>
              <a:rPr lang="pt-BR" dirty="0" smtClean="0"/>
            </a:br>
            <a:r>
              <a:rPr lang="pt-BR" dirty="0" smtClean="0"/>
              <a:t>Rio Grande do Norte, Ceará, </a:t>
            </a:r>
          </a:p>
          <a:p>
            <a:r>
              <a:rPr lang="pt-BR" dirty="0" smtClean="0"/>
              <a:t>Piauí, Pernambuco e Paraíba</a:t>
            </a:r>
            <a:endParaRPr lang="pt-BR" dirty="0"/>
          </a:p>
        </p:txBody>
      </p:sp>
      <p:pic>
        <p:nvPicPr>
          <p:cNvPr id="4" name="Imagem 3"/>
          <p:cNvPicPr/>
          <p:nvPr/>
        </p:nvPicPr>
        <p:blipFill>
          <a:blip r:embed="rId3"/>
          <a:stretch>
            <a:fillRect/>
          </a:stretch>
        </p:blipFill>
        <p:spPr>
          <a:xfrm>
            <a:off x="7290816" y="170688"/>
            <a:ext cx="4785360" cy="3547872"/>
          </a:xfrm>
          <a:prstGeom prst="rect">
            <a:avLst/>
          </a:prstGeom>
        </p:spPr>
      </p:pic>
    </p:spTree>
    <p:extLst>
      <p:ext uri="{BB962C8B-B14F-4D97-AF65-F5344CB8AC3E}">
        <p14:creationId xmlns:p14="http://schemas.microsoft.com/office/powerpoint/2010/main" val="695392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14125</TotalTime>
  <Words>1265</Words>
  <Application>Microsoft Macintosh PowerPoint</Application>
  <PresentationFormat>Widescreen</PresentationFormat>
  <Paragraphs>144</Paragraphs>
  <Slides>20</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20</vt:i4>
      </vt:variant>
    </vt:vector>
  </HeadingPairs>
  <TitlesOfParts>
    <vt:vector size="25" baseType="lpstr">
      <vt:lpstr>Calibri</vt:lpstr>
      <vt:lpstr>Calibri Light</vt:lpstr>
      <vt:lpstr>Mangal</vt:lpstr>
      <vt:lpstr>Arial</vt:lpstr>
      <vt:lpstr>Tema do Office</vt:lpstr>
      <vt:lpstr>Indagações sobre o status e futuro da Refinaria Potiguar Clara Camarão RPCC, Guamaré, RN</vt:lpstr>
      <vt:lpstr>O que provocou a questão? </vt:lpstr>
      <vt:lpstr>Definição de REFINARIA</vt:lpstr>
      <vt:lpstr>Tamanhos de Refinarias (por Capacidade)</vt:lpstr>
      <vt:lpstr>Mini-refinarias</vt:lpstr>
      <vt:lpstr>Micro-Refinarias </vt:lpstr>
      <vt:lpstr>Histórico da RPCC e Fatos Relevantes</vt:lpstr>
      <vt:lpstr>Refinaria Potiguar Clara Camarão (RPCC)</vt:lpstr>
      <vt:lpstr>Apresentação do PowerPoint</vt:lpstr>
      <vt:lpstr>Apresentação do PowerPoint</vt:lpstr>
      <vt:lpstr>Apresentação do PowerPoint</vt:lpstr>
      <vt:lpstr>RPCC</vt:lpstr>
      <vt:lpstr>Apresentação do PowerPoint</vt:lpstr>
      <vt:lpstr>Apresentação do PowerPoint</vt:lpstr>
      <vt:lpstr>RPCC Gerentes Gerais</vt:lpstr>
      <vt:lpstr>A RPCC vai deixar de ser uma refinaria?</vt:lpstr>
      <vt:lpstr>RPCC e a Produção Local</vt:lpstr>
      <vt:lpstr>Apresentação do PowerPoint</vt:lpstr>
      <vt:lpstr>Apresentação do PowerPoint</vt:lpstr>
      <vt:lpstr>Indagações sobre o status e futuro da Refinaria Potiguar Clara Camarão RPCC, Guamaré, RN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Microsoft Office</dc:creator>
  <cp:lastModifiedBy>Jean-Paul Prates</cp:lastModifiedBy>
  <cp:revision>29</cp:revision>
  <cp:lastPrinted>2017-11-08T03:32:30Z</cp:lastPrinted>
  <dcterms:created xsi:type="dcterms:W3CDTF">2017-05-09T19:37:21Z</dcterms:created>
  <dcterms:modified xsi:type="dcterms:W3CDTF">2017-11-08T03:41:37Z</dcterms:modified>
</cp:coreProperties>
</file>