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9" r:id="rId4"/>
    <p:sldId id="271" r:id="rId5"/>
    <p:sldId id="272" r:id="rId6"/>
    <p:sldId id="270" r:id="rId7"/>
    <p:sldId id="273" r:id="rId8"/>
    <p:sldId id="276" r:id="rId9"/>
    <p:sldId id="277" r:id="rId10"/>
    <p:sldId id="278" r:id="rId11"/>
    <p:sldId id="279"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7" autoAdjust="0"/>
    <p:restoredTop sz="92453" autoAdjust="0"/>
  </p:normalViewPr>
  <p:slideViewPr>
    <p:cSldViewPr snapToGrid="0" showGuides="1">
      <p:cViewPr varScale="1">
        <p:scale>
          <a:sx n="85" d="100"/>
          <a:sy n="85" d="100"/>
        </p:scale>
        <p:origin x="1098" y="90"/>
      </p:cViewPr>
      <p:guideLst>
        <p:guide orient="horz" pos="2251"/>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288351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348055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155574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321950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249656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A6B8E26-F09C-44F2-8CF5-9C1470331DE3}" type="datetimeFigureOut">
              <a:rPr lang="pt-BR" smtClean="0"/>
              <a:t>03/12/2019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43734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A6B8E26-F09C-44F2-8CF5-9C1470331DE3}" type="datetimeFigureOut">
              <a:rPr lang="pt-BR" smtClean="0"/>
              <a:t>03/12/2019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372345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A6B8E26-F09C-44F2-8CF5-9C1470331DE3}" type="datetimeFigureOut">
              <a:rPr lang="pt-BR" smtClean="0"/>
              <a:t>03/12/2019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24011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A6B8E26-F09C-44F2-8CF5-9C1470331DE3}" type="datetimeFigureOut">
              <a:rPr lang="pt-BR" smtClean="0"/>
              <a:t>03/12/2019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25166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A6B8E26-F09C-44F2-8CF5-9C1470331DE3}" type="datetimeFigureOut">
              <a:rPr lang="pt-BR" smtClean="0"/>
              <a:t>03/12/2019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402052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A6B8E26-F09C-44F2-8CF5-9C1470331DE3}" type="datetimeFigureOut">
              <a:rPr lang="pt-BR" smtClean="0"/>
              <a:t>03/12/2019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53218A-1689-4A72-982A-F7D99E9FB7FC}" type="slidenum">
              <a:rPr lang="pt-BR" smtClean="0"/>
              <a:t>‹nº›</a:t>
            </a:fld>
            <a:endParaRPr lang="pt-BR"/>
          </a:p>
        </p:txBody>
      </p:sp>
    </p:spTree>
    <p:extLst>
      <p:ext uri="{BB962C8B-B14F-4D97-AF65-F5344CB8AC3E}">
        <p14:creationId xmlns:p14="http://schemas.microsoft.com/office/powerpoint/2010/main" val="1730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8E26-F09C-44F2-8CF5-9C1470331DE3}" type="datetimeFigureOut">
              <a:rPr lang="pt-BR" smtClean="0"/>
              <a:t>03/12/2019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3218A-1689-4A72-982A-F7D99E9FB7FC}" type="slidenum">
              <a:rPr lang="pt-BR" smtClean="0"/>
              <a:t>‹nº›</a:t>
            </a:fld>
            <a:endParaRPr lang="pt-BR"/>
          </a:p>
        </p:txBody>
      </p:sp>
    </p:spTree>
    <p:extLst>
      <p:ext uri="{BB962C8B-B14F-4D97-AF65-F5344CB8AC3E}">
        <p14:creationId xmlns:p14="http://schemas.microsoft.com/office/powerpoint/2010/main" val="244482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26.png"/><Relationship Id="rId2" Type="http://schemas.openxmlformats.org/officeDocument/2006/relationships/image" Target="../media/image9.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8.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19.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71320" rIns="91440" bIns="45720" numCol="1" anchor="ctr" anchorCtr="0" compatLnSpc="1">
            <a:prstTxWarp prst="textNoShape">
              <a:avLst/>
            </a:prstTxWarp>
            <a:spAutoFit/>
          </a:bodyPr>
          <a:lstStyle/>
          <a:p>
            <a:endParaRPr lang="pt-BR"/>
          </a:p>
        </p:txBody>
      </p:sp>
      <p:sp>
        <p:nvSpPr>
          <p:cNvPr id="8" name="Retângulo 7"/>
          <p:cNvSpPr/>
          <p:nvPr/>
        </p:nvSpPr>
        <p:spPr>
          <a:xfrm>
            <a:off x="0" y="7842"/>
            <a:ext cx="12192000" cy="6892615"/>
          </a:xfrm>
          <a:prstGeom prst="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9" name="Rectangle 3"/>
          <p:cNvSpPr>
            <a:spLocks noChangeArrowheads="1"/>
          </p:cNvSpPr>
          <p:nvPr/>
        </p:nvSpPr>
        <p:spPr bwMode="auto">
          <a:xfrm flipH="1">
            <a:off x="2213811" y="1722060"/>
            <a:ext cx="8635651" cy="33547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4400" b="1" i="0" u="none" strike="noStrike" cap="none" normalizeH="0" baseline="0" dirty="0" smtClean="0">
                <a:ln>
                  <a:noFill/>
                </a:ln>
                <a:solidFill>
                  <a:schemeClr val="bg1"/>
                </a:solidFill>
                <a:effectLst/>
                <a:latin typeface="Verdana" panose="020B0604030504040204" pitchFamily="34" charset="0"/>
                <a:ea typeface="Trebuchet MS" panose="020B0603020202020204" pitchFamily="34" charset="0"/>
                <a:cs typeface="Trebuchet MS" panose="020B0603020202020204" pitchFamily="34" charset="0"/>
              </a:rPr>
              <a:t>DECRETO 6.754/09</a:t>
            </a:r>
            <a:endParaRPr kumimoji="0" lang="pt-BR" altLang="pt-BR" sz="2800" b="0" i="0" u="none" strike="noStrike" cap="none" normalizeH="0" baseline="0" dirty="0" smtClean="0">
              <a:ln>
                <a:noFill/>
              </a:ln>
              <a:solidFill>
                <a:schemeClr val="bg1"/>
              </a:solidFill>
              <a:effectLst/>
              <a:latin typeface="Arial" panose="020B0604020202020204" pitchFamily="34" charset="0"/>
            </a:endParaRPr>
          </a:p>
          <a:p>
            <a:pPr lvl="0" algn="just" eaLnBrk="0" fontAlgn="base" hangingPunct="0">
              <a:spcBef>
                <a:spcPct val="0"/>
              </a:spcBef>
              <a:spcAft>
                <a:spcPct val="0"/>
              </a:spcAft>
            </a:pPr>
            <a:r>
              <a:rPr lang="pt-BR" sz="2800" dirty="0">
                <a:solidFill>
                  <a:schemeClr val="bg1"/>
                </a:solidFill>
              </a:rPr>
              <a:t>o decreto </a:t>
            </a:r>
            <a:r>
              <a:rPr lang="pt-BR" sz="2800" dirty="0" smtClean="0">
                <a:solidFill>
                  <a:schemeClr val="bg1"/>
                </a:solidFill>
              </a:rPr>
              <a:t>6.754/09 </a:t>
            </a:r>
            <a:r>
              <a:rPr lang="pt-BR" sz="2800" dirty="0">
                <a:solidFill>
                  <a:schemeClr val="bg1"/>
                </a:solidFill>
              </a:rPr>
              <a:t>trouxe algumas condições resolutivas, que ficaram a cargo do estado de Roraima, como vistos anteriormente, essas cláusulas condicionantes são em parte inexequíveis no que diz respeito aos destaques que se deve proceder para que efetivamente Roraima tenha segurança jurídica na regularização de terras ao particular.</a:t>
            </a:r>
            <a:endParaRPr kumimoji="0" lang="pt-BR" altLang="pt-BR" sz="3600" b="0" i="0" u="none" strike="noStrike" cap="none" normalizeH="0" baseline="0" dirty="0" smtClean="0">
              <a:ln>
                <a:noFill/>
              </a:ln>
              <a:solidFill>
                <a:schemeClr val="bg1"/>
              </a:solidFill>
              <a:effectLst/>
              <a:latin typeface="Arial" panose="020B0604020202020204" pitchFamily="34" charset="0"/>
              <a:ea typeface="Trebuchet MS" panose="020B0603020202020204" pitchFamily="34" charset="0"/>
              <a:cs typeface="Trebuchet MS" panose="020B0603020202020204" pitchFamily="34" charset="0"/>
            </a:endParaRPr>
          </a:p>
        </p:txBody>
      </p:sp>
      <p:sp>
        <p:nvSpPr>
          <p:cNvPr id="13" name="CaixaDeTexto 12"/>
          <p:cNvSpPr txBox="1"/>
          <p:nvPr/>
        </p:nvSpPr>
        <p:spPr>
          <a:xfrm>
            <a:off x="3161416" y="146877"/>
            <a:ext cx="4317825" cy="3139321"/>
          </a:xfrm>
          <a:prstGeom prst="rect">
            <a:avLst/>
          </a:prstGeom>
          <a:solidFill>
            <a:schemeClr val="tx2">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r>
              <a:rPr lang="pt-BR" sz="2200" dirty="0" smtClean="0"/>
              <a:t>BARAUANA</a:t>
            </a:r>
          </a:p>
          <a:p>
            <a:pPr algn="ctr"/>
            <a:r>
              <a:rPr lang="pt-BR" sz="2200" dirty="0"/>
              <a:t>BR 210 </a:t>
            </a:r>
            <a:r>
              <a:rPr lang="pt-BR" sz="2200" dirty="0" smtClean="0"/>
              <a:t>II</a:t>
            </a:r>
          </a:p>
          <a:p>
            <a:pPr algn="ctr"/>
            <a:r>
              <a:rPr lang="pt-BR" sz="2200" dirty="0" smtClean="0"/>
              <a:t>CAUAMÉ</a:t>
            </a:r>
          </a:p>
          <a:p>
            <a:pPr algn="ctr"/>
            <a:r>
              <a:rPr lang="pt-BR" sz="2200" dirty="0" smtClean="0"/>
              <a:t>MURUPÚ</a:t>
            </a:r>
          </a:p>
          <a:p>
            <a:pPr algn="ctr"/>
            <a:r>
              <a:rPr lang="pt-BR" sz="2200" dirty="0" smtClean="0"/>
              <a:t>NORMANDIA</a:t>
            </a:r>
          </a:p>
          <a:p>
            <a:pPr algn="ctr"/>
            <a:r>
              <a:rPr lang="pt-BR" sz="2200" dirty="0" smtClean="0"/>
              <a:t>QUITAUAÚ</a:t>
            </a:r>
          </a:p>
          <a:p>
            <a:pPr algn="ctr"/>
            <a:r>
              <a:rPr lang="pt-BR" sz="2200" dirty="0" smtClean="0"/>
              <a:t>TACUTÚ</a:t>
            </a:r>
            <a:endParaRPr lang="pt-BR" sz="2200" dirty="0"/>
          </a:p>
          <a:p>
            <a:pPr algn="ctr"/>
            <a:r>
              <a:rPr lang="pt-BR" sz="2200" dirty="0" smtClean="0"/>
              <a:t>CARACARAI</a:t>
            </a:r>
          </a:p>
          <a:p>
            <a:pPr algn="ctr"/>
            <a:endParaRPr lang="pt-BR" sz="2200" dirty="0"/>
          </a:p>
        </p:txBody>
      </p:sp>
      <p:sp>
        <p:nvSpPr>
          <p:cNvPr id="14" name="CaixaDeTexto 13"/>
          <p:cNvSpPr txBox="1"/>
          <p:nvPr/>
        </p:nvSpPr>
        <p:spPr>
          <a:xfrm>
            <a:off x="3175208" y="3428098"/>
            <a:ext cx="4317828"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PATRIMÔNIO INALIENÁVEL </a:t>
            </a:r>
          </a:p>
        </p:txBody>
      </p:sp>
      <p:sp>
        <p:nvSpPr>
          <p:cNvPr id="15" name="CaixaDeTexto 14"/>
          <p:cNvSpPr txBox="1"/>
          <p:nvPr/>
        </p:nvSpPr>
        <p:spPr>
          <a:xfrm>
            <a:off x="3161417" y="3938626"/>
            <a:ext cx="4317828"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TD </a:t>
            </a:r>
          </a:p>
        </p:txBody>
      </p:sp>
      <p:sp>
        <p:nvSpPr>
          <p:cNvPr id="16" name="CaixaDeTexto 15"/>
          <p:cNvSpPr txBox="1"/>
          <p:nvPr/>
        </p:nvSpPr>
        <p:spPr>
          <a:xfrm>
            <a:off x="3161417" y="4468839"/>
            <a:ext cx="4317825"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ASSENTIMENTO PRÉVIO </a:t>
            </a:r>
          </a:p>
        </p:txBody>
      </p:sp>
      <p:sp>
        <p:nvSpPr>
          <p:cNvPr id="18" name="CaixaDeTexto 17"/>
          <p:cNvSpPr txBox="1"/>
          <p:nvPr/>
        </p:nvSpPr>
        <p:spPr>
          <a:xfrm>
            <a:off x="7594444" y="3421421"/>
            <a:ext cx="4317821"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PATRIMÔNIO INALIENÁVEL </a:t>
            </a:r>
          </a:p>
        </p:txBody>
      </p:sp>
      <p:sp>
        <p:nvSpPr>
          <p:cNvPr id="19" name="CaixaDeTexto 18"/>
          <p:cNvSpPr txBox="1"/>
          <p:nvPr/>
        </p:nvSpPr>
        <p:spPr>
          <a:xfrm>
            <a:off x="7594444" y="3931319"/>
            <a:ext cx="4317821"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TD </a:t>
            </a:r>
          </a:p>
        </p:txBody>
      </p:sp>
      <p:sp>
        <p:nvSpPr>
          <p:cNvPr id="21" name="CaixaDeTexto 20"/>
          <p:cNvSpPr txBox="1"/>
          <p:nvPr/>
        </p:nvSpPr>
        <p:spPr>
          <a:xfrm>
            <a:off x="7594440" y="4482961"/>
            <a:ext cx="4317825" cy="461665"/>
          </a:xfrm>
          <a:prstGeom prst="rect">
            <a:avLst/>
          </a:prstGeom>
          <a:solidFill>
            <a:srgbClr val="00B0F0"/>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a:ln w="0"/>
                <a:solidFill>
                  <a:schemeClr val="tx1"/>
                </a:solidFill>
                <a:effectLst>
                  <a:outerShdw blurRad="38100" dist="19050" dir="2700000" algn="tl" rotWithShape="0">
                    <a:schemeClr val="dk1">
                      <a:alpha val="40000"/>
                    </a:schemeClr>
                  </a:outerShdw>
                </a:effectLst>
              </a:rPr>
              <a:t>FLONA </a:t>
            </a:r>
            <a:r>
              <a:rPr lang="pt-BR" sz="2400" b="0" dirty="0" smtClean="0">
                <a:ln w="0"/>
                <a:solidFill>
                  <a:schemeClr val="tx1"/>
                </a:solidFill>
                <a:effectLst>
                  <a:outerShdw blurRad="38100" dist="19050" dir="2700000" algn="tl" rotWithShape="0">
                    <a:schemeClr val="dk1">
                      <a:alpha val="40000"/>
                    </a:schemeClr>
                  </a:outerShdw>
                </a:effectLst>
              </a:rPr>
              <a:t>JAUPERÍ </a:t>
            </a:r>
            <a:r>
              <a:rPr lang="pt-BR" sz="2000" b="0" dirty="0" smtClean="0">
                <a:ln w="0"/>
                <a:solidFill>
                  <a:schemeClr val="tx1"/>
                </a:solidFill>
                <a:effectLst>
                  <a:outerShdw blurRad="38100" dist="19050" dir="2700000" algn="tl" rotWithShape="0">
                    <a:schemeClr val="dk1">
                      <a:alpha val="40000"/>
                    </a:schemeClr>
                  </a:outerShdw>
                </a:effectLst>
              </a:rPr>
              <a:t>(EQUADOR)</a:t>
            </a:r>
            <a:endParaRPr lang="pt-BR" sz="2400" b="0" dirty="0">
              <a:ln w="0"/>
              <a:solidFill>
                <a:schemeClr val="tx1"/>
              </a:solidFill>
              <a:effectLst>
                <a:outerShdw blurRad="38100" dist="19050" dir="2700000" algn="tl" rotWithShape="0">
                  <a:schemeClr val="dk1">
                    <a:alpha val="40000"/>
                  </a:schemeClr>
                </a:outerShdw>
              </a:effectLst>
            </a:endParaRPr>
          </a:p>
        </p:txBody>
      </p:sp>
      <p:sp>
        <p:nvSpPr>
          <p:cNvPr id="28" name="CaixaDeTexto 27"/>
          <p:cNvSpPr txBox="1"/>
          <p:nvPr/>
        </p:nvSpPr>
        <p:spPr>
          <a:xfrm>
            <a:off x="7584226" y="152400"/>
            <a:ext cx="4317825" cy="3139321"/>
          </a:xfrm>
          <a:prstGeom prst="rect">
            <a:avLst/>
          </a:prstGeom>
          <a:solidFill>
            <a:schemeClr val="tx2">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endParaRPr lang="pt-BR" sz="2200" dirty="0" smtClean="0"/>
          </a:p>
          <a:p>
            <a:pPr algn="ctr"/>
            <a:endParaRPr lang="pt-BR" sz="2200" dirty="0"/>
          </a:p>
          <a:p>
            <a:pPr algn="ctr"/>
            <a:endParaRPr lang="pt-BR" sz="2200" dirty="0" smtClean="0"/>
          </a:p>
          <a:p>
            <a:pPr algn="ctr"/>
            <a:endParaRPr lang="pt-BR" sz="2200" dirty="0" smtClean="0"/>
          </a:p>
          <a:p>
            <a:pPr algn="ctr"/>
            <a:r>
              <a:rPr lang="pt-BR" sz="2200" dirty="0" smtClean="0"/>
              <a:t>EQUADOR</a:t>
            </a:r>
          </a:p>
          <a:p>
            <a:pPr algn="ctr"/>
            <a:r>
              <a:rPr lang="pt-BR" sz="2200" dirty="0" smtClean="0"/>
              <a:t>EREU</a:t>
            </a:r>
          </a:p>
          <a:p>
            <a:pPr algn="ctr"/>
            <a:endParaRPr lang="pt-BR" sz="2200" b="0" dirty="0" smtClean="0">
              <a:solidFill>
                <a:schemeClr val="bg1"/>
              </a:solidFill>
              <a:latin typeface="Arial" panose="020B0604020202020204" pitchFamily="34" charset="0"/>
              <a:cs typeface="Arial" panose="020B0604020202020204" pitchFamily="34" charset="0"/>
            </a:endParaRPr>
          </a:p>
          <a:p>
            <a:pPr algn="ctr"/>
            <a:endParaRPr lang="pt-BR" sz="2200" b="0" dirty="0">
              <a:solidFill>
                <a:schemeClr val="bg1"/>
              </a:solidFill>
              <a:latin typeface="Arial" panose="020B0604020202020204" pitchFamily="34" charset="0"/>
              <a:cs typeface="Arial" panose="020B0604020202020204" pitchFamily="34" charset="0"/>
            </a:endParaRPr>
          </a:p>
          <a:p>
            <a:pPr algn="ctr"/>
            <a:endParaRPr lang="pt-BR" sz="2200" b="0" dirty="0">
              <a:solidFill>
                <a:schemeClr val="bg1"/>
              </a:solidFill>
              <a:latin typeface="Arial" panose="020B0604020202020204" pitchFamily="34" charset="0"/>
              <a:cs typeface="Arial" panose="020B0604020202020204" pitchFamily="34" charset="0"/>
            </a:endParaRPr>
          </a:p>
        </p:txBody>
      </p:sp>
      <p:sp>
        <p:nvSpPr>
          <p:cNvPr id="29" name="CaixaDeTexto 28"/>
          <p:cNvSpPr txBox="1"/>
          <p:nvPr/>
        </p:nvSpPr>
        <p:spPr>
          <a:xfrm>
            <a:off x="937840" y="160014"/>
            <a:ext cx="2130010" cy="3108543"/>
          </a:xfrm>
          <a:prstGeom prst="rect">
            <a:avLst/>
          </a:prstGeom>
          <a:solidFill>
            <a:schemeClr val="tx1">
              <a:lumMod val="75000"/>
              <a:lumOff val="2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endParaRPr lang="pt-BR" sz="28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8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8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pt-BR" sz="28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GLEBAS</a:t>
            </a:r>
          </a:p>
          <a:p>
            <a:pPr algn="ctr"/>
            <a:endParaRPr lang="pt-BR" sz="28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8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30" name="CaixaDeTexto 29"/>
          <p:cNvSpPr txBox="1"/>
          <p:nvPr/>
        </p:nvSpPr>
        <p:spPr>
          <a:xfrm>
            <a:off x="937840" y="3390546"/>
            <a:ext cx="2130010" cy="2123658"/>
          </a:xfrm>
          <a:prstGeom prst="rect">
            <a:avLst/>
          </a:prstGeom>
          <a:solidFill>
            <a:schemeClr val="tx1">
              <a:lumMod val="75000"/>
              <a:lumOff val="2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endParaRPr lang="pt-BR" sz="22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2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pt-BR" sz="22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pt-BR" sz="22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OBRIGAÇÕES</a:t>
            </a:r>
          </a:p>
          <a:p>
            <a:pPr algn="ctr"/>
            <a:endParaRPr lang="pt-BR" sz="2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ctr"/>
            <a:endParaRPr lang="pt-BR" sz="2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31" name="CaixaDeTexto 30"/>
          <p:cNvSpPr txBox="1"/>
          <p:nvPr/>
        </p:nvSpPr>
        <p:spPr>
          <a:xfrm>
            <a:off x="930557" y="5608943"/>
            <a:ext cx="2130010" cy="400110"/>
          </a:xfrm>
          <a:prstGeom prst="rect">
            <a:avLst/>
          </a:prstGeom>
          <a:solidFill>
            <a:schemeClr val="tx1">
              <a:lumMod val="75000"/>
              <a:lumOff val="2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r>
              <a:rPr lang="pt-BR" sz="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SITUAÇÃO</a:t>
            </a:r>
          </a:p>
        </p:txBody>
      </p:sp>
      <p:sp>
        <p:nvSpPr>
          <p:cNvPr id="32" name="CaixaDeTexto 31"/>
          <p:cNvSpPr txBox="1"/>
          <p:nvPr/>
        </p:nvSpPr>
        <p:spPr>
          <a:xfrm>
            <a:off x="930557" y="6145266"/>
            <a:ext cx="2130010" cy="400110"/>
          </a:xfrm>
          <a:prstGeom prst="rect">
            <a:avLst/>
          </a:prstGeom>
          <a:solidFill>
            <a:schemeClr val="tx1">
              <a:lumMod val="75000"/>
              <a:lumOff val="2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algn="ctr"/>
            <a:r>
              <a:rPr lang="pt-BR" sz="2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RESPONSÁVEL</a:t>
            </a:r>
          </a:p>
        </p:txBody>
      </p:sp>
      <p:sp>
        <p:nvSpPr>
          <p:cNvPr id="33" name="CaixaDeTexto 32"/>
          <p:cNvSpPr txBox="1"/>
          <p:nvPr/>
        </p:nvSpPr>
        <p:spPr>
          <a:xfrm>
            <a:off x="3161415" y="5598442"/>
            <a:ext cx="4317825" cy="461665"/>
          </a:xfrm>
          <a:prstGeom prst="rect">
            <a:avLst/>
          </a:prstGeom>
          <a:solidFill>
            <a:schemeClr val="accent6">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smtClean="0">
                <a:ln w="0"/>
                <a:solidFill>
                  <a:schemeClr val="tx1"/>
                </a:solidFill>
                <a:effectLst>
                  <a:outerShdw blurRad="38100" dist="19050" dir="2700000" algn="tl" rotWithShape="0">
                    <a:schemeClr val="dk1">
                      <a:alpha val="40000"/>
                    </a:schemeClr>
                  </a:outerShdw>
                </a:effectLst>
              </a:rPr>
              <a:t>PENDENTE</a:t>
            </a:r>
            <a:endParaRPr lang="pt-BR" sz="2400" b="0" dirty="0">
              <a:ln w="0"/>
              <a:solidFill>
                <a:schemeClr val="tx1"/>
              </a:solidFill>
              <a:effectLst>
                <a:outerShdw blurRad="38100" dist="19050" dir="2700000" algn="tl" rotWithShape="0">
                  <a:schemeClr val="dk1">
                    <a:alpha val="40000"/>
                  </a:schemeClr>
                </a:outerShdw>
              </a:effectLst>
            </a:endParaRPr>
          </a:p>
        </p:txBody>
      </p:sp>
      <p:sp>
        <p:nvSpPr>
          <p:cNvPr id="34" name="CaixaDeTexto 33"/>
          <p:cNvSpPr txBox="1"/>
          <p:nvPr/>
        </p:nvSpPr>
        <p:spPr>
          <a:xfrm>
            <a:off x="7609814" y="6129590"/>
            <a:ext cx="4317825" cy="461665"/>
          </a:xfrm>
          <a:prstGeom prst="rect">
            <a:avLst/>
          </a:prstGeom>
          <a:solidFill>
            <a:schemeClr val="accent2">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smtClean="0">
                <a:ln w="0"/>
                <a:solidFill>
                  <a:schemeClr val="tx1"/>
                </a:solidFill>
                <a:effectLst>
                  <a:outerShdw blurRad="38100" dist="19050" dir="2700000" algn="tl" rotWithShape="0">
                    <a:schemeClr val="dk1">
                      <a:alpha val="40000"/>
                    </a:schemeClr>
                  </a:outerShdw>
                </a:effectLst>
              </a:rPr>
              <a:t>UNIÃO/ESTADO</a:t>
            </a:r>
            <a:endParaRPr lang="pt-BR" sz="2400" b="0" dirty="0">
              <a:ln w="0"/>
              <a:solidFill>
                <a:schemeClr val="tx1"/>
              </a:solidFill>
              <a:effectLst>
                <a:outerShdw blurRad="38100" dist="19050" dir="2700000" algn="tl" rotWithShape="0">
                  <a:schemeClr val="dk1">
                    <a:alpha val="40000"/>
                  </a:schemeClr>
                </a:outerShdw>
              </a:effectLst>
            </a:endParaRPr>
          </a:p>
        </p:txBody>
      </p:sp>
      <p:sp>
        <p:nvSpPr>
          <p:cNvPr id="35" name="CaixaDeTexto 34"/>
          <p:cNvSpPr txBox="1"/>
          <p:nvPr/>
        </p:nvSpPr>
        <p:spPr>
          <a:xfrm>
            <a:off x="7604210" y="5588417"/>
            <a:ext cx="4317825" cy="461665"/>
          </a:xfrm>
          <a:prstGeom prst="rect">
            <a:avLst/>
          </a:prstGeom>
          <a:solidFill>
            <a:schemeClr val="accent6">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smtClean="0">
                <a:ln w="0"/>
                <a:solidFill>
                  <a:schemeClr val="tx1"/>
                </a:solidFill>
                <a:effectLst>
                  <a:outerShdw blurRad="38100" dist="19050" dir="2700000" algn="tl" rotWithShape="0">
                    <a:schemeClr val="dk1">
                      <a:alpha val="40000"/>
                    </a:schemeClr>
                  </a:outerShdw>
                </a:effectLst>
              </a:rPr>
              <a:t>PENDENTE</a:t>
            </a:r>
            <a:endParaRPr lang="pt-BR" sz="2400" b="0" dirty="0">
              <a:ln w="0"/>
              <a:solidFill>
                <a:schemeClr val="tx1"/>
              </a:solidFill>
              <a:effectLst>
                <a:outerShdw blurRad="38100" dist="19050" dir="2700000" algn="tl" rotWithShape="0">
                  <a:schemeClr val="dk1">
                    <a:alpha val="40000"/>
                  </a:schemeClr>
                </a:outerShdw>
              </a:effectLst>
            </a:endParaRPr>
          </a:p>
        </p:txBody>
      </p:sp>
      <p:sp>
        <p:nvSpPr>
          <p:cNvPr id="36" name="CaixaDeTexto 35"/>
          <p:cNvSpPr txBox="1"/>
          <p:nvPr/>
        </p:nvSpPr>
        <p:spPr>
          <a:xfrm>
            <a:off x="3175208" y="6134008"/>
            <a:ext cx="4317825" cy="461665"/>
          </a:xfrm>
          <a:prstGeom prst="rect">
            <a:avLst/>
          </a:prstGeom>
          <a:solidFill>
            <a:schemeClr val="accent2">
              <a:lumMod val="75000"/>
            </a:schemeClr>
          </a:solidFill>
        </p:spPr>
        <p:txBody>
          <a:bodyPr wrap="square" rtlCol="0">
            <a:spAutoFit/>
          </a:bodyPr>
          <a:lstStyle>
            <a:defPPr>
              <a:defRPr lang="pt-BR"/>
            </a:defPPr>
            <a:lvl1pPr algn="just">
              <a:defRPr sz="3600" b="1">
                <a:solidFill>
                  <a:srgbClr val="00B0F0"/>
                </a:solidFill>
                <a:latin typeface="Bahnschrift SemiCondensed" panose="020B0502040204020203" pitchFamily="34" charset="0"/>
              </a:defRPr>
            </a:lvl1pPr>
          </a:lstStyle>
          <a:p>
            <a:pPr lvl="0" algn="ctr"/>
            <a:r>
              <a:rPr lang="pt-BR" sz="2400" b="0" dirty="0" smtClean="0">
                <a:ln w="0"/>
                <a:solidFill>
                  <a:schemeClr val="tx1"/>
                </a:solidFill>
                <a:effectLst>
                  <a:outerShdw blurRad="38100" dist="19050" dir="2700000" algn="tl" rotWithShape="0">
                    <a:schemeClr val="dk1">
                      <a:alpha val="40000"/>
                    </a:schemeClr>
                  </a:outerShdw>
                </a:effectLst>
              </a:rPr>
              <a:t>UNIÃO/ESTADO</a:t>
            </a:r>
            <a:endParaRPr lang="pt-BR" sz="2400" b="0" dirty="0">
              <a:ln w="0"/>
              <a:solidFill>
                <a:schemeClr val="tx1"/>
              </a:solidFill>
              <a:effectLst>
                <a:outerShdw blurRad="38100" dist="19050" dir="2700000" algn="tl" rotWithShape="0">
                  <a:schemeClr val="dk1">
                    <a:alpha val="40000"/>
                  </a:schemeClr>
                </a:outerShdw>
              </a:effectLst>
            </a:endParaRPr>
          </a:p>
        </p:txBody>
      </p:sp>
      <p:grpSp>
        <p:nvGrpSpPr>
          <p:cNvPr id="3" name="Grupo 2"/>
          <p:cNvGrpSpPr/>
          <p:nvPr/>
        </p:nvGrpSpPr>
        <p:grpSpPr>
          <a:xfrm>
            <a:off x="0" y="-9249"/>
            <a:ext cx="12291558" cy="6899439"/>
            <a:chOff x="-161387" y="-565532"/>
            <a:chExt cx="12408652" cy="7482991"/>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87" y="-565532"/>
              <a:ext cx="12408652" cy="7482991"/>
            </a:xfrm>
            <a:prstGeom prst="rect">
              <a:avLst/>
            </a:prstGeom>
          </p:spPr>
        </p:pic>
        <p:pic>
          <p:nvPicPr>
            <p:cNvPr id="38" name="Imagem 37"/>
            <p:cNvPicPr>
              <a:picLocks noChangeAspect="1"/>
            </p:cNvPicPr>
            <p:nvPr/>
          </p:nvPicPr>
          <p:blipFill rotWithShape="1">
            <a:blip r:embed="rId3" cstate="print">
              <a:extLst>
                <a:ext uri="{28A0092B-C50C-407E-A947-70E740481C1C}">
                  <a14:useLocalDpi xmlns:a14="http://schemas.microsoft.com/office/drawing/2010/main" val="0"/>
                </a:ext>
              </a:extLst>
            </a:blip>
            <a:srcRect l="2820" t="8774" r="4556" b="16644"/>
            <a:stretch/>
          </p:blipFill>
          <p:spPr>
            <a:xfrm>
              <a:off x="2745368" y="-452657"/>
              <a:ext cx="5546311" cy="6318220"/>
            </a:xfrm>
            <a:prstGeom prst="rect">
              <a:avLst/>
            </a:prstGeom>
          </p:spPr>
        </p:pic>
        <p:pic>
          <p:nvPicPr>
            <p:cNvPr id="39" name="Imagem 38"/>
            <p:cNvPicPr>
              <a:picLocks noChangeAspect="1"/>
            </p:cNvPicPr>
            <p:nvPr/>
          </p:nvPicPr>
          <p:blipFill rotWithShape="1">
            <a:blip r:embed="rId4" cstate="print">
              <a:extLst>
                <a:ext uri="{28A0092B-C50C-407E-A947-70E740481C1C}">
                  <a14:useLocalDpi xmlns:a14="http://schemas.microsoft.com/office/drawing/2010/main" val="0"/>
                </a:ext>
              </a:extLst>
            </a:blip>
            <a:srcRect t="9280" b="16476"/>
            <a:stretch/>
          </p:blipFill>
          <p:spPr>
            <a:xfrm>
              <a:off x="2575267" y="-390105"/>
              <a:ext cx="5999044" cy="6236618"/>
            </a:xfrm>
            <a:prstGeom prst="rect">
              <a:avLst/>
            </a:prstGeom>
          </p:spPr>
        </p:pic>
        <p:pic>
          <p:nvPicPr>
            <p:cNvPr id="40" name="Imagem 39"/>
            <p:cNvPicPr>
              <a:picLocks noChangeAspect="1"/>
            </p:cNvPicPr>
            <p:nvPr/>
          </p:nvPicPr>
          <p:blipFill rotWithShape="1">
            <a:blip r:embed="rId5" cstate="print">
              <a:extLst>
                <a:ext uri="{28A0092B-C50C-407E-A947-70E740481C1C}">
                  <a14:useLocalDpi xmlns:a14="http://schemas.microsoft.com/office/drawing/2010/main" val="0"/>
                </a:ext>
              </a:extLst>
            </a:blip>
            <a:srcRect l="31909" t="8501" r="20279" b="15602"/>
            <a:stretch/>
          </p:blipFill>
          <p:spPr>
            <a:xfrm>
              <a:off x="4521333" y="-449649"/>
              <a:ext cx="2818438" cy="6370774"/>
            </a:xfrm>
            <a:prstGeom prst="rect">
              <a:avLst/>
            </a:prstGeom>
          </p:spPr>
        </p:pic>
        <p:pic>
          <p:nvPicPr>
            <p:cNvPr id="41" name="Imagem 40"/>
            <p:cNvPicPr>
              <a:picLocks noChangeAspect="1"/>
            </p:cNvPicPr>
            <p:nvPr/>
          </p:nvPicPr>
          <p:blipFill rotWithShape="1">
            <a:blip r:embed="rId6" cstate="print">
              <a:extLst>
                <a:ext uri="{28A0092B-C50C-407E-A947-70E740481C1C}">
                  <a14:useLocalDpi xmlns:a14="http://schemas.microsoft.com/office/drawing/2010/main" val="0"/>
                </a:ext>
              </a:extLst>
            </a:blip>
            <a:srcRect l="47117" t="51138" r="34511" b="22592"/>
            <a:stretch/>
          </p:blipFill>
          <p:spPr>
            <a:xfrm>
              <a:off x="5383735" y="3105063"/>
              <a:ext cx="1111784" cy="2341105"/>
            </a:xfrm>
            <a:prstGeom prst="rect">
              <a:avLst/>
            </a:prstGeom>
          </p:spPr>
        </p:pic>
        <p:pic>
          <p:nvPicPr>
            <p:cNvPr id="42" name="Imagem 41"/>
            <p:cNvPicPr>
              <a:picLocks noChangeAspect="1"/>
            </p:cNvPicPr>
            <p:nvPr/>
          </p:nvPicPr>
          <p:blipFill rotWithShape="1">
            <a:blip r:embed="rId7" cstate="print">
              <a:extLst>
                <a:ext uri="{28A0092B-C50C-407E-A947-70E740481C1C}">
                  <a14:useLocalDpi xmlns:a14="http://schemas.microsoft.com/office/drawing/2010/main" val="0"/>
                </a:ext>
              </a:extLst>
            </a:blip>
            <a:srcRect l="37417" t="54017" r="41975" b="17694"/>
            <a:stretch/>
          </p:blipFill>
          <p:spPr>
            <a:xfrm>
              <a:off x="4815959" y="3352878"/>
              <a:ext cx="1242608" cy="2432504"/>
            </a:xfrm>
            <a:prstGeom prst="rect">
              <a:avLst/>
            </a:prstGeom>
          </p:spPr>
        </p:pic>
        <p:pic>
          <p:nvPicPr>
            <p:cNvPr id="43" name="Imagem 42"/>
            <p:cNvPicPr>
              <a:picLocks noChangeAspect="1"/>
            </p:cNvPicPr>
            <p:nvPr/>
          </p:nvPicPr>
          <p:blipFill rotWithShape="1">
            <a:blip r:embed="rId8" cstate="print">
              <a:extLst>
                <a:ext uri="{28A0092B-C50C-407E-A947-70E740481C1C}">
                  <a14:useLocalDpi xmlns:a14="http://schemas.microsoft.com/office/drawing/2010/main" val="0"/>
                </a:ext>
              </a:extLst>
            </a:blip>
            <a:srcRect l="35882" t="27341" r="17577" b="42976"/>
            <a:stretch/>
          </p:blipFill>
          <p:spPr>
            <a:xfrm>
              <a:off x="4719895" y="1113507"/>
              <a:ext cx="2791326" cy="2518610"/>
            </a:xfrm>
            <a:prstGeom prst="rect">
              <a:avLst/>
            </a:prstGeom>
          </p:spPr>
        </p:pic>
        <p:pic>
          <p:nvPicPr>
            <p:cNvPr id="44" name="Imagem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7399" y="-228262"/>
              <a:ext cx="4847444" cy="6858000"/>
            </a:xfrm>
            <a:prstGeom prst="rect">
              <a:avLst/>
            </a:prstGeom>
          </p:spPr>
        </p:pic>
      </p:grpSp>
    </p:spTree>
    <p:extLst>
      <p:ext uri="{BB962C8B-B14F-4D97-AF65-F5344CB8AC3E}">
        <p14:creationId xmlns:p14="http://schemas.microsoft.com/office/powerpoint/2010/main" val="1725883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8" grpId="0" animBg="1"/>
      <p:bldP spid="19" grpId="0" animBg="1"/>
      <p:bldP spid="21"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20"/>
          <p:cNvSpPr/>
          <p:nvPr/>
        </p:nvSpPr>
        <p:spPr>
          <a:xfrm>
            <a:off x="0" y="-32760"/>
            <a:ext cx="4622036" cy="6996545"/>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sz="1600">
              <a:solidFill>
                <a:schemeClr val="bg1"/>
              </a:solidFill>
            </a:endParaRPr>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2820" t="8774" r="4556" b="16644"/>
          <a:stretch/>
        </p:blipFill>
        <p:spPr>
          <a:xfrm>
            <a:off x="92294" y="398630"/>
            <a:ext cx="5546311" cy="6318220"/>
          </a:xfrm>
          <a:prstGeom prst="rect">
            <a:avLst/>
          </a:prstGeom>
        </p:spPr>
      </p:pic>
      <p:sp>
        <p:nvSpPr>
          <p:cNvPr id="24" name="CaixaDeTexto 23"/>
          <p:cNvSpPr txBox="1"/>
          <p:nvPr/>
        </p:nvSpPr>
        <p:spPr>
          <a:xfrm>
            <a:off x="93680" y="5801843"/>
            <a:ext cx="1147576" cy="1015663"/>
          </a:xfrm>
          <a:prstGeom prst="rect">
            <a:avLst/>
          </a:prstGeom>
          <a:noFill/>
        </p:spPr>
        <p:txBody>
          <a:bodyPr wrap="square" rtlCol="0">
            <a:spAutoFit/>
          </a:bodyPr>
          <a:lstStyle/>
          <a:p>
            <a:pPr algn="just"/>
            <a:r>
              <a:rPr lang="pt-BR" sz="6000" b="1" dirty="0" smtClean="0">
                <a:solidFill>
                  <a:schemeClr val="bg1"/>
                </a:solidFill>
                <a:latin typeface="Bahnschrift SemiCondensed" panose="020B0502040204020203" pitchFamily="34" charset="0"/>
              </a:rPr>
              <a:t>05</a:t>
            </a:r>
            <a:endParaRPr lang="pt-BR" sz="3200" dirty="0">
              <a:solidFill>
                <a:schemeClr val="bg1"/>
              </a:solidFill>
            </a:endParaRPr>
          </a:p>
        </p:txBody>
      </p:sp>
      <p:grpSp>
        <p:nvGrpSpPr>
          <p:cNvPr id="32" name="Grupo 31"/>
          <p:cNvGrpSpPr/>
          <p:nvPr/>
        </p:nvGrpSpPr>
        <p:grpSpPr>
          <a:xfrm>
            <a:off x="2188339" y="3874761"/>
            <a:ext cx="1684998" cy="2784159"/>
            <a:chOff x="-8132989" y="3966942"/>
            <a:chExt cx="1684998" cy="2713278"/>
          </a:xfrm>
        </p:grpSpPr>
        <p:pic>
          <p:nvPicPr>
            <p:cNvPr id="30" name="Imagem 29"/>
            <p:cNvPicPr>
              <a:picLocks noChangeAspect="1"/>
            </p:cNvPicPr>
            <p:nvPr/>
          </p:nvPicPr>
          <p:blipFill rotWithShape="1">
            <a:blip r:embed="rId3" cstate="print">
              <a:extLst>
                <a:ext uri="{28A0092B-C50C-407E-A947-70E740481C1C}">
                  <a14:useLocalDpi xmlns:a14="http://schemas.microsoft.com/office/drawing/2010/main" val="0"/>
                </a:ext>
              </a:extLst>
            </a:blip>
            <a:srcRect l="47117" t="51138" r="34511" b="22592"/>
            <a:stretch/>
          </p:blipFill>
          <p:spPr>
            <a:xfrm>
              <a:off x="-7559775" y="3966942"/>
              <a:ext cx="1111784" cy="2341105"/>
            </a:xfrm>
            <a:prstGeom prst="rect">
              <a:avLst/>
            </a:prstGeom>
          </p:spPr>
        </p:pic>
        <p:pic>
          <p:nvPicPr>
            <p:cNvPr id="31" name="Imagem 30"/>
            <p:cNvPicPr>
              <a:picLocks noChangeAspect="1"/>
            </p:cNvPicPr>
            <p:nvPr/>
          </p:nvPicPr>
          <p:blipFill rotWithShape="1">
            <a:blip r:embed="rId4" cstate="print">
              <a:extLst>
                <a:ext uri="{28A0092B-C50C-407E-A947-70E740481C1C}">
                  <a14:useLocalDpi xmlns:a14="http://schemas.microsoft.com/office/drawing/2010/main" val="0"/>
                </a:ext>
              </a:extLst>
            </a:blip>
            <a:srcRect l="37417" t="54017" r="41975" b="17694"/>
            <a:stretch/>
          </p:blipFill>
          <p:spPr>
            <a:xfrm>
              <a:off x="-8132989" y="4247716"/>
              <a:ext cx="1242608" cy="2432504"/>
            </a:xfrm>
            <a:prstGeom prst="rect">
              <a:avLst/>
            </a:prstGeom>
          </p:spPr>
        </p:pic>
      </p:grpSp>
      <p:pic>
        <p:nvPicPr>
          <p:cNvPr id="34" name="Imagem 33"/>
          <p:cNvPicPr>
            <a:picLocks noChangeAspect="1"/>
          </p:cNvPicPr>
          <p:nvPr/>
        </p:nvPicPr>
        <p:blipFill rotWithShape="1">
          <a:blip r:embed="rId3" cstate="print">
            <a:extLst>
              <a:ext uri="{28A0092B-C50C-407E-A947-70E740481C1C}">
                <a14:useLocalDpi xmlns:a14="http://schemas.microsoft.com/office/drawing/2010/main" val="0"/>
              </a:ext>
            </a:extLst>
          </a:blip>
          <a:srcRect l="55582" t="61408" r="39381" b="35599"/>
          <a:stretch/>
        </p:blipFill>
        <p:spPr>
          <a:xfrm>
            <a:off x="3192204" y="8319079"/>
            <a:ext cx="304800" cy="414438"/>
          </a:xfrm>
          <a:prstGeom prst="rect">
            <a:avLst/>
          </a:prstGeom>
        </p:spPr>
      </p:pic>
      <p:pic>
        <p:nvPicPr>
          <p:cNvPr id="35" name="Imagem 34"/>
          <p:cNvPicPr>
            <a:picLocks noChangeAspect="1"/>
          </p:cNvPicPr>
          <p:nvPr/>
        </p:nvPicPr>
        <p:blipFill rotWithShape="1">
          <a:blip r:embed="rId4" cstate="print">
            <a:extLst>
              <a:ext uri="{28A0092B-C50C-407E-A947-70E740481C1C}">
                <a14:useLocalDpi xmlns:a14="http://schemas.microsoft.com/office/drawing/2010/main" val="0"/>
              </a:ext>
            </a:extLst>
          </a:blip>
          <a:srcRect l="41772" t="59867" r="52857" b="36810"/>
          <a:stretch/>
        </p:blipFill>
        <p:spPr>
          <a:xfrm>
            <a:off x="2959861" y="8319079"/>
            <a:ext cx="277238" cy="414437"/>
          </a:xfrm>
          <a:prstGeom prst="rect">
            <a:avLst/>
          </a:prstGeom>
        </p:spPr>
      </p:pic>
      <p:grpSp>
        <p:nvGrpSpPr>
          <p:cNvPr id="47" name="Grupo 46"/>
          <p:cNvGrpSpPr/>
          <p:nvPr/>
        </p:nvGrpSpPr>
        <p:grpSpPr>
          <a:xfrm>
            <a:off x="7916423" y="192018"/>
            <a:ext cx="4019860" cy="1308617"/>
            <a:chOff x="7897931" y="710670"/>
            <a:chExt cx="4019860" cy="1308617"/>
          </a:xfrm>
        </p:grpSpPr>
        <p:sp>
          <p:nvSpPr>
            <p:cNvPr id="27" name="CaixaDeTexto 26"/>
            <p:cNvSpPr txBox="1"/>
            <p:nvPr/>
          </p:nvSpPr>
          <p:spPr>
            <a:xfrm>
              <a:off x="7897931" y="1065180"/>
              <a:ext cx="3986173" cy="954107"/>
            </a:xfrm>
            <a:prstGeom prst="rect">
              <a:avLst/>
            </a:prstGeom>
            <a:noFill/>
          </p:spPr>
          <p:txBody>
            <a:bodyPr wrap="square" rtlCol="0">
              <a:spAutoFit/>
            </a:bodyPr>
            <a:lstStyle/>
            <a:p>
              <a:pPr algn="just"/>
              <a:r>
                <a:rPr lang="pt-BR" sz="2000" dirty="0" smtClean="0"/>
                <a:t>Recategorização </a:t>
              </a:r>
              <a:r>
                <a:rPr lang="pt-BR" sz="2000" dirty="0"/>
                <a:t>das </a:t>
              </a:r>
              <a:r>
                <a:rPr lang="pt-BR" sz="2000" dirty="0" err="1"/>
                <a:t>APAs</a:t>
              </a:r>
              <a:r>
                <a:rPr lang="pt-BR" sz="2000" dirty="0"/>
                <a:t> E</a:t>
              </a:r>
              <a:r>
                <a:rPr lang="pt-BR" sz="2000" dirty="0" smtClean="0"/>
                <a:t>staduais,</a:t>
              </a:r>
              <a:r>
                <a:rPr lang="pt-BR" sz="3600" b="1" dirty="0" smtClean="0">
                  <a:solidFill>
                    <a:srgbClr val="00B0F0"/>
                  </a:solidFill>
                  <a:latin typeface="Bahnschrift SemiCondensed" panose="020B0502040204020203" pitchFamily="34" charset="0"/>
                </a:rPr>
                <a:t> </a:t>
              </a:r>
              <a:r>
                <a:rPr lang="pt-BR" sz="2000" dirty="0"/>
                <a:t>equivalente a 2.690.278,60 há.</a:t>
              </a:r>
            </a:p>
          </p:txBody>
        </p:sp>
        <p:sp>
          <p:nvSpPr>
            <p:cNvPr id="29" name="CaixaDeTexto 28"/>
            <p:cNvSpPr txBox="1"/>
            <p:nvPr/>
          </p:nvSpPr>
          <p:spPr>
            <a:xfrm>
              <a:off x="7897931" y="710670"/>
              <a:ext cx="3918800"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800" b="1">
                  <a:solidFill>
                    <a:schemeClr val="tx1"/>
                  </a:solidFill>
                </a:defRPr>
              </a:lvl1pPr>
            </a:lstStyle>
            <a:p>
              <a:r>
                <a:rPr lang="pt-BR" dirty="0" err="1"/>
                <a:t>APAs</a:t>
              </a:r>
              <a:r>
                <a:rPr lang="pt-BR" dirty="0"/>
                <a:t> estaduais</a:t>
              </a:r>
            </a:p>
          </p:txBody>
        </p:sp>
        <p:sp>
          <p:nvSpPr>
            <p:cNvPr id="36" name="CaixaDeTexto 35"/>
            <p:cNvSpPr txBox="1"/>
            <p:nvPr/>
          </p:nvSpPr>
          <p:spPr>
            <a:xfrm>
              <a:off x="10584385" y="742177"/>
              <a:ext cx="1333406"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a:solidFill>
                    <a:srgbClr val="00B0F0"/>
                  </a:solidFill>
                  <a:latin typeface="Bahnschrift SemiCondensed" panose="020B0502040204020203" pitchFamily="34" charset="0"/>
                </a:rPr>
                <a:t>11,99%</a:t>
              </a:r>
            </a:p>
          </p:txBody>
        </p:sp>
      </p:grpSp>
      <p:grpSp>
        <p:nvGrpSpPr>
          <p:cNvPr id="48" name="Grupo 47"/>
          <p:cNvGrpSpPr/>
          <p:nvPr/>
        </p:nvGrpSpPr>
        <p:grpSpPr>
          <a:xfrm>
            <a:off x="7959963" y="3262863"/>
            <a:ext cx="4033996" cy="1731900"/>
            <a:chOff x="7850108" y="3003848"/>
            <a:chExt cx="4033996" cy="1731900"/>
          </a:xfrm>
        </p:grpSpPr>
        <p:sp>
          <p:nvSpPr>
            <p:cNvPr id="28" name="CaixaDeTexto 27"/>
            <p:cNvSpPr txBox="1"/>
            <p:nvPr/>
          </p:nvSpPr>
          <p:spPr>
            <a:xfrm>
              <a:off x="7850108" y="3412309"/>
              <a:ext cx="3966623" cy="1323439"/>
            </a:xfrm>
            <a:prstGeom prst="rect">
              <a:avLst/>
            </a:prstGeom>
            <a:noFill/>
          </p:spPr>
          <p:txBody>
            <a:bodyPr wrap="square" rtlCol="0">
              <a:spAutoFit/>
            </a:bodyPr>
            <a:lstStyle>
              <a:defPPr>
                <a:defRPr lang="pt-BR"/>
              </a:defPPr>
              <a:lvl1pPr algn="just">
                <a:defRPr sz="2000"/>
              </a:lvl1pPr>
            </a:lstStyle>
            <a:p>
              <a:r>
                <a:rPr lang="pt-BR" dirty="0"/>
                <a:t>Para Reservas de Desenvolvimento Sustentável, as quais são de domínio público, conforme a Lei n. 9.985/2000</a:t>
              </a:r>
              <a:r>
                <a:rPr lang="pt-BR" dirty="0" smtClean="0"/>
                <a:t>,.</a:t>
              </a:r>
              <a:endParaRPr lang="pt-BR" dirty="0"/>
            </a:p>
          </p:txBody>
        </p:sp>
        <p:sp>
          <p:nvSpPr>
            <p:cNvPr id="37" name="CaixaDeTexto 36"/>
            <p:cNvSpPr txBox="1"/>
            <p:nvPr/>
          </p:nvSpPr>
          <p:spPr>
            <a:xfrm>
              <a:off x="7851475" y="3049238"/>
              <a:ext cx="4032629"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800" b="1">
                  <a:solidFill>
                    <a:schemeClr val="tx1"/>
                  </a:solidFill>
                </a:defRPr>
              </a:lvl1pPr>
            </a:lstStyle>
            <a:p>
              <a:r>
                <a:rPr lang="pt-BR" dirty="0" err="1" smtClean="0"/>
                <a:t>RDSs</a:t>
              </a:r>
              <a:r>
                <a:rPr lang="pt-BR" dirty="0" smtClean="0"/>
                <a:t> estaduais</a:t>
              </a:r>
              <a:endParaRPr lang="pt-BR" dirty="0"/>
            </a:p>
          </p:txBody>
        </p:sp>
        <p:sp>
          <p:nvSpPr>
            <p:cNvPr id="38" name="CaixaDeTexto 37"/>
            <p:cNvSpPr txBox="1"/>
            <p:nvPr/>
          </p:nvSpPr>
          <p:spPr>
            <a:xfrm>
              <a:off x="10507236" y="3003848"/>
              <a:ext cx="1333406"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a:solidFill>
                    <a:srgbClr val="00B0F0"/>
                  </a:solidFill>
                  <a:latin typeface="Bahnschrift SemiCondensed" panose="020B0502040204020203" pitchFamily="34" charset="0"/>
                </a:rPr>
                <a:t>10,10%</a:t>
              </a:r>
            </a:p>
          </p:txBody>
        </p:sp>
      </p:grpSp>
      <p:sp>
        <p:nvSpPr>
          <p:cNvPr id="39" name="CaixaDeTexto 38"/>
          <p:cNvSpPr txBox="1"/>
          <p:nvPr/>
        </p:nvSpPr>
        <p:spPr>
          <a:xfrm>
            <a:off x="12175353" y="10471239"/>
            <a:ext cx="5806677" cy="1569660"/>
          </a:xfrm>
          <a:prstGeom prst="rect">
            <a:avLst/>
          </a:prstGeom>
          <a:noFill/>
        </p:spPr>
        <p:txBody>
          <a:bodyPr wrap="square" rtlCol="0">
            <a:spAutoFit/>
          </a:bodyPr>
          <a:lstStyle>
            <a:defPPr>
              <a:defRPr lang="pt-BR"/>
            </a:defPPr>
            <a:lvl1pPr algn="just">
              <a:defRPr sz="3600">
                <a:solidFill>
                  <a:schemeClr val="bg1"/>
                </a:solidFill>
              </a:defRPr>
            </a:lvl1pPr>
          </a:lstStyle>
          <a:p>
            <a:r>
              <a:rPr lang="pt-BR" sz="3200" dirty="0" smtClean="0">
                <a:solidFill>
                  <a:schemeClr val="tx1"/>
                </a:solidFill>
              </a:rPr>
              <a:t>podendo </a:t>
            </a:r>
            <a:r>
              <a:rPr lang="pt-BR" sz="3200" dirty="0">
                <a:solidFill>
                  <a:schemeClr val="tx1"/>
                </a:solidFill>
              </a:rPr>
              <a:t>o Estado reduzir sua área de reserva legal de 80% para 50% após a aprovação do ZEE-RR.</a:t>
            </a:r>
          </a:p>
        </p:txBody>
      </p:sp>
      <p:grpSp>
        <p:nvGrpSpPr>
          <p:cNvPr id="53" name="Grupo 52"/>
          <p:cNvGrpSpPr/>
          <p:nvPr/>
        </p:nvGrpSpPr>
        <p:grpSpPr>
          <a:xfrm>
            <a:off x="7959963" y="5239894"/>
            <a:ext cx="4198328" cy="1424124"/>
            <a:chOff x="7850108" y="3003848"/>
            <a:chExt cx="4429505" cy="1424124"/>
          </a:xfrm>
        </p:grpSpPr>
        <p:sp>
          <p:nvSpPr>
            <p:cNvPr id="54" name="CaixaDeTexto 53"/>
            <p:cNvSpPr txBox="1"/>
            <p:nvPr/>
          </p:nvSpPr>
          <p:spPr>
            <a:xfrm>
              <a:off x="7850108" y="3412309"/>
              <a:ext cx="4333864" cy="1015663"/>
            </a:xfrm>
            <a:prstGeom prst="rect">
              <a:avLst/>
            </a:prstGeom>
            <a:noFill/>
          </p:spPr>
          <p:txBody>
            <a:bodyPr wrap="square" rtlCol="0">
              <a:spAutoFit/>
            </a:bodyPr>
            <a:lstStyle>
              <a:defPPr>
                <a:defRPr lang="pt-BR"/>
              </a:defPPr>
              <a:lvl1pPr algn="just">
                <a:defRPr sz="2000"/>
              </a:lvl1pPr>
            </a:lstStyle>
            <a:p>
              <a:r>
                <a:rPr lang="pt-BR" dirty="0"/>
                <a:t>ampliação de </a:t>
              </a:r>
              <a:r>
                <a:rPr lang="pt-BR" dirty="0" err="1"/>
                <a:t>UCs</a:t>
              </a:r>
              <a:r>
                <a:rPr lang="pt-BR" dirty="0"/>
                <a:t> F</a:t>
              </a:r>
              <a:r>
                <a:rPr lang="pt-BR" dirty="0" smtClean="0"/>
                <a:t>ederais </a:t>
              </a:r>
              <a:r>
                <a:rPr lang="pt-BR" dirty="0"/>
                <a:t>que somam 231.233,375 </a:t>
              </a:r>
              <a:r>
                <a:rPr lang="pt-BR" dirty="0" smtClean="0"/>
                <a:t>ha, conforme </a:t>
              </a:r>
              <a:r>
                <a:rPr lang="pt-BR" dirty="0"/>
                <a:t>informações obtidas junto ao </a:t>
              </a:r>
              <a:r>
                <a:rPr lang="pt-BR" dirty="0" err="1"/>
                <a:t>ICMBio</a:t>
              </a:r>
              <a:endParaRPr lang="pt-BR" dirty="0"/>
            </a:p>
          </p:txBody>
        </p:sp>
        <p:sp>
          <p:nvSpPr>
            <p:cNvPr id="55" name="CaixaDeTexto 54"/>
            <p:cNvSpPr txBox="1"/>
            <p:nvPr/>
          </p:nvSpPr>
          <p:spPr>
            <a:xfrm>
              <a:off x="7851475" y="3049238"/>
              <a:ext cx="4032629"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800" b="1">
                  <a:solidFill>
                    <a:schemeClr val="tx1"/>
                  </a:solidFill>
                </a:defRPr>
              </a:lvl1pPr>
            </a:lstStyle>
            <a:p>
              <a:r>
                <a:rPr lang="pt-BR" dirty="0"/>
                <a:t>Decreto 6.754/2009</a:t>
              </a:r>
            </a:p>
          </p:txBody>
        </p:sp>
        <p:sp>
          <p:nvSpPr>
            <p:cNvPr id="56" name="CaixaDeTexto 55"/>
            <p:cNvSpPr txBox="1"/>
            <p:nvPr/>
          </p:nvSpPr>
          <p:spPr>
            <a:xfrm>
              <a:off x="10946207" y="3003848"/>
              <a:ext cx="1333406"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smtClean="0">
                  <a:solidFill>
                    <a:srgbClr val="00B0F0"/>
                  </a:solidFill>
                  <a:latin typeface="Bahnschrift SemiCondensed" panose="020B0502040204020203" pitchFamily="34" charset="0"/>
                </a:rPr>
                <a:t>1,03%</a:t>
              </a:r>
              <a:endParaRPr lang="pt-BR" sz="2400" b="1" dirty="0">
                <a:solidFill>
                  <a:srgbClr val="00B0F0"/>
                </a:solidFill>
                <a:latin typeface="Bahnschrift SemiCondensed" panose="020B0502040204020203" pitchFamily="34" charset="0"/>
              </a:endParaRPr>
            </a:p>
          </p:txBody>
        </p:sp>
      </p:grpSp>
      <p:grpSp>
        <p:nvGrpSpPr>
          <p:cNvPr id="10" name="Grupo 9"/>
          <p:cNvGrpSpPr/>
          <p:nvPr/>
        </p:nvGrpSpPr>
        <p:grpSpPr>
          <a:xfrm>
            <a:off x="-70669" y="422850"/>
            <a:ext cx="5999044" cy="7040059"/>
            <a:chOff x="-10484157" y="216571"/>
            <a:chExt cx="5999044" cy="7040059"/>
          </a:xfrm>
        </p:grpSpPr>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767" y="398630"/>
              <a:ext cx="4847444" cy="6858000"/>
            </a:xfrm>
            <a:prstGeom prst="rect">
              <a:avLst/>
            </a:prstGeom>
          </p:spPr>
        </p:pic>
        <p:pic>
          <p:nvPicPr>
            <p:cNvPr id="6" name="Imagem 5"/>
            <p:cNvPicPr>
              <a:picLocks noChangeAspect="1"/>
            </p:cNvPicPr>
            <p:nvPr/>
          </p:nvPicPr>
          <p:blipFill rotWithShape="1">
            <a:blip r:embed="rId6" cstate="print">
              <a:extLst>
                <a:ext uri="{28A0092B-C50C-407E-A947-70E740481C1C}">
                  <a14:useLocalDpi xmlns:a14="http://schemas.microsoft.com/office/drawing/2010/main" val="0"/>
                </a:ext>
              </a:extLst>
            </a:blip>
            <a:srcRect t="9280" b="16476"/>
            <a:stretch/>
          </p:blipFill>
          <p:spPr>
            <a:xfrm>
              <a:off x="-10484157" y="257373"/>
              <a:ext cx="5999044" cy="6236618"/>
            </a:xfrm>
            <a:prstGeom prst="rect">
              <a:avLst/>
            </a:prstGeom>
          </p:spPr>
        </p:pic>
        <p:pic>
          <p:nvPicPr>
            <p:cNvPr id="13" name="Imagem 12"/>
            <p:cNvPicPr>
              <a:picLocks noChangeAspect="1"/>
            </p:cNvPicPr>
            <p:nvPr/>
          </p:nvPicPr>
          <p:blipFill rotWithShape="1">
            <a:blip r:embed="rId7" cstate="print">
              <a:extLst>
                <a:ext uri="{28A0092B-C50C-407E-A947-70E740481C1C}">
                  <a14:useLocalDpi xmlns:a14="http://schemas.microsoft.com/office/drawing/2010/main" val="0"/>
                </a:ext>
              </a:extLst>
            </a:blip>
            <a:srcRect l="31909" t="8501" r="20279" b="15602"/>
            <a:stretch/>
          </p:blipFill>
          <p:spPr>
            <a:xfrm>
              <a:off x="-8536089" y="216571"/>
              <a:ext cx="2818438" cy="6370774"/>
            </a:xfrm>
            <a:prstGeom prst="rect">
              <a:avLst/>
            </a:prstGeom>
          </p:spPr>
        </p:pic>
        <p:pic>
          <p:nvPicPr>
            <p:cNvPr id="43" name="Imagem 42"/>
            <p:cNvPicPr>
              <a:picLocks noChangeAspect="1"/>
            </p:cNvPicPr>
            <p:nvPr/>
          </p:nvPicPr>
          <p:blipFill rotWithShape="1">
            <a:blip r:embed="rId8" cstate="print">
              <a:extLst>
                <a:ext uri="{28A0092B-C50C-407E-A947-70E740481C1C}">
                  <a14:useLocalDpi xmlns:a14="http://schemas.microsoft.com/office/drawing/2010/main" val="0"/>
                </a:ext>
              </a:extLst>
            </a:blip>
            <a:srcRect l="35882" t="27341" r="17577" b="42976"/>
            <a:stretch/>
          </p:blipFill>
          <p:spPr>
            <a:xfrm>
              <a:off x="-8347104" y="1729014"/>
              <a:ext cx="2908237" cy="2565766"/>
            </a:xfrm>
            <a:prstGeom prst="rect">
              <a:avLst/>
            </a:prstGeom>
          </p:spPr>
        </p:pic>
      </p:grpSp>
      <p:grpSp>
        <p:nvGrpSpPr>
          <p:cNvPr id="2" name="Grupo 1"/>
          <p:cNvGrpSpPr/>
          <p:nvPr/>
        </p:nvGrpSpPr>
        <p:grpSpPr>
          <a:xfrm>
            <a:off x="6025515" y="5342142"/>
            <a:ext cx="6149838" cy="1432172"/>
            <a:chOff x="6260279" y="5400854"/>
            <a:chExt cx="6149838" cy="1432172"/>
          </a:xfrm>
        </p:grpSpPr>
        <p:pic>
          <p:nvPicPr>
            <p:cNvPr id="14" name="Imagem 13"/>
            <p:cNvPicPr>
              <a:picLocks noChangeAspect="1"/>
            </p:cNvPicPr>
            <p:nvPr/>
          </p:nvPicPr>
          <p:blipFill rotWithShape="1">
            <a:blip r:embed="rId6" cstate="print">
              <a:extLst>
                <a:ext uri="{28A0092B-C50C-407E-A947-70E740481C1C}">
                  <a14:useLocalDpi xmlns:a14="http://schemas.microsoft.com/office/drawing/2010/main" val="0"/>
                </a:ext>
              </a:extLst>
            </a:blip>
            <a:srcRect l="20117" t="31604" r="65516" b="64959"/>
            <a:stretch/>
          </p:blipFill>
          <p:spPr>
            <a:xfrm>
              <a:off x="6265421" y="5959837"/>
              <a:ext cx="386464" cy="337982"/>
            </a:xfrm>
            <a:prstGeom prst="rect">
              <a:avLst/>
            </a:prstGeom>
          </p:spPr>
        </p:pic>
        <p:sp>
          <p:nvSpPr>
            <p:cNvPr id="15" name="CaixaDeTexto 14"/>
            <p:cNvSpPr txBox="1"/>
            <p:nvPr/>
          </p:nvSpPr>
          <p:spPr>
            <a:xfrm>
              <a:off x="6936929" y="5909696"/>
              <a:ext cx="3918800"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pt-BR" sz="2000" b="1" dirty="0" smtClean="0">
                  <a:solidFill>
                    <a:schemeClr val="tx1"/>
                  </a:solidFill>
                </a:rPr>
                <a:t>Terras </a:t>
              </a:r>
              <a:r>
                <a:rPr lang="pt-BR" sz="2000" b="1" dirty="0">
                  <a:solidFill>
                    <a:schemeClr val="tx1"/>
                  </a:solidFill>
                </a:rPr>
                <a:t>indígenas </a:t>
              </a:r>
            </a:p>
          </p:txBody>
        </p:sp>
        <p:sp>
          <p:nvSpPr>
            <p:cNvPr id="16" name="CaixaDeTexto 15"/>
            <p:cNvSpPr txBox="1"/>
            <p:nvPr/>
          </p:nvSpPr>
          <p:spPr>
            <a:xfrm>
              <a:off x="10980583" y="6275477"/>
              <a:ext cx="1333406"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smtClean="0">
                  <a:solidFill>
                    <a:srgbClr val="00B0F0"/>
                  </a:solidFill>
                  <a:latin typeface="Bahnschrift SemiCondensed" panose="020B0502040204020203" pitchFamily="34" charset="0"/>
                </a:rPr>
                <a:t>8,63%</a:t>
              </a:r>
              <a:endParaRPr lang="pt-BR" sz="2400" b="1" dirty="0">
                <a:solidFill>
                  <a:srgbClr val="00B0F0"/>
                </a:solidFill>
                <a:latin typeface="Bahnschrift SemiCondensed" panose="020B0502040204020203" pitchFamily="34" charset="0"/>
              </a:endParaRPr>
            </a:p>
          </p:txBody>
        </p:sp>
        <p:sp>
          <p:nvSpPr>
            <p:cNvPr id="17" name="CaixaDeTexto 16"/>
            <p:cNvSpPr txBox="1"/>
            <p:nvPr/>
          </p:nvSpPr>
          <p:spPr>
            <a:xfrm>
              <a:off x="6983596" y="6371361"/>
              <a:ext cx="5426521"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400" b="1">
                  <a:solidFill>
                    <a:schemeClr val="tx1"/>
                  </a:solidFill>
                </a:defRPr>
              </a:lvl1pPr>
            </a:lstStyle>
            <a:p>
              <a:r>
                <a:rPr lang="pt-BR" sz="2000" dirty="0"/>
                <a:t>Unidades de Conservação Federal</a:t>
              </a:r>
            </a:p>
          </p:txBody>
        </p:sp>
        <p:pic>
          <p:nvPicPr>
            <p:cNvPr id="18" name="Imagem 17"/>
            <p:cNvPicPr>
              <a:picLocks noChangeAspect="1"/>
            </p:cNvPicPr>
            <p:nvPr/>
          </p:nvPicPr>
          <p:blipFill rotWithShape="1">
            <a:blip r:embed="rId9" cstate="print">
              <a:extLst>
                <a:ext uri="{28A0092B-C50C-407E-A947-70E740481C1C}">
                  <a14:useLocalDpi xmlns:a14="http://schemas.microsoft.com/office/drawing/2010/main" val="0"/>
                </a:ext>
              </a:extLst>
            </a:blip>
            <a:srcRect l="6583" t="71403" r="91138" b="27504"/>
            <a:stretch/>
          </p:blipFill>
          <p:spPr>
            <a:xfrm>
              <a:off x="6260279" y="6410409"/>
              <a:ext cx="396150" cy="340099"/>
            </a:xfrm>
            <a:prstGeom prst="rect">
              <a:avLst/>
            </a:prstGeom>
          </p:spPr>
        </p:pic>
        <p:sp>
          <p:nvSpPr>
            <p:cNvPr id="19" name="CaixaDeTexto 18"/>
            <p:cNvSpPr txBox="1"/>
            <p:nvPr/>
          </p:nvSpPr>
          <p:spPr>
            <a:xfrm>
              <a:off x="10991094" y="5400854"/>
              <a:ext cx="1350734" cy="38210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smtClean="0">
                  <a:solidFill>
                    <a:srgbClr val="00B0F0"/>
                  </a:solidFill>
                  <a:latin typeface="Bahnschrift SemiCondensed" panose="020B0502040204020203" pitchFamily="34" charset="0"/>
                </a:rPr>
                <a:t>1,22%</a:t>
              </a:r>
              <a:endParaRPr lang="pt-BR" sz="2400" b="1" dirty="0">
                <a:solidFill>
                  <a:srgbClr val="00B0F0"/>
                </a:solidFill>
                <a:latin typeface="Bahnschrift SemiCondensed" panose="020B0502040204020203" pitchFamily="34" charset="0"/>
              </a:endParaRPr>
            </a:p>
          </p:txBody>
        </p:sp>
        <p:sp>
          <p:nvSpPr>
            <p:cNvPr id="41" name="CaixaDeTexto 40"/>
            <p:cNvSpPr txBox="1"/>
            <p:nvPr/>
          </p:nvSpPr>
          <p:spPr>
            <a:xfrm>
              <a:off x="6950570" y="5478595"/>
              <a:ext cx="4752596"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400" b="1">
                  <a:solidFill>
                    <a:schemeClr val="tx1"/>
                  </a:solidFill>
                </a:defRPr>
              </a:lvl1pPr>
            </a:lstStyle>
            <a:p>
              <a:r>
                <a:rPr lang="pt-BR" sz="2000" dirty="0"/>
                <a:t>Áreas do Ministério da Defesa</a:t>
              </a:r>
            </a:p>
          </p:txBody>
        </p:sp>
        <p:sp>
          <p:nvSpPr>
            <p:cNvPr id="42" name="CaixaDeTexto 41"/>
            <p:cNvSpPr txBox="1"/>
            <p:nvPr/>
          </p:nvSpPr>
          <p:spPr>
            <a:xfrm>
              <a:off x="10801704" y="5819923"/>
              <a:ext cx="1562872" cy="461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400" b="1" dirty="0" smtClean="0">
                  <a:solidFill>
                    <a:srgbClr val="00B0F0"/>
                  </a:solidFill>
                  <a:latin typeface="Bahnschrift SemiCondensed" panose="020B0502040204020203" pitchFamily="34" charset="0"/>
                </a:rPr>
                <a:t>45,68%</a:t>
              </a:r>
              <a:endParaRPr lang="pt-BR" sz="2400" b="1" dirty="0">
                <a:solidFill>
                  <a:srgbClr val="00B0F0"/>
                </a:solidFill>
                <a:latin typeface="Bahnschrift SemiCondensed" panose="020B0502040204020203" pitchFamily="34" charset="0"/>
              </a:endParaRPr>
            </a:p>
          </p:txBody>
        </p:sp>
        <p:pic>
          <p:nvPicPr>
            <p:cNvPr id="49" name="Imagem 48"/>
            <p:cNvPicPr>
              <a:picLocks noChangeAspect="1"/>
            </p:cNvPicPr>
            <p:nvPr/>
          </p:nvPicPr>
          <p:blipFill rotWithShape="1">
            <a:blip r:embed="rId8" cstate="print">
              <a:extLst>
                <a:ext uri="{28A0092B-C50C-407E-A947-70E740481C1C}">
                  <a14:useLocalDpi xmlns:a14="http://schemas.microsoft.com/office/drawing/2010/main" val="0"/>
                </a:ext>
              </a:extLst>
            </a:blip>
            <a:srcRect l="50949" t="47930" r="46061" b="50168"/>
            <a:stretch/>
          </p:blipFill>
          <p:spPr>
            <a:xfrm>
              <a:off x="6288727" y="5504491"/>
              <a:ext cx="367848" cy="323706"/>
            </a:xfrm>
            <a:prstGeom prst="rect">
              <a:avLst/>
            </a:prstGeom>
          </p:spPr>
        </p:pic>
      </p:grpSp>
      <p:sp>
        <p:nvSpPr>
          <p:cNvPr id="50" name="CaixaDeTexto 49"/>
          <p:cNvSpPr txBox="1"/>
          <p:nvPr/>
        </p:nvSpPr>
        <p:spPr>
          <a:xfrm>
            <a:off x="12961089" y="5819923"/>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45,68%</a:t>
            </a:r>
            <a:endParaRPr lang="pt-BR" sz="2800" b="1" dirty="0">
              <a:solidFill>
                <a:schemeClr val="tx1"/>
              </a:solidFill>
            </a:endParaRPr>
          </a:p>
        </p:txBody>
      </p:sp>
      <p:sp>
        <p:nvSpPr>
          <p:cNvPr id="51" name="CaixaDeTexto 50"/>
          <p:cNvSpPr txBox="1"/>
          <p:nvPr/>
        </p:nvSpPr>
        <p:spPr>
          <a:xfrm>
            <a:off x="12961089" y="6486018"/>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8,63%</a:t>
            </a:r>
            <a:endParaRPr lang="pt-BR" sz="2800" b="1" dirty="0">
              <a:solidFill>
                <a:schemeClr val="tx1"/>
              </a:solidFill>
            </a:endParaRPr>
          </a:p>
        </p:txBody>
      </p:sp>
      <p:sp>
        <p:nvSpPr>
          <p:cNvPr id="52" name="CaixaDeTexto 51"/>
          <p:cNvSpPr txBox="1"/>
          <p:nvPr/>
        </p:nvSpPr>
        <p:spPr>
          <a:xfrm>
            <a:off x="12930916" y="7116617"/>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1,22%</a:t>
            </a:r>
            <a:endParaRPr lang="pt-BR" sz="2800" b="1" dirty="0">
              <a:solidFill>
                <a:schemeClr val="tx1"/>
              </a:solidFill>
            </a:endParaRPr>
          </a:p>
        </p:txBody>
      </p:sp>
      <p:grpSp>
        <p:nvGrpSpPr>
          <p:cNvPr id="23" name="Grupo 22"/>
          <p:cNvGrpSpPr/>
          <p:nvPr/>
        </p:nvGrpSpPr>
        <p:grpSpPr>
          <a:xfrm>
            <a:off x="6062323" y="2796737"/>
            <a:ext cx="1585004" cy="2600526"/>
            <a:chOff x="6180139" y="4211305"/>
            <a:chExt cx="1585004" cy="2600526"/>
          </a:xfrm>
        </p:grpSpPr>
        <p:pic>
          <p:nvPicPr>
            <p:cNvPr id="3" name="Imagem 2"/>
            <p:cNvPicPr>
              <a:picLocks noChangeAspect="1"/>
            </p:cNvPicPr>
            <p:nvPr/>
          </p:nvPicPr>
          <p:blipFill rotWithShape="1">
            <a:blip r:embed="rId10" cstate="print">
              <a:extLst>
                <a:ext uri="{28A0092B-C50C-407E-A947-70E740481C1C}">
                  <a14:useLocalDpi xmlns:a14="http://schemas.microsoft.com/office/drawing/2010/main" val="0"/>
                </a:ext>
              </a:extLst>
            </a:blip>
            <a:srcRect l="38372" t="47755" r="39362" b="23174"/>
            <a:stretch/>
          </p:blipFill>
          <p:spPr>
            <a:xfrm>
              <a:off x="6180139" y="4211305"/>
              <a:ext cx="1344578" cy="2471612"/>
            </a:xfrm>
            <a:prstGeom prst="rect">
              <a:avLst/>
            </a:prstGeom>
          </p:spPr>
        </p:pic>
        <p:pic>
          <p:nvPicPr>
            <p:cNvPr id="4" name="Imagem 3"/>
            <p:cNvPicPr>
              <a:picLocks noChangeAspect="1"/>
            </p:cNvPicPr>
            <p:nvPr/>
          </p:nvPicPr>
          <p:blipFill rotWithShape="1">
            <a:blip r:embed="rId11" cstate="print">
              <a:extLst>
                <a:ext uri="{28A0092B-C50C-407E-A947-70E740481C1C}">
                  <a14:useLocalDpi xmlns:a14="http://schemas.microsoft.com/office/drawing/2010/main" val="0"/>
                </a:ext>
              </a:extLst>
            </a:blip>
            <a:srcRect l="46659" t="61003" r="39718" b="21775"/>
            <a:stretch/>
          </p:blipFill>
          <p:spPr>
            <a:xfrm>
              <a:off x="6675235" y="5262865"/>
              <a:ext cx="793284" cy="1548966"/>
            </a:xfrm>
            <a:prstGeom prst="rect">
              <a:avLst/>
            </a:prstGeom>
          </p:spPr>
        </p:pic>
        <p:pic>
          <p:nvPicPr>
            <p:cNvPr id="12" name="Imagem 11"/>
            <p:cNvPicPr>
              <a:picLocks noChangeAspect="1"/>
            </p:cNvPicPr>
            <p:nvPr/>
          </p:nvPicPr>
          <p:blipFill rotWithShape="1">
            <a:blip r:embed="rId12" cstate="print">
              <a:extLst>
                <a:ext uri="{28A0092B-C50C-407E-A947-70E740481C1C}">
                  <a14:useLocalDpi xmlns:a14="http://schemas.microsoft.com/office/drawing/2010/main" val="0"/>
                </a:ext>
              </a:extLst>
            </a:blip>
            <a:srcRect l="39001" t="48485" r="34857" b="27561"/>
            <a:stretch/>
          </p:blipFill>
          <p:spPr>
            <a:xfrm>
              <a:off x="6215431" y="4281714"/>
              <a:ext cx="1549712" cy="1995310"/>
            </a:xfrm>
            <a:prstGeom prst="rect">
              <a:avLst/>
            </a:prstGeom>
          </p:spPr>
        </p:pic>
      </p:grpSp>
      <p:grpSp>
        <p:nvGrpSpPr>
          <p:cNvPr id="26" name="Grupo 25"/>
          <p:cNvGrpSpPr/>
          <p:nvPr/>
        </p:nvGrpSpPr>
        <p:grpSpPr>
          <a:xfrm>
            <a:off x="6306725" y="5309791"/>
            <a:ext cx="961920" cy="1238726"/>
            <a:chOff x="6152335" y="5239894"/>
            <a:chExt cx="961920" cy="1238726"/>
          </a:xfrm>
        </p:grpSpPr>
        <p:pic>
          <p:nvPicPr>
            <p:cNvPr id="59" name="Imagem 58"/>
            <p:cNvPicPr>
              <a:picLocks noChangeAspect="1"/>
            </p:cNvPicPr>
            <p:nvPr/>
          </p:nvPicPr>
          <p:blipFill rotWithShape="1">
            <a:blip r:embed="rId13" cstate="print">
              <a:extLst>
                <a:ext uri="{28A0092B-C50C-407E-A947-70E740481C1C}">
                  <a14:useLocalDpi xmlns:a14="http://schemas.microsoft.com/office/drawing/2010/main" val="0"/>
                </a:ext>
              </a:extLst>
            </a:blip>
            <a:srcRect l="40188" t="15779" r="46398" b="69520"/>
            <a:stretch/>
          </p:blipFill>
          <p:spPr>
            <a:xfrm>
              <a:off x="6152335" y="5239894"/>
              <a:ext cx="781050" cy="1238726"/>
            </a:xfrm>
            <a:prstGeom prst="rect">
              <a:avLst/>
            </a:prstGeom>
          </p:spPr>
        </p:pic>
        <p:pic>
          <p:nvPicPr>
            <p:cNvPr id="60" name="Imagem 59"/>
            <p:cNvPicPr>
              <a:picLocks noChangeAspect="1"/>
            </p:cNvPicPr>
            <p:nvPr/>
          </p:nvPicPr>
          <p:blipFill rotWithShape="1">
            <a:blip r:embed="rId12" cstate="print">
              <a:extLst>
                <a:ext uri="{28A0092B-C50C-407E-A947-70E740481C1C}">
                  <a14:useLocalDpi xmlns:a14="http://schemas.microsoft.com/office/drawing/2010/main" val="0"/>
                </a:ext>
              </a:extLst>
            </a:blip>
            <a:srcRect l="59156" t="38935" r="33913" b="48413"/>
            <a:stretch/>
          </p:blipFill>
          <p:spPr>
            <a:xfrm>
              <a:off x="6703418" y="5300966"/>
              <a:ext cx="410837" cy="1053894"/>
            </a:xfrm>
            <a:prstGeom prst="rect">
              <a:avLst/>
            </a:prstGeom>
          </p:spPr>
        </p:pic>
      </p:grpSp>
      <p:grpSp>
        <p:nvGrpSpPr>
          <p:cNvPr id="87" name="Grupo 86"/>
          <p:cNvGrpSpPr/>
          <p:nvPr/>
        </p:nvGrpSpPr>
        <p:grpSpPr>
          <a:xfrm>
            <a:off x="-150833" y="-196271"/>
            <a:ext cx="12366553" cy="8515350"/>
            <a:chOff x="12579200" y="818217"/>
            <a:chExt cx="12366553" cy="8515350"/>
          </a:xfrm>
        </p:grpSpPr>
        <p:grpSp>
          <p:nvGrpSpPr>
            <p:cNvPr id="82" name="Grupo 81"/>
            <p:cNvGrpSpPr/>
            <p:nvPr/>
          </p:nvGrpSpPr>
          <p:grpSpPr>
            <a:xfrm>
              <a:off x="12579200" y="818217"/>
              <a:ext cx="12366553" cy="8515350"/>
              <a:chOff x="12814386" y="-1460938"/>
              <a:chExt cx="12366553" cy="8515350"/>
            </a:xfrm>
          </p:grpSpPr>
          <p:sp>
            <p:nvSpPr>
              <p:cNvPr id="73" name="Retângulo 72"/>
              <p:cNvSpPr/>
              <p:nvPr/>
            </p:nvSpPr>
            <p:spPr>
              <a:xfrm>
                <a:off x="12934678" y="-1270198"/>
                <a:ext cx="12246261" cy="6918553"/>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sz="1600">
                  <a:solidFill>
                    <a:schemeClr val="bg1"/>
                  </a:solidFill>
                </a:endParaRPr>
              </a:p>
            </p:txBody>
          </p:sp>
          <p:sp>
            <p:nvSpPr>
              <p:cNvPr id="74" name="CaixaDeTexto 73"/>
              <p:cNvSpPr txBox="1"/>
              <p:nvPr/>
            </p:nvSpPr>
            <p:spPr>
              <a:xfrm>
                <a:off x="18789810" y="-920588"/>
                <a:ext cx="5806677" cy="5509200"/>
              </a:xfrm>
              <a:prstGeom prst="rect">
                <a:avLst/>
              </a:prstGeom>
              <a:noFill/>
            </p:spPr>
            <p:txBody>
              <a:bodyPr wrap="square" rtlCol="0">
                <a:spAutoFit/>
              </a:bodyPr>
              <a:lstStyle>
                <a:defPPr>
                  <a:defRPr lang="pt-BR"/>
                </a:defPPr>
                <a:lvl1pPr algn="just">
                  <a:defRPr sz="3600">
                    <a:solidFill>
                      <a:schemeClr val="bg1"/>
                    </a:solidFill>
                  </a:defRPr>
                </a:lvl1pPr>
              </a:lstStyle>
              <a:p>
                <a:r>
                  <a:rPr lang="pt-BR" sz="4400" dirty="0"/>
                  <a:t>Totalizando </a:t>
                </a:r>
                <a:r>
                  <a:rPr lang="pt-BR" sz="6600" b="1" dirty="0">
                    <a:latin typeface="Bahnschrift SemiCondensed" panose="020B0502040204020203" pitchFamily="34" charset="0"/>
                  </a:rPr>
                  <a:t>65,44% </a:t>
                </a:r>
                <a:r>
                  <a:rPr lang="pt-BR" sz="4400" dirty="0"/>
                  <a:t>do território em áreas protegidas, o que atende ao </a:t>
                </a:r>
                <a:r>
                  <a:rPr lang="pt-BR" sz="6600" b="1" dirty="0">
                    <a:latin typeface="Bahnschrift SemiCondensed" panose="020B0502040204020203" pitchFamily="34" charset="0"/>
                  </a:rPr>
                  <a:t>Art. 12. § 5º, da Lei n. 12.651/2012</a:t>
                </a:r>
                <a:r>
                  <a:rPr lang="pt-BR" sz="4400" dirty="0"/>
                  <a:t>.</a:t>
                </a:r>
              </a:p>
            </p:txBody>
          </p:sp>
          <p:grpSp>
            <p:nvGrpSpPr>
              <p:cNvPr id="75" name="Grupo 74"/>
              <p:cNvGrpSpPr/>
              <p:nvPr/>
            </p:nvGrpSpPr>
            <p:grpSpPr>
              <a:xfrm>
                <a:off x="12814386" y="-1460938"/>
                <a:ext cx="6102566" cy="8515350"/>
                <a:chOff x="-7554089" y="439911"/>
                <a:chExt cx="6102566" cy="8515350"/>
              </a:xfrm>
            </p:grpSpPr>
            <p:pic>
              <p:nvPicPr>
                <p:cNvPr id="76" name="Imagem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54089" y="439911"/>
                  <a:ext cx="5998487" cy="8515350"/>
                </a:xfrm>
                <a:prstGeom prst="rect">
                  <a:avLst/>
                </a:prstGeom>
              </p:spPr>
            </p:pic>
            <p:grpSp>
              <p:nvGrpSpPr>
                <p:cNvPr id="77" name="Grupo 76"/>
                <p:cNvGrpSpPr/>
                <p:nvPr/>
              </p:nvGrpSpPr>
              <p:grpSpPr>
                <a:xfrm>
                  <a:off x="-7450567" y="818085"/>
                  <a:ext cx="5999044" cy="7068528"/>
                  <a:chOff x="-10453496" y="188102"/>
                  <a:chExt cx="5999044" cy="7068528"/>
                </a:xfrm>
              </p:grpSpPr>
              <p:pic>
                <p:nvPicPr>
                  <p:cNvPr id="78" name="Imagem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3767" y="398630"/>
                    <a:ext cx="4847444" cy="6858000"/>
                  </a:xfrm>
                  <a:prstGeom prst="rect">
                    <a:avLst/>
                  </a:prstGeom>
                </p:spPr>
              </p:pic>
              <p:pic>
                <p:nvPicPr>
                  <p:cNvPr id="79" name="Imagem 78"/>
                  <p:cNvPicPr>
                    <a:picLocks noChangeAspect="1"/>
                  </p:cNvPicPr>
                  <p:nvPr/>
                </p:nvPicPr>
                <p:blipFill rotWithShape="1">
                  <a:blip r:embed="rId6" cstate="print">
                    <a:extLst>
                      <a:ext uri="{28A0092B-C50C-407E-A947-70E740481C1C}">
                        <a14:useLocalDpi xmlns:a14="http://schemas.microsoft.com/office/drawing/2010/main" val="0"/>
                      </a:ext>
                    </a:extLst>
                  </a:blip>
                  <a:srcRect t="9280" b="16476"/>
                  <a:stretch/>
                </p:blipFill>
                <p:spPr>
                  <a:xfrm>
                    <a:off x="-10453496" y="264868"/>
                    <a:ext cx="5999044" cy="6276343"/>
                  </a:xfrm>
                  <a:prstGeom prst="rect">
                    <a:avLst/>
                  </a:prstGeom>
                </p:spPr>
              </p:pic>
              <p:pic>
                <p:nvPicPr>
                  <p:cNvPr id="80" name="Imagem 79"/>
                  <p:cNvPicPr>
                    <a:picLocks noChangeAspect="1"/>
                  </p:cNvPicPr>
                  <p:nvPr/>
                </p:nvPicPr>
                <p:blipFill rotWithShape="1">
                  <a:blip r:embed="rId7" cstate="print">
                    <a:extLst>
                      <a:ext uri="{28A0092B-C50C-407E-A947-70E740481C1C}">
                        <a14:useLocalDpi xmlns:a14="http://schemas.microsoft.com/office/drawing/2010/main" val="0"/>
                      </a:ext>
                    </a:extLst>
                  </a:blip>
                  <a:srcRect l="31909" t="8501" r="20279" b="15602"/>
                  <a:stretch/>
                </p:blipFill>
                <p:spPr>
                  <a:xfrm>
                    <a:off x="-8536089" y="188102"/>
                    <a:ext cx="2818438" cy="6429876"/>
                  </a:xfrm>
                  <a:prstGeom prst="rect">
                    <a:avLst/>
                  </a:prstGeom>
                </p:spPr>
              </p:pic>
              <p:pic>
                <p:nvPicPr>
                  <p:cNvPr id="81" name="Imagem 80"/>
                  <p:cNvPicPr>
                    <a:picLocks noChangeAspect="1"/>
                  </p:cNvPicPr>
                  <p:nvPr/>
                </p:nvPicPr>
                <p:blipFill rotWithShape="1">
                  <a:blip r:embed="rId8" cstate="print">
                    <a:extLst>
                      <a:ext uri="{28A0092B-C50C-407E-A947-70E740481C1C}">
                        <a14:useLocalDpi xmlns:a14="http://schemas.microsoft.com/office/drawing/2010/main" val="0"/>
                      </a:ext>
                    </a:extLst>
                  </a:blip>
                  <a:srcRect l="35882" t="27341" r="17577" b="42976"/>
                  <a:stretch/>
                </p:blipFill>
                <p:spPr>
                  <a:xfrm>
                    <a:off x="-8345923" y="1720771"/>
                    <a:ext cx="2908237" cy="2565766"/>
                  </a:xfrm>
                  <a:prstGeom prst="rect">
                    <a:avLst/>
                  </a:prstGeom>
                </p:spPr>
              </p:pic>
            </p:grpSp>
          </p:grpSp>
        </p:grpSp>
        <p:pic>
          <p:nvPicPr>
            <p:cNvPr id="84" name="Imagem 83"/>
            <p:cNvPicPr>
              <a:picLocks noChangeAspect="1"/>
            </p:cNvPicPr>
            <p:nvPr/>
          </p:nvPicPr>
          <p:blipFill rotWithShape="1">
            <a:blip r:embed="rId15" cstate="print">
              <a:duotone>
                <a:prstClr val="black"/>
                <a:schemeClr val="bg1">
                  <a:tint val="45000"/>
                  <a:satMod val="400000"/>
                </a:schemeClr>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38372" t="47755" r="39362" b="23174"/>
            <a:stretch/>
          </p:blipFill>
          <p:spPr>
            <a:xfrm>
              <a:off x="14882928" y="4884882"/>
              <a:ext cx="1344578" cy="2471612"/>
            </a:xfrm>
            <a:prstGeom prst="rect">
              <a:avLst/>
            </a:prstGeom>
          </p:spPr>
        </p:pic>
      </p:grpSp>
    </p:spTree>
    <p:extLst>
      <p:ext uri="{BB962C8B-B14F-4D97-AF65-F5344CB8AC3E}">
        <p14:creationId xmlns:p14="http://schemas.microsoft.com/office/powerpoint/2010/main" val="1576131046"/>
      </p:ext>
    </p:extLst>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29167E-6 4.44444E-6 L 0.30742 -0.56482 " pathEditMode="relative" rAng="0" ptsTypes="AA">
                                      <p:cBhvr>
                                        <p:cTn id="10" dur="2000" fill="hold"/>
                                        <p:tgtEl>
                                          <p:spTgt spid="32"/>
                                        </p:tgtEl>
                                        <p:attrNameLst>
                                          <p:attrName>ppt_x</p:attrName>
                                          <p:attrName>ppt_y</p:attrName>
                                        </p:attrNameLst>
                                      </p:cBhvr>
                                      <p:rCtr x="15365" y="-28241"/>
                                    </p:animMotion>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32"/>
                                        </p:tgtEl>
                                      </p:cBhvr>
                                    </p:animEffect>
                                    <p:anim calcmode="lin" valueType="num">
                                      <p:cBhvr>
                                        <p:cTn id="15" dur="1000"/>
                                        <p:tgtEl>
                                          <p:spTgt spid="32"/>
                                        </p:tgtEl>
                                        <p:attrNameLst>
                                          <p:attrName>ppt_x</p:attrName>
                                        </p:attrNameLst>
                                      </p:cBhvr>
                                      <p:tavLst>
                                        <p:tav tm="0">
                                          <p:val>
                                            <p:strVal val="ppt_x"/>
                                          </p:val>
                                        </p:tav>
                                        <p:tav tm="100000">
                                          <p:val>
                                            <p:strVal val="ppt_x"/>
                                          </p:val>
                                        </p:tav>
                                      </p:tavLst>
                                    </p:anim>
                                    <p:anim calcmode="lin" valueType="num">
                                      <p:cBhvr>
                                        <p:cTn id="16" dur="1000"/>
                                        <p:tgtEl>
                                          <p:spTgt spid="32"/>
                                        </p:tgtEl>
                                        <p:attrNameLst>
                                          <p:attrName>ppt_y</p:attrName>
                                        </p:attrNameLst>
                                      </p:cBhvr>
                                      <p:tavLst>
                                        <p:tav tm="0">
                                          <p:val>
                                            <p:strVal val="ppt_y"/>
                                          </p:val>
                                        </p:tav>
                                        <p:tav tm="100000">
                                          <p:val>
                                            <p:strVal val="ppt_y+.1"/>
                                          </p:val>
                                        </p:tav>
                                      </p:tavLst>
                                    </p:anim>
                                    <p:set>
                                      <p:cBhvr>
                                        <p:cTn id="17" dur="1" fill="hold">
                                          <p:stCondLst>
                                            <p:cond delay="999"/>
                                          </p:stCondLst>
                                        </p:cTn>
                                        <p:tgtEl>
                                          <p:spTgt spid="3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4.16667E-7 -3.7037E-6 L 0.00117 -0.41551 " pathEditMode="relative" rAng="0" ptsTypes="AA">
                                      <p:cBhvr>
                                        <p:cTn id="41" dur="2000" fill="hold"/>
                                        <p:tgtEl>
                                          <p:spTgt spid="23"/>
                                        </p:tgtEl>
                                        <p:attrNameLst>
                                          <p:attrName>ppt_x</p:attrName>
                                          <p:attrName>ppt_y</p:attrName>
                                        </p:attrNameLst>
                                      </p:cBhvr>
                                      <p:rCtr x="52" y="-20787"/>
                                    </p:animMotion>
                                  </p:childTnLst>
                                </p:cTn>
                              </p:par>
                              <p:par>
                                <p:cTn id="42" presetID="42" presetClass="path" presetSubtype="0" accel="50000" decel="50000" fill="hold" nodeType="withEffect">
                                  <p:stCondLst>
                                    <p:cond delay="0"/>
                                  </p:stCondLst>
                                  <p:childTnLst>
                                    <p:animMotion origin="layout" path="M 8.33333E-7 -1.85185E-6 L 0.00247 -0.4537 " pathEditMode="relative" rAng="0" ptsTypes="AA">
                                      <p:cBhvr>
                                        <p:cTn id="43" dur="2000" fill="hold"/>
                                        <p:tgtEl>
                                          <p:spTgt spid="48"/>
                                        </p:tgtEl>
                                        <p:attrNameLst>
                                          <p:attrName>ppt_x</p:attrName>
                                          <p:attrName>ppt_y</p:attrName>
                                        </p:attrNameLst>
                                      </p:cBhvr>
                                      <p:rCtr x="117" y="-22685"/>
                                    </p:animMotion>
                                  </p:childTnLst>
                                </p:cTn>
                              </p:par>
                              <p:par>
                                <p:cTn id="44" presetID="42" presetClass="path" presetSubtype="0" accel="50000" decel="50000" fill="hold" nodeType="withEffect">
                                  <p:stCondLst>
                                    <p:cond delay="0"/>
                                  </p:stCondLst>
                                  <p:childTnLst>
                                    <p:animMotion origin="layout" path="M -8.33333E-7 -3.33333E-6 L 0.00156 -0.34352 " pathEditMode="relative" rAng="0" ptsTypes="AA">
                                      <p:cBhvr>
                                        <p:cTn id="45" dur="2000" fill="hold"/>
                                        <p:tgtEl>
                                          <p:spTgt spid="26"/>
                                        </p:tgtEl>
                                        <p:attrNameLst>
                                          <p:attrName>ppt_x</p:attrName>
                                          <p:attrName>ppt_y</p:attrName>
                                        </p:attrNameLst>
                                      </p:cBhvr>
                                      <p:rCtr x="78" y="-17176"/>
                                    </p:animMotion>
                                  </p:childTnLst>
                                </p:cTn>
                              </p:par>
                              <p:par>
                                <p:cTn id="46" presetID="42" presetClass="path" presetSubtype="0" accel="50000" decel="50000" fill="hold" nodeType="withEffect">
                                  <p:stCondLst>
                                    <p:cond delay="0"/>
                                  </p:stCondLst>
                                  <p:childTnLst>
                                    <p:animMotion origin="layout" path="M 1.11022E-16 -4.07407E-6 L -0.00312 -0.36064 " pathEditMode="relative" rAng="0" ptsTypes="AA">
                                      <p:cBhvr>
                                        <p:cTn id="47" dur="2000" fill="hold"/>
                                        <p:tgtEl>
                                          <p:spTgt spid="53"/>
                                        </p:tgtEl>
                                        <p:attrNameLst>
                                          <p:attrName>ppt_x</p:attrName>
                                          <p:attrName>ppt_y</p:attrName>
                                        </p:attrNameLst>
                                      </p:cBhvr>
                                      <p:rCtr x="-156" y="-18032"/>
                                    </p:animMotion>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grpSp>
        <p:nvGrpSpPr>
          <p:cNvPr id="4" name="Grupo 3"/>
          <p:cNvGrpSpPr/>
          <p:nvPr/>
        </p:nvGrpSpPr>
        <p:grpSpPr>
          <a:xfrm>
            <a:off x="0" y="-6824"/>
            <a:ext cx="12291558" cy="6899439"/>
            <a:chOff x="-161387" y="-627859"/>
            <a:chExt cx="12408652" cy="7482991"/>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87" y="-627859"/>
              <a:ext cx="12408652" cy="7482991"/>
            </a:xfrm>
            <a:prstGeom prst="rect">
              <a:avLst/>
            </a:prstGeom>
          </p:spPr>
        </p:pic>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2820" t="8774" r="4556" b="16644"/>
            <a:stretch/>
          </p:blipFill>
          <p:spPr>
            <a:xfrm>
              <a:off x="2745368" y="-452657"/>
              <a:ext cx="5546311" cy="6318220"/>
            </a:xfrm>
            <a:prstGeom prst="rect">
              <a:avLst/>
            </a:prstGeom>
          </p:spPr>
        </p:pic>
        <p:pic>
          <p:nvPicPr>
            <p:cNvPr id="7" name="Imagem 6"/>
            <p:cNvPicPr>
              <a:picLocks noChangeAspect="1"/>
            </p:cNvPicPr>
            <p:nvPr/>
          </p:nvPicPr>
          <p:blipFill rotWithShape="1">
            <a:blip r:embed="rId4" cstate="print">
              <a:extLst>
                <a:ext uri="{28A0092B-C50C-407E-A947-70E740481C1C}">
                  <a14:useLocalDpi xmlns:a14="http://schemas.microsoft.com/office/drawing/2010/main" val="0"/>
                </a:ext>
              </a:extLst>
            </a:blip>
            <a:srcRect t="9280" b="16476"/>
            <a:stretch/>
          </p:blipFill>
          <p:spPr>
            <a:xfrm>
              <a:off x="2575267" y="-390105"/>
              <a:ext cx="5999044" cy="6236618"/>
            </a:xfrm>
            <a:prstGeom prst="rect">
              <a:avLst/>
            </a:prstGeom>
          </p:spPr>
        </p:pic>
        <p:pic>
          <p:nvPicPr>
            <p:cNvPr id="8" name="Imagem 7"/>
            <p:cNvPicPr>
              <a:picLocks noChangeAspect="1"/>
            </p:cNvPicPr>
            <p:nvPr/>
          </p:nvPicPr>
          <p:blipFill rotWithShape="1">
            <a:blip r:embed="rId5" cstate="print">
              <a:extLst>
                <a:ext uri="{28A0092B-C50C-407E-A947-70E740481C1C}">
                  <a14:useLocalDpi xmlns:a14="http://schemas.microsoft.com/office/drawing/2010/main" val="0"/>
                </a:ext>
              </a:extLst>
            </a:blip>
            <a:srcRect l="31909" t="8501" r="20279" b="15602"/>
            <a:stretch/>
          </p:blipFill>
          <p:spPr>
            <a:xfrm>
              <a:off x="4521333" y="-449649"/>
              <a:ext cx="2818438" cy="6370774"/>
            </a:xfrm>
            <a:prstGeom prst="rect">
              <a:avLst/>
            </a:prstGeom>
          </p:spPr>
        </p:pic>
        <p:pic>
          <p:nvPicPr>
            <p:cNvPr id="9" name="Imagem 8"/>
            <p:cNvPicPr>
              <a:picLocks noChangeAspect="1"/>
            </p:cNvPicPr>
            <p:nvPr/>
          </p:nvPicPr>
          <p:blipFill rotWithShape="1">
            <a:blip r:embed="rId6" cstate="print">
              <a:extLst>
                <a:ext uri="{28A0092B-C50C-407E-A947-70E740481C1C}">
                  <a14:useLocalDpi xmlns:a14="http://schemas.microsoft.com/office/drawing/2010/main" val="0"/>
                </a:ext>
              </a:extLst>
            </a:blip>
            <a:srcRect l="47117" t="51138" r="34511" b="22592"/>
            <a:stretch/>
          </p:blipFill>
          <p:spPr>
            <a:xfrm>
              <a:off x="5383735" y="3105063"/>
              <a:ext cx="1111784" cy="2341105"/>
            </a:xfrm>
            <a:prstGeom prst="rect">
              <a:avLst/>
            </a:prstGeom>
          </p:spPr>
        </p:pic>
        <p:pic>
          <p:nvPicPr>
            <p:cNvPr id="10" name="Imagem 9"/>
            <p:cNvPicPr>
              <a:picLocks noChangeAspect="1"/>
            </p:cNvPicPr>
            <p:nvPr/>
          </p:nvPicPr>
          <p:blipFill rotWithShape="1">
            <a:blip r:embed="rId7" cstate="print">
              <a:extLst>
                <a:ext uri="{28A0092B-C50C-407E-A947-70E740481C1C}">
                  <a14:useLocalDpi xmlns:a14="http://schemas.microsoft.com/office/drawing/2010/main" val="0"/>
                </a:ext>
              </a:extLst>
            </a:blip>
            <a:srcRect l="37417" t="54017" r="41975" b="17694"/>
            <a:stretch/>
          </p:blipFill>
          <p:spPr>
            <a:xfrm>
              <a:off x="4815959" y="3352878"/>
              <a:ext cx="1242608" cy="2432504"/>
            </a:xfrm>
            <a:prstGeom prst="rect">
              <a:avLst/>
            </a:prstGeom>
          </p:spPr>
        </p:pic>
        <p:pic>
          <p:nvPicPr>
            <p:cNvPr id="11" name="Imagem 10"/>
            <p:cNvPicPr>
              <a:picLocks noChangeAspect="1"/>
            </p:cNvPicPr>
            <p:nvPr/>
          </p:nvPicPr>
          <p:blipFill rotWithShape="1">
            <a:blip r:embed="rId8" cstate="print">
              <a:extLst>
                <a:ext uri="{28A0092B-C50C-407E-A947-70E740481C1C}">
                  <a14:useLocalDpi xmlns:a14="http://schemas.microsoft.com/office/drawing/2010/main" val="0"/>
                </a:ext>
              </a:extLst>
            </a:blip>
            <a:srcRect l="35882" t="27341" r="17577" b="42976"/>
            <a:stretch/>
          </p:blipFill>
          <p:spPr>
            <a:xfrm>
              <a:off x="4719895" y="1113507"/>
              <a:ext cx="2791326" cy="2518610"/>
            </a:xfrm>
            <a:prstGeom prst="rect">
              <a:avLst/>
            </a:prstGeom>
          </p:spPr>
        </p:pic>
        <p:pic>
          <p:nvPicPr>
            <p:cNvPr id="12" name="Image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7399" y="-228262"/>
              <a:ext cx="4847444" cy="6858000"/>
            </a:xfrm>
            <a:prstGeom prst="rect">
              <a:avLst/>
            </a:prstGeom>
          </p:spPr>
        </p:pic>
      </p:grpSp>
      <p:grpSp>
        <p:nvGrpSpPr>
          <p:cNvPr id="13" name="Grupo 12"/>
          <p:cNvGrpSpPr/>
          <p:nvPr/>
        </p:nvGrpSpPr>
        <p:grpSpPr>
          <a:xfrm>
            <a:off x="2646094" y="-336732"/>
            <a:ext cx="6071905" cy="8515350"/>
            <a:chOff x="12579200" y="818217"/>
            <a:chExt cx="6071905" cy="8515350"/>
          </a:xfrm>
        </p:grpSpPr>
        <p:grpSp>
          <p:nvGrpSpPr>
            <p:cNvPr id="18" name="Grupo 17"/>
            <p:cNvGrpSpPr/>
            <p:nvPr/>
          </p:nvGrpSpPr>
          <p:grpSpPr>
            <a:xfrm>
              <a:off x="12579200" y="818217"/>
              <a:ext cx="6071905" cy="8515350"/>
              <a:chOff x="-7554089" y="439911"/>
              <a:chExt cx="6071905" cy="8515350"/>
            </a:xfrm>
          </p:grpSpPr>
          <p:pic>
            <p:nvPicPr>
              <p:cNvPr id="19" name="Imagem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4089" y="439911"/>
                <a:ext cx="5998487" cy="8515350"/>
              </a:xfrm>
              <a:prstGeom prst="rect">
                <a:avLst/>
              </a:prstGeom>
            </p:spPr>
          </p:pic>
          <p:grpSp>
            <p:nvGrpSpPr>
              <p:cNvPr id="20" name="Grupo 19"/>
              <p:cNvGrpSpPr/>
              <p:nvPr/>
            </p:nvGrpSpPr>
            <p:grpSpPr>
              <a:xfrm>
                <a:off x="-7481228" y="818085"/>
                <a:ext cx="5999044" cy="7068528"/>
                <a:chOff x="-10484157" y="188102"/>
                <a:chExt cx="5999044" cy="7068528"/>
              </a:xfrm>
            </p:grpSpPr>
            <p:pic>
              <p:nvPicPr>
                <p:cNvPr id="21" name="Imagem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3767" y="398630"/>
                  <a:ext cx="4847444" cy="6858000"/>
                </a:xfrm>
                <a:prstGeom prst="rect">
                  <a:avLst/>
                </a:prstGeom>
              </p:spPr>
            </p:pic>
            <p:pic>
              <p:nvPicPr>
                <p:cNvPr id="22" name="Imagem 21"/>
                <p:cNvPicPr>
                  <a:picLocks noChangeAspect="1"/>
                </p:cNvPicPr>
                <p:nvPr/>
              </p:nvPicPr>
              <p:blipFill rotWithShape="1">
                <a:blip r:embed="rId4" cstate="print">
                  <a:extLst>
                    <a:ext uri="{28A0092B-C50C-407E-A947-70E740481C1C}">
                      <a14:useLocalDpi xmlns:a14="http://schemas.microsoft.com/office/drawing/2010/main" val="0"/>
                    </a:ext>
                  </a:extLst>
                </a:blip>
                <a:srcRect t="9280" b="16476"/>
                <a:stretch/>
              </p:blipFill>
              <p:spPr>
                <a:xfrm>
                  <a:off x="-10484157" y="276422"/>
                  <a:ext cx="5999044" cy="6276343"/>
                </a:xfrm>
                <a:prstGeom prst="rect">
                  <a:avLst/>
                </a:prstGeom>
              </p:spPr>
            </p:pic>
            <p:pic>
              <p:nvPicPr>
                <p:cNvPr id="23" name="Imagem 22"/>
                <p:cNvPicPr>
                  <a:picLocks noChangeAspect="1"/>
                </p:cNvPicPr>
                <p:nvPr/>
              </p:nvPicPr>
              <p:blipFill rotWithShape="1">
                <a:blip r:embed="rId11" cstate="print">
                  <a:extLst>
                    <a:ext uri="{28A0092B-C50C-407E-A947-70E740481C1C}">
                      <a14:useLocalDpi xmlns:a14="http://schemas.microsoft.com/office/drawing/2010/main" val="0"/>
                    </a:ext>
                  </a:extLst>
                </a:blip>
                <a:srcRect l="31909" t="8501" r="20279" b="15602"/>
                <a:stretch/>
              </p:blipFill>
              <p:spPr>
                <a:xfrm>
                  <a:off x="-8536089" y="188102"/>
                  <a:ext cx="2818438" cy="6429876"/>
                </a:xfrm>
                <a:prstGeom prst="rect">
                  <a:avLst/>
                </a:prstGeom>
              </p:spPr>
            </p:pic>
            <p:pic>
              <p:nvPicPr>
                <p:cNvPr id="24" name="Imagem 23"/>
                <p:cNvPicPr>
                  <a:picLocks noChangeAspect="1"/>
                </p:cNvPicPr>
                <p:nvPr/>
              </p:nvPicPr>
              <p:blipFill rotWithShape="1">
                <a:blip r:embed="rId8" cstate="print">
                  <a:extLst>
                    <a:ext uri="{28A0092B-C50C-407E-A947-70E740481C1C}">
                      <a14:useLocalDpi xmlns:a14="http://schemas.microsoft.com/office/drawing/2010/main" val="0"/>
                    </a:ext>
                  </a:extLst>
                </a:blip>
                <a:srcRect l="35882" t="27341" r="17577" b="42976"/>
                <a:stretch/>
              </p:blipFill>
              <p:spPr>
                <a:xfrm>
                  <a:off x="-8345923" y="1720771"/>
                  <a:ext cx="2908237" cy="2565766"/>
                </a:xfrm>
                <a:prstGeom prst="rect">
                  <a:avLst/>
                </a:prstGeom>
              </p:spPr>
            </p:pic>
          </p:grpSp>
        </p:grpSp>
        <p:pic>
          <p:nvPicPr>
            <p:cNvPr id="15" name="Imagem 14"/>
            <p:cNvPicPr>
              <a:picLocks noChangeAspect="1"/>
            </p:cNvPicPr>
            <p:nvPr/>
          </p:nvPicPr>
          <p:blipFill rotWithShape="1">
            <a:blip r:embed="rId12" cstate="print">
              <a:duotone>
                <a:prstClr val="black"/>
                <a:schemeClr val="bg1">
                  <a:tint val="45000"/>
                  <a:satMod val="400000"/>
                </a:scheme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l="38372" t="47755" r="39362" b="23174"/>
            <a:stretch/>
          </p:blipFill>
          <p:spPr>
            <a:xfrm>
              <a:off x="14882928" y="4884882"/>
              <a:ext cx="1344578" cy="2471612"/>
            </a:xfrm>
            <a:prstGeom prst="rect">
              <a:avLst/>
            </a:prstGeom>
          </p:spPr>
        </p:pic>
      </p:grpSp>
      <p:sp>
        <p:nvSpPr>
          <p:cNvPr id="25" name="Retângulo 24"/>
          <p:cNvSpPr/>
          <p:nvPr/>
        </p:nvSpPr>
        <p:spPr>
          <a:xfrm>
            <a:off x="-466900" y="-336732"/>
            <a:ext cx="13225357" cy="7696200"/>
          </a:xfrm>
          <a:prstGeom prst="rect">
            <a:avLst/>
          </a:prstGeom>
          <a:solidFill>
            <a:schemeClr val="accent5">
              <a:alpha val="54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8000" b="1" dirty="0" smtClean="0"/>
              <a:t>OBRIGADO</a:t>
            </a:r>
            <a:r>
              <a:rPr lang="pt-BR" sz="8000" dirty="0" smtClean="0"/>
              <a:t>!</a:t>
            </a:r>
            <a:endParaRPr lang="pt-BR" sz="8000" dirty="0"/>
          </a:p>
        </p:txBody>
      </p:sp>
    </p:spTree>
    <p:extLst>
      <p:ext uri="{BB962C8B-B14F-4D97-AF65-F5344CB8AC3E}">
        <p14:creationId xmlns:p14="http://schemas.microsoft.com/office/powerpoint/2010/main" val="429315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138875" y="-382587"/>
            <a:ext cx="8673527" cy="7696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8" name="CaixaDeTexto 7"/>
          <p:cNvSpPr txBox="1"/>
          <p:nvPr/>
        </p:nvSpPr>
        <p:spPr>
          <a:xfrm>
            <a:off x="5657258" y="992794"/>
            <a:ext cx="6534742" cy="5509200"/>
          </a:xfrm>
          <a:prstGeom prst="rect">
            <a:avLst/>
          </a:prstGeom>
          <a:noFill/>
        </p:spPr>
        <p:txBody>
          <a:bodyPr wrap="square" rtlCol="0">
            <a:spAutoFit/>
          </a:bodyPr>
          <a:lstStyle/>
          <a:p>
            <a:pPr algn="just"/>
            <a:r>
              <a:rPr lang="pt-BR" sz="7200" b="1" dirty="0" smtClean="0">
                <a:solidFill>
                  <a:schemeClr val="bg1"/>
                </a:solidFill>
                <a:latin typeface="Bahnschrift SemiCondensed" panose="020B0502040204020203" pitchFamily="34" charset="0"/>
              </a:rPr>
              <a:t>10.370.317,58 </a:t>
            </a:r>
            <a:r>
              <a:rPr lang="pt-BR" sz="3600" dirty="0" smtClean="0">
                <a:solidFill>
                  <a:schemeClr val="bg1"/>
                </a:solidFill>
              </a:rPr>
              <a:t>ha </a:t>
            </a:r>
            <a:r>
              <a:rPr lang="pt-BR" sz="4400" dirty="0" smtClean="0">
                <a:solidFill>
                  <a:schemeClr val="bg1"/>
                </a:solidFill>
              </a:rPr>
              <a:t>ou </a:t>
            </a:r>
            <a:r>
              <a:rPr lang="pt-BR" sz="4400" dirty="0">
                <a:solidFill>
                  <a:schemeClr val="bg1"/>
                </a:solidFill>
              </a:rPr>
              <a:t>seja</a:t>
            </a:r>
            <a:r>
              <a:rPr lang="pt-BR" sz="4400" dirty="0" smtClean="0">
                <a:solidFill>
                  <a:schemeClr val="bg1"/>
                </a:solidFill>
              </a:rPr>
              <a:t>, </a:t>
            </a:r>
            <a:r>
              <a:rPr lang="pt-BR" sz="7200" b="1" dirty="0">
                <a:solidFill>
                  <a:schemeClr val="bg1"/>
                </a:solidFill>
                <a:latin typeface="Bahnschrift SemiCondensed" panose="020B0502040204020203" pitchFamily="34" charset="0"/>
              </a:rPr>
              <a:t>46,23</a:t>
            </a:r>
            <a:r>
              <a:rPr lang="pt-BR" sz="7200" b="1" dirty="0" smtClean="0">
                <a:solidFill>
                  <a:schemeClr val="bg1"/>
                </a:solidFill>
                <a:latin typeface="Bahnschrift SemiCondensed" panose="020B0502040204020203" pitchFamily="34" charset="0"/>
              </a:rPr>
              <a:t>% </a:t>
            </a:r>
            <a:endParaRPr lang="pt-BR" sz="7200" b="1" dirty="0">
              <a:solidFill>
                <a:schemeClr val="bg1"/>
              </a:solidFill>
              <a:latin typeface="Bahnschrift SemiCondensed" panose="020B0502040204020203" pitchFamily="34" charset="0"/>
            </a:endParaRPr>
          </a:p>
          <a:p>
            <a:pPr algn="just"/>
            <a:r>
              <a:rPr lang="pt-BR" sz="4400" dirty="0" smtClean="0">
                <a:solidFill>
                  <a:schemeClr val="bg1"/>
                </a:solidFill>
              </a:rPr>
              <a:t>do </a:t>
            </a:r>
            <a:r>
              <a:rPr lang="pt-BR" sz="4400" dirty="0">
                <a:solidFill>
                  <a:schemeClr val="bg1"/>
                </a:solidFill>
              </a:rPr>
              <a:t>Território Do  </a:t>
            </a:r>
            <a:r>
              <a:rPr lang="pt-BR" sz="4000" dirty="0" smtClean="0">
                <a:solidFill>
                  <a:schemeClr val="bg1"/>
                </a:solidFill>
              </a:rPr>
              <a:t>Estado</a:t>
            </a:r>
          </a:p>
          <a:p>
            <a:pPr algn="just"/>
            <a:r>
              <a:rPr lang="pt-BR" sz="4400" dirty="0" smtClean="0">
                <a:solidFill>
                  <a:schemeClr val="bg1"/>
                </a:solidFill>
              </a:rPr>
              <a:t>de </a:t>
            </a:r>
            <a:r>
              <a:rPr lang="pt-BR" sz="4400" dirty="0">
                <a:solidFill>
                  <a:schemeClr val="bg1"/>
                </a:solidFill>
              </a:rPr>
              <a:t>Roraima é formado </a:t>
            </a:r>
            <a:r>
              <a:rPr lang="pt-BR" sz="4400" dirty="0" smtClean="0">
                <a:solidFill>
                  <a:schemeClr val="bg1"/>
                </a:solidFill>
              </a:rPr>
              <a:t>por </a:t>
            </a:r>
          </a:p>
          <a:p>
            <a:pPr algn="just"/>
            <a:r>
              <a:rPr lang="pt-BR" sz="7200" b="1" dirty="0">
                <a:solidFill>
                  <a:schemeClr val="bg1"/>
                </a:solidFill>
                <a:latin typeface="Bahnschrift SemiCondensed" panose="020B0502040204020203" pitchFamily="34" charset="0"/>
              </a:rPr>
              <a:t>Terras Indígenas</a:t>
            </a:r>
          </a:p>
          <a:p>
            <a:pPr algn="just"/>
            <a:endParaRPr lang="pt-BR" sz="4400" dirty="0">
              <a:solidFill>
                <a:schemeClr val="bg1"/>
              </a:solidFill>
            </a:endParaRPr>
          </a:p>
        </p:txBody>
      </p:sp>
      <p:sp>
        <p:nvSpPr>
          <p:cNvPr id="11" name="CaixaDeTexto 10"/>
          <p:cNvSpPr txBox="1"/>
          <p:nvPr/>
        </p:nvSpPr>
        <p:spPr>
          <a:xfrm>
            <a:off x="5820047" y="1140128"/>
            <a:ext cx="5884814" cy="4739759"/>
          </a:xfrm>
          <a:prstGeom prst="rect">
            <a:avLst/>
          </a:prstGeom>
          <a:noFill/>
        </p:spPr>
        <p:txBody>
          <a:bodyPr wrap="square" rtlCol="0">
            <a:spAutoFit/>
          </a:bodyPr>
          <a:lstStyle>
            <a:defPPr>
              <a:defRPr lang="pt-BR"/>
            </a:defPPr>
            <a:lvl1pPr algn="just">
              <a:defRPr sz="4800"/>
            </a:lvl1pPr>
          </a:lstStyle>
          <a:p>
            <a:r>
              <a:rPr lang="pt-BR" sz="3200" dirty="0"/>
              <a:t>A</a:t>
            </a:r>
            <a:r>
              <a:rPr lang="pt-BR" sz="3200" dirty="0" smtClean="0"/>
              <a:t>o </a:t>
            </a:r>
            <a:r>
              <a:rPr lang="pt-BR" sz="3200" dirty="0"/>
              <a:t>subtrair a área do PARNA Monte Roraima sobreposta à T.I Raposa Serra do Sol Terras Indígenas total é de </a:t>
            </a:r>
            <a:r>
              <a:rPr lang="pt-BR" sz="6000" b="1" dirty="0">
                <a:solidFill>
                  <a:srgbClr val="00B0F0"/>
                </a:solidFill>
                <a:latin typeface="Bahnschrift SemiCondensed" panose="020B0502040204020203" pitchFamily="34" charset="0"/>
              </a:rPr>
              <a:t>10.289.623,3911ha</a:t>
            </a:r>
            <a:r>
              <a:rPr lang="pt-BR" sz="5400" b="1" dirty="0">
                <a:solidFill>
                  <a:srgbClr val="00B0F0"/>
                </a:solidFill>
                <a:latin typeface="Bahnschrift SemiCondensed" panose="020B0502040204020203" pitchFamily="34" charset="0"/>
              </a:rPr>
              <a:t>,</a:t>
            </a:r>
            <a:r>
              <a:rPr lang="pt-BR" sz="5400" b="1" dirty="0">
                <a:latin typeface="Bahnschrift SemiCondensed" panose="020B0502040204020203" pitchFamily="34" charset="0"/>
              </a:rPr>
              <a:t> </a:t>
            </a:r>
            <a:r>
              <a:rPr lang="pt-BR" sz="3200" dirty="0"/>
              <a:t>ou seja, </a:t>
            </a:r>
            <a:r>
              <a:rPr lang="pt-BR" sz="6600" b="1" dirty="0" smtClean="0">
                <a:solidFill>
                  <a:srgbClr val="00B0F0"/>
                </a:solidFill>
                <a:latin typeface="Bahnschrift SemiCondensed" panose="020B0502040204020203" pitchFamily="34" charset="0"/>
              </a:rPr>
              <a:t>45,68%</a:t>
            </a:r>
            <a:r>
              <a:rPr lang="pt-BR" sz="5400" b="1" dirty="0" smtClean="0">
                <a:latin typeface="Bahnschrift SemiCondensed" panose="020B0502040204020203" pitchFamily="34" charset="0"/>
              </a:rPr>
              <a:t> </a:t>
            </a:r>
            <a:r>
              <a:rPr lang="pt-BR" sz="3200" dirty="0"/>
              <a:t>do T</a:t>
            </a:r>
            <a:r>
              <a:rPr lang="pt-BR" sz="3200" dirty="0" smtClean="0"/>
              <a:t>erritório </a:t>
            </a:r>
            <a:r>
              <a:rPr lang="pt-BR" sz="3200" dirty="0"/>
              <a:t>do Estado</a:t>
            </a:r>
            <a:r>
              <a:rPr lang="pt-BR" sz="4400" dirty="0"/>
              <a:t>.</a:t>
            </a:r>
          </a:p>
        </p:txBody>
      </p:sp>
      <p:sp>
        <p:nvSpPr>
          <p:cNvPr id="12" name="CaixaDeTexto 11"/>
          <p:cNvSpPr txBox="1"/>
          <p:nvPr/>
        </p:nvSpPr>
        <p:spPr>
          <a:xfrm>
            <a:off x="5929740" y="1173897"/>
            <a:ext cx="6116583" cy="5201424"/>
          </a:xfrm>
          <a:prstGeom prst="rect">
            <a:avLst/>
          </a:prstGeom>
          <a:noFill/>
        </p:spPr>
        <p:txBody>
          <a:bodyPr wrap="square" rtlCol="0">
            <a:spAutoFit/>
          </a:bodyPr>
          <a:lstStyle/>
          <a:p>
            <a:pPr algn="just"/>
            <a:r>
              <a:rPr lang="pt-BR" sz="4000" dirty="0"/>
              <a:t>Essas Terras Indígenas, segundo dados do IBGE (2010) contam com uma população de </a:t>
            </a:r>
            <a:r>
              <a:rPr lang="pt-BR" sz="6600" b="1" dirty="0">
                <a:solidFill>
                  <a:srgbClr val="00B0F0"/>
                </a:solidFill>
                <a:latin typeface="Bahnschrift SemiCondensed" panose="020B0502040204020203" pitchFamily="34" charset="0"/>
              </a:rPr>
              <a:t>47.847 habitantes</a:t>
            </a:r>
            <a:r>
              <a:rPr lang="pt-BR" sz="4000" dirty="0"/>
              <a:t>, distribuídos nos diversos municípios do </a:t>
            </a:r>
            <a:r>
              <a:rPr lang="pt-BR" sz="4000" dirty="0" smtClean="0"/>
              <a:t>Estado.</a:t>
            </a:r>
            <a:endParaRPr lang="pt-BR" sz="2000" dirty="0">
              <a:solidFill>
                <a:schemeClr val="bg1"/>
              </a:solidFill>
            </a:endParaRPr>
          </a:p>
        </p:txBody>
      </p:sp>
      <p:pic>
        <p:nvPicPr>
          <p:cNvPr id="14" name="Imagem 13"/>
          <p:cNvPicPr>
            <a:picLocks noChangeAspect="1"/>
          </p:cNvPicPr>
          <p:nvPr/>
        </p:nvPicPr>
        <p:blipFill rotWithShape="1">
          <a:blip r:embed="rId2" cstate="print">
            <a:extLst>
              <a:ext uri="{28A0092B-C50C-407E-A947-70E740481C1C}">
                <a14:useLocalDpi xmlns:a14="http://schemas.microsoft.com/office/drawing/2010/main" val="0"/>
              </a:ext>
            </a:extLst>
          </a:blip>
          <a:srcRect l="2820" t="8774" r="4556" b="16644"/>
          <a:stretch/>
        </p:blipFill>
        <p:spPr>
          <a:xfrm>
            <a:off x="110947" y="487226"/>
            <a:ext cx="5546311" cy="6318220"/>
          </a:xfrm>
          <a:prstGeom prst="rect">
            <a:avLst/>
          </a:prstGeom>
        </p:spPr>
      </p:pic>
      <p:pic>
        <p:nvPicPr>
          <p:cNvPr id="16" name="Imagem 15"/>
          <p:cNvPicPr>
            <a:picLocks noChangeAspect="1"/>
          </p:cNvPicPr>
          <p:nvPr/>
        </p:nvPicPr>
        <p:blipFill rotWithShape="1">
          <a:blip r:embed="rId3" cstate="print">
            <a:extLst>
              <a:ext uri="{28A0092B-C50C-407E-A947-70E740481C1C}">
                <a14:useLocalDpi xmlns:a14="http://schemas.microsoft.com/office/drawing/2010/main" val="0"/>
              </a:ext>
            </a:extLst>
          </a:blip>
          <a:srcRect t="9280" b="16476"/>
          <a:stretch/>
        </p:blipFill>
        <p:spPr>
          <a:xfrm>
            <a:off x="-69304" y="544444"/>
            <a:ext cx="5999044" cy="6236618"/>
          </a:xfrm>
          <a:prstGeom prst="rect">
            <a:avLst/>
          </a:prstGeom>
        </p:spPr>
      </p:pic>
      <p:sp>
        <p:nvSpPr>
          <p:cNvPr id="10" name="Retângulo 9"/>
          <p:cNvSpPr/>
          <p:nvPr/>
        </p:nvSpPr>
        <p:spPr>
          <a:xfrm>
            <a:off x="5101136" y="258237"/>
            <a:ext cx="6538415" cy="610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17" name="CaixaDeTexto 16"/>
          <p:cNvSpPr txBox="1"/>
          <p:nvPr/>
        </p:nvSpPr>
        <p:spPr>
          <a:xfrm>
            <a:off x="4869090" y="272837"/>
            <a:ext cx="6788376" cy="461665"/>
          </a:xfrm>
          <a:prstGeom prst="rect">
            <a:avLst/>
          </a:prstGeom>
          <a:noFill/>
          <a:ln>
            <a:noFill/>
          </a:ln>
        </p:spPr>
        <p:txBody>
          <a:bodyPr wrap="square" rtlCol="0">
            <a:spAutoFit/>
          </a:bodyPr>
          <a:lstStyle/>
          <a:p>
            <a:pPr algn="r"/>
            <a:r>
              <a:rPr lang="pt-BR" sz="2400" dirty="0" smtClean="0">
                <a:solidFill>
                  <a:schemeClr val="bg1"/>
                </a:solidFill>
                <a:latin typeface="Bahnschrift SemiCondensed" panose="020B0502040204020203" pitchFamily="34" charset="0"/>
              </a:rPr>
              <a:t>Composição do Território do Estado de Roraima</a:t>
            </a:r>
          </a:p>
        </p:txBody>
      </p:sp>
    </p:spTree>
    <p:extLst>
      <p:ext uri="{BB962C8B-B14F-4D97-AF65-F5344CB8AC3E}">
        <p14:creationId xmlns:p14="http://schemas.microsoft.com/office/powerpoint/2010/main" val="3989775666"/>
      </p:ext>
    </p:extLst>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35" presetClass="path" presetSubtype="0" accel="50000" decel="50000" fill="hold" grpId="0" nodeType="afterEffect">
                                  <p:stCondLst>
                                    <p:cond delay="0"/>
                                  </p:stCondLst>
                                  <p:childTnLst>
                                    <p:animMotion origin="layout" path="M -2.29167E-6 -4.07407E-6 L -0.65377 -0.00532 " pathEditMode="relative" rAng="0" ptsTypes="AA">
                                      <p:cBhvr>
                                        <p:cTn id="18" dur="2000" fill="hold"/>
                                        <p:tgtEl>
                                          <p:spTgt spid="4"/>
                                        </p:tgtEl>
                                        <p:attrNameLst>
                                          <p:attrName>ppt_x</p:attrName>
                                          <p:attrName>ppt_y</p:attrName>
                                        </p:attrNameLst>
                                      </p:cBhvr>
                                      <p:rCtr x="-32695" y="-278"/>
                                    </p:animMotion>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p:bldP spid="8"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l="2820" t="8774" r="4556" b="16644"/>
          <a:stretch/>
        </p:blipFill>
        <p:spPr>
          <a:xfrm>
            <a:off x="-10184598" y="-1190070"/>
            <a:ext cx="6271183" cy="7143976"/>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t="9280" b="16476"/>
          <a:stretch/>
        </p:blipFill>
        <p:spPr>
          <a:xfrm>
            <a:off x="-10282135" y="-930861"/>
            <a:ext cx="6271183" cy="6587101"/>
          </a:xfrm>
          <a:prstGeom prst="rect">
            <a:avLst/>
          </a:prstGeom>
        </p:spPr>
      </p:pic>
      <p:pic>
        <p:nvPicPr>
          <p:cNvPr id="7" name="Imagem 6"/>
          <p:cNvPicPr>
            <a:picLocks noChangeAspect="1"/>
          </p:cNvPicPr>
          <p:nvPr/>
        </p:nvPicPr>
        <p:blipFill rotWithShape="1">
          <a:blip r:embed="rId4" cstate="print">
            <a:extLst>
              <a:ext uri="{28A0092B-C50C-407E-A947-70E740481C1C}">
                <a14:useLocalDpi xmlns:a14="http://schemas.microsoft.com/office/drawing/2010/main" val="0"/>
              </a:ext>
            </a:extLst>
          </a:blip>
          <a:srcRect l="47117" t="51138" r="34511" b="22592"/>
          <a:stretch/>
        </p:blipFill>
        <p:spPr>
          <a:xfrm>
            <a:off x="-8022103" y="3462939"/>
            <a:ext cx="1193047" cy="2418342"/>
          </a:xfrm>
          <a:prstGeom prst="rect">
            <a:avLst/>
          </a:prstGeom>
        </p:spPr>
      </p:pic>
      <p:pic>
        <p:nvPicPr>
          <p:cNvPr id="8" name="Imagem 7"/>
          <p:cNvPicPr>
            <a:picLocks noChangeAspect="1"/>
          </p:cNvPicPr>
          <p:nvPr/>
        </p:nvPicPr>
        <p:blipFill rotWithShape="1">
          <a:blip r:embed="rId5" cstate="print">
            <a:extLst>
              <a:ext uri="{28A0092B-C50C-407E-A947-70E740481C1C}">
                <a14:useLocalDpi xmlns:a14="http://schemas.microsoft.com/office/drawing/2010/main" val="0"/>
              </a:ext>
            </a:extLst>
          </a:blip>
          <a:srcRect l="34942" t="52105" r="41975" b="12982"/>
          <a:stretch/>
        </p:blipFill>
        <p:spPr>
          <a:xfrm>
            <a:off x="-8546299" y="2780429"/>
            <a:ext cx="1619159" cy="3630050"/>
          </a:xfrm>
          <a:prstGeom prst="rect">
            <a:avLst/>
          </a:prstGeom>
        </p:spPr>
      </p:pic>
      <p:pic>
        <p:nvPicPr>
          <p:cNvPr id="9" name="Imagem 8"/>
          <p:cNvPicPr>
            <a:picLocks noChangeAspect="1"/>
          </p:cNvPicPr>
          <p:nvPr/>
        </p:nvPicPr>
        <p:blipFill rotWithShape="1">
          <a:blip r:embed="rId6" cstate="print">
            <a:extLst>
              <a:ext uri="{28A0092B-C50C-407E-A947-70E740481C1C}">
                <a14:useLocalDpi xmlns:a14="http://schemas.microsoft.com/office/drawing/2010/main" val="0"/>
              </a:ext>
            </a:extLst>
          </a:blip>
          <a:srcRect l="39772" t="20528" r="11013" b="29297"/>
          <a:stretch/>
        </p:blipFill>
        <p:spPr>
          <a:xfrm>
            <a:off x="-2859745" y="5137484"/>
            <a:ext cx="2385689" cy="3441031"/>
          </a:xfrm>
          <a:prstGeom prst="rect">
            <a:avLst/>
          </a:prstGeom>
        </p:spPr>
      </p:pic>
      <p:pic>
        <p:nvPicPr>
          <p:cNvPr id="10" name="Imagem 9"/>
          <p:cNvPicPr>
            <a:picLocks noChangeAspect="1"/>
          </p:cNvPicPr>
          <p:nvPr/>
        </p:nvPicPr>
        <p:blipFill rotWithShape="1">
          <a:blip r:embed="rId7" cstate="print">
            <a:extLst>
              <a:ext uri="{28A0092B-C50C-407E-A947-70E740481C1C}">
                <a14:useLocalDpi xmlns:a14="http://schemas.microsoft.com/office/drawing/2010/main" val="0"/>
              </a:ext>
            </a:extLst>
          </a:blip>
          <a:srcRect l="35935" t="24210" r="20132" b="38772"/>
          <a:stretch/>
        </p:blipFill>
        <p:spPr>
          <a:xfrm>
            <a:off x="-3571413" y="1794913"/>
            <a:ext cx="2246867" cy="2493547"/>
          </a:xfrm>
          <a:prstGeom prst="rect">
            <a:avLst/>
          </a:prstGeom>
        </p:spPr>
      </p:pic>
      <p:sp>
        <p:nvSpPr>
          <p:cNvPr id="18" name="CaixaDeTexto 17"/>
          <p:cNvSpPr txBox="1"/>
          <p:nvPr/>
        </p:nvSpPr>
        <p:spPr>
          <a:xfrm>
            <a:off x="3851546" y="214315"/>
            <a:ext cx="7788005"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sp>
        <p:nvSpPr>
          <p:cNvPr id="14" name="CaixaDeTexto 13"/>
          <p:cNvSpPr txBox="1"/>
          <p:nvPr/>
        </p:nvSpPr>
        <p:spPr>
          <a:xfrm>
            <a:off x="5984165" y="1282876"/>
            <a:ext cx="5960186" cy="5262979"/>
          </a:xfrm>
          <a:prstGeom prst="rect">
            <a:avLst/>
          </a:prstGeom>
          <a:noFill/>
        </p:spPr>
        <p:txBody>
          <a:bodyPr wrap="square" rtlCol="0">
            <a:spAutoFit/>
          </a:bodyPr>
          <a:lstStyle>
            <a:defPPr>
              <a:defRPr lang="pt-BR"/>
            </a:defPPr>
            <a:lvl1pPr algn="just">
              <a:defRPr sz="4400"/>
            </a:lvl1pPr>
          </a:lstStyle>
          <a:p>
            <a:r>
              <a:rPr lang="pt-BR" sz="4000" dirty="0"/>
              <a:t>No </a:t>
            </a:r>
            <a:r>
              <a:rPr lang="pt-BR" sz="4000" dirty="0" smtClean="0"/>
              <a:t>Estado </a:t>
            </a:r>
            <a:r>
              <a:rPr lang="pt-BR" sz="4000" dirty="0"/>
              <a:t>de Roraima existem </a:t>
            </a:r>
            <a:r>
              <a:rPr lang="pt-BR" sz="7200" b="1" dirty="0">
                <a:solidFill>
                  <a:srgbClr val="00B0F0"/>
                </a:solidFill>
                <a:latin typeface="Bahnschrift SemiCondensed" panose="020B0502040204020203" pitchFamily="34" charset="0"/>
              </a:rPr>
              <a:t>9 (nove) U</a:t>
            </a:r>
            <a:r>
              <a:rPr lang="pt-BR" sz="7200" b="1" dirty="0" smtClean="0">
                <a:solidFill>
                  <a:srgbClr val="00B0F0"/>
                </a:solidFill>
                <a:latin typeface="Bahnschrift SemiCondensed" panose="020B0502040204020203" pitchFamily="34" charset="0"/>
              </a:rPr>
              <a:t>nidades </a:t>
            </a:r>
            <a:r>
              <a:rPr lang="pt-BR" sz="7200" b="1" dirty="0">
                <a:solidFill>
                  <a:srgbClr val="00B0F0"/>
                </a:solidFill>
                <a:latin typeface="Bahnschrift SemiCondensed" panose="020B0502040204020203" pitchFamily="34" charset="0"/>
              </a:rPr>
              <a:t>de </a:t>
            </a:r>
            <a:r>
              <a:rPr lang="pt-BR" sz="7200" b="1" dirty="0" smtClean="0">
                <a:solidFill>
                  <a:srgbClr val="00B0F0"/>
                </a:solidFill>
                <a:latin typeface="Bahnschrift SemiCondensed" panose="020B0502040204020203" pitchFamily="34" charset="0"/>
              </a:rPr>
              <a:t>Conservação </a:t>
            </a:r>
            <a:r>
              <a:rPr lang="pt-BR" sz="4000" dirty="0"/>
              <a:t>federais de domínio público decretadas </a:t>
            </a:r>
            <a:r>
              <a:rPr lang="pt-BR" sz="4000" dirty="0" smtClean="0"/>
              <a:t>sendo.</a:t>
            </a:r>
            <a:endParaRPr lang="pt-BR" sz="4000" dirty="0"/>
          </a:p>
        </p:txBody>
      </p:sp>
      <p:pic>
        <p:nvPicPr>
          <p:cNvPr id="45" name="Imagem 44"/>
          <p:cNvPicPr>
            <a:picLocks noChangeAspect="1"/>
          </p:cNvPicPr>
          <p:nvPr/>
        </p:nvPicPr>
        <p:blipFill rotWithShape="1">
          <a:blip r:embed="rId8" cstate="print">
            <a:extLst>
              <a:ext uri="{28A0092B-C50C-407E-A947-70E740481C1C}">
                <a14:useLocalDpi xmlns:a14="http://schemas.microsoft.com/office/drawing/2010/main" val="0"/>
              </a:ext>
            </a:extLst>
          </a:blip>
          <a:srcRect l="2820" t="8774" r="4556" b="16644"/>
          <a:stretch/>
        </p:blipFill>
        <p:spPr>
          <a:xfrm>
            <a:off x="110947" y="487226"/>
            <a:ext cx="5546311" cy="6318220"/>
          </a:xfrm>
          <a:prstGeom prst="rect">
            <a:avLst/>
          </a:prstGeom>
        </p:spPr>
      </p:pic>
      <p:pic>
        <p:nvPicPr>
          <p:cNvPr id="46" name="Imagem 45"/>
          <p:cNvPicPr>
            <a:picLocks noChangeAspect="1"/>
          </p:cNvPicPr>
          <p:nvPr/>
        </p:nvPicPr>
        <p:blipFill rotWithShape="1">
          <a:blip r:embed="rId9" cstate="print">
            <a:extLst>
              <a:ext uri="{28A0092B-C50C-407E-A947-70E740481C1C}">
                <a14:useLocalDpi xmlns:a14="http://schemas.microsoft.com/office/drawing/2010/main" val="0"/>
              </a:ext>
            </a:extLst>
          </a:blip>
          <a:srcRect t="9280" b="16476"/>
          <a:stretch/>
        </p:blipFill>
        <p:spPr>
          <a:xfrm>
            <a:off x="-59154" y="549778"/>
            <a:ext cx="5999044" cy="6236618"/>
          </a:xfrm>
          <a:prstGeom prst="rect">
            <a:avLst/>
          </a:prstGeom>
        </p:spPr>
      </p:pic>
      <p:pic>
        <p:nvPicPr>
          <p:cNvPr id="47" name="Imagem 46"/>
          <p:cNvPicPr>
            <a:picLocks noChangeAspect="1"/>
          </p:cNvPicPr>
          <p:nvPr/>
        </p:nvPicPr>
        <p:blipFill rotWithShape="1">
          <a:blip r:embed="rId10" cstate="print">
            <a:extLst>
              <a:ext uri="{28A0092B-C50C-407E-A947-70E740481C1C}">
                <a14:useLocalDpi xmlns:a14="http://schemas.microsoft.com/office/drawing/2010/main" val="0"/>
              </a:ext>
            </a:extLst>
          </a:blip>
          <a:srcRect l="31909" t="8501" r="20279" b="15602"/>
          <a:stretch/>
        </p:blipFill>
        <p:spPr>
          <a:xfrm>
            <a:off x="1886912" y="482212"/>
            <a:ext cx="2818438" cy="6370774"/>
          </a:xfrm>
          <a:prstGeom prst="rect">
            <a:avLst/>
          </a:prstGeom>
        </p:spPr>
      </p:pic>
      <p:sp>
        <p:nvSpPr>
          <p:cNvPr id="49" name="CaixaDeTexto 48"/>
          <p:cNvSpPr txBox="1"/>
          <p:nvPr/>
        </p:nvSpPr>
        <p:spPr>
          <a:xfrm>
            <a:off x="4003946" y="366715"/>
            <a:ext cx="7788005"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sp>
        <p:nvSpPr>
          <p:cNvPr id="17" name="CaixaDeTexto 16"/>
          <p:cNvSpPr txBox="1"/>
          <p:nvPr/>
        </p:nvSpPr>
        <p:spPr>
          <a:xfrm>
            <a:off x="4156346" y="519115"/>
            <a:ext cx="7788005"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sp>
        <p:nvSpPr>
          <p:cNvPr id="20" name="Retângulo 19"/>
          <p:cNvSpPr/>
          <p:nvPr/>
        </p:nvSpPr>
        <p:spPr>
          <a:xfrm>
            <a:off x="5101136" y="258237"/>
            <a:ext cx="6538415" cy="610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23" name="CaixaDeTexto 22"/>
          <p:cNvSpPr txBox="1"/>
          <p:nvPr/>
        </p:nvSpPr>
        <p:spPr>
          <a:xfrm>
            <a:off x="4869090" y="272837"/>
            <a:ext cx="6788376"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spTree>
    <p:extLst>
      <p:ext uri="{BB962C8B-B14F-4D97-AF65-F5344CB8AC3E}">
        <p14:creationId xmlns:p14="http://schemas.microsoft.com/office/powerpoint/2010/main" val="70083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l="2820" t="8774" r="4556" b="16644"/>
          <a:stretch/>
        </p:blipFill>
        <p:spPr>
          <a:xfrm>
            <a:off x="-10184598" y="-1190070"/>
            <a:ext cx="6271183" cy="7143976"/>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t="9280" b="16476"/>
          <a:stretch/>
        </p:blipFill>
        <p:spPr>
          <a:xfrm>
            <a:off x="-10282135" y="-930861"/>
            <a:ext cx="6271183" cy="6587101"/>
          </a:xfrm>
          <a:prstGeom prst="rect">
            <a:avLst/>
          </a:prstGeom>
        </p:spPr>
      </p:pic>
      <p:pic>
        <p:nvPicPr>
          <p:cNvPr id="7" name="Imagem 6"/>
          <p:cNvPicPr>
            <a:picLocks noChangeAspect="1"/>
          </p:cNvPicPr>
          <p:nvPr/>
        </p:nvPicPr>
        <p:blipFill rotWithShape="1">
          <a:blip r:embed="rId4" cstate="print">
            <a:extLst>
              <a:ext uri="{28A0092B-C50C-407E-A947-70E740481C1C}">
                <a14:useLocalDpi xmlns:a14="http://schemas.microsoft.com/office/drawing/2010/main" val="0"/>
              </a:ext>
            </a:extLst>
          </a:blip>
          <a:srcRect l="47117" t="51138" r="34511" b="22592"/>
          <a:stretch/>
        </p:blipFill>
        <p:spPr>
          <a:xfrm>
            <a:off x="-8022103" y="3462939"/>
            <a:ext cx="1193047" cy="2418342"/>
          </a:xfrm>
          <a:prstGeom prst="rect">
            <a:avLst/>
          </a:prstGeom>
        </p:spPr>
      </p:pic>
      <p:pic>
        <p:nvPicPr>
          <p:cNvPr id="8" name="Imagem 7"/>
          <p:cNvPicPr>
            <a:picLocks noChangeAspect="1"/>
          </p:cNvPicPr>
          <p:nvPr/>
        </p:nvPicPr>
        <p:blipFill rotWithShape="1">
          <a:blip r:embed="rId5" cstate="print">
            <a:extLst>
              <a:ext uri="{28A0092B-C50C-407E-A947-70E740481C1C}">
                <a14:useLocalDpi xmlns:a14="http://schemas.microsoft.com/office/drawing/2010/main" val="0"/>
              </a:ext>
            </a:extLst>
          </a:blip>
          <a:srcRect l="34942" t="52105" r="41975" b="12982"/>
          <a:stretch/>
        </p:blipFill>
        <p:spPr>
          <a:xfrm>
            <a:off x="-8546299" y="2780429"/>
            <a:ext cx="1619159" cy="3630050"/>
          </a:xfrm>
          <a:prstGeom prst="rect">
            <a:avLst/>
          </a:prstGeom>
        </p:spPr>
      </p:pic>
      <p:pic>
        <p:nvPicPr>
          <p:cNvPr id="9" name="Imagem 8"/>
          <p:cNvPicPr>
            <a:picLocks noChangeAspect="1"/>
          </p:cNvPicPr>
          <p:nvPr/>
        </p:nvPicPr>
        <p:blipFill rotWithShape="1">
          <a:blip r:embed="rId6" cstate="print">
            <a:extLst>
              <a:ext uri="{28A0092B-C50C-407E-A947-70E740481C1C}">
                <a14:useLocalDpi xmlns:a14="http://schemas.microsoft.com/office/drawing/2010/main" val="0"/>
              </a:ext>
            </a:extLst>
          </a:blip>
          <a:srcRect l="39772" t="20528" r="11013" b="29297"/>
          <a:stretch/>
        </p:blipFill>
        <p:spPr>
          <a:xfrm>
            <a:off x="-2859745" y="5137484"/>
            <a:ext cx="2385689" cy="3441031"/>
          </a:xfrm>
          <a:prstGeom prst="rect">
            <a:avLst/>
          </a:prstGeom>
        </p:spPr>
      </p:pic>
      <p:pic>
        <p:nvPicPr>
          <p:cNvPr id="10" name="Imagem 9"/>
          <p:cNvPicPr>
            <a:picLocks noChangeAspect="1"/>
          </p:cNvPicPr>
          <p:nvPr/>
        </p:nvPicPr>
        <p:blipFill rotWithShape="1">
          <a:blip r:embed="rId7" cstate="print">
            <a:extLst>
              <a:ext uri="{28A0092B-C50C-407E-A947-70E740481C1C}">
                <a14:useLocalDpi xmlns:a14="http://schemas.microsoft.com/office/drawing/2010/main" val="0"/>
              </a:ext>
            </a:extLst>
          </a:blip>
          <a:srcRect l="35935" t="24210" r="20132" b="38772"/>
          <a:stretch/>
        </p:blipFill>
        <p:spPr>
          <a:xfrm>
            <a:off x="-3571413" y="1794913"/>
            <a:ext cx="2246867" cy="2493547"/>
          </a:xfrm>
          <a:prstGeom prst="rect">
            <a:avLst/>
          </a:prstGeom>
        </p:spPr>
      </p:pic>
      <p:sp>
        <p:nvSpPr>
          <p:cNvPr id="18" name="CaixaDeTexto 17"/>
          <p:cNvSpPr txBox="1"/>
          <p:nvPr/>
        </p:nvSpPr>
        <p:spPr>
          <a:xfrm>
            <a:off x="3851546" y="214315"/>
            <a:ext cx="7788005"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sp>
        <p:nvSpPr>
          <p:cNvPr id="28" name="Retângulo 27"/>
          <p:cNvSpPr/>
          <p:nvPr/>
        </p:nvSpPr>
        <p:spPr>
          <a:xfrm>
            <a:off x="-17613" y="-4471199"/>
            <a:ext cx="12192000" cy="5450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31" name="CaixaDeTexto 30"/>
          <p:cNvSpPr txBox="1"/>
          <p:nvPr/>
        </p:nvSpPr>
        <p:spPr>
          <a:xfrm>
            <a:off x="2802842" y="-96786"/>
            <a:ext cx="9291334" cy="646331"/>
          </a:xfrm>
          <a:prstGeom prst="rect">
            <a:avLst/>
          </a:prstGeom>
          <a:noFill/>
          <a:ln>
            <a:noFill/>
          </a:ln>
        </p:spPr>
        <p:txBody>
          <a:bodyPr wrap="square" rtlCol="0">
            <a:spAutoFit/>
          </a:bodyPr>
          <a:lstStyle/>
          <a:p>
            <a:pPr algn="r"/>
            <a:r>
              <a:rPr lang="pt-BR" sz="3600" dirty="0" smtClean="0">
                <a:solidFill>
                  <a:schemeClr val="bg1"/>
                </a:solidFill>
                <a:latin typeface="Bahnschrift SemiCondensed" panose="020B0502040204020203" pitchFamily="34" charset="0"/>
              </a:rPr>
              <a:t>Composição do Território do Estado de Roraima</a:t>
            </a:r>
          </a:p>
        </p:txBody>
      </p:sp>
      <p:grpSp>
        <p:nvGrpSpPr>
          <p:cNvPr id="42" name="Grupo 41"/>
          <p:cNvGrpSpPr/>
          <p:nvPr/>
        </p:nvGrpSpPr>
        <p:grpSpPr>
          <a:xfrm>
            <a:off x="458780" y="3478547"/>
            <a:ext cx="11202478" cy="3476711"/>
            <a:chOff x="13885259" y="1118743"/>
            <a:chExt cx="11202478" cy="3476711"/>
          </a:xfrm>
        </p:grpSpPr>
        <p:pic>
          <p:nvPicPr>
            <p:cNvPr id="29" name="Imagem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30830" y="1445326"/>
              <a:ext cx="2148223" cy="2148223"/>
            </a:xfrm>
            <a:prstGeom prst="rect">
              <a:avLst/>
            </a:prstGeom>
            <a:ln>
              <a:noFill/>
            </a:ln>
          </p:spPr>
        </p:pic>
        <p:pic>
          <p:nvPicPr>
            <p:cNvPr id="30" name="Imagem 29"/>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13885259" y="1271356"/>
              <a:ext cx="2642152" cy="2799712"/>
            </a:xfrm>
            <a:prstGeom prst="rect">
              <a:avLst/>
            </a:prstGeom>
          </p:spPr>
        </p:pic>
        <p:sp>
          <p:nvSpPr>
            <p:cNvPr id="36" name="CaixaDeTexto 35"/>
            <p:cNvSpPr txBox="1"/>
            <p:nvPr/>
          </p:nvSpPr>
          <p:spPr>
            <a:xfrm>
              <a:off x="14079875" y="3611983"/>
              <a:ext cx="2235612" cy="646331"/>
            </a:xfrm>
            <a:prstGeom prst="rect">
              <a:avLst/>
            </a:prstGeom>
            <a:solidFill>
              <a:srgbClr val="0070C0"/>
            </a:solidFill>
            <a:ln>
              <a:noFill/>
            </a:ln>
          </p:spPr>
          <p:txBody>
            <a:bodyPr wrap="square" rtlCol="0">
              <a:spAutoFit/>
            </a:bodyPr>
            <a:lstStyle/>
            <a:p>
              <a:pPr algn="ctr"/>
              <a:r>
                <a:rPr lang="pt-BR" b="1" dirty="0" smtClean="0">
                  <a:solidFill>
                    <a:schemeClr val="bg1"/>
                  </a:solidFill>
                </a:rPr>
                <a:t>02 </a:t>
              </a:r>
              <a:r>
                <a:rPr lang="pt-BR" b="1" dirty="0">
                  <a:solidFill>
                    <a:schemeClr val="bg1"/>
                  </a:solidFill>
                </a:rPr>
                <a:t>(duas) </a:t>
              </a:r>
              <a:r>
                <a:rPr lang="pt-BR" b="1" dirty="0" smtClean="0">
                  <a:solidFill>
                    <a:schemeClr val="bg1"/>
                  </a:solidFill>
                </a:rPr>
                <a:t>FLONAS </a:t>
              </a:r>
            </a:p>
            <a:p>
              <a:pPr algn="ctr"/>
              <a:r>
                <a:rPr lang="pt-BR" b="1" dirty="0" smtClean="0">
                  <a:solidFill>
                    <a:schemeClr val="bg1"/>
                  </a:solidFill>
                </a:rPr>
                <a:t>(</a:t>
              </a:r>
              <a:r>
                <a:rPr lang="pt-BR" b="1" dirty="0">
                  <a:solidFill>
                    <a:schemeClr val="bg1"/>
                  </a:solidFill>
                </a:rPr>
                <a:t>Florestas Nacionais</a:t>
              </a:r>
              <a:r>
                <a:rPr lang="pt-BR" b="1" dirty="0" smtClean="0">
                  <a:solidFill>
                    <a:schemeClr val="bg1"/>
                  </a:solidFill>
                </a:rPr>
                <a:t>)</a:t>
              </a:r>
            </a:p>
          </p:txBody>
        </p:sp>
        <p:sp>
          <p:nvSpPr>
            <p:cNvPr id="37" name="CaixaDeTexto 36"/>
            <p:cNvSpPr txBox="1"/>
            <p:nvPr/>
          </p:nvSpPr>
          <p:spPr>
            <a:xfrm>
              <a:off x="16932583" y="3611983"/>
              <a:ext cx="2235612" cy="646331"/>
            </a:xfrm>
            <a:prstGeom prst="rect">
              <a:avLst/>
            </a:prstGeom>
            <a:solidFill>
              <a:srgbClr val="0070C0"/>
            </a:solidFill>
            <a:ln>
              <a:noFill/>
            </a:ln>
          </p:spPr>
          <p:txBody>
            <a:bodyPr wrap="square" rtlCol="0">
              <a:spAutoFit/>
            </a:bodyPr>
            <a:lstStyle>
              <a:defPPr>
                <a:defRPr lang="pt-BR"/>
              </a:defPPr>
              <a:lvl1pPr algn="ctr">
                <a:defRPr b="1">
                  <a:solidFill>
                    <a:schemeClr val="bg1"/>
                  </a:solidFill>
                </a:defRPr>
              </a:lvl1pPr>
            </a:lstStyle>
            <a:p>
              <a:r>
                <a:rPr lang="pt-BR" dirty="0"/>
                <a:t>03 (três) </a:t>
              </a:r>
              <a:r>
                <a:rPr lang="pt-BR" dirty="0" err="1"/>
                <a:t>PARNAs</a:t>
              </a:r>
              <a:r>
                <a:rPr lang="pt-BR" dirty="0"/>
                <a:t> (Parques Nacionais)</a:t>
              </a:r>
            </a:p>
          </p:txBody>
        </p:sp>
        <p:sp>
          <p:nvSpPr>
            <p:cNvPr id="38" name="CaixaDeTexto 37"/>
            <p:cNvSpPr txBox="1"/>
            <p:nvPr/>
          </p:nvSpPr>
          <p:spPr>
            <a:xfrm>
              <a:off x="19887104" y="3594978"/>
              <a:ext cx="2235612" cy="646331"/>
            </a:xfrm>
            <a:prstGeom prst="rect">
              <a:avLst/>
            </a:prstGeom>
            <a:solidFill>
              <a:srgbClr val="0070C0"/>
            </a:solidFill>
            <a:ln>
              <a:noFill/>
            </a:ln>
          </p:spPr>
          <p:txBody>
            <a:bodyPr wrap="square" rtlCol="0">
              <a:spAutoFit/>
            </a:bodyPr>
            <a:lstStyle>
              <a:defPPr>
                <a:defRPr lang="pt-BR"/>
              </a:defPPr>
              <a:lvl1pPr algn="ctr">
                <a:defRPr b="1">
                  <a:solidFill>
                    <a:schemeClr val="bg1"/>
                  </a:solidFill>
                </a:defRPr>
              </a:lvl1pPr>
            </a:lstStyle>
            <a:p>
              <a:r>
                <a:rPr lang="pt-BR" dirty="0"/>
                <a:t>03 (três) </a:t>
              </a:r>
              <a:r>
                <a:rPr lang="pt-BR" dirty="0" err="1"/>
                <a:t>ESECs</a:t>
              </a:r>
              <a:r>
                <a:rPr lang="pt-BR" dirty="0"/>
                <a:t> (Estações Ecológicas)</a:t>
              </a:r>
            </a:p>
          </p:txBody>
        </p:sp>
        <p:sp>
          <p:nvSpPr>
            <p:cNvPr id="39" name="CaixaDeTexto 38"/>
            <p:cNvSpPr txBox="1"/>
            <p:nvPr/>
          </p:nvSpPr>
          <p:spPr>
            <a:xfrm>
              <a:off x="22772168" y="3593549"/>
              <a:ext cx="2315569" cy="646331"/>
            </a:xfrm>
            <a:prstGeom prst="rect">
              <a:avLst/>
            </a:prstGeom>
            <a:solidFill>
              <a:srgbClr val="0070C0"/>
            </a:solidFill>
            <a:ln>
              <a:noFill/>
            </a:ln>
          </p:spPr>
          <p:txBody>
            <a:bodyPr wrap="square" rtlCol="0">
              <a:spAutoFit/>
            </a:bodyPr>
            <a:lstStyle>
              <a:defPPr>
                <a:defRPr lang="pt-BR"/>
              </a:defPPr>
              <a:lvl1pPr algn="ctr">
                <a:defRPr b="1"/>
              </a:lvl1pPr>
            </a:lstStyle>
            <a:p>
              <a:r>
                <a:rPr lang="pt-BR" dirty="0">
                  <a:solidFill>
                    <a:schemeClr val="bg1"/>
                  </a:solidFill>
                </a:rPr>
                <a:t>01 (uma) RESEX (Reserva Extrativista).</a:t>
              </a:r>
            </a:p>
          </p:txBody>
        </p:sp>
        <p:pic>
          <p:nvPicPr>
            <p:cNvPr id="40" name="Imagem 39"/>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054838" y="1784977"/>
              <a:ext cx="1677962" cy="1677962"/>
            </a:xfrm>
            <a:prstGeom prst="rect">
              <a:avLst/>
            </a:prstGeom>
          </p:spPr>
        </p:pic>
        <p:pic>
          <p:nvPicPr>
            <p:cNvPr id="41" name="Imagem 40"/>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504329" y="1118743"/>
              <a:ext cx="3267839" cy="3476711"/>
            </a:xfrm>
            <a:prstGeom prst="rect">
              <a:avLst/>
            </a:prstGeom>
          </p:spPr>
        </p:pic>
      </p:grpSp>
      <p:sp>
        <p:nvSpPr>
          <p:cNvPr id="26" name="CaixaDeTexto 25"/>
          <p:cNvSpPr txBox="1"/>
          <p:nvPr/>
        </p:nvSpPr>
        <p:spPr>
          <a:xfrm>
            <a:off x="52592" y="1200063"/>
            <a:ext cx="12006058" cy="2185214"/>
          </a:xfrm>
          <a:prstGeom prst="rect">
            <a:avLst/>
          </a:prstGeom>
          <a:noFill/>
        </p:spPr>
        <p:txBody>
          <a:bodyPr wrap="square" rtlCol="0">
            <a:spAutoFit/>
          </a:bodyPr>
          <a:lstStyle>
            <a:defPPr>
              <a:defRPr lang="pt-BR"/>
            </a:defPPr>
            <a:lvl1pPr algn="just">
              <a:defRPr sz="4000"/>
            </a:lvl1pPr>
          </a:lstStyle>
          <a:p>
            <a:r>
              <a:rPr lang="pt-BR" sz="2800" dirty="0">
                <a:solidFill>
                  <a:schemeClr val="bg1"/>
                </a:solidFill>
              </a:rPr>
              <a:t> Estas </a:t>
            </a:r>
            <a:r>
              <a:rPr lang="pt-BR" sz="2800" dirty="0" err="1">
                <a:solidFill>
                  <a:schemeClr val="bg1"/>
                </a:solidFill>
              </a:rPr>
              <a:t>UCs</a:t>
            </a:r>
            <a:r>
              <a:rPr lang="pt-BR" sz="2800" dirty="0">
                <a:solidFill>
                  <a:schemeClr val="bg1"/>
                </a:solidFill>
              </a:rPr>
              <a:t> F</a:t>
            </a:r>
            <a:r>
              <a:rPr lang="pt-BR" sz="2800" dirty="0" smtClean="0">
                <a:solidFill>
                  <a:schemeClr val="bg1"/>
                </a:solidFill>
              </a:rPr>
              <a:t>ederais </a:t>
            </a:r>
            <a:r>
              <a:rPr lang="pt-BR" sz="2800" dirty="0">
                <a:solidFill>
                  <a:schemeClr val="bg1"/>
                </a:solidFill>
              </a:rPr>
              <a:t>têm a gestão do </a:t>
            </a:r>
            <a:r>
              <a:rPr lang="pt-BR" sz="5400" b="1" dirty="0">
                <a:solidFill>
                  <a:schemeClr val="bg1"/>
                </a:solidFill>
                <a:latin typeface="Bahnschrift SemiCondensed" panose="020B0502040204020203" pitchFamily="34" charset="0"/>
              </a:rPr>
              <a:t>Instituto Chico Mendes de Biodiversidade (</a:t>
            </a:r>
            <a:r>
              <a:rPr lang="pt-BR" sz="5400" b="1" dirty="0" err="1">
                <a:solidFill>
                  <a:schemeClr val="bg1"/>
                </a:solidFill>
                <a:latin typeface="Bahnschrift SemiCondensed" panose="020B0502040204020203" pitchFamily="34" charset="0"/>
              </a:rPr>
              <a:t>ICMBio</a:t>
            </a:r>
            <a:r>
              <a:rPr lang="pt-BR" sz="5400" b="1" dirty="0">
                <a:solidFill>
                  <a:schemeClr val="bg1"/>
                </a:solidFill>
                <a:latin typeface="Bahnschrift SemiCondensed" panose="020B0502040204020203" pitchFamily="34" charset="0"/>
              </a:rPr>
              <a:t>)</a:t>
            </a:r>
            <a:r>
              <a:rPr lang="pt-BR" sz="2800" dirty="0">
                <a:solidFill>
                  <a:schemeClr val="bg1"/>
                </a:solidFill>
              </a:rPr>
              <a:t>,</a:t>
            </a:r>
            <a:r>
              <a:rPr lang="pt-BR" sz="5400" b="1" dirty="0">
                <a:solidFill>
                  <a:schemeClr val="bg1"/>
                </a:solidFill>
                <a:latin typeface="Bahnschrift SemiCondensed" panose="020B0502040204020203" pitchFamily="34" charset="0"/>
              </a:rPr>
              <a:t> </a:t>
            </a:r>
            <a:r>
              <a:rPr lang="pt-BR" sz="2800" dirty="0">
                <a:solidFill>
                  <a:schemeClr val="bg1"/>
                </a:solidFill>
              </a:rPr>
              <a:t>sendo 6 (seis) da categoria de proteção integral e 3 (três) são de uso </a:t>
            </a:r>
            <a:r>
              <a:rPr lang="pt-BR" sz="2800" dirty="0" smtClean="0">
                <a:solidFill>
                  <a:schemeClr val="bg1"/>
                </a:solidFill>
              </a:rPr>
              <a:t>sustentável.</a:t>
            </a:r>
            <a:endParaRPr lang="pt-BR" sz="2800" dirty="0">
              <a:solidFill>
                <a:schemeClr val="bg1"/>
              </a:solidFill>
            </a:endParaRPr>
          </a:p>
        </p:txBody>
      </p:sp>
    </p:spTree>
    <p:extLst>
      <p:ext uri="{BB962C8B-B14F-4D97-AF65-F5344CB8AC3E}">
        <p14:creationId xmlns:p14="http://schemas.microsoft.com/office/powerpoint/2010/main" val="727594062"/>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29167E-6 -3.7037E-7 L 0.00143 0.50602 " pathEditMode="relative" rAng="0" ptsTypes="AA">
                                      <p:cBhvr>
                                        <p:cTn id="6" dur="2000" fill="hold"/>
                                        <p:tgtEl>
                                          <p:spTgt spid="28"/>
                                        </p:tgtEl>
                                        <p:attrNameLst>
                                          <p:attrName>ppt_x</p:attrName>
                                          <p:attrName>ppt_y</p:attrName>
                                        </p:attrNameLst>
                                      </p:cBhvr>
                                      <p:rCtr x="65" y="25301"/>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584079" y="3258457"/>
            <a:ext cx="2642152" cy="2986958"/>
            <a:chOff x="478719" y="-267075"/>
            <a:chExt cx="2642152" cy="2986958"/>
          </a:xfrm>
        </p:grpSpPr>
        <p:pic>
          <p:nvPicPr>
            <p:cNvPr id="6" name="Image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78719" y="-267075"/>
              <a:ext cx="2642152" cy="2799712"/>
            </a:xfrm>
            <a:prstGeom prst="rect">
              <a:avLst/>
            </a:prstGeom>
          </p:spPr>
        </p:pic>
        <p:sp>
          <p:nvSpPr>
            <p:cNvPr id="7" name="CaixaDeTexto 6"/>
            <p:cNvSpPr txBox="1"/>
            <p:nvPr/>
          </p:nvSpPr>
          <p:spPr>
            <a:xfrm>
              <a:off x="673335" y="2073552"/>
              <a:ext cx="2235612" cy="646331"/>
            </a:xfrm>
            <a:prstGeom prst="rect">
              <a:avLst/>
            </a:prstGeom>
            <a:solidFill>
              <a:srgbClr val="0070C0"/>
            </a:solidFill>
            <a:ln>
              <a:noFill/>
            </a:ln>
          </p:spPr>
          <p:txBody>
            <a:bodyPr wrap="square" rtlCol="0">
              <a:spAutoFit/>
            </a:bodyPr>
            <a:lstStyle/>
            <a:p>
              <a:pPr algn="ctr"/>
              <a:r>
                <a:rPr lang="pt-BR" b="1" dirty="0" smtClean="0">
                  <a:solidFill>
                    <a:schemeClr val="bg1"/>
                  </a:solidFill>
                </a:rPr>
                <a:t>02 </a:t>
              </a:r>
              <a:r>
                <a:rPr lang="pt-BR" b="1" dirty="0">
                  <a:solidFill>
                    <a:schemeClr val="bg1"/>
                  </a:solidFill>
                </a:rPr>
                <a:t>(duas) </a:t>
              </a:r>
              <a:r>
                <a:rPr lang="pt-BR" b="1" dirty="0" err="1" smtClean="0">
                  <a:solidFill>
                    <a:schemeClr val="bg1"/>
                  </a:solidFill>
                </a:rPr>
                <a:t>FLONAs</a:t>
              </a:r>
              <a:r>
                <a:rPr lang="pt-BR" b="1" dirty="0" smtClean="0">
                  <a:solidFill>
                    <a:schemeClr val="bg1"/>
                  </a:solidFill>
                </a:rPr>
                <a:t> </a:t>
              </a:r>
            </a:p>
            <a:p>
              <a:pPr algn="ctr"/>
              <a:r>
                <a:rPr lang="pt-BR" b="1" dirty="0" smtClean="0">
                  <a:solidFill>
                    <a:schemeClr val="bg1"/>
                  </a:solidFill>
                </a:rPr>
                <a:t>(</a:t>
              </a:r>
              <a:r>
                <a:rPr lang="pt-BR" b="1" dirty="0">
                  <a:solidFill>
                    <a:schemeClr val="bg1"/>
                  </a:solidFill>
                </a:rPr>
                <a:t>Florestas Nacionais</a:t>
              </a:r>
              <a:r>
                <a:rPr lang="pt-BR" b="1" dirty="0" smtClean="0">
                  <a:solidFill>
                    <a:schemeClr val="bg1"/>
                  </a:solidFill>
                </a:rPr>
                <a:t>)</a:t>
              </a:r>
            </a:p>
          </p:txBody>
        </p:sp>
      </p:grpSp>
      <p:grpSp>
        <p:nvGrpSpPr>
          <p:cNvPr id="20" name="Grupo 19"/>
          <p:cNvGrpSpPr/>
          <p:nvPr/>
        </p:nvGrpSpPr>
        <p:grpSpPr>
          <a:xfrm>
            <a:off x="9670458" y="3492192"/>
            <a:ext cx="2315569" cy="2794554"/>
            <a:chOff x="9365628" y="-93105"/>
            <a:chExt cx="2315569" cy="2794554"/>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290" y="-93105"/>
              <a:ext cx="2148223" cy="2148223"/>
            </a:xfrm>
            <a:prstGeom prst="rect">
              <a:avLst/>
            </a:prstGeom>
            <a:ln>
              <a:noFill/>
            </a:ln>
          </p:spPr>
        </p:pic>
        <p:sp>
          <p:nvSpPr>
            <p:cNvPr id="10" name="CaixaDeTexto 9"/>
            <p:cNvSpPr txBox="1"/>
            <p:nvPr/>
          </p:nvSpPr>
          <p:spPr>
            <a:xfrm>
              <a:off x="9365628" y="2055118"/>
              <a:ext cx="2315569" cy="646331"/>
            </a:xfrm>
            <a:prstGeom prst="rect">
              <a:avLst/>
            </a:prstGeom>
            <a:solidFill>
              <a:srgbClr val="0070C0"/>
            </a:solidFill>
            <a:ln>
              <a:noFill/>
            </a:ln>
          </p:spPr>
          <p:txBody>
            <a:bodyPr wrap="square" rtlCol="0">
              <a:spAutoFit/>
            </a:bodyPr>
            <a:lstStyle>
              <a:defPPr>
                <a:defRPr lang="pt-BR"/>
              </a:defPPr>
              <a:lvl1pPr algn="ctr">
                <a:defRPr b="1"/>
              </a:lvl1pPr>
            </a:lstStyle>
            <a:p>
              <a:r>
                <a:rPr lang="pt-BR" dirty="0">
                  <a:solidFill>
                    <a:schemeClr val="bg1"/>
                  </a:solidFill>
                </a:rPr>
                <a:t>01 (uma) RESEX (Reserva Extrativista).</a:t>
              </a:r>
            </a:p>
          </p:txBody>
        </p:sp>
      </p:grpSp>
      <p:grpSp>
        <p:nvGrpSpPr>
          <p:cNvPr id="37" name="Grupo 36"/>
          <p:cNvGrpSpPr/>
          <p:nvPr/>
        </p:nvGrpSpPr>
        <p:grpSpPr>
          <a:xfrm>
            <a:off x="6014160" y="3136293"/>
            <a:ext cx="3267839" cy="3476711"/>
            <a:chOff x="6097789" y="-419688"/>
            <a:chExt cx="3267839" cy="3476711"/>
          </a:xfrm>
        </p:grpSpPr>
        <p:sp>
          <p:nvSpPr>
            <p:cNvPr id="38" name="CaixaDeTexto 37"/>
            <p:cNvSpPr txBox="1"/>
            <p:nvPr/>
          </p:nvSpPr>
          <p:spPr>
            <a:xfrm>
              <a:off x="6480564" y="2056547"/>
              <a:ext cx="2235612" cy="646331"/>
            </a:xfrm>
            <a:prstGeom prst="rect">
              <a:avLst/>
            </a:prstGeom>
            <a:solidFill>
              <a:srgbClr val="0070C0"/>
            </a:solidFill>
            <a:ln>
              <a:noFill/>
            </a:ln>
          </p:spPr>
          <p:txBody>
            <a:bodyPr wrap="square" rtlCol="0">
              <a:spAutoFit/>
            </a:bodyPr>
            <a:lstStyle>
              <a:defPPr>
                <a:defRPr lang="pt-BR"/>
              </a:defPPr>
              <a:lvl1pPr algn="ctr">
                <a:defRPr b="1">
                  <a:solidFill>
                    <a:schemeClr val="bg1"/>
                  </a:solidFill>
                </a:defRPr>
              </a:lvl1pPr>
            </a:lstStyle>
            <a:p>
              <a:r>
                <a:rPr lang="pt-BR" dirty="0"/>
                <a:t>03 (três) </a:t>
              </a:r>
              <a:r>
                <a:rPr lang="pt-BR" dirty="0" err="1"/>
                <a:t>ESECs</a:t>
              </a:r>
              <a:r>
                <a:rPr lang="pt-BR" dirty="0"/>
                <a:t> (Estações Ecológicas)</a:t>
              </a:r>
            </a:p>
          </p:txBody>
        </p:sp>
        <p:pic>
          <p:nvPicPr>
            <p:cNvPr id="39" name="Imagem 38"/>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7789" y="-419688"/>
              <a:ext cx="3267839" cy="3476711"/>
            </a:xfrm>
            <a:prstGeom prst="rect">
              <a:avLst/>
            </a:prstGeom>
          </p:spPr>
        </p:pic>
      </p:grpSp>
      <p:grpSp>
        <p:nvGrpSpPr>
          <p:cNvPr id="40" name="Grupo 39"/>
          <p:cNvGrpSpPr/>
          <p:nvPr/>
        </p:nvGrpSpPr>
        <p:grpSpPr>
          <a:xfrm>
            <a:off x="3614690" y="3772078"/>
            <a:ext cx="2235612" cy="2473337"/>
            <a:chOff x="3526043" y="246546"/>
            <a:chExt cx="2235612" cy="2473337"/>
          </a:xfrm>
        </p:grpSpPr>
        <p:sp>
          <p:nvSpPr>
            <p:cNvPr id="41" name="CaixaDeTexto 40"/>
            <p:cNvSpPr txBox="1"/>
            <p:nvPr/>
          </p:nvSpPr>
          <p:spPr>
            <a:xfrm>
              <a:off x="3526043" y="2073552"/>
              <a:ext cx="2235612" cy="646331"/>
            </a:xfrm>
            <a:prstGeom prst="rect">
              <a:avLst/>
            </a:prstGeom>
            <a:solidFill>
              <a:srgbClr val="0070C0"/>
            </a:solidFill>
            <a:ln>
              <a:noFill/>
            </a:ln>
          </p:spPr>
          <p:txBody>
            <a:bodyPr wrap="square" rtlCol="0">
              <a:spAutoFit/>
            </a:bodyPr>
            <a:lstStyle>
              <a:defPPr>
                <a:defRPr lang="pt-BR"/>
              </a:defPPr>
              <a:lvl1pPr algn="ctr">
                <a:defRPr b="1">
                  <a:solidFill>
                    <a:schemeClr val="bg1"/>
                  </a:solidFill>
                </a:defRPr>
              </a:lvl1pPr>
            </a:lstStyle>
            <a:p>
              <a:r>
                <a:rPr lang="pt-BR" dirty="0"/>
                <a:t>03 (três) </a:t>
              </a:r>
              <a:r>
                <a:rPr lang="pt-BR" dirty="0" err="1"/>
                <a:t>PARNAs</a:t>
              </a:r>
              <a:r>
                <a:rPr lang="pt-BR" dirty="0"/>
                <a:t> (Parques Nacionais)</a:t>
              </a:r>
            </a:p>
          </p:txBody>
        </p:sp>
        <p:pic>
          <p:nvPicPr>
            <p:cNvPr id="42" name="Imagem 4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48298" y="246546"/>
              <a:ext cx="1677962" cy="1677962"/>
            </a:xfrm>
            <a:prstGeom prst="rect">
              <a:avLst/>
            </a:prstGeom>
          </p:spPr>
        </p:pic>
      </p:grpSp>
      <p:sp>
        <p:nvSpPr>
          <p:cNvPr id="45" name="Retângulo 44"/>
          <p:cNvSpPr/>
          <p:nvPr/>
        </p:nvSpPr>
        <p:spPr>
          <a:xfrm>
            <a:off x="-261930" y="-138545"/>
            <a:ext cx="13317728" cy="6996545"/>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solidFill>
                <a:schemeClr val="bg1"/>
              </a:solidFill>
            </a:endParaRPr>
          </a:p>
        </p:txBody>
      </p:sp>
      <p:sp>
        <p:nvSpPr>
          <p:cNvPr id="44" name="CaixaDeTexto 43"/>
          <p:cNvSpPr txBox="1"/>
          <p:nvPr/>
        </p:nvSpPr>
        <p:spPr>
          <a:xfrm>
            <a:off x="2593010" y="1376592"/>
            <a:ext cx="7607849" cy="2862322"/>
          </a:xfrm>
          <a:prstGeom prst="rect">
            <a:avLst/>
          </a:prstGeom>
          <a:noFill/>
        </p:spPr>
        <p:txBody>
          <a:bodyPr wrap="square" rtlCol="0">
            <a:spAutoFit/>
          </a:bodyPr>
          <a:lstStyle>
            <a:defPPr>
              <a:defRPr lang="pt-BR"/>
            </a:defPPr>
            <a:lvl1pPr algn="just">
              <a:defRPr sz="4000"/>
            </a:lvl1pPr>
          </a:lstStyle>
          <a:p>
            <a:r>
              <a:rPr lang="pt-BR" sz="3600" dirty="0">
                <a:solidFill>
                  <a:schemeClr val="bg1"/>
                </a:solidFill>
              </a:rPr>
              <a:t>Destas </a:t>
            </a:r>
            <a:r>
              <a:rPr lang="pt-BR" sz="3600" dirty="0" err="1">
                <a:solidFill>
                  <a:schemeClr val="bg1"/>
                </a:solidFill>
              </a:rPr>
              <a:t>UCs</a:t>
            </a:r>
            <a:r>
              <a:rPr lang="pt-BR" sz="3600" dirty="0">
                <a:solidFill>
                  <a:schemeClr val="bg1"/>
                </a:solidFill>
              </a:rPr>
              <a:t>, </a:t>
            </a:r>
            <a:r>
              <a:rPr lang="pt-BR" sz="6000" b="1" dirty="0">
                <a:solidFill>
                  <a:schemeClr val="bg1"/>
                </a:solidFill>
                <a:latin typeface="Bahnschrift SemiCondensed" panose="020B0502040204020203" pitchFamily="34" charset="0"/>
              </a:rPr>
              <a:t>4 quatro </a:t>
            </a:r>
            <a:r>
              <a:rPr lang="pt-BR" sz="3600" dirty="0">
                <a:solidFill>
                  <a:schemeClr val="bg1"/>
                </a:solidFill>
              </a:rPr>
              <a:t>têm apoio do Programa </a:t>
            </a:r>
            <a:r>
              <a:rPr lang="pt-BR" sz="6000" b="1" dirty="0">
                <a:solidFill>
                  <a:schemeClr val="bg1"/>
                </a:solidFill>
                <a:latin typeface="Bahnschrift SemiCondensed" panose="020B0502040204020203" pitchFamily="34" charset="0"/>
              </a:rPr>
              <a:t>Áreas Protegidas (ARPA)</a:t>
            </a:r>
          </a:p>
        </p:txBody>
      </p:sp>
      <p:sp>
        <p:nvSpPr>
          <p:cNvPr id="46" name="CaixaDeTexto 45"/>
          <p:cNvSpPr txBox="1"/>
          <p:nvPr/>
        </p:nvSpPr>
        <p:spPr>
          <a:xfrm>
            <a:off x="3630225" y="1721099"/>
            <a:ext cx="8355802" cy="3724096"/>
          </a:xfrm>
          <a:prstGeom prst="rect">
            <a:avLst/>
          </a:prstGeom>
          <a:noFill/>
        </p:spPr>
        <p:txBody>
          <a:bodyPr wrap="square" rtlCol="0">
            <a:spAutoFit/>
          </a:bodyPr>
          <a:lstStyle>
            <a:defPPr>
              <a:defRPr lang="pt-BR"/>
            </a:defPPr>
            <a:lvl1pPr algn="just">
              <a:defRPr sz="4400"/>
            </a:lvl1pPr>
          </a:lstStyle>
          <a:p>
            <a:r>
              <a:rPr lang="pt-BR" sz="3200" dirty="0"/>
              <a:t>ESEC Maracá, ESEC </a:t>
            </a:r>
            <a:r>
              <a:rPr lang="pt-BR" sz="3200" dirty="0" err="1"/>
              <a:t>Niquiá</a:t>
            </a:r>
            <a:r>
              <a:rPr lang="pt-BR" sz="3200" dirty="0"/>
              <a:t>, PARNA Viruá e PARNA Serra da Mocidade. Juntas, essas unidades abrangem uma superfície de </a:t>
            </a:r>
            <a:r>
              <a:rPr lang="pt-BR" sz="5400" b="1" dirty="0">
                <a:solidFill>
                  <a:srgbClr val="00B0F0"/>
                </a:solidFill>
                <a:latin typeface="Bahnschrift SemiCondensed" panose="020B0502040204020203" pitchFamily="34" charset="0"/>
              </a:rPr>
              <a:t>1.920.486,9094</a:t>
            </a:r>
            <a:r>
              <a:rPr lang="pt-BR" sz="5400" b="1" dirty="0">
                <a:latin typeface="Bahnschrift SemiCondensed" panose="020B0502040204020203" pitchFamily="34" charset="0"/>
              </a:rPr>
              <a:t> </a:t>
            </a:r>
            <a:r>
              <a:rPr lang="pt-BR" sz="5400" b="1" dirty="0">
                <a:solidFill>
                  <a:srgbClr val="00B0F0"/>
                </a:solidFill>
                <a:latin typeface="Bahnschrift SemiCondensed" panose="020B0502040204020203" pitchFamily="34" charset="0"/>
              </a:rPr>
              <a:t>ha</a:t>
            </a:r>
            <a:r>
              <a:rPr lang="pt-BR" sz="5400" b="1" dirty="0">
                <a:latin typeface="Bahnschrift SemiCondensed" panose="020B0502040204020203" pitchFamily="34" charset="0"/>
              </a:rPr>
              <a:t> </a:t>
            </a:r>
            <a:r>
              <a:rPr lang="pt-BR" sz="3200" dirty="0"/>
              <a:t>hectares, equivalente a </a:t>
            </a:r>
            <a:r>
              <a:rPr lang="pt-BR" sz="5400" b="1" dirty="0" smtClean="0">
                <a:solidFill>
                  <a:srgbClr val="00B0F0"/>
                </a:solidFill>
                <a:latin typeface="Bahnschrift SemiCondensed" panose="020B0502040204020203" pitchFamily="34" charset="0"/>
              </a:rPr>
              <a:t>8,56%</a:t>
            </a:r>
            <a:r>
              <a:rPr lang="pt-BR" sz="3200" dirty="0" smtClean="0">
                <a:solidFill>
                  <a:srgbClr val="00B0F0"/>
                </a:solidFill>
              </a:rPr>
              <a:t> </a:t>
            </a:r>
            <a:r>
              <a:rPr lang="pt-BR" sz="3200" dirty="0"/>
              <a:t>da área total de Roraima</a:t>
            </a:r>
            <a:r>
              <a:rPr lang="pt-BR" sz="3200" dirty="0" smtClean="0"/>
              <a:t>.</a:t>
            </a:r>
          </a:p>
        </p:txBody>
      </p:sp>
    </p:spTree>
    <p:extLst>
      <p:ext uri="{BB962C8B-B14F-4D97-AF65-F5344CB8AC3E}">
        <p14:creationId xmlns:p14="http://schemas.microsoft.com/office/powerpoint/2010/main" val="70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1000"/>
                            </p:stCondLst>
                            <p:childTnLst>
                              <p:par>
                                <p:cTn id="24" presetID="35" presetClass="path" presetSubtype="0" accel="50000" decel="50000" fill="hold" nodeType="afterEffect">
                                  <p:stCondLst>
                                    <p:cond delay="0"/>
                                  </p:stCondLst>
                                  <p:childTnLst>
                                    <p:animMotion origin="layout" path="M -1.04167E-6 -4.07407E-6 L -0.25586 -0.09513 " pathEditMode="relative" rAng="0" ptsTypes="AA">
                                      <p:cBhvr>
                                        <p:cTn id="25" dur="2000" fill="hold"/>
                                        <p:tgtEl>
                                          <p:spTgt spid="40"/>
                                        </p:tgtEl>
                                        <p:attrNameLst>
                                          <p:attrName>ppt_x</p:attrName>
                                          <p:attrName>ppt_y</p:attrName>
                                        </p:attrNameLst>
                                      </p:cBhvr>
                                      <p:rCtr x="-12799" y="-4769"/>
                                    </p:animMotion>
                                  </p:childTnLst>
                                </p:cTn>
                              </p:par>
                              <p:par>
                                <p:cTn id="26" presetID="42" presetClass="path" presetSubtype="0" accel="50000" decel="50000" fill="hold" nodeType="withEffect">
                                  <p:stCondLst>
                                    <p:cond delay="0"/>
                                  </p:stCondLst>
                                  <p:childTnLst>
                                    <p:animMotion origin="layout" path="M -3.54167E-6 3.7037E-7 L -0.48307 -0.47083 " pathEditMode="relative" rAng="0" ptsTypes="AA">
                                      <p:cBhvr>
                                        <p:cTn id="27" dur="2000" fill="hold"/>
                                        <p:tgtEl>
                                          <p:spTgt spid="37"/>
                                        </p:tgtEl>
                                        <p:attrNameLst>
                                          <p:attrName>ppt_x</p:attrName>
                                          <p:attrName>ppt_y</p:attrName>
                                        </p:attrNameLst>
                                      </p:cBhvr>
                                      <p:rCtr x="-24154" y="-23542"/>
                                    </p:animMotion>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p:bldP spid="44" grpId="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rotWithShape="1">
          <a:blip r:embed="rId2" cstate="print">
            <a:extLst>
              <a:ext uri="{28A0092B-C50C-407E-A947-70E740481C1C}">
                <a14:useLocalDpi xmlns:a14="http://schemas.microsoft.com/office/drawing/2010/main" val="0"/>
              </a:ext>
            </a:extLst>
          </a:blip>
          <a:srcRect l="2820" t="8774" r="4556" b="16644"/>
          <a:stretch/>
        </p:blipFill>
        <p:spPr>
          <a:xfrm>
            <a:off x="110947" y="487226"/>
            <a:ext cx="5546311" cy="6318220"/>
          </a:xfrm>
          <a:prstGeom prst="rect">
            <a:avLst/>
          </a:prstGeom>
        </p:spPr>
      </p:pic>
      <p:pic>
        <p:nvPicPr>
          <p:cNvPr id="16" name="Imagem 15"/>
          <p:cNvPicPr>
            <a:picLocks noChangeAspect="1"/>
          </p:cNvPicPr>
          <p:nvPr/>
        </p:nvPicPr>
        <p:blipFill rotWithShape="1">
          <a:blip r:embed="rId3" cstate="print">
            <a:extLst>
              <a:ext uri="{28A0092B-C50C-407E-A947-70E740481C1C}">
                <a14:useLocalDpi xmlns:a14="http://schemas.microsoft.com/office/drawing/2010/main" val="0"/>
              </a:ext>
            </a:extLst>
          </a:blip>
          <a:srcRect t="9280" b="16476"/>
          <a:stretch/>
        </p:blipFill>
        <p:spPr>
          <a:xfrm>
            <a:off x="-59154" y="549778"/>
            <a:ext cx="5999044" cy="6236618"/>
          </a:xfrm>
          <a:prstGeom prst="rect">
            <a:avLst/>
          </a:prstGeom>
        </p:spPr>
      </p:pic>
      <p:sp>
        <p:nvSpPr>
          <p:cNvPr id="18" name="CaixaDeTexto 17"/>
          <p:cNvSpPr txBox="1"/>
          <p:nvPr/>
        </p:nvSpPr>
        <p:spPr>
          <a:xfrm>
            <a:off x="3851546" y="214315"/>
            <a:ext cx="7788005"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pic>
        <p:nvPicPr>
          <p:cNvPr id="13" name="Imagem 12"/>
          <p:cNvPicPr>
            <a:picLocks noChangeAspect="1"/>
          </p:cNvPicPr>
          <p:nvPr/>
        </p:nvPicPr>
        <p:blipFill rotWithShape="1">
          <a:blip r:embed="rId4" cstate="print">
            <a:extLst>
              <a:ext uri="{28A0092B-C50C-407E-A947-70E740481C1C}">
                <a14:useLocalDpi xmlns:a14="http://schemas.microsoft.com/office/drawing/2010/main" val="0"/>
              </a:ext>
            </a:extLst>
          </a:blip>
          <a:srcRect l="31909" t="8501" r="20279" b="15602"/>
          <a:stretch/>
        </p:blipFill>
        <p:spPr>
          <a:xfrm>
            <a:off x="1886912" y="490234"/>
            <a:ext cx="2818438" cy="6370774"/>
          </a:xfrm>
          <a:prstGeom prst="rect">
            <a:avLst/>
          </a:prstGeom>
        </p:spPr>
      </p:pic>
      <p:sp>
        <p:nvSpPr>
          <p:cNvPr id="31" name="CaixaDeTexto 30"/>
          <p:cNvSpPr txBox="1"/>
          <p:nvPr/>
        </p:nvSpPr>
        <p:spPr>
          <a:xfrm>
            <a:off x="2802842" y="-96786"/>
            <a:ext cx="9291334" cy="646331"/>
          </a:xfrm>
          <a:prstGeom prst="rect">
            <a:avLst/>
          </a:prstGeom>
          <a:noFill/>
          <a:ln>
            <a:noFill/>
          </a:ln>
        </p:spPr>
        <p:txBody>
          <a:bodyPr wrap="square" rtlCol="0">
            <a:spAutoFit/>
          </a:bodyPr>
          <a:lstStyle/>
          <a:p>
            <a:pPr algn="r"/>
            <a:r>
              <a:rPr lang="pt-BR" sz="3600" dirty="0" smtClean="0">
                <a:solidFill>
                  <a:schemeClr val="bg1"/>
                </a:solidFill>
                <a:latin typeface="Bahnschrift SemiCondensed" panose="020B0502040204020203" pitchFamily="34" charset="0"/>
              </a:rPr>
              <a:t>Composição do Território do Estado de Roraima</a:t>
            </a:r>
          </a:p>
        </p:txBody>
      </p:sp>
      <p:sp>
        <p:nvSpPr>
          <p:cNvPr id="26" name="Retângulo 25"/>
          <p:cNvSpPr/>
          <p:nvPr/>
        </p:nvSpPr>
        <p:spPr>
          <a:xfrm>
            <a:off x="0" y="0"/>
            <a:ext cx="12192000" cy="5735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27" name="CaixaDeTexto 26"/>
          <p:cNvSpPr txBox="1"/>
          <p:nvPr/>
        </p:nvSpPr>
        <p:spPr>
          <a:xfrm>
            <a:off x="2955242" y="-20586"/>
            <a:ext cx="9291334" cy="523220"/>
          </a:xfrm>
          <a:prstGeom prst="rect">
            <a:avLst/>
          </a:prstGeom>
          <a:noFill/>
          <a:ln>
            <a:noFill/>
          </a:ln>
        </p:spPr>
        <p:txBody>
          <a:bodyPr wrap="square" rtlCol="0">
            <a:spAutoFit/>
          </a:bodyPr>
          <a:lstStyle/>
          <a:p>
            <a:pPr algn="r"/>
            <a:r>
              <a:rPr lang="pt-BR" sz="2800" dirty="0" smtClean="0">
                <a:solidFill>
                  <a:schemeClr val="bg1"/>
                </a:solidFill>
                <a:latin typeface="Bahnschrift SemiCondensed" panose="020B0502040204020203" pitchFamily="34" charset="0"/>
              </a:rPr>
              <a:t>Composição do Território do Estado de Roraima</a:t>
            </a:r>
          </a:p>
        </p:txBody>
      </p:sp>
      <p:pic>
        <p:nvPicPr>
          <p:cNvPr id="33" name="Imagem 32"/>
          <p:cNvPicPr>
            <a:picLocks noChangeAspect="1"/>
          </p:cNvPicPr>
          <p:nvPr/>
        </p:nvPicPr>
        <p:blipFill rotWithShape="1">
          <a:blip r:embed="rId5" cstate="print">
            <a:extLst>
              <a:ext uri="{28A0092B-C50C-407E-A947-70E740481C1C}">
                <a14:useLocalDpi xmlns:a14="http://schemas.microsoft.com/office/drawing/2010/main" val="0"/>
              </a:ext>
            </a:extLst>
          </a:blip>
          <a:srcRect l="47117" t="51138" r="34511" b="22592"/>
          <a:stretch/>
        </p:blipFill>
        <p:spPr>
          <a:xfrm>
            <a:off x="2749314" y="4044946"/>
            <a:ext cx="1111784" cy="2341105"/>
          </a:xfrm>
          <a:prstGeom prst="rect">
            <a:avLst/>
          </a:prstGeom>
        </p:spPr>
      </p:pic>
      <p:pic>
        <p:nvPicPr>
          <p:cNvPr id="34" name="Imagem 33"/>
          <p:cNvPicPr>
            <a:picLocks noChangeAspect="1"/>
          </p:cNvPicPr>
          <p:nvPr/>
        </p:nvPicPr>
        <p:blipFill rotWithShape="1">
          <a:blip r:embed="rId6" cstate="print">
            <a:extLst>
              <a:ext uri="{28A0092B-C50C-407E-A947-70E740481C1C}">
                <a14:useLocalDpi xmlns:a14="http://schemas.microsoft.com/office/drawing/2010/main" val="0"/>
              </a:ext>
            </a:extLst>
          </a:blip>
          <a:srcRect l="37417" t="54017" r="41975" b="17694"/>
          <a:stretch/>
        </p:blipFill>
        <p:spPr>
          <a:xfrm>
            <a:off x="2181538" y="4292761"/>
            <a:ext cx="1242608" cy="2432504"/>
          </a:xfrm>
          <a:prstGeom prst="rect">
            <a:avLst/>
          </a:prstGeom>
        </p:spPr>
      </p:pic>
      <p:pic>
        <p:nvPicPr>
          <p:cNvPr id="3" name="Imagem 2"/>
          <p:cNvPicPr>
            <a:picLocks noChangeAspect="1"/>
          </p:cNvPicPr>
          <p:nvPr/>
        </p:nvPicPr>
        <p:blipFill rotWithShape="1">
          <a:blip r:embed="rId7" cstate="print">
            <a:extLst>
              <a:ext uri="{28A0092B-C50C-407E-A947-70E740481C1C}">
                <a14:useLocalDpi xmlns:a14="http://schemas.microsoft.com/office/drawing/2010/main" val="0"/>
              </a:ext>
            </a:extLst>
          </a:blip>
          <a:srcRect l="35882" t="27341" r="17577" b="42976"/>
          <a:stretch/>
        </p:blipFill>
        <p:spPr>
          <a:xfrm>
            <a:off x="2085474" y="2053390"/>
            <a:ext cx="2791326" cy="2518610"/>
          </a:xfrm>
          <a:prstGeom prst="rect">
            <a:avLst/>
          </a:prstGeom>
        </p:spPr>
      </p:pic>
      <p:pic>
        <p:nvPicPr>
          <p:cNvPr id="43" name="Imagem 42"/>
          <p:cNvPicPr>
            <a:picLocks noChangeAspect="1"/>
          </p:cNvPicPr>
          <p:nvPr/>
        </p:nvPicPr>
        <p:blipFill rotWithShape="1">
          <a:blip r:embed="rId3" cstate="print">
            <a:extLst>
              <a:ext uri="{28A0092B-C50C-407E-A947-70E740481C1C}">
                <a14:useLocalDpi xmlns:a14="http://schemas.microsoft.com/office/drawing/2010/main" val="0"/>
              </a:ext>
            </a:extLst>
          </a:blip>
          <a:srcRect l="20117" t="31604" r="65516" b="64959"/>
          <a:stretch/>
        </p:blipFill>
        <p:spPr>
          <a:xfrm>
            <a:off x="5939890" y="1407059"/>
            <a:ext cx="652372" cy="461665"/>
          </a:xfrm>
          <a:prstGeom prst="rect">
            <a:avLst/>
          </a:prstGeom>
        </p:spPr>
      </p:pic>
      <p:sp>
        <p:nvSpPr>
          <p:cNvPr id="44" name="CaixaDeTexto 43"/>
          <p:cNvSpPr txBox="1"/>
          <p:nvPr/>
        </p:nvSpPr>
        <p:spPr>
          <a:xfrm>
            <a:off x="6717116" y="1407058"/>
            <a:ext cx="3918800" cy="461665"/>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pt-BR" sz="2000" b="1" dirty="0" smtClean="0">
                <a:solidFill>
                  <a:schemeClr val="tx1"/>
                </a:solidFill>
              </a:rPr>
              <a:t>Terras </a:t>
            </a:r>
            <a:r>
              <a:rPr lang="pt-BR" sz="2000" b="1" dirty="0">
                <a:solidFill>
                  <a:schemeClr val="tx1"/>
                </a:solidFill>
              </a:rPr>
              <a:t>I</a:t>
            </a:r>
            <a:r>
              <a:rPr lang="pt-BR" sz="2000" b="1" dirty="0" smtClean="0">
                <a:solidFill>
                  <a:schemeClr val="tx1"/>
                </a:solidFill>
              </a:rPr>
              <a:t>ndígenas </a:t>
            </a:r>
            <a:endParaRPr lang="pt-BR" sz="2000" b="1" dirty="0">
              <a:solidFill>
                <a:schemeClr val="tx1"/>
              </a:solidFill>
            </a:endParaRPr>
          </a:p>
        </p:txBody>
      </p:sp>
      <p:sp>
        <p:nvSpPr>
          <p:cNvPr id="47" name="CaixaDeTexto 46"/>
          <p:cNvSpPr txBox="1"/>
          <p:nvPr/>
        </p:nvSpPr>
        <p:spPr>
          <a:xfrm>
            <a:off x="6747455" y="3395315"/>
            <a:ext cx="3888461" cy="461665"/>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000" b="1">
                <a:solidFill>
                  <a:schemeClr val="tx1"/>
                </a:solidFill>
              </a:defRPr>
            </a:lvl1pPr>
          </a:lstStyle>
          <a:p>
            <a:r>
              <a:rPr lang="pt-BR" dirty="0"/>
              <a:t>Áreas de Projeto de Assentamento</a:t>
            </a:r>
          </a:p>
        </p:txBody>
      </p:sp>
      <p:sp>
        <p:nvSpPr>
          <p:cNvPr id="48" name="CaixaDeTexto 47"/>
          <p:cNvSpPr txBox="1"/>
          <p:nvPr/>
        </p:nvSpPr>
        <p:spPr>
          <a:xfrm>
            <a:off x="6717116" y="2088369"/>
            <a:ext cx="3918800" cy="461665"/>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000" b="1">
                <a:solidFill>
                  <a:schemeClr val="tx1"/>
                </a:solidFill>
              </a:defRPr>
            </a:lvl1pPr>
          </a:lstStyle>
          <a:p>
            <a:r>
              <a:rPr lang="pt-BR" dirty="0"/>
              <a:t>Unidades de Conservação Federal</a:t>
            </a:r>
          </a:p>
        </p:txBody>
      </p:sp>
      <p:sp>
        <p:nvSpPr>
          <p:cNvPr id="49" name="CaixaDeTexto 48"/>
          <p:cNvSpPr txBox="1"/>
          <p:nvPr/>
        </p:nvSpPr>
        <p:spPr>
          <a:xfrm>
            <a:off x="6717116" y="2710501"/>
            <a:ext cx="3918800" cy="461665"/>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000" b="1">
                <a:solidFill>
                  <a:schemeClr val="tx1"/>
                </a:solidFill>
              </a:defRPr>
            </a:lvl1pPr>
          </a:lstStyle>
          <a:p>
            <a:r>
              <a:rPr lang="pt-BR" dirty="0"/>
              <a:t>Áreas do Ministério da Defesa</a:t>
            </a:r>
          </a:p>
        </p:txBody>
      </p:sp>
      <p:sp>
        <p:nvSpPr>
          <p:cNvPr id="50" name="CaixaDeTexto 49"/>
          <p:cNvSpPr txBox="1"/>
          <p:nvPr/>
        </p:nvSpPr>
        <p:spPr>
          <a:xfrm>
            <a:off x="6747456" y="4064838"/>
            <a:ext cx="3888460" cy="461665"/>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defRPr sz="2000" b="1">
                <a:solidFill>
                  <a:schemeClr val="tx1"/>
                </a:solidFill>
              </a:defRPr>
            </a:lvl1pPr>
          </a:lstStyle>
          <a:p>
            <a:r>
              <a:rPr lang="pt-BR" dirty="0"/>
              <a:t>A.P.A </a:t>
            </a:r>
            <a:r>
              <a:rPr lang="pt-BR" dirty="0" err="1" smtClean="0"/>
              <a:t>Xeruini</a:t>
            </a:r>
            <a:r>
              <a:rPr lang="pt-BR" dirty="0"/>
              <a:t> </a:t>
            </a:r>
            <a:r>
              <a:rPr lang="pt-BR" dirty="0" smtClean="0"/>
              <a:t> e Rio </a:t>
            </a:r>
            <a:r>
              <a:rPr lang="pt-BR" dirty="0"/>
              <a:t>Branco</a:t>
            </a:r>
          </a:p>
        </p:txBody>
      </p:sp>
      <p:pic>
        <p:nvPicPr>
          <p:cNvPr id="52" name="Imagem 51"/>
          <p:cNvPicPr>
            <a:picLocks noChangeAspect="1"/>
          </p:cNvPicPr>
          <p:nvPr/>
        </p:nvPicPr>
        <p:blipFill rotWithShape="1">
          <a:blip r:embed="rId8" cstate="print">
            <a:extLst>
              <a:ext uri="{28A0092B-C50C-407E-A947-70E740481C1C}">
                <a14:useLocalDpi xmlns:a14="http://schemas.microsoft.com/office/drawing/2010/main" val="0"/>
              </a:ext>
            </a:extLst>
          </a:blip>
          <a:srcRect l="6583" t="71403" r="91138" b="27504"/>
          <a:stretch/>
        </p:blipFill>
        <p:spPr>
          <a:xfrm>
            <a:off x="5939520" y="2088369"/>
            <a:ext cx="652742" cy="453197"/>
          </a:xfrm>
          <a:prstGeom prst="rect">
            <a:avLst/>
          </a:prstGeom>
        </p:spPr>
      </p:pic>
      <p:pic>
        <p:nvPicPr>
          <p:cNvPr id="53" name="Imagem 52"/>
          <p:cNvPicPr>
            <a:picLocks noChangeAspect="1"/>
          </p:cNvPicPr>
          <p:nvPr/>
        </p:nvPicPr>
        <p:blipFill rotWithShape="1">
          <a:blip r:embed="rId8" cstate="print">
            <a:extLst>
              <a:ext uri="{28A0092B-C50C-407E-A947-70E740481C1C}">
                <a14:useLocalDpi xmlns:a14="http://schemas.microsoft.com/office/drawing/2010/main" val="0"/>
              </a:ext>
            </a:extLst>
          </a:blip>
          <a:srcRect l="6493" t="63964" r="91250" b="35102"/>
          <a:stretch/>
        </p:blipFill>
        <p:spPr>
          <a:xfrm>
            <a:off x="5951621" y="2729768"/>
            <a:ext cx="640641" cy="442398"/>
          </a:xfrm>
          <a:prstGeom prst="rect">
            <a:avLst/>
          </a:prstGeom>
        </p:spPr>
      </p:pic>
      <p:pic>
        <p:nvPicPr>
          <p:cNvPr id="54" name="Imagem 53"/>
          <p:cNvPicPr>
            <a:picLocks noChangeAspect="1"/>
          </p:cNvPicPr>
          <p:nvPr/>
        </p:nvPicPr>
        <p:blipFill rotWithShape="1">
          <a:blip r:embed="rId8" cstate="print">
            <a:extLst>
              <a:ext uri="{28A0092B-C50C-407E-A947-70E740481C1C}">
                <a14:useLocalDpi xmlns:a14="http://schemas.microsoft.com/office/drawing/2010/main" val="0"/>
              </a:ext>
            </a:extLst>
          </a:blip>
          <a:srcRect l="6098" t="68575" r="91786" b="30677"/>
          <a:stretch/>
        </p:blipFill>
        <p:spPr>
          <a:xfrm>
            <a:off x="5970626" y="3389388"/>
            <a:ext cx="621636" cy="467592"/>
          </a:xfrm>
          <a:prstGeom prst="rect">
            <a:avLst/>
          </a:prstGeom>
        </p:spPr>
      </p:pic>
      <p:pic>
        <p:nvPicPr>
          <p:cNvPr id="55" name="Imagem 54"/>
          <p:cNvPicPr>
            <a:picLocks noChangeAspect="1"/>
          </p:cNvPicPr>
          <p:nvPr/>
        </p:nvPicPr>
        <p:blipFill rotWithShape="1">
          <a:blip r:embed="rId8" cstate="print">
            <a:extLst>
              <a:ext uri="{28A0092B-C50C-407E-A947-70E740481C1C}">
                <a14:useLocalDpi xmlns:a14="http://schemas.microsoft.com/office/drawing/2010/main" val="0"/>
              </a:ext>
            </a:extLst>
          </a:blip>
          <a:srcRect l="6214" t="74665" r="91507" b="24299"/>
          <a:stretch/>
        </p:blipFill>
        <p:spPr>
          <a:xfrm>
            <a:off x="5966664" y="4098661"/>
            <a:ext cx="591768" cy="427841"/>
          </a:xfrm>
          <a:prstGeom prst="rect">
            <a:avLst/>
          </a:prstGeom>
        </p:spPr>
      </p:pic>
      <p:sp>
        <p:nvSpPr>
          <p:cNvPr id="57" name="CaixaDeTexto 56"/>
          <p:cNvSpPr txBox="1"/>
          <p:nvPr/>
        </p:nvSpPr>
        <p:spPr>
          <a:xfrm>
            <a:off x="10760770" y="1413806"/>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45,68%</a:t>
            </a:r>
            <a:endParaRPr lang="pt-BR" sz="2800" b="1" dirty="0">
              <a:solidFill>
                <a:schemeClr val="tx1"/>
              </a:solidFill>
            </a:endParaRPr>
          </a:p>
        </p:txBody>
      </p:sp>
      <p:sp>
        <p:nvSpPr>
          <p:cNvPr id="58" name="CaixaDeTexto 57"/>
          <p:cNvSpPr txBox="1"/>
          <p:nvPr/>
        </p:nvSpPr>
        <p:spPr>
          <a:xfrm>
            <a:off x="10760770" y="2079901"/>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8,63%</a:t>
            </a:r>
            <a:endParaRPr lang="pt-BR" sz="2800" b="1" dirty="0">
              <a:solidFill>
                <a:schemeClr val="tx1"/>
              </a:solidFill>
            </a:endParaRPr>
          </a:p>
        </p:txBody>
      </p:sp>
      <p:sp>
        <p:nvSpPr>
          <p:cNvPr id="59" name="CaixaDeTexto 58"/>
          <p:cNvSpPr txBox="1"/>
          <p:nvPr/>
        </p:nvSpPr>
        <p:spPr>
          <a:xfrm>
            <a:off x="10730597" y="2710500"/>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1,22%</a:t>
            </a:r>
            <a:endParaRPr lang="pt-BR" sz="2800" b="1" dirty="0">
              <a:solidFill>
                <a:schemeClr val="tx1"/>
              </a:solidFill>
            </a:endParaRPr>
          </a:p>
        </p:txBody>
      </p:sp>
      <p:sp>
        <p:nvSpPr>
          <p:cNvPr id="60" name="CaixaDeTexto 59"/>
          <p:cNvSpPr txBox="1"/>
          <p:nvPr/>
        </p:nvSpPr>
        <p:spPr>
          <a:xfrm>
            <a:off x="10760770" y="3413313"/>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5,49%</a:t>
            </a:r>
            <a:endParaRPr lang="pt-BR" sz="2800" b="1" dirty="0">
              <a:solidFill>
                <a:schemeClr val="tx1"/>
              </a:solidFill>
            </a:endParaRPr>
          </a:p>
        </p:txBody>
      </p:sp>
      <p:sp>
        <p:nvSpPr>
          <p:cNvPr id="61" name="CaixaDeTexto 60"/>
          <p:cNvSpPr txBox="1"/>
          <p:nvPr/>
        </p:nvSpPr>
        <p:spPr>
          <a:xfrm>
            <a:off x="10730597" y="4074203"/>
            <a:ext cx="1333406" cy="461665"/>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smtClean="0">
                <a:solidFill>
                  <a:schemeClr val="tx1"/>
                </a:solidFill>
              </a:rPr>
              <a:t>11,99%</a:t>
            </a:r>
            <a:endParaRPr lang="pt-BR" sz="2800" b="1" dirty="0">
              <a:solidFill>
                <a:schemeClr val="tx1"/>
              </a:solidFill>
            </a:endParaRPr>
          </a:p>
        </p:txBody>
      </p:sp>
      <p:pic>
        <p:nvPicPr>
          <p:cNvPr id="12" name="Image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978" y="711621"/>
            <a:ext cx="4847444" cy="6858000"/>
          </a:xfrm>
          <a:prstGeom prst="rect">
            <a:avLst/>
          </a:prstGeom>
        </p:spPr>
      </p:pic>
    </p:spTree>
    <p:extLst>
      <p:ext uri="{BB962C8B-B14F-4D97-AF65-F5344CB8AC3E}">
        <p14:creationId xmlns:p14="http://schemas.microsoft.com/office/powerpoint/2010/main" val="3687140822"/>
      </p:ext>
    </p:extLst>
  </p:cSld>
  <p:clrMapOvr>
    <a:masterClrMapping/>
  </p:clrMapOvr>
  <mc:AlternateContent xmlns:mc="http://schemas.openxmlformats.org/markup-compatibility/2006" xmlns:p14="http://schemas.microsoft.com/office/powerpoint/2010/main">
    <mc:Choice Requires="p14">
      <p:transition spd="slow" p14:dur="3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20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0"/>
                                        <p:tgtEl>
                                          <p:spTgt spid="5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0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20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2000"/>
                                        <p:tgtEl>
                                          <p:spTgt spid="60"/>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0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20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20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2000"/>
                                        <p:tgtEl>
                                          <p:spTgt spid="61"/>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em títu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37"/>
            <a:ext cx="6219178" cy="648745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C:\Users\Francisco\Desktop\201910 - FAIXA DE FRONTEIRA - TEMATICO - CGPTERR-1.jpg"/>
          <p:cNvPicPr/>
          <p:nvPr/>
        </p:nvPicPr>
        <p:blipFill rotWithShape="1">
          <a:blip r:embed="rId3" cstate="print">
            <a:extLst>
              <a:ext uri="{28A0092B-C50C-407E-A947-70E740481C1C}">
                <a14:useLocalDpi xmlns:a14="http://schemas.microsoft.com/office/drawing/2010/main" val="0"/>
              </a:ext>
            </a:extLst>
          </a:blip>
          <a:srcRect l="1907" t="10666" r="6267" b="14222"/>
          <a:stretch/>
        </p:blipFill>
        <p:spPr bwMode="auto">
          <a:xfrm>
            <a:off x="0" y="0"/>
            <a:ext cx="6305550" cy="6858000"/>
          </a:xfrm>
          <a:prstGeom prst="rect">
            <a:avLst/>
          </a:prstGeom>
          <a:noFill/>
          <a:ln>
            <a:noFill/>
          </a:ln>
        </p:spPr>
      </p:pic>
      <p:sp>
        <p:nvSpPr>
          <p:cNvPr id="5" name="Retângulo 4"/>
          <p:cNvSpPr/>
          <p:nvPr/>
        </p:nvSpPr>
        <p:spPr>
          <a:xfrm>
            <a:off x="5539286" y="143937"/>
            <a:ext cx="6538415" cy="610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100"/>
          </a:p>
        </p:txBody>
      </p:sp>
      <p:sp>
        <p:nvSpPr>
          <p:cNvPr id="6" name="CaixaDeTexto 5"/>
          <p:cNvSpPr txBox="1"/>
          <p:nvPr/>
        </p:nvSpPr>
        <p:spPr>
          <a:xfrm>
            <a:off x="4190543" y="155100"/>
            <a:ext cx="7788005" cy="430887"/>
          </a:xfrm>
          <a:prstGeom prst="rect">
            <a:avLst/>
          </a:prstGeom>
          <a:noFill/>
          <a:ln>
            <a:noFill/>
          </a:ln>
        </p:spPr>
        <p:txBody>
          <a:bodyPr wrap="square" rtlCol="0">
            <a:spAutoFit/>
          </a:bodyPr>
          <a:lstStyle/>
          <a:p>
            <a:pPr algn="r"/>
            <a:r>
              <a:rPr lang="pt-BR" sz="2200" dirty="0" smtClean="0">
                <a:solidFill>
                  <a:schemeClr val="bg1"/>
                </a:solidFill>
                <a:latin typeface="Bahnschrift SemiCondensed" panose="020B0502040204020203" pitchFamily="34" charset="0"/>
              </a:rPr>
              <a:t>Composição do Território do Estado de Roraima</a:t>
            </a:r>
          </a:p>
        </p:txBody>
      </p:sp>
      <p:sp>
        <p:nvSpPr>
          <p:cNvPr id="7" name="CaixaDeTexto 6"/>
          <p:cNvSpPr txBox="1"/>
          <p:nvPr/>
        </p:nvSpPr>
        <p:spPr>
          <a:xfrm>
            <a:off x="6421982" y="982176"/>
            <a:ext cx="5539286" cy="5909310"/>
          </a:xfrm>
          <a:prstGeom prst="rect">
            <a:avLst/>
          </a:prstGeom>
          <a:noFill/>
        </p:spPr>
        <p:txBody>
          <a:bodyPr wrap="square" rtlCol="0">
            <a:spAutoFit/>
          </a:bodyPr>
          <a:lstStyle>
            <a:defPPr>
              <a:defRPr lang="pt-BR"/>
            </a:defPPr>
            <a:lvl1pPr algn="just">
              <a:defRPr sz="4400"/>
            </a:lvl1pPr>
          </a:lstStyle>
          <a:p>
            <a:r>
              <a:rPr lang="pt-BR" sz="6600" b="1" dirty="0">
                <a:solidFill>
                  <a:srgbClr val="00B0F0"/>
                </a:solidFill>
                <a:latin typeface="Bahnschrift SemiCondensed" panose="020B0502040204020203" pitchFamily="34" charset="0"/>
              </a:rPr>
              <a:t>68% do </a:t>
            </a:r>
            <a:r>
              <a:rPr lang="pt-BR" sz="6600" b="1" dirty="0" smtClean="0">
                <a:solidFill>
                  <a:srgbClr val="00B0F0"/>
                </a:solidFill>
                <a:latin typeface="Bahnschrift SemiCondensed" panose="020B0502040204020203" pitchFamily="34" charset="0"/>
              </a:rPr>
              <a:t>Território </a:t>
            </a:r>
            <a:r>
              <a:rPr lang="pt-BR" sz="6600" b="1" dirty="0">
                <a:solidFill>
                  <a:srgbClr val="00B0F0"/>
                </a:solidFill>
                <a:latin typeface="Bahnschrift SemiCondensed" panose="020B0502040204020203" pitchFamily="34" charset="0"/>
              </a:rPr>
              <a:t>de Roraima</a:t>
            </a:r>
            <a:r>
              <a:rPr lang="pt-BR" sz="3600" dirty="0"/>
              <a:t> está dentro da  faixa de fronteira, considerando o disposto no art. 20, §2° da CF/1988 c/c art. 1° da Lei Federal n° </a:t>
            </a:r>
            <a:r>
              <a:rPr lang="pt-BR" sz="3600" dirty="0" smtClean="0"/>
              <a:t>6.634/1979</a:t>
            </a:r>
            <a:endParaRPr lang="pt-BR" sz="3600" dirty="0"/>
          </a:p>
        </p:txBody>
      </p:sp>
      <p:grpSp>
        <p:nvGrpSpPr>
          <p:cNvPr id="10" name="Grupo 9"/>
          <p:cNvGrpSpPr/>
          <p:nvPr/>
        </p:nvGrpSpPr>
        <p:grpSpPr>
          <a:xfrm>
            <a:off x="0" y="0"/>
            <a:ext cx="13317728" cy="6996545"/>
            <a:chOff x="-261929" y="-34861"/>
            <a:chExt cx="13317728" cy="6996545"/>
          </a:xfrm>
        </p:grpSpPr>
        <p:sp>
          <p:nvSpPr>
            <p:cNvPr id="8" name="Retângulo 7"/>
            <p:cNvSpPr/>
            <p:nvPr/>
          </p:nvSpPr>
          <p:spPr>
            <a:xfrm>
              <a:off x="-261929" y="-34861"/>
              <a:ext cx="13317728" cy="6996545"/>
            </a:xfrm>
            <a:prstGeom prst="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sz="1600">
                <a:solidFill>
                  <a:schemeClr val="bg1"/>
                </a:solidFill>
              </a:endParaRPr>
            </a:p>
          </p:txBody>
        </p:sp>
        <p:sp>
          <p:nvSpPr>
            <p:cNvPr id="9" name="CaixaDeTexto 8"/>
            <p:cNvSpPr txBox="1"/>
            <p:nvPr/>
          </p:nvSpPr>
          <p:spPr>
            <a:xfrm>
              <a:off x="474873" y="980075"/>
              <a:ext cx="10171830" cy="4524315"/>
            </a:xfrm>
            <a:prstGeom prst="rect">
              <a:avLst/>
            </a:prstGeom>
            <a:noFill/>
          </p:spPr>
          <p:txBody>
            <a:bodyPr wrap="square" rtlCol="0">
              <a:spAutoFit/>
            </a:bodyPr>
            <a:lstStyle>
              <a:defPPr>
                <a:defRPr lang="pt-BR"/>
              </a:defPPr>
              <a:lvl1pPr algn="just">
                <a:defRPr sz="4000"/>
              </a:lvl1pPr>
            </a:lstStyle>
            <a:p>
              <a:r>
                <a:rPr lang="pt-BR" sz="2400" dirty="0" smtClean="0">
                  <a:solidFill>
                    <a:schemeClr val="bg1"/>
                  </a:solidFill>
                </a:rPr>
                <a:t>Constituição </a:t>
              </a:r>
              <a:r>
                <a:rPr lang="pt-BR" sz="2400" dirty="0">
                  <a:solidFill>
                    <a:schemeClr val="bg1"/>
                  </a:solidFill>
                </a:rPr>
                <a:t>Federal de 1988</a:t>
              </a:r>
            </a:p>
            <a:p>
              <a:r>
                <a:rPr lang="pt-BR" sz="2400" dirty="0">
                  <a:solidFill>
                    <a:schemeClr val="bg1"/>
                  </a:solidFill>
                </a:rPr>
                <a:t>“Art. 20 – São bens da União:</a:t>
              </a:r>
            </a:p>
            <a:p>
              <a:r>
                <a:rPr lang="pt-BR" sz="2400" dirty="0">
                  <a:solidFill>
                    <a:schemeClr val="bg1"/>
                  </a:solidFill>
                </a:rPr>
                <a:t>...</a:t>
              </a:r>
            </a:p>
            <a:p>
              <a:r>
                <a:rPr lang="pt-BR" sz="2400" dirty="0">
                  <a:solidFill>
                    <a:schemeClr val="bg1"/>
                  </a:solidFill>
                </a:rPr>
                <a:t>§2° - a faixa de até cento e </a:t>
              </a:r>
              <a:r>
                <a:rPr lang="pt-BR" sz="2400" dirty="0" err="1">
                  <a:solidFill>
                    <a:schemeClr val="bg1"/>
                  </a:solidFill>
                </a:rPr>
                <a:t>cinqüenta</a:t>
              </a:r>
              <a:r>
                <a:rPr lang="pt-BR" sz="2400" dirty="0">
                  <a:solidFill>
                    <a:schemeClr val="bg1"/>
                  </a:solidFill>
                </a:rPr>
                <a:t> quilômetros de largura, ao longo das fronteiras terrestres, designada como faixa de fronteira, é considerada fundamental para defesa do território N</a:t>
              </a:r>
              <a:r>
                <a:rPr lang="pt-BR" sz="2400" dirty="0" smtClean="0">
                  <a:solidFill>
                    <a:schemeClr val="bg1"/>
                  </a:solidFill>
                </a:rPr>
                <a:t>acional</a:t>
              </a:r>
              <a:r>
                <a:rPr lang="pt-BR" sz="2400" dirty="0">
                  <a:solidFill>
                    <a:schemeClr val="bg1"/>
                  </a:solidFill>
                </a:rPr>
                <a:t>, e sua ocupação e utilização serão reguladas em lei.”</a:t>
              </a:r>
            </a:p>
            <a:p>
              <a:r>
                <a:rPr lang="pt-BR" sz="2400" dirty="0">
                  <a:solidFill>
                    <a:schemeClr val="bg1"/>
                  </a:solidFill>
                </a:rPr>
                <a:t> </a:t>
              </a:r>
            </a:p>
            <a:p>
              <a:r>
                <a:rPr lang="pt-BR" sz="2400" dirty="0">
                  <a:solidFill>
                    <a:schemeClr val="bg1"/>
                  </a:solidFill>
                </a:rPr>
                <a:t>Lei Federal n° 6.634/1979</a:t>
              </a:r>
            </a:p>
            <a:p>
              <a:r>
                <a:rPr lang="pt-BR" sz="2400" dirty="0">
                  <a:solidFill>
                    <a:schemeClr val="bg1"/>
                  </a:solidFill>
                </a:rPr>
                <a:t>Art. 1º. - É considerada área indispensável à Segurança Nacional a faixa interna de 150 Km (cento e cinquenta quilômetros) de largura, paralela à linha divisória terrestre do território nacional, que será designada como Faixa de Fronteira</a:t>
              </a:r>
              <a:r>
                <a:rPr lang="pt-BR" sz="2400" dirty="0" smtClean="0">
                  <a:solidFill>
                    <a:schemeClr val="bg1"/>
                  </a:solidFill>
                </a:rPr>
                <a:t>.</a:t>
              </a:r>
              <a:endParaRPr lang="pt-BR" sz="2400" dirty="0">
                <a:solidFill>
                  <a:schemeClr val="bg1"/>
                </a:solidFill>
              </a:endParaRPr>
            </a:p>
          </p:txBody>
        </p:sp>
      </p:grpSp>
    </p:spTree>
    <p:extLst>
      <p:ext uri="{BB962C8B-B14F-4D97-AF65-F5344CB8AC3E}">
        <p14:creationId xmlns:p14="http://schemas.microsoft.com/office/powerpoint/2010/main" val="822995488"/>
      </p:ext>
    </p:extLst>
  </p:cSld>
  <p:clrMapOvr>
    <a:masterClrMapping/>
  </p:clrMapOvr>
  <mc:AlternateContent xmlns:mc="http://schemas.openxmlformats.org/markup-compatibility/2006" xmlns:p14="http://schemas.microsoft.com/office/powerpoint/2010/main">
    <mc:Choice Requires="p14">
      <p:transition spd="slow" p14:dur="300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613" y="-4403560"/>
            <a:ext cx="12192000" cy="5450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5" name="CaixaDeTexto 4"/>
          <p:cNvSpPr txBox="1"/>
          <p:nvPr/>
        </p:nvSpPr>
        <p:spPr>
          <a:xfrm>
            <a:off x="2550695" y="-96786"/>
            <a:ext cx="9543481" cy="1200329"/>
          </a:xfrm>
          <a:prstGeom prst="rect">
            <a:avLst/>
          </a:prstGeom>
          <a:noFill/>
          <a:ln>
            <a:noFill/>
          </a:ln>
        </p:spPr>
        <p:txBody>
          <a:bodyPr wrap="square" rtlCol="0">
            <a:spAutoFit/>
          </a:bodyPr>
          <a:lstStyle/>
          <a:p>
            <a:pPr lvl="0"/>
            <a:r>
              <a:rPr lang="pt-BR" sz="3600" b="1" dirty="0">
                <a:solidFill>
                  <a:schemeClr val="bg1"/>
                </a:solidFill>
              </a:rPr>
              <a:t>R</a:t>
            </a:r>
            <a:r>
              <a:rPr lang="pt-BR" sz="3600" b="1" dirty="0" smtClean="0">
                <a:solidFill>
                  <a:schemeClr val="bg1"/>
                </a:solidFill>
              </a:rPr>
              <a:t>egularização </a:t>
            </a:r>
            <a:r>
              <a:rPr lang="pt-BR" sz="3600" b="1" dirty="0">
                <a:solidFill>
                  <a:schemeClr val="bg1"/>
                </a:solidFill>
              </a:rPr>
              <a:t>fundiária praticado pela união por meio do INCRA/SR25 bem como INCRA/AM.</a:t>
            </a:r>
            <a:endParaRPr lang="pt-BR" sz="3600" dirty="0">
              <a:solidFill>
                <a:schemeClr val="bg1"/>
              </a:solidFill>
            </a:endParaRPr>
          </a:p>
        </p:txBody>
      </p:sp>
      <p:sp>
        <p:nvSpPr>
          <p:cNvPr id="6" name="CaixaDeTexto 5"/>
          <p:cNvSpPr txBox="1"/>
          <p:nvPr/>
        </p:nvSpPr>
        <p:spPr>
          <a:xfrm>
            <a:off x="768450" y="2237256"/>
            <a:ext cx="10619873" cy="2123658"/>
          </a:xfrm>
          <a:prstGeom prst="rect">
            <a:avLst/>
          </a:prstGeom>
          <a:noFill/>
        </p:spPr>
        <p:txBody>
          <a:bodyPr wrap="square" rtlCol="0">
            <a:spAutoFit/>
          </a:bodyPr>
          <a:lstStyle>
            <a:defPPr>
              <a:defRPr lang="pt-BR"/>
            </a:defPPr>
            <a:lvl1pPr algn="just">
              <a:defRPr sz="4000"/>
            </a:lvl1pPr>
          </a:lstStyle>
          <a:p>
            <a:r>
              <a:rPr lang="pt-BR" sz="4400" dirty="0">
                <a:solidFill>
                  <a:schemeClr val="bg1"/>
                </a:solidFill>
              </a:rPr>
              <a:t>O INCRA expediu </a:t>
            </a:r>
            <a:r>
              <a:rPr lang="pt-BR" sz="4400" dirty="0" smtClean="0">
                <a:solidFill>
                  <a:schemeClr val="bg1"/>
                </a:solidFill>
              </a:rPr>
              <a:t>uma </a:t>
            </a:r>
            <a:r>
              <a:rPr lang="pt-BR" sz="4400" dirty="0">
                <a:solidFill>
                  <a:schemeClr val="bg1"/>
                </a:solidFill>
              </a:rPr>
              <a:t>estimativa de mais de 5 mil títulos, dos quais foram levados a registro apenas cerca de </a:t>
            </a:r>
            <a:r>
              <a:rPr lang="pt-BR" sz="4400" dirty="0" smtClean="0">
                <a:solidFill>
                  <a:schemeClr val="bg1"/>
                </a:solidFill>
              </a:rPr>
              <a:t>3800.</a:t>
            </a:r>
            <a:endParaRPr lang="pt-BR" sz="7200" b="1" dirty="0">
              <a:solidFill>
                <a:schemeClr val="bg1"/>
              </a:solidFill>
              <a:latin typeface="Bahnschrift SemiCondensed" panose="020B0502040204020203" pitchFamily="34" charset="0"/>
            </a:endParaRPr>
          </a:p>
        </p:txBody>
      </p:sp>
      <p:sp>
        <p:nvSpPr>
          <p:cNvPr id="7" name="CaixaDeTexto 6"/>
          <p:cNvSpPr txBox="1"/>
          <p:nvPr/>
        </p:nvSpPr>
        <p:spPr>
          <a:xfrm>
            <a:off x="826954" y="2033278"/>
            <a:ext cx="11147691" cy="1569660"/>
          </a:xfrm>
          <a:prstGeom prst="rect">
            <a:avLst/>
          </a:prstGeom>
          <a:noFill/>
        </p:spPr>
        <p:txBody>
          <a:bodyPr wrap="square" rtlCol="0">
            <a:spAutoFit/>
          </a:bodyPr>
          <a:lstStyle>
            <a:defPPr>
              <a:defRPr lang="pt-BR"/>
            </a:defPPr>
            <a:lvl1pPr algn="just">
              <a:defRPr sz="4400"/>
            </a:lvl1pPr>
          </a:lstStyle>
          <a:p>
            <a:r>
              <a:rPr lang="pt-BR" sz="3200" dirty="0">
                <a:solidFill>
                  <a:schemeClr val="bg1"/>
                </a:solidFill>
              </a:rPr>
              <a:t>A</a:t>
            </a:r>
            <a:r>
              <a:rPr lang="pt-BR" sz="3200" dirty="0" smtClean="0">
                <a:solidFill>
                  <a:schemeClr val="bg1"/>
                </a:solidFill>
              </a:rPr>
              <a:t>lguns </a:t>
            </a:r>
            <a:r>
              <a:rPr lang="pt-BR" sz="3200" dirty="0">
                <a:solidFill>
                  <a:schemeClr val="bg1"/>
                </a:solidFill>
              </a:rPr>
              <a:t>destes não possuem </a:t>
            </a:r>
            <a:r>
              <a:rPr lang="pt-BR" sz="3200" dirty="0" smtClean="0">
                <a:solidFill>
                  <a:schemeClr val="bg1"/>
                </a:solidFill>
              </a:rPr>
              <a:t>qualquer dado técnico, </a:t>
            </a:r>
            <a:r>
              <a:rPr lang="pt-BR" sz="3200" dirty="0">
                <a:solidFill>
                  <a:schemeClr val="bg1"/>
                </a:solidFill>
              </a:rPr>
              <a:t>que seja possível realizar o devido destaque por meio do </a:t>
            </a:r>
            <a:r>
              <a:rPr lang="pt-BR" sz="3200" dirty="0" err="1" smtClean="0">
                <a:solidFill>
                  <a:schemeClr val="bg1"/>
                </a:solidFill>
              </a:rPr>
              <a:t>georreferecnaimento</a:t>
            </a:r>
            <a:r>
              <a:rPr lang="pt-BR" sz="3200" dirty="0" smtClean="0">
                <a:solidFill>
                  <a:schemeClr val="bg1"/>
                </a:solidFill>
              </a:rPr>
              <a:t>.</a:t>
            </a:r>
            <a:endParaRPr lang="pt-BR" sz="3200" dirty="0">
              <a:solidFill>
                <a:schemeClr val="bg1"/>
              </a:solidFill>
            </a:endParaRPr>
          </a:p>
        </p:txBody>
      </p:sp>
    </p:spTree>
    <p:extLst>
      <p:ext uri="{BB962C8B-B14F-4D97-AF65-F5344CB8AC3E}">
        <p14:creationId xmlns:p14="http://schemas.microsoft.com/office/powerpoint/2010/main" val="1112734507"/>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85185E-6 L 0.00143 0.50602 " pathEditMode="relative" rAng="0" ptsTypes="AA">
                                      <p:cBhvr>
                                        <p:cTn id="6" dur="2000" fill="hold"/>
                                        <p:tgtEl>
                                          <p:spTgt spid="4"/>
                                        </p:tgtEl>
                                        <p:attrNameLst>
                                          <p:attrName>ppt_x</p:attrName>
                                          <p:attrName>ppt_y</p:attrName>
                                        </p:attrNameLst>
                                      </p:cBhvr>
                                      <p:rCtr x="65" y="2530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tângulo 100"/>
          <p:cNvSpPr/>
          <p:nvPr/>
        </p:nvSpPr>
        <p:spPr>
          <a:xfrm>
            <a:off x="5127171" y="-24063"/>
            <a:ext cx="7064829" cy="6907075"/>
          </a:xfrm>
          <a:prstGeom prst="rect">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sz="1600">
              <a:solidFill>
                <a:schemeClr val="bg1"/>
              </a:solidFill>
            </a:endParaRPr>
          </a:p>
        </p:txBody>
      </p:sp>
      <p:cxnSp>
        <p:nvCxnSpPr>
          <p:cNvPr id="102" name="Conector reto 101"/>
          <p:cNvCxnSpPr/>
          <p:nvPr/>
        </p:nvCxnSpPr>
        <p:spPr>
          <a:xfrm flipV="1">
            <a:off x="16653154" y="-1257686"/>
            <a:ext cx="18367150" cy="3223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0" name="Grupo 119"/>
          <p:cNvGrpSpPr/>
          <p:nvPr/>
        </p:nvGrpSpPr>
        <p:grpSpPr>
          <a:xfrm>
            <a:off x="5653673" y="508877"/>
            <a:ext cx="5208382" cy="5426974"/>
            <a:chOff x="34597537" y="-1890551"/>
            <a:chExt cx="5208382" cy="5426974"/>
          </a:xfrm>
        </p:grpSpPr>
        <p:sp>
          <p:nvSpPr>
            <p:cNvPr id="116" name="Fluxograma: Conector 115"/>
            <p:cNvSpPr/>
            <p:nvPr/>
          </p:nvSpPr>
          <p:spPr>
            <a:xfrm>
              <a:off x="34597537" y="-1890551"/>
              <a:ext cx="1685374" cy="1593740"/>
            </a:xfrm>
            <a:prstGeom prst="flowChartConnecto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117" name="CaixaDeTexto 116"/>
            <p:cNvSpPr txBox="1"/>
            <p:nvPr/>
          </p:nvSpPr>
          <p:spPr>
            <a:xfrm>
              <a:off x="34875925" y="-1642814"/>
              <a:ext cx="1147576" cy="1015663"/>
            </a:xfrm>
            <a:prstGeom prst="rect">
              <a:avLst/>
            </a:prstGeom>
            <a:noFill/>
          </p:spPr>
          <p:txBody>
            <a:bodyPr wrap="square" rtlCol="0">
              <a:spAutoFit/>
            </a:bodyPr>
            <a:lstStyle/>
            <a:p>
              <a:pPr algn="just"/>
              <a:r>
                <a:rPr lang="pt-BR" sz="6000" b="1" dirty="0" smtClean="0">
                  <a:solidFill>
                    <a:schemeClr val="bg1"/>
                  </a:solidFill>
                  <a:latin typeface="Bahnschrift SemiCondensed" panose="020B0502040204020203" pitchFamily="34" charset="0"/>
                </a:rPr>
                <a:t>04</a:t>
              </a:r>
              <a:endParaRPr lang="pt-BR" sz="3200" dirty="0">
                <a:solidFill>
                  <a:schemeClr val="bg1"/>
                </a:solidFill>
              </a:endParaRPr>
            </a:p>
          </p:txBody>
        </p:sp>
        <p:sp>
          <p:nvSpPr>
            <p:cNvPr id="118" name="CaixaDeTexto 117"/>
            <p:cNvSpPr txBox="1"/>
            <p:nvPr/>
          </p:nvSpPr>
          <p:spPr>
            <a:xfrm>
              <a:off x="35136314" y="-3007"/>
              <a:ext cx="4669605" cy="3539430"/>
            </a:xfrm>
            <a:prstGeom prst="rect">
              <a:avLst/>
            </a:prstGeom>
            <a:noFill/>
          </p:spPr>
          <p:txBody>
            <a:bodyPr wrap="square" rtlCol="0">
              <a:spAutoFit/>
            </a:bodyPr>
            <a:lstStyle>
              <a:defPPr>
                <a:defRPr lang="pt-BR"/>
              </a:defPPr>
              <a:lvl1pPr algn="just">
                <a:defRPr sz="4000" b="1">
                  <a:solidFill>
                    <a:schemeClr val="bg1"/>
                  </a:solidFill>
                </a:defRPr>
              </a:lvl1pPr>
            </a:lstStyle>
            <a:p>
              <a:r>
                <a:rPr lang="pt-BR" sz="3200" dirty="0"/>
                <a:t>P</a:t>
              </a:r>
              <a:r>
                <a:rPr lang="pt-BR" sz="3200" dirty="0" smtClean="0"/>
                <a:t>roibida </a:t>
              </a:r>
              <a:r>
                <a:rPr lang="pt-BR" sz="3200" dirty="0"/>
                <a:t>a criação ou ampliação de novas Terras Indígenas, considerando o alto percentual de áreas protegidas (Terras Indígenas e Unidades de Conservação).</a:t>
              </a:r>
            </a:p>
          </p:txBody>
        </p:sp>
      </p:grpSp>
      <p:grpSp>
        <p:nvGrpSpPr>
          <p:cNvPr id="11" name="Grupo 10"/>
          <p:cNvGrpSpPr/>
          <p:nvPr/>
        </p:nvGrpSpPr>
        <p:grpSpPr>
          <a:xfrm>
            <a:off x="5734429" y="508877"/>
            <a:ext cx="4811775" cy="5615840"/>
            <a:chOff x="15666088" y="-2022317"/>
            <a:chExt cx="4811775" cy="5615840"/>
          </a:xfrm>
        </p:grpSpPr>
        <p:sp>
          <p:nvSpPr>
            <p:cNvPr id="113" name="CaixaDeTexto 112"/>
            <p:cNvSpPr txBox="1"/>
            <p:nvPr/>
          </p:nvSpPr>
          <p:spPr>
            <a:xfrm>
              <a:off x="16064047" y="-192129"/>
              <a:ext cx="4413816" cy="3785652"/>
            </a:xfrm>
            <a:prstGeom prst="rect">
              <a:avLst/>
            </a:prstGeom>
            <a:noFill/>
          </p:spPr>
          <p:txBody>
            <a:bodyPr wrap="square" rtlCol="0">
              <a:spAutoFit/>
            </a:bodyPr>
            <a:lstStyle/>
            <a:p>
              <a:pPr algn="just"/>
              <a:r>
                <a:rPr lang="pt-BR" sz="4000" b="1" dirty="0" smtClean="0">
                  <a:solidFill>
                    <a:schemeClr val="bg1"/>
                  </a:solidFill>
                </a:rPr>
                <a:t>Revalidação dos 8(oito) termos de doação para emissão de assentimento prévio.</a:t>
              </a:r>
              <a:endParaRPr lang="pt-BR" sz="4000" b="1" dirty="0">
                <a:solidFill>
                  <a:schemeClr val="bg1"/>
                </a:solidFill>
              </a:endParaRPr>
            </a:p>
          </p:txBody>
        </p:sp>
        <p:sp>
          <p:nvSpPr>
            <p:cNvPr id="114" name="Fluxograma: Conector 113"/>
            <p:cNvSpPr/>
            <p:nvPr/>
          </p:nvSpPr>
          <p:spPr>
            <a:xfrm>
              <a:off x="15666088" y="-2022317"/>
              <a:ext cx="1685374" cy="1593740"/>
            </a:xfrm>
            <a:prstGeom prst="flowChartConnecto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CaixaDeTexto 114"/>
            <p:cNvSpPr txBox="1"/>
            <p:nvPr/>
          </p:nvSpPr>
          <p:spPr>
            <a:xfrm>
              <a:off x="16008761" y="-1785869"/>
              <a:ext cx="1147576" cy="1015663"/>
            </a:xfrm>
            <a:prstGeom prst="rect">
              <a:avLst/>
            </a:prstGeom>
            <a:noFill/>
          </p:spPr>
          <p:txBody>
            <a:bodyPr wrap="square" rtlCol="0">
              <a:spAutoFit/>
            </a:bodyPr>
            <a:lstStyle/>
            <a:p>
              <a:pPr algn="just"/>
              <a:r>
                <a:rPr lang="pt-BR" sz="6000" b="1" dirty="0" smtClean="0">
                  <a:solidFill>
                    <a:schemeClr val="bg1"/>
                  </a:solidFill>
                  <a:latin typeface="Bahnschrift SemiCondensed" panose="020B0502040204020203" pitchFamily="34" charset="0"/>
                </a:rPr>
                <a:t>01</a:t>
              </a:r>
              <a:endParaRPr lang="pt-BR" sz="3200" dirty="0">
                <a:solidFill>
                  <a:schemeClr val="bg1"/>
                </a:solidFill>
              </a:endParaRPr>
            </a:p>
          </p:txBody>
        </p:sp>
      </p:grpSp>
      <p:grpSp>
        <p:nvGrpSpPr>
          <p:cNvPr id="121" name="Grupo 120"/>
          <p:cNvGrpSpPr/>
          <p:nvPr/>
        </p:nvGrpSpPr>
        <p:grpSpPr>
          <a:xfrm>
            <a:off x="5734429" y="508877"/>
            <a:ext cx="5373815" cy="5002551"/>
            <a:chOff x="21980249" y="-2074909"/>
            <a:chExt cx="5373815" cy="5002551"/>
          </a:xfrm>
        </p:grpSpPr>
        <p:sp>
          <p:nvSpPr>
            <p:cNvPr id="110" name="CaixaDeTexto 109"/>
            <p:cNvSpPr txBox="1"/>
            <p:nvPr/>
          </p:nvSpPr>
          <p:spPr>
            <a:xfrm>
              <a:off x="22070161" y="-242457"/>
              <a:ext cx="5283903" cy="3170099"/>
            </a:xfrm>
            <a:prstGeom prst="rect">
              <a:avLst/>
            </a:prstGeom>
            <a:noFill/>
          </p:spPr>
          <p:txBody>
            <a:bodyPr wrap="square" rtlCol="0">
              <a:spAutoFit/>
            </a:bodyPr>
            <a:lstStyle>
              <a:defPPr>
                <a:defRPr lang="pt-BR"/>
              </a:defPPr>
              <a:lvl1pPr algn="just">
                <a:defRPr sz="4000" b="1">
                  <a:solidFill>
                    <a:schemeClr val="bg1"/>
                  </a:solidFill>
                </a:defRPr>
              </a:lvl1pPr>
            </a:lstStyle>
            <a:p>
              <a:r>
                <a:rPr lang="pt-BR" dirty="0"/>
                <a:t>R</a:t>
              </a:r>
              <a:r>
                <a:rPr lang="pt-BR" dirty="0" smtClean="0"/>
                <a:t>egularização </a:t>
              </a:r>
              <a:r>
                <a:rPr lang="pt-BR" dirty="0"/>
                <a:t>dos títulos identificados, se dará em relação aos títulos devidamente </a:t>
              </a:r>
              <a:r>
                <a:rPr lang="pt-BR" dirty="0" smtClean="0"/>
                <a:t>registrados.</a:t>
              </a:r>
              <a:endParaRPr lang="pt-BR" dirty="0"/>
            </a:p>
          </p:txBody>
        </p:sp>
        <p:sp>
          <p:nvSpPr>
            <p:cNvPr id="111" name="Fluxograma: Conector 110"/>
            <p:cNvSpPr/>
            <p:nvPr/>
          </p:nvSpPr>
          <p:spPr>
            <a:xfrm>
              <a:off x="21980249" y="-2074909"/>
              <a:ext cx="1685374" cy="1593740"/>
            </a:xfrm>
            <a:prstGeom prst="flowChartConnecto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2" name="CaixaDeTexto 111"/>
            <p:cNvSpPr txBox="1"/>
            <p:nvPr/>
          </p:nvSpPr>
          <p:spPr>
            <a:xfrm>
              <a:off x="22140495" y="-1785870"/>
              <a:ext cx="1147576" cy="1015663"/>
            </a:xfrm>
            <a:prstGeom prst="rect">
              <a:avLst/>
            </a:prstGeom>
            <a:noFill/>
          </p:spPr>
          <p:txBody>
            <a:bodyPr wrap="square" rtlCol="0">
              <a:spAutoFit/>
            </a:bodyPr>
            <a:lstStyle/>
            <a:p>
              <a:pPr algn="just"/>
              <a:r>
                <a:rPr lang="pt-BR" sz="6000" b="1" dirty="0" smtClean="0">
                  <a:solidFill>
                    <a:schemeClr val="bg1"/>
                  </a:solidFill>
                  <a:latin typeface="Bahnschrift SemiCondensed" panose="020B0502040204020203" pitchFamily="34" charset="0"/>
                </a:rPr>
                <a:t>02</a:t>
              </a:r>
              <a:endParaRPr lang="pt-BR" sz="3200" dirty="0">
                <a:solidFill>
                  <a:schemeClr val="bg1"/>
                </a:solidFill>
              </a:endParaRPr>
            </a:p>
          </p:txBody>
        </p:sp>
      </p:grpSp>
      <p:grpSp>
        <p:nvGrpSpPr>
          <p:cNvPr id="119" name="Grupo 118"/>
          <p:cNvGrpSpPr/>
          <p:nvPr/>
        </p:nvGrpSpPr>
        <p:grpSpPr>
          <a:xfrm>
            <a:off x="5734429" y="508877"/>
            <a:ext cx="4862961" cy="5866757"/>
            <a:chOff x="27997813" y="-1986385"/>
            <a:chExt cx="4862961" cy="5866757"/>
          </a:xfrm>
        </p:grpSpPr>
        <p:sp>
          <p:nvSpPr>
            <p:cNvPr id="107" name="CaixaDeTexto 106"/>
            <p:cNvSpPr txBox="1"/>
            <p:nvPr/>
          </p:nvSpPr>
          <p:spPr>
            <a:xfrm>
              <a:off x="28188480" y="-89946"/>
              <a:ext cx="4672294" cy="3970318"/>
            </a:xfrm>
            <a:prstGeom prst="rect">
              <a:avLst/>
            </a:prstGeom>
            <a:noFill/>
          </p:spPr>
          <p:txBody>
            <a:bodyPr wrap="square" rtlCol="0">
              <a:spAutoFit/>
            </a:bodyPr>
            <a:lstStyle>
              <a:defPPr>
                <a:defRPr lang="pt-BR"/>
              </a:defPPr>
              <a:lvl1pPr algn="just">
                <a:defRPr sz="4000" b="1">
                  <a:solidFill>
                    <a:schemeClr val="bg1"/>
                  </a:solidFill>
                </a:defRPr>
              </a:lvl1pPr>
            </a:lstStyle>
            <a:p>
              <a:r>
                <a:rPr lang="pt-BR" sz="3600" dirty="0" smtClean="0"/>
                <a:t>Contrário </a:t>
              </a:r>
              <a:r>
                <a:rPr lang="pt-BR" sz="3600" dirty="0"/>
                <a:t>à criação da FLONA </a:t>
              </a:r>
              <a:r>
                <a:rPr lang="pt-BR" sz="3600" dirty="0" err="1"/>
                <a:t>Jauaperi</a:t>
              </a:r>
              <a:r>
                <a:rPr lang="pt-BR" sz="3600" dirty="0"/>
                <a:t> e </a:t>
              </a:r>
              <a:r>
                <a:rPr lang="pt-BR" sz="3600" dirty="0" smtClean="0"/>
                <a:t>solicita exclusão </a:t>
              </a:r>
              <a:r>
                <a:rPr lang="pt-BR" sz="3600" dirty="0"/>
                <a:t>da área de 8.340,9196 ha da proposta de ampliação do Parque Nacional do Viruá.</a:t>
              </a:r>
            </a:p>
          </p:txBody>
        </p:sp>
        <p:sp>
          <p:nvSpPr>
            <p:cNvPr id="108" name="Fluxograma: Conector 107"/>
            <p:cNvSpPr/>
            <p:nvPr/>
          </p:nvSpPr>
          <p:spPr>
            <a:xfrm>
              <a:off x="27997813" y="-1986385"/>
              <a:ext cx="1671109" cy="1593740"/>
            </a:xfrm>
            <a:prstGeom prst="flowChartConnecto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9" name="CaixaDeTexto 108"/>
            <p:cNvSpPr txBox="1"/>
            <p:nvPr/>
          </p:nvSpPr>
          <p:spPr>
            <a:xfrm>
              <a:off x="28242959" y="-1789679"/>
              <a:ext cx="1506792" cy="1015663"/>
            </a:xfrm>
            <a:prstGeom prst="rect">
              <a:avLst/>
            </a:prstGeom>
            <a:noFill/>
          </p:spPr>
          <p:txBody>
            <a:bodyPr wrap="square" rtlCol="0">
              <a:spAutoFit/>
            </a:bodyPr>
            <a:lstStyle/>
            <a:p>
              <a:pPr algn="just"/>
              <a:r>
                <a:rPr lang="pt-BR" sz="6000" b="1" dirty="0" smtClean="0">
                  <a:solidFill>
                    <a:schemeClr val="bg1"/>
                  </a:solidFill>
                  <a:latin typeface="Bahnschrift SemiCondensed" panose="020B0502040204020203" pitchFamily="34" charset="0"/>
                </a:rPr>
                <a:t>03</a:t>
              </a:r>
              <a:endParaRPr lang="pt-BR" sz="3200" dirty="0">
                <a:solidFill>
                  <a:schemeClr val="bg1"/>
                </a:solidFill>
              </a:endParaRPr>
            </a:p>
          </p:txBody>
        </p:sp>
      </p:grpSp>
      <p:sp>
        <p:nvSpPr>
          <p:cNvPr id="122" name="Retângulo 121"/>
          <p:cNvSpPr/>
          <p:nvPr/>
        </p:nvSpPr>
        <p:spPr>
          <a:xfrm>
            <a:off x="-15988629" y="-3371058"/>
            <a:ext cx="12221417" cy="7339263"/>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sz="1600">
              <a:solidFill>
                <a:schemeClr val="bg1"/>
              </a:solidFill>
            </a:endParaRPr>
          </a:p>
        </p:txBody>
      </p:sp>
      <p:pic>
        <p:nvPicPr>
          <p:cNvPr id="127" name="Imagem 126"/>
          <p:cNvPicPr>
            <a:picLocks noChangeAspect="1"/>
          </p:cNvPicPr>
          <p:nvPr/>
        </p:nvPicPr>
        <p:blipFill rotWithShape="1">
          <a:blip r:embed="rId2">
            <a:extLst>
              <a:ext uri="{28A0092B-C50C-407E-A947-70E740481C1C}">
                <a14:useLocalDpi xmlns:a14="http://schemas.microsoft.com/office/drawing/2010/main" val="0"/>
              </a:ext>
            </a:extLst>
          </a:blip>
          <a:srcRect l="41862"/>
          <a:stretch/>
        </p:blipFill>
        <p:spPr>
          <a:xfrm>
            <a:off x="5127171" y="0"/>
            <a:ext cx="7097486" cy="6906126"/>
          </a:xfrm>
          <a:prstGeom prst="rect">
            <a:avLst/>
          </a:prstGeom>
        </p:spPr>
      </p:pic>
      <p:pic>
        <p:nvPicPr>
          <p:cNvPr id="131" name="Imagem 130"/>
          <p:cNvPicPr>
            <a:picLocks noChangeAspect="1"/>
          </p:cNvPicPr>
          <p:nvPr/>
        </p:nvPicPr>
        <p:blipFill rotWithShape="1">
          <a:blip r:embed="rId2">
            <a:extLst>
              <a:ext uri="{28A0092B-C50C-407E-A947-70E740481C1C}">
                <a14:useLocalDpi xmlns:a14="http://schemas.microsoft.com/office/drawing/2010/main" val="0"/>
              </a:ext>
            </a:extLst>
          </a:blip>
          <a:srcRect r="58002"/>
          <a:stretch/>
        </p:blipFill>
        <p:spPr>
          <a:xfrm>
            <a:off x="0" y="1"/>
            <a:ext cx="5127171" cy="6906126"/>
          </a:xfrm>
          <a:prstGeom prst="rect">
            <a:avLst/>
          </a:prstGeom>
        </p:spPr>
      </p:pic>
      <p:pic>
        <p:nvPicPr>
          <p:cNvPr id="132" name="Imagem 131"/>
          <p:cNvPicPr>
            <a:picLocks noChangeAspect="1"/>
          </p:cNvPicPr>
          <p:nvPr/>
        </p:nvPicPr>
        <p:blipFill rotWithShape="1">
          <a:blip r:embed="rId3" cstate="print">
            <a:extLst>
              <a:ext uri="{28A0092B-C50C-407E-A947-70E740481C1C}">
                <a14:useLocalDpi xmlns:a14="http://schemas.microsoft.com/office/drawing/2010/main" val="0"/>
              </a:ext>
            </a:extLst>
          </a:blip>
          <a:srcRect l="2820" t="8774" r="4556" b="16644"/>
          <a:stretch/>
        </p:blipFill>
        <p:spPr>
          <a:xfrm>
            <a:off x="317936" y="519979"/>
            <a:ext cx="4504768" cy="5483840"/>
          </a:xfrm>
          <a:prstGeom prst="rect">
            <a:avLst/>
          </a:prstGeom>
        </p:spPr>
      </p:pic>
    </p:spTree>
    <p:extLst>
      <p:ext uri="{BB962C8B-B14F-4D97-AF65-F5344CB8AC3E}">
        <p14:creationId xmlns:p14="http://schemas.microsoft.com/office/powerpoint/2010/main" val="2318949122"/>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0833E-6 2.22222E-6 L -1.01172 0.00162 " pathEditMode="relative" rAng="0" ptsTypes="AA">
                                      <p:cBhvr>
                                        <p:cTn id="6" dur="3000" fill="hold"/>
                                        <p:tgtEl>
                                          <p:spTgt spid="127"/>
                                        </p:tgtEl>
                                        <p:attrNameLst>
                                          <p:attrName>ppt_x</p:attrName>
                                          <p:attrName>ppt_y</p:attrName>
                                        </p:attrNameLst>
                                      </p:cBhvr>
                                      <p:rCtr x="-50586" y="6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500"/>
                                        <p:tgtEl>
                                          <p:spTgt spid="11"/>
                                        </p:tgtEl>
                                      </p:cBhvr>
                                    </p:animEffect>
                                    <p:set>
                                      <p:cBhvr>
                                        <p:cTn id="15" dur="1" fill="hold">
                                          <p:stCondLst>
                                            <p:cond delay="1499"/>
                                          </p:stCondLst>
                                        </p:cTn>
                                        <p:tgtEl>
                                          <p:spTgt spid="11"/>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1500"/>
                                        <p:tgtEl>
                                          <p:spTgt spid="1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1"/>
                                        </p:tgtEl>
                                      </p:cBhvr>
                                    </p:animEffect>
                                    <p:set>
                                      <p:cBhvr>
                                        <p:cTn id="24" dur="1" fill="hold">
                                          <p:stCondLst>
                                            <p:cond delay="499"/>
                                          </p:stCondLst>
                                        </p:cTn>
                                        <p:tgtEl>
                                          <p:spTgt spid="121"/>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1500"/>
                                        <p:tgtEl>
                                          <p:spTgt spid="1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19"/>
                                        </p:tgtEl>
                                      </p:cBhvr>
                                    </p:animEffect>
                                    <p:set>
                                      <p:cBhvr>
                                        <p:cTn id="33" dur="1" fill="hold">
                                          <p:stCondLst>
                                            <p:cond delay="499"/>
                                          </p:stCondLst>
                                        </p:cTn>
                                        <p:tgtEl>
                                          <p:spTgt spid="119"/>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1500"/>
                                        <p:tgtEl>
                                          <p:spTgt spid="1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0"/>
                                        </p:tgtEl>
                                      </p:cBhvr>
                                    </p:animEffect>
                                    <p:set>
                                      <p:cBhvr>
                                        <p:cTn id="42"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7366</TotalTime>
  <Words>812</Words>
  <Application>Microsoft Office PowerPoint</Application>
  <PresentationFormat>Widescreen</PresentationFormat>
  <Paragraphs>120</Paragraphs>
  <Slides>11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11</vt:i4>
      </vt:variant>
    </vt:vector>
  </HeadingPairs>
  <TitlesOfParts>
    <vt:vector size="18" baseType="lpstr">
      <vt:lpstr>Arial</vt:lpstr>
      <vt:lpstr>Bahnschrift SemiCondensed</vt:lpstr>
      <vt:lpstr>Calibri</vt:lpstr>
      <vt:lpstr>Calibri Light</vt:lpstr>
      <vt:lpstr>Trebuchet MS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Iolanda</dc:creator>
  <cp:lastModifiedBy>Vivian Navarro Correa de Lima</cp:lastModifiedBy>
  <cp:revision>147</cp:revision>
  <dcterms:created xsi:type="dcterms:W3CDTF">2019-11-12T15:24:54Z</dcterms:created>
  <dcterms:modified xsi:type="dcterms:W3CDTF">2019-12-03T17:19:12Z</dcterms:modified>
</cp:coreProperties>
</file>