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73" r:id="rId2"/>
    <p:sldId id="259" r:id="rId3"/>
    <p:sldId id="276" r:id="rId4"/>
    <p:sldId id="277" r:id="rId5"/>
    <p:sldId id="278" r:id="rId6"/>
    <p:sldId id="269" r:id="rId7"/>
    <p:sldId id="270" r:id="rId8"/>
    <p:sldId id="265" r:id="rId9"/>
    <p:sldId id="279" r:id="rId10"/>
    <p:sldId id="266" r:id="rId11"/>
  </p:sldIdLst>
  <p:sldSz cx="18288000" cy="10287000"/>
  <p:notesSz cx="6858000" cy="9144000"/>
  <p:embeddedFontLst>
    <p:embeddedFont>
      <p:font typeface="Garet" panose="020B0604020202020204" charset="0"/>
      <p:regular r:id="rId13"/>
    </p:embeddedFont>
    <p:embeddedFont>
      <p:font typeface="Telegraf Heavy" panose="020B0604020202020204" charset="0"/>
      <p:regular r:id="rId14"/>
    </p:embeddedFont>
    <p:embeddedFont>
      <p:font typeface="Ubuntu" panose="020B0504030602030204" pitchFamily="34" charset="0"/>
      <p:regular r:id="rId15"/>
      <p:bold r:id="rId16"/>
      <p:italic r:id="rId17"/>
      <p:boldItalic r:id="rId18"/>
    </p:embeddedFont>
    <p:embeddedFont>
      <p:font typeface="Ubuntu Bold" panose="020B0804030602030204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D69B"/>
    <a:srgbClr val="B0D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Estilo com Tema 2 - Ênfas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058" autoAdjust="0"/>
  </p:normalViewPr>
  <p:slideViewPr>
    <p:cSldViewPr>
      <p:cViewPr varScale="1">
        <p:scale>
          <a:sx n="51" d="100"/>
          <a:sy n="51" d="100"/>
        </p:scale>
        <p:origin x="826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5F98E-1E85-4183-B1F9-DF9EDF258DCD}" type="datetimeFigureOut">
              <a:rPr lang="pt-BR" smtClean="0"/>
              <a:t>12/09/2025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50ED4-86BA-435A-8C37-F8651B5C8B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8778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50ED4-86BA-435A-8C37-F8651B5C8B59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5903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31D46F-1D88-E1A1-3CE6-EC93559B8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4D747952-904A-A12F-E271-49FB543CF7DC}"/>
              </a:ext>
            </a:extLst>
          </p:cNvPr>
          <p:cNvSpPr/>
          <p:nvPr/>
        </p:nvSpPr>
        <p:spPr>
          <a:xfrm>
            <a:off x="13378703" y="8538215"/>
            <a:ext cx="4909297" cy="1725925"/>
          </a:xfrm>
          <a:custGeom>
            <a:avLst/>
            <a:gdLst/>
            <a:ahLst/>
            <a:cxnLst/>
            <a:rect l="l" t="t" r="r" b="b"/>
            <a:pathLst>
              <a:path w="4909297" h="1725925">
                <a:moveTo>
                  <a:pt x="0" y="0"/>
                </a:moveTo>
                <a:lnTo>
                  <a:pt x="4909297" y="0"/>
                </a:lnTo>
                <a:lnTo>
                  <a:pt x="4909297" y="1725925"/>
                </a:lnTo>
                <a:lnTo>
                  <a:pt x="0" y="1725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0CAE9F09-292D-EDD7-239A-D85B02139C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477" r="34616" b="10724"/>
          <a:stretch/>
        </p:blipFill>
        <p:spPr>
          <a:xfrm>
            <a:off x="533400" y="1485900"/>
            <a:ext cx="4975370" cy="7696200"/>
          </a:xfrm>
          <a:prstGeom prst="rect">
            <a:avLst/>
          </a:prstGeom>
        </p:spPr>
      </p:pic>
      <p:sp>
        <p:nvSpPr>
          <p:cNvPr id="21" name="Freeform 11">
            <a:extLst>
              <a:ext uri="{FF2B5EF4-FFF2-40B4-BE49-F238E27FC236}">
                <a16:creationId xmlns:a16="http://schemas.microsoft.com/office/drawing/2014/main" id="{3E2CE68A-9868-08AB-E15B-C46AD6B0BA12}"/>
              </a:ext>
            </a:extLst>
          </p:cNvPr>
          <p:cNvSpPr/>
          <p:nvPr/>
        </p:nvSpPr>
        <p:spPr>
          <a:xfrm>
            <a:off x="-25200" y="-38100"/>
            <a:ext cx="4648200" cy="3048000"/>
          </a:xfrm>
          <a:custGeom>
            <a:avLst/>
            <a:gdLst/>
            <a:ahLst/>
            <a:cxnLst/>
            <a:rect l="l" t="t" r="r" b="b"/>
            <a:pathLst>
              <a:path w="4146942" h="2743537">
                <a:moveTo>
                  <a:pt x="0" y="0"/>
                </a:moveTo>
                <a:lnTo>
                  <a:pt x="4146942" y="0"/>
                </a:lnTo>
                <a:lnTo>
                  <a:pt x="4146942" y="2743537"/>
                </a:lnTo>
                <a:lnTo>
                  <a:pt x="0" y="27435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03BBBFAF-9B54-1C25-5C74-969988D8ECC7}"/>
              </a:ext>
            </a:extLst>
          </p:cNvPr>
          <p:cNvSpPr txBox="1"/>
          <p:nvPr/>
        </p:nvSpPr>
        <p:spPr>
          <a:xfrm>
            <a:off x="6553200" y="354681"/>
            <a:ext cx="10744200" cy="34814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245"/>
              </a:lnSpc>
            </a:pPr>
            <a:r>
              <a:rPr lang="en-US" sz="7000" b="1" spc="-804" dirty="0" err="1">
                <a:solidFill>
                  <a:srgbClr val="056D4F"/>
                </a:solidFill>
                <a:latin typeface="Ubuntu Bold"/>
                <a:ea typeface="Ubuntu Bold"/>
                <a:cs typeface="Ubuntu Bold"/>
                <a:sym typeface="Ubuntu Bold"/>
              </a:rPr>
              <a:t>Ratificação</a:t>
            </a:r>
            <a:r>
              <a:rPr lang="en-US" sz="7000" b="1" spc="-804" dirty="0">
                <a:solidFill>
                  <a:srgbClr val="056D4F"/>
                </a:solidFill>
                <a:latin typeface="Ubuntu Bold"/>
                <a:ea typeface="Ubuntu Bold"/>
                <a:cs typeface="Ubuntu Bold"/>
                <a:sym typeface="Ubuntu Bold"/>
              </a:rPr>
              <a:t> de Imóveis Rurais</a:t>
            </a:r>
          </a:p>
          <a:p>
            <a:pPr algn="l">
              <a:lnSpc>
                <a:spcPts val="9245"/>
              </a:lnSpc>
            </a:pPr>
            <a:r>
              <a:rPr lang="en-US" sz="7000" b="1" spc="-804" dirty="0">
                <a:solidFill>
                  <a:srgbClr val="056D4F"/>
                </a:solidFill>
                <a:latin typeface="Telegraf Heavy"/>
                <a:ea typeface="Telegraf Heavy"/>
                <a:cs typeface="Telegraf Heavy"/>
                <a:sym typeface="Telegraf Heavy"/>
              </a:rPr>
              <a:t> </a:t>
            </a:r>
          </a:p>
          <a:p>
            <a:pPr algn="l">
              <a:lnSpc>
                <a:spcPts val="9245"/>
              </a:lnSpc>
            </a:pPr>
            <a:endParaRPr lang="en-US" sz="7000" b="1" spc="-804" dirty="0">
              <a:solidFill>
                <a:srgbClr val="056D4F"/>
              </a:solidFill>
              <a:latin typeface="Telegraf Heavy"/>
              <a:ea typeface="Telegraf Heavy"/>
              <a:cs typeface="Telegraf Heavy"/>
              <a:sym typeface="Telegraf Heavy"/>
            </a:endParaRPr>
          </a:p>
        </p:txBody>
      </p:sp>
      <p:sp>
        <p:nvSpPr>
          <p:cNvPr id="23" name="TextBox 10">
            <a:extLst>
              <a:ext uri="{FF2B5EF4-FFF2-40B4-BE49-F238E27FC236}">
                <a16:creationId xmlns:a16="http://schemas.microsoft.com/office/drawing/2014/main" id="{ECEE10F9-1E5D-6238-DF58-3FFBEDFA8383}"/>
              </a:ext>
            </a:extLst>
          </p:cNvPr>
          <p:cNvSpPr txBox="1"/>
          <p:nvPr/>
        </p:nvSpPr>
        <p:spPr>
          <a:xfrm>
            <a:off x="6676970" y="1431771"/>
            <a:ext cx="9177113" cy="663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53"/>
              </a:lnSpc>
              <a:spcBef>
                <a:spcPct val="0"/>
              </a:spcBef>
            </a:pPr>
            <a:r>
              <a:rPr lang="en-US" sz="3000" dirty="0">
                <a:solidFill>
                  <a:srgbClr val="056D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et"/>
                <a:ea typeface="Garet"/>
                <a:cs typeface="Garet"/>
                <a:sym typeface="Garet"/>
              </a:rPr>
              <a:t>Na </a:t>
            </a:r>
            <a:r>
              <a:rPr lang="en-US" sz="3000" dirty="0" err="1">
                <a:solidFill>
                  <a:srgbClr val="056D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et"/>
                <a:ea typeface="Garet"/>
                <a:cs typeface="Garet"/>
                <a:sym typeface="Garet"/>
              </a:rPr>
              <a:t>Faixa</a:t>
            </a:r>
            <a:r>
              <a:rPr lang="en-US" sz="3000" dirty="0">
                <a:solidFill>
                  <a:srgbClr val="056D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et"/>
                <a:ea typeface="Garet"/>
                <a:cs typeface="Garet"/>
                <a:sym typeface="Garet"/>
              </a:rPr>
              <a:t> de </a:t>
            </a:r>
            <a:r>
              <a:rPr lang="en-US" sz="3000" dirty="0" err="1">
                <a:solidFill>
                  <a:srgbClr val="056D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et"/>
                <a:ea typeface="Garet"/>
                <a:cs typeface="Garet"/>
                <a:sym typeface="Garet"/>
              </a:rPr>
              <a:t>Fronteira</a:t>
            </a:r>
            <a:r>
              <a:rPr lang="en-US" sz="3000" dirty="0">
                <a:solidFill>
                  <a:srgbClr val="056D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000" dirty="0" err="1">
                <a:solidFill>
                  <a:srgbClr val="056D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et"/>
                <a:ea typeface="Garet"/>
                <a:cs typeface="Garet"/>
                <a:sym typeface="Garet"/>
              </a:rPr>
              <a:t>em</a:t>
            </a:r>
            <a:r>
              <a:rPr lang="en-US" sz="3000" dirty="0">
                <a:solidFill>
                  <a:srgbClr val="056D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et"/>
                <a:ea typeface="Garet"/>
                <a:cs typeface="Garet"/>
                <a:sym typeface="Garet"/>
              </a:rPr>
              <a:t> Mato Grosso</a:t>
            </a:r>
          </a:p>
        </p:txBody>
      </p:sp>
      <p:sp>
        <p:nvSpPr>
          <p:cNvPr id="2" name="Freeform 4">
            <a:extLst>
              <a:ext uri="{FF2B5EF4-FFF2-40B4-BE49-F238E27FC236}">
                <a16:creationId xmlns:a16="http://schemas.microsoft.com/office/drawing/2014/main" id="{8128DBA2-EC37-5322-EBE2-85B35638BF60}"/>
              </a:ext>
            </a:extLst>
          </p:cNvPr>
          <p:cNvSpPr/>
          <p:nvPr/>
        </p:nvSpPr>
        <p:spPr>
          <a:xfrm>
            <a:off x="6553200" y="2393018"/>
            <a:ext cx="9505139" cy="6162515"/>
          </a:xfrm>
          <a:custGeom>
            <a:avLst/>
            <a:gdLst/>
            <a:ahLst/>
            <a:cxnLst/>
            <a:rect l="l" t="t" r="r" b="b"/>
            <a:pathLst>
              <a:path w="10457322" h="7400062">
                <a:moveTo>
                  <a:pt x="0" y="0"/>
                </a:moveTo>
                <a:lnTo>
                  <a:pt x="10457322" y="0"/>
                </a:lnTo>
                <a:lnTo>
                  <a:pt x="10457322" y="7400061"/>
                </a:lnTo>
                <a:lnTo>
                  <a:pt x="0" y="74000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6" r="-6"/>
            </a:stretch>
          </a:blipFill>
        </p:spPr>
      </p:sp>
    </p:spTree>
    <p:extLst>
      <p:ext uri="{BB962C8B-B14F-4D97-AF65-F5344CB8AC3E}">
        <p14:creationId xmlns:p14="http://schemas.microsoft.com/office/powerpoint/2010/main" val="3342659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02"/>
            <a:ext cx="18285112" cy="10286098"/>
            <a:chOff x="0" y="0"/>
            <a:chExt cx="24380150" cy="137147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0189" cy="13714857"/>
            </a:xfrm>
            <a:custGeom>
              <a:avLst/>
              <a:gdLst/>
              <a:ahLst/>
              <a:cxnLst/>
              <a:rect l="l" t="t" r="r" b="b"/>
              <a:pathLst>
                <a:path w="24380189" h="13714857">
                  <a:moveTo>
                    <a:pt x="0" y="0"/>
                  </a:moveTo>
                  <a:lnTo>
                    <a:pt x="24380189" y="0"/>
                  </a:lnTo>
                  <a:lnTo>
                    <a:pt x="24380189" y="13714857"/>
                  </a:lnTo>
                  <a:lnTo>
                    <a:pt x="0" y="13714857"/>
                  </a:lnTo>
                  <a:close/>
                </a:path>
              </a:pathLst>
            </a:custGeom>
            <a:solidFill>
              <a:srgbClr val="056D4F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6203636" y="4199617"/>
            <a:ext cx="5880727" cy="1886864"/>
          </a:xfrm>
          <a:custGeom>
            <a:avLst/>
            <a:gdLst/>
            <a:ahLst/>
            <a:cxnLst/>
            <a:rect l="l" t="t" r="r" b="b"/>
            <a:pathLst>
              <a:path w="5880727" h="1886864">
                <a:moveTo>
                  <a:pt x="0" y="0"/>
                </a:moveTo>
                <a:lnTo>
                  <a:pt x="5880728" y="0"/>
                </a:lnTo>
                <a:lnTo>
                  <a:pt x="5880728" y="1886864"/>
                </a:lnTo>
                <a:lnTo>
                  <a:pt x="0" y="18868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" r="-3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953758" y="8967330"/>
            <a:ext cx="384042" cy="467637"/>
          </a:xfrm>
          <a:custGeom>
            <a:avLst/>
            <a:gdLst/>
            <a:ahLst/>
            <a:cxnLst/>
            <a:rect l="l" t="t" r="r" b="b"/>
            <a:pathLst>
              <a:path w="384042" h="467637">
                <a:moveTo>
                  <a:pt x="0" y="0"/>
                </a:moveTo>
                <a:lnTo>
                  <a:pt x="384042" y="0"/>
                </a:lnTo>
                <a:lnTo>
                  <a:pt x="384042" y="467636"/>
                </a:lnTo>
                <a:lnTo>
                  <a:pt x="0" y="4676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150811" t="-27" r="-649811" b="-27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-42846"/>
            <a:ext cx="3408881" cy="2301371"/>
          </a:xfrm>
          <a:custGeom>
            <a:avLst/>
            <a:gdLst/>
            <a:ahLst/>
            <a:cxnLst/>
            <a:rect l="l" t="t" r="r" b="b"/>
            <a:pathLst>
              <a:path w="3408881" h="2301371">
                <a:moveTo>
                  <a:pt x="0" y="0"/>
                </a:moveTo>
                <a:lnTo>
                  <a:pt x="3408881" y="0"/>
                </a:lnTo>
                <a:lnTo>
                  <a:pt x="3408881" y="2301371"/>
                </a:lnTo>
                <a:lnTo>
                  <a:pt x="0" y="23013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" r="-3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696200" y="9091622"/>
            <a:ext cx="219053" cy="219053"/>
          </a:xfrm>
          <a:custGeom>
            <a:avLst/>
            <a:gdLst/>
            <a:ahLst/>
            <a:cxnLst/>
            <a:rect l="l" t="t" r="r" b="b"/>
            <a:pathLst>
              <a:path w="219053" h="219053">
                <a:moveTo>
                  <a:pt x="0" y="0"/>
                </a:moveTo>
                <a:lnTo>
                  <a:pt x="219053" y="0"/>
                </a:lnTo>
                <a:lnTo>
                  <a:pt x="219053" y="219053"/>
                </a:lnTo>
                <a:lnTo>
                  <a:pt x="0" y="2190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337800" y="9098571"/>
            <a:ext cx="2148857" cy="238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84"/>
              </a:lnSpc>
              <a:spcBef>
                <a:spcPct val="0"/>
              </a:spcBef>
            </a:pPr>
            <a:r>
              <a:rPr lang="en-US" sz="1487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fundiario@famato.org.br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987531" y="9072572"/>
            <a:ext cx="1848996" cy="238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84"/>
              </a:lnSpc>
              <a:spcBef>
                <a:spcPct val="0"/>
              </a:spcBef>
            </a:pPr>
            <a:r>
              <a:rPr lang="en-US" sz="1487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sistemafamato.org.br</a:t>
            </a:r>
          </a:p>
        </p:txBody>
      </p:sp>
      <p:sp>
        <p:nvSpPr>
          <p:cNvPr id="10" name="Freeform 10"/>
          <p:cNvSpPr/>
          <p:nvPr/>
        </p:nvSpPr>
        <p:spPr>
          <a:xfrm>
            <a:off x="5835239" y="8967330"/>
            <a:ext cx="368397" cy="448587"/>
          </a:xfrm>
          <a:custGeom>
            <a:avLst/>
            <a:gdLst/>
            <a:ahLst/>
            <a:cxnLst/>
            <a:rect l="l" t="t" r="r" b="b"/>
            <a:pathLst>
              <a:path w="368397" h="448587">
                <a:moveTo>
                  <a:pt x="0" y="0"/>
                </a:moveTo>
                <a:lnTo>
                  <a:pt x="368397" y="0"/>
                </a:lnTo>
                <a:lnTo>
                  <a:pt x="368397" y="448586"/>
                </a:lnTo>
                <a:lnTo>
                  <a:pt x="0" y="4485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480" t="-55" r="-1798143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6203636" y="9072572"/>
            <a:ext cx="1152150" cy="238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84"/>
              </a:lnSpc>
              <a:spcBef>
                <a:spcPct val="0"/>
              </a:spcBef>
            </a:pPr>
            <a:r>
              <a:rPr lang="en-US" sz="1487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65 3928 4400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1BFA109-5F8D-6476-1332-D55B09DE27BC}"/>
              </a:ext>
            </a:extLst>
          </p:cNvPr>
          <p:cNvSpPr txBox="1"/>
          <p:nvPr/>
        </p:nvSpPr>
        <p:spPr>
          <a:xfrm>
            <a:off x="3406589" y="2761582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  <a:t>Obrigado!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05000" y="2322596"/>
            <a:ext cx="6469494" cy="2564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17825" lvl="1" indent="-457200">
              <a:lnSpc>
                <a:spcPts val="4008"/>
              </a:lnSpc>
              <a:buFont typeface="Wingdings" panose="05000000000000000000" pitchFamily="2" charset="2"/>
              <a:buChar char="q"/>
            </a:pPr>
            <a:r>
              <a:rPr lang="en-US" sz="334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28 </a:t>
            </a:r>
            <a:r>
              <a:rPr lang="en-US" sz="334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municípios</a:t>
            </a:r>
            <a:r>
              <a:rPr lang="en-US" sz="334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de MT</a:t>
            </a:r>
          </a:p>
          <a:p>
            <a:pPr marL="817825" lvl="1" indent="-457200" algn="l">
              <a:lnSpc>
                <a:spcPts val="4008"/>
              </a:lnSpc>
              <a:buFont typeface="Wingdings" panose="05000000000000000000" pitchFamily="2" charset="2"/>
              <a:buChar char="q"/>
            </a:pPr>
            <a:r>
              <a:rPr lang="en-US" sz="334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15 </a:t>
            </a:r>
            <a:r>
              <a:rPr lang="en-US" sz="334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sindicatos</a:t>
            </a:r>
            <a:r>
              <a:rPr lang="en-US" sz="334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334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rurais</a:t>
            </a:r>
            <a:endParaRPr lang="en-US" sz="3340" dirty="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817825" lvl="1" indent="-457200" algn="l">
              <a:lnSpc>
                <a:spcPts val="4008"/>
              </a:lnSpc>
              <a:buFont typeface="Wingdings" panose="05000000000000000000" pitchFamily="2" charset="2"/>
              <a:buChar char="q"/>
            </a:pPr>
            <a:r>
              <a:rPr lang="en-US" sz="334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3 </a:t>
            </a:r>
            <a:r>
              <a:rPr lang="en-US" sz="334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Regionais</a:t>
            </a:r>
            <a:r>
              <a:rPr lang="en-US" sz="334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Sistema Famato VI – VII – VIII</a:t>
            </a:r>
          </a:p>
          <a:p>
            <a:pPr algn="just">
              <a:lnSpc>
                <a:spcPts val="4008"/>
              </a:lnSpc>
              <a:spcBef>
                <a:spcPct val="0"/>
              </a:spcBef>
            </a:pPr>
            <a:endParaRPr lang="en-US" sz="3340" dirty="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607455" y="821848"/>
            <a:ext cx="7656324" cy="5654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b="1" dirty="0">
                <a:solidFill>
                  <a:srgbClr val="056D4F"/>
                </a:solidFill>
                <a:latin typeface="Ubuntu Bold"/>
                <a:ea typeface="Ubuntu Bold"/>
                <a:cs typeface="Ubuntu Bold"/>
                <a:sym typeface="Ubuntu Bold"/>
              </a:rPr>
              <a:t>FAIXA DE FRONTEIRA EM MT</a:t>
            </a:r>
          </a:p>
        </p:txBody>
      </p:sp>
      <p:sp>
        <p:nvSpPr>
          <p:cNvPr id="4" name="Freeform 4"/>
          <p:cNvSpPr/>
          <p:nvPr/>
        </p:nvSpPr>
        <p:spPr>
          <a:xfrm>
            <a:off x="15392400" y="0"/>
            <a:ext cx="2702021" cy="949929"/>
          </a:xfrm>
          <a:custGeom>
            <a:avLst/>
            <a:gdLst/>
            <a:ahLst/>
            <a:cxnLst/>
            <a:rect l="l" t="t" r="r" b="b"/>
            <a:pathLst>
              <a:path w="2702021" h="949929">
                <a:moveTo>
                  <a:pt x="0" y="0"/>
                </a:moveTo>
                <a:lnTo>
                  <a:pt x="2702022" y="0"/>
                </a:lnTo>
                <a:lnTo>
                  <a:pt x="2702022" y="949929"/>
                </a:lnTo>
                <a:lnTo>
                  <a:pt x="0" y="9499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0"/>
            <a:ext cx="3408881" cy="2301371"/>
          </a:xfrm>
          <a:custGeom>
            <a:avLst/>
            <a:gdLst/>
            <a:ahLst/>
            <a:cxnLst/>
            <a:rect l="l" t="t" r="r" b="b"/>
            <a:pathLst>
              <a:path w="3408881" h="2301371">
                <a:moveTo>
                  <a:pt x="0" y="0"/>
                </a:moveTo>
                <a:lnTo>
                  <a:pt x="3408881" y="0"/>
                </a:lnTo>
                <a:lnTo>
                  <a:pt x="3408881" y="2301371"/>
                </a:lnTo>
                <a:lnTo>
                  <a:pt x="0" y="23013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" r="-3"/>
            </a:stretch>
          </a:blipFill>
        </p:spPr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C972261-1AD3-8D8A-7F75-9B7731B919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306" y="4737392"/>
            <a:ext cx="7315387" cy="4901908"/>
          </a:xfrm>
          <a:prstGeom prst="rect">
            <a:avLst/>
          </a:prstGeom>
        </p:spPr>
      </p:pic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CAC8C365-9C37-7A8B-8D34-C697399410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138191"/>
              </p:ext>
            </p:extLst>
          </p:nvPr>
        </p:nvGraphicFramePr>
        <p:xfrm>
          <a:off x="9303204" y="2476500"/>
          <a:ext cx="8056158" cy="6458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90687">
                  <a:extLst>
                    <a:ext uri="{9D8B030D-6E8A-4147-A177-3AD203B41FA5}">
                      <a16:colId xmlns:a16="http://schemas.microsoft.com/office/drawing/2014/main" val="1546477535"/>
                    </a:ext>
                  </a:extLst>
                </a:gridCol>
                <a:gridCol w="3965471">
                  <a:extLst>
                    <a:ext uri="{9D8B030D-6E8A-4147-A177-3AD203B41FA5}">
                      <a16:colId xmlns:a16="http://schemas.microsoft.com/office/drawing/2014/main" val="3116959325"/>
                    </a:ext>
                  </a:extLst>
                </a:gridCol>
              </a:tblGrid>
              <a:tr h="371176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buNone/>
                      </a:pPr>
                      <a:r>
                        <a:rPr lang="pt-BR" sz="2400" b="0" kern="100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</a:rPr>
                        <a:t>Araputanga</a:t>
                      </a:r>
                      <a:endParaRPr lang="pt-BR" sz="2400" b="0" kern="100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2400" b="0" kern="100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</a:rPr>
                        <a:t>Nossa Senhora do Livramento</a:t>
                      </a:r>
                      <a:endParaRPr lang="pt-BR" sz="2400" b="0" kern="100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579695"/>
                  </a:ext>
                </a:extLst>
              </a:tr>
              <a:tr h="371176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buNone/>
                      </a:pPr>
                      <a:r>
                        <a:rPr lang="pt-BR" sz="2400" b="0" kern="100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</a:rPr>
                        <a:t>Barão de Melgaço</a:t>
                      </a:r>
                      <a:endParaRPr lang="pt-BR" sz="2400" b="0" kern="100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2400" b="0" kern="100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</a:rPr>
                        <a:t>Nova Lacerda</a:t>
                      </a:r>
                      <a:endParaRPr lang="pt-BR" sz="2400" b="0" kern="100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797482"/>
                  </a:ext>
                </a:extLst>
              </a:tr>
              <a:tr h="371176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buNone/>
                      </a:pPr>
                      <a:r>
                        <a:rPr lang="pt-BR" sz="2400" b="0" kern="100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</a:rPr>
                        <a:t>Barra do Bugre</a:t>
                      </a:r>
                      <a:endParaRPr lang="pt-BR" sz="2400" b="0" kern="100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2400" b="0" kern="100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</a:rPr>
                        <a:t>Poconé</a:t>
                      </a:r>
                      <a:endParaRPr lang="pt-BR" sz="2400" b="0" kern="100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490479"/>
                  </a:ext>
                </a:extLst>
              </a:tr>
              <a:tr h="371176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buNone/>
                      </a:pPr>
                      <a:r>
                        <a:rPr lang="pt-BR" sz="2400" b="0" kern="10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</a:rPr>
                        <a:t>Cáceres</a:t>
                      </a:r>
                      <a:endParaRPr lang="pt-BR" sz="2400" b="0" kern="10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2400" b="0" kern="100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</a:rPr>
                        <a:t>Pontes e Lacerda</a:t>
                      </a:r>
                      <a:endParaRPr lang="pt-BR" sz="2400" b="0" kern="100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843768"/>
                  </a:ext>
                </a:extLst>
              </a:tr>
              <a:tr h="371176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buNone/>
                      </a:pPr>
                      <a:r>
                        <a:rPr lang="pt-BR" sz="2400" b="0" kern="100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</a:rPr>
                        <a:t>Campos de Júlio</a:t>
                      </a:r>
                      <a:endParaRPr lang="pt-BR" sz="2400" b="0" kern="100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2400" b="0" kern="100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</a:rPr>
                        <a:t>Porto Esperidião</a:t>
                      </a:r>
                      <a:endParaRPr lang="pt-BR" sz="2400" b="0" kern="100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530850"/>
                  </a:ext>
                </a:extLst>
              </a:tr>
              <a:tr h="371176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buNone/>
                      </a:pPr>
                      <a:r>
                        <a:rPr lang="pt-BR" sz="2400" b="0" kern="100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</a:rPr>
                        <a:t>Comodoro</a:t>
                      </a:r>
                      <a:endParaRPr lang="pt-BR" sz="2400" b="0" kern="100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2400" b="0" kern="100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</a:rPr>
                        <a:t>Porto Estrela</a:t>
                      </a:r>
                      <a:endParaRPr lang="pt-BR" sz="2400" b="0" kern="100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778423"/>
                  </a:ext>
                </a:extLst>
              </a:tr>
              <a:tr h="371176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buNone/>
                      </a:pPr>
                      <a:r>
                        <a:rPr lang="pt-BR" sz="2400" b="0" kern="100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</a:rPr>
                        <a:t>Conquista D’Oeste</a:t>
                      </a:r>
                      <a:endParaRPr lang="pt-BR" sz="2400" b="0" kern="100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2400" b="0" kern="100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</a:rPr>
                        <a:t>São José dos Quatro Marcos</a:t>
                      </a:r>
                      <a:endParaRPr lang="pt-BR" sz="2400" b="0" kern="100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975646"/>
                  </a:ext>
                </a:extLst>
              </a:tr>
              <a:tr h="371176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buNone/>
                      </a:pPr>
                      <a:r>
                        <a:rPr lang="pt-BR" sz="2400" b="0" kern="100" dirty="0" err="1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</a:rPr>
                        <a:t>Curvelândia</a:t>
                      </a:r>
                      <a:endParaRPr lang="pt-BR" sz="2400" b="0" kern="100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2400" b="0" kern="100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</a:rPr>
                        <a:t>Reserva do Cabaçal</a:t>
                      </a:r>
                      <a:endParaRPr lang="pt-BR" sz="2400" b="0" kern="100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916083"/>
                  </a:ext>
                </a:extLst>
              </a:tr>
              <a:tr h="506531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buNone/>
                      </a:pPr>
                      <a:r>
                        <a:rPr lang="pt-BR" sz="2400" b="0" kern="100" dirty="0" err="1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</a:rPr>
                        <a:t>Figueirópolis</a:t>
                      </a:r>
                      <a:r>
                        <a:rPr lang="pt-BR" sz="2400" b="0" kern="100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</a:rPr>
                        <a:t> D’Oeste</a:t>
                      </a:r>
                      <a:endParaRPr lang="pt-BR" sz="2400" b="0" kern="100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2400" b="0" kern="100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</a:rPr>
                        <a:t>Rio Branco</a:t>
                      </a:r>
                      <a:endParaRPr lang="pt-BR" sz="2400" b="0" kern="100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314780"/>
                  </a:ext>
                </a:extLst>
              </a:tr>
              <a:tr h="371176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buNone/>
                      </a:pPr>
                      <a:r>
                        <a:rPr lang="pt-BR" sz="2400" b="0" kern="100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</a:rPr>
                        <a:t>Glória D’Oeste</a:t>
                      </a:r>
                      <a:endParaRPr lang="pt-BR" sz="2400" b="0" kern="100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2400" b="0" kern="100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</a:rPr>
                        <a:t>Salto do Céu</a:t>
                      </a:r>
                      <a:endParaRPr lang="pt-BR" sz="2400" b="0" kern="100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292073"/>
                  </a:ext>
                </a:extLst>
              </a:tr>
              <a:tr h="371176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buNone/>
                      </a:pPr>
                      <a:r>
                        <a:rPr lang="pt-BR" sz="2400" b="0" kern="10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</a:rPr>
                        <a:t>Indiavaí</a:t>
                      </a:r>
                      <a:endParaRPr lang="pt-BR" sz="2400" b="0" kern="10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2400" b="0" kern="100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</a:rPr>
                        <a:t>Sapezal</a:t>
                      </a:r>
                      <a:endParaRPr lang="pt-BR" sz="2400" b="0" kern="100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277544"/>
                  </a:ext>
                </a:extLst>
              </a:tr>
              <a:tr h="371176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buNone/>
                      </a:pPr>
                      <a:r>
                        <a:rPr lang="pt-BR" sz="2400" b="0" kern="100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</a:rPr>
                        <a:t>Jauru</a:t>
                      </a:r>
                      <a:endParaRPr lang="pt-BR" sz="2400" b="0" kern="100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2400" b="0" kern="100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</a:rPr>
                        <a:t>Tangará da Serra</a:t>
                      </a:r>
                      <a:endParaRPr lang="pt-BR" sz="2400" b="0" kern="100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230588"/>
                  </a:ext>
                </a:extLst>
              </a:tr>
              <a:tr h="371176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buNone/>
                      </a:pPr>
                      <a:r>
                        <a:rPr lang="pt-BR" sz="2400" b="0" kern="100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</a:rPr>
                        <a:t>Lambari D’Oeste</a:t>
                      </a:r>
                      <a:endParaRPr lang="pt-BR" sz="2400" b="0" kern="100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2400" b="0" kern="100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</a:rPr>
                        <a:t>Vale de São Domingos</a:t>
                      </a:r>
                      <a:endParaRPr lang="pt-BR" sz="2400" b="0" kern="100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007001"/>
                  </a:ext>
                </a:extLst>
              </a:tr>
              <a:tr h="371176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buNone/>
                      </a:pPr>
                      <a:r>
                        <a:rPr lang="pt-BR" sz="2400" b="0" kern="100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</a:rPr>
                        <a:t>Mirassol D’Oeste</a:t>
                      </a:r>
                      <a:endParaRPr lang="pt-BR" sz="2400" b="0" kern="100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2400" b="0" kern="100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</a:rPr>
                        <a:t>Vila Bela da Santíssima Trindade</a:t>
                      </a:r>
                      <a:endParaRPr lang="pt-BR" sz="2400" b="0" kern="100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95845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5D8DBC-AB27-5178-D1A3-BA22DDBFA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5A8C31C1-8D57-89DC-0447-7D5B475DE829}"/>
              </a:ext>
            </a:extLst>
          </p:cNvPr>
          <p:cNvSpPr/>
          <p:nvPr/>
        </p:nvSpPr>
        <p:spPr>
          <a:xfrm>
            <a:off x="15162629" y="78771"/>
            <a:ext cx="2702021" cy="949929"/>
          </a:xfrm>
          <a:custGeom>
            <a:avLst/>
            <a:gdLst/>
            <a:ahLst/>
            <a:cxnLst/>
            <a:rect l="l" t="t" r="r" b="b"/>
            <a:pathLst>
              <a:path w="2702021" h="949929">
                <a:moveTo>
                  <a:pt x="0" y="0"/>
                </a:moveTo>
                <a:lnTo>
                  <a:pt x="2702022" y="0"/>
                </a:lnTo>
                <a:lnTo>
                  <a:pt x="2702022" y="949929"/>
                </a:lnTo>
                <a:lnTo>
                  <a:pt x="0" y="9499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6AA98FF-832C-288D-7FB1-3800A9D40D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621"/>
          <a:stretch/>
        </p:blipFill>
        <p:spPr>
          <a:xfrm>
            <a:off x="381000" y="1523797"/>
            <a:ext cx="17300653" cy="8684432"/>
          </a:xfrm>
          <a:prstGeom prst="rect">
            <a:avLst/>
          </a:prstGeom>
        </p:spPr>
      </p:pic>
      <p:sp>
        <p:nvSpPr>
          <p:cNvPr id="10" name="Freeform 7">
            <a:extLst>
              <a:ext uri="{FF2B5EF4-FFF2-40B4-BE49-F238E27FC236}">
                <a16:creationId xmlns:a16="http://schemas.microsoft.com/office/drawing/2014/main" id="{E46F4540-531A-485E-F981-06EEE30A0567}"/>
              </a:ext>
            </a:extLst>
          </p:cNvPr>
          <p:cNvSpPr/>
          <p:nvPr/>
        </p:nvSpPr>
        <p:spPr>
          <a:xfrm>
            <a:off x="0" y="-42846"/>
            <a:ext cx="3408881" cy="2301371"/>
          </a:xfrm>
          <a:custGeom>
            <a:avLst/>
            <a:gdLst/>
            <a:ahLst/>
            <a:cxnLst/>
            <a:rect l="l" t="t" r="r" b="b"/>
            <a:pathLst>
              <a:path w="3408881" h="2301371">
                <a:moveTo>
                  <a:pt x="0" y="0"/>
                </a:moveTo>
                <a:lnTo>
                  <a:pt x="3408881" y="0"/>
                </a:lnTo>
                <a:lnTo>
                  <a:pt x="3408881" y="2301371"/>
                </a:lnTo>
                <a:lnTo>
                  <a:pt x="0" y="23013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" r="-3"/>
            </a:stretch>
          </a:blipFill>
        </p:spPr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21C6EA17-34D4-EC5C-19A0-A64DC21480D7}"/>
              </a:ext>
            </a:extLst>
          </p:cNvPr>
          <p:cNvSpPr txBox="1"/>
          <p:nvPr/>
        </p:nvSpPr>
        <p:spPr>
          <a:xfrm>
            <a:off x="5029200" y="674348"/>
            <a:ext cx="9148979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4000" b="1" dirty="0">
                <a:solidFill>
                  <a:srgbClr val="056D4F"/>
                </a:solidFill>
                <a:latin typeface="Ubuntu Bold"/>
                <a:ea typeface="Ubuntu Bold"/>
                <a:cs typeface="Ubuntu Bold"/>
                <a:sym typeface="Ubuntu Bold"/>
              </a:rPr>
              <a:t>PROCEDIMENTO PARA A RATIFICAÇÃO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DDB08E1-B8AF-3117-F7F0-AE8A7D4C6947}"/>
              </a:ext>
            </a:extLst>
          </p:cNvPr>
          <p:cNvSpPr/>
          <p:nvPr/>
        </p:nvSpPr>
        <p:spPr>
          <a:xfrm>
            <a:off x="15773400" y="7353300"/>
            <a:ext cx="381000" cy="228600"/>
          </a:xfrm>
          <a:prstGeom prst="rect">
            <a:avLst/>
          </a:prstGeom>
          <a:solidFill>
            <a:srgbClr val="B0D59D"/>
          </a:solidFill>
          <a:ln>
            <a:solidFill>
              <a:srgbClr val="C3D69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4969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E20D2-9488-10EE-721C-B4ABC2639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4C14B913-DAE1-F787-995E-92749D1FC414}"/>
              </a:ext>
            </a:extLst>
          </p:cNvPr>
          <p:cNvSpPr/>
          <p:nvPr/>
        </p:nvSpPr>
        <p:spPr>
          <a:xfrm>
            <a:off x="15162629" y="78771"/>
            <a:ext cx="2702021" cy="949929"/>
          </a:xfrm>
          <a:custGeom>
            <a:avLst/>
            <a:gdLst/>
            <a:ahLst/>
            <a:cxnLst/>
            <a:rect l="l" t="t" r="r" b="b"/>
            <a:pathLst>
              <a:path w="2702021" h="949929">
                <a:moveTo>
                  <a:pt x="0" y="0"/>
                </a:moveTo>
                <a:lnTo>
                  <a:pt x="2702022" y="0"/>
                </a:lnTo>
                <a:lnTo>
                  <a:pt x="2702022" y="949929"/>
                </a:lnTo>
                <a:lnTo>
                  <a:pt x="0" y="9499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36809905-80A1-1093-9A6F-2931CD0D1BC9}"/>
              </a:ext>
            </a:extLst>
          </p:cNvPr>
          <p:cNvSpPr txBox="1"/>
          <p:nvPr/>
        </p:nvSpPr>
        <p:spPr>
          <a:xfrm>
            <a:off x="3034223" y="567035"/>
            <a:ext cx="12516919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000" b="1" dirty="0">
                <a:solidFill>
                  <a:srgbClr val="056D4F"/>
                </a:solidFill>
                <a:latin typeface="Ubuntu Bold"/>
                <a:ea typeface="Ubuntu Bold"/>
                <a:cs typeface="Ubuntu Bold"/>
                <a:sym typeface="Ubuntu Bold"/>
              </a:rPr>
              <a:t>PROCEDIMENTO  DE RATIFICAÇÃO</a:t>
            </a:r>
          </a:p>
          <a:p>
            <a:pPr algn="ctr"/>
            <a:r>
              <a:rPr lang="en-US" sz="3000" b="1" dirty="0">
                <a:solidFill>
                  <a:srgbClr val="056D4F"/>
                </a:solidFill>
                <a:latin typeface="Ubuntu Bold"/>
                <a:ea typeface="Ubuntu Bold"/>
                <a:cs typeface="Ubuntu Bold"/>
                <a:sym typeface="Ubuntu Bold"/>
              </a:rPr>
              <a:t>ESTABELECIDO PELA CORREGEDORIA GERAL DE JUSTUÇA  DE MT</a:t>
            </a: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84D5BF71-2319-38C9-C85D-55CB490FE107}"/>
              </a:ext>
            </a:extLst>
          </p:cNvPr>
          <p:cNvSpPr/>
          <p:nvPr/>
        </p:nvSpPr>
        <p:spPr>
          <a:xfrm>
            <a:off x="0" y="-42846"/>
            <a:ext cx="3408881" cy="2301371"/>
          </a:xfrm>
          <a:custGeom>
            <a:avLst/>
            <a:gdLst/>
            <a:ahLst/>
            <a:cxnLst/>
            <a:rect l="l" t="t" r="r" b="b"/>
            <a:pathLst>
              <a:path w="3408881" h="2301371">
                <a:moveTo>
                  <a:pt x="0" y="0"/>
                </a:moveTo>
                <a:lnTo>
                  <a:pt x="3408881" y="0"/>
                </a:lnTo>
                <a:lnTo>
                  <a:pt x="3408881" y="2301371"/>
                </a:lnTo>
                <a:lnTo>
                  <a:pt x="0" y="23013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" r="-3"/>
            </a:stretch>
          </a:blipFill>
        </p:spPr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5EC93C0D-0C14-53FA-8465-D47E114BC8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243501"/>
              </p:ext>
            </p:extLst>
          </p:nvPr>
        </p:nvGraphicFramePr>
        <p:xfrm>
          <a:off x="1587753" y="2552700"/>
          <a:ext cx="15112493" cy="571500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323794">
                  <a:extLst>
                    <a:ext uri="{9D8B030D-6E8A-4147-A177-3AD203B41FA5}">
                      <a16:colId xmlns:a16="http://schemas.microsoft.com/office/drawing/2014/main" val="1735856992"/>
                    </a:ext>
                  </a:extLst>
                </a:gridCol>
                <a:gridCol w="13788699">
                  <a:extLst>
                    <a:ext uri="{9D8B030D-6E8A-4147-A177-3AD203B41FA5}">
                      <a16:colId xmlns:a16="http://schemas.microsoft.com/office/drawing/2014/main" val="3793773212"/>
                    </a:ext>
                  </a:extLst>
                </a:gridCol>
              </a:tblGrid>
              <a:tr h="1266553">
                <a:tc>
                  <a:txBody>
                    <a:bodyPr/>
                    <a:lstStyle/>
                    <a:p>
                      <a:pPr algn="ctr"/>
                      <a:endParaRPr lang="pt-BR" sz="35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pt-BR" sz="35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4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Requerimento formulado nos termos da Lei 13.178/2015 com indicação do artigo que se aplica ao caso em concreto (considerando a área da matrícula do imóvel no momento da publicação da lei), motivos, direitos </a:t>
                      </a:r>
                      <a:r>
                        <a:rPr lang="pt-BR" sz="2400" b="0" i="0" u="none" strike="noStrike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etc</a:t>
                      </a:r>
                      <a:r>
                        <a:rPr lang="pt-BR" sz="24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protocolado por um advogado.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76038014"/>
                  </a:ext>
                </a:extLst>
              </a:tr>
              <a:tr h="1656261">
                <a:tc>
                  <a:txBody>
                    <a:bodyPr/>
                    <a:lstStyle/>
                    <a:p>
                      <a:pPr algn="ctr"/>
                      <a:endParaRPr lang="pt-BR" sz="35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pt-BR" sz="35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4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Cadeia dominial do imóvel até a origem de sua titulação pelo Poder Público, com fundamento no artigo 3º e incisos da Lei 13.178/2015 acompanhada de estudo técnico e analítico da sua continuidade, que mencione a data e origem da titulação pelo Estado e em qual das hipóteses previstas no art. 3º da Lei 13.178/2015 a ratificação pretendida se enquadrar.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3047563"/>
                  </a:ext>
                </a:extLst>
              </a:tr>
              <a:tr h="1266553">
                <a:tc>
                  <a:txBody>
                    <a:bodyPr/>
                    <a:lstStyle/>
                    <a:p>
                      <a:pPr algn="ctr"/>
                      <a:endParaRPr lang="pt-BR" sz="35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pt-BR" sz="35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</a:p>
                    <a:p>
                      <a:pPr algn="ctr"/>
                      <a:endParaRPr lang="pt-BR" sz="35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4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Planta e laudo técnico demonstrativo da localização do imóvel na faixa de fronteira, devidamente elaborados por profissional técnico habilitado.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7844147"/>
                  </a:ext>
                </a:extLst>
              </a:tr>
              <a:tr h="1100546">
                <a:tc>
                  <a:txBody>
                    <a:bodyPr/>
                    <a:lstStyle/>
                    <a:p>
                      <a:pPr algn="ctr"/>
                      <a:r>
                        <a:rPr lang="pt-BR" sz="3500" b="1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 (Anotação de Responsabilidade Técnica) e/ou TRT (Termo de Responsabilidade Técnica),</a:t>
                      </a:r>
                    </a:p>
                    <a:p>
                      <a:r>
                        <a:rPr lang="pt-BR" sz="24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profissional quitada, via original, devidamente assinada.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4975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6661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51DC43-0F5A-3918-6DD1-86174A23A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40A0C899-43B0-5DD8-24D2-0C95B0856CC5}"/>
              </a:ext>
            </a:extLst>
          </p:cNvPr>
          <p:cNvSpPr/>
          <p:nvPr/>
        </p:nvSpPr>
        <p:spPr>
          <a:xfrm>
            <a:off x="15162629" y="78771"/>
            <a:ext cx="2702021" cy="949929"/>
          </a:xfrm>
          <a:custGeom>
            <a:avLst/>
            <a:gdLst/>
            <a:ahLst/>
            <a:cxnLst/>
            <a:rect l="l" t="t" r="r" b="b"/>
            <a:pathLst>
              <a:path w="2702021" h="949929">
                <a:moveTo>
                  <a:pt x="0" y="0"/>
                </a:moveTo>
                <a:lnTo>
                  <a:pt x="2702022" y="0"/>
                </a:lnTo>
                <a:lnTo>
                  <a:pt x="2702022" y="949929"/>
                </a:lnTo>
                <a:lnTo>
                  <a:pt x="0" y="9499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4C2390CB-67A1-0FA5-2239-F20CAB3A85EA}"/>
              </a:ext>
            </a:extLst>
          </p:cNvPr>
          <p:cNvSpPr/>
          <p:nvPr/>
        </p:nvSpPr>
        <p:spPr>
          <a:xfrm>
            <a:off x="0" y="-42846"/>
            <a:ext cx="3408881" cy="2301371"/>
          </a:xfrm>
          <a:custGeom>
            <a:avLst/>
            <a:gdLst/>
            <a:ahLst/>
            <a:cxnLst/>
            <a:rect l="l" t="t" r="r" b="b"/>
            <a:pathLst>
              <a:path w="3408881" h="2301371">
                <a:moveTo>
                  <a:pt x="0" y="0"/>
                </a:moveTo>
                <a:lnTo>
                  <a:pt x="3408881" y="0"/>
                </a:lnTo>
                <a:lnTo>
                  <a:pt x="3408881" y="2301371"/>
                </a:lnTo>
                <a:lnTo>
                  <a:pt x="0" y="23013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" r="-3"/>
            </a:stretch>
          </a:blipFill>
        </p:spPr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CCAD2028-94F7-D3C8-BEE4-15E9924AA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943759"/>
              </p:ext>
            </p:extLst>
          </p:nvPr>
        </p:nvGraphicFramePr>
        <p:xfrm>
          <a:off x="1718295" y="2268916"/>
          <a:ext cx="15211960" cy="661416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332507">
                  <a:extLst>
                    <a:ext uri="{9D8B030D-6E8A-4147-A177-3AD203B41FA5}">
                      <a16:colId xmlns:a16="http://schemas.microsoft.com/office/drawing/2014/main" val="1735856992"/>
                    </a:ext>
                  </a:extLst>
                </a:gridCol>
                <a:gridCol w="13879453">
                  <a:extLst>
                    <a:ext uri="{9D8B030D-6E8A-4147-A177-3AD203B41FA5}">
                      <a16:colId xmlns:a16="http://schemas.microsoft.com/office/drawing/2014/main" val="37937732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BR" sz="35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pt-BR" sz="3500" b="1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4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Comprovação de inexistência de questionamento ou reinvindicação na esfera administrativa, com base no artigo 1º, inciso I da Lei 13.178/2015 (sugestão: escritura pública de declaração autorizada pelo art. 1.364, III, § 3º da CNGCE/MT).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6705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sz="35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endParaRPr lang="pt-BR" sz="35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pt-BR" sz="3500" b="1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4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Comprovação de inexistência de questionamento ou reinvindicação na esfera judicial (Estadual e Federal) para atender ao disposto no artigo 1º, inciso I da Lei 13.178/2015. (sugestão: negativas de feitos da justiça estadual e federal de primeiro e segundo graus das comarcas da situação do imóvel e do domicílio do proprietário, quando este residir em local diverso da localização do imóvel, conforme art. 1.364, I da CNGCE/MT).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298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sz="35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pt-BR" sz="35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pt-BR" sz="35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pt-BR" sz="35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Certificação do INCRA, caso o imóvel já seja georreferenciado ou se este estiver dentro da exigência do artigo 2º, inciso I da Lei 13.178/2015.</a:t>
                      </a:r>
                    </a:p>
                    <a:p>
                      <a:pPr algn="just"/>
                      <a:r>
                        <a:rPr lang="pt-BR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Apresentar CCIR com classificação fundiária Produtiva e comprovação do cumprimento da função social da propriedade por meio de laudo técnico elaborado por profissional técnico habilitado (artigo 188 CF/88 – A° DI n. 5623) para as propriedade acima de 15 módulos fiscais. Vide artigo Art. 1.365-B, do Provimento 12/2024 CGJ/MT.</a:t>
                      </a:r>
                      <a:endParaRPr lang="pt-BR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8870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5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CCIR produtivo, CAR ativo e sem embargo, inscrição negativa em cadastro nacional de trabalho escravo e comprovar coincidência com área indígena ou quilombola. 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555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5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CND do ITR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4270727"/>
                  </a:ext>
                </a:extLst>
              </a:tr>
            </a:tbl>
          </a:graphicData>
        </a:graphic>
      </p:graphicFrame>
      <p:sp>
        <p:nvSpPr>
          <p:cNvPr id="2" name="TextBox 3">
            <a:extLst>
              <a:ext uri="{FF2B5EF4-FFF2-40B4-BE49-F238E27FC236}">
                <a16:creationId xmlns:a16="http://schemas.microsoft.com/office/drawing/2014/main" id="{E6E9336D-D77A-7CFD-EB95-536D33AB775C}"/>
              </a:ext>
            </a:extLst>
          </p:cNvPr>
          <p:cNvSpPr txBox="1"/>
          <p:nvPr/>
        </p:nvSpPr>
        <p:spPr>
          <a:xfrm>
            <a:off x="3027296" y="420921"/>
            <a:ext cx="12516919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000" b="1" dirty="0">
                <a:solidFill>
                  <a:srgbClr val="056D4F"/>
                </a:solidFill>
                <a:latin typeface="Ubuntu Bold"/>
                <a:ea typeface="Ubuntu Bold"/>
                <a:cs typeface="Ubuntu Bold"/>
                <a:sym typeface="Ubuntu Bold"/>
              </a:rPr>
              <a:t>PROCEDIMENTO  DE RATIFICAÇÃO</a:t>
            </a:r>
          </a:p>
          <a:p>
            <a:pPr algn="ctr"/>
            <a:r>
              <a:rPr lang="en-US" sz="3000" b="1" dirty="0">
                <a:solidFill>
                  <a:srgbClr val="056D4F"/>
                </a:solidFill>
                <a:latin typeface="Ubuntu Bold"/>
                <a:ea typeface="Ubuntu Bold"/>
                <a:cs typeface="Ubuntu Bold"/>
                <a:sym typeface="Ubuntu Bold"/>
              </a:rPr>
              <a:t>ESTABELECIDO PELA CORREGEDORIA GERAL DE JUSTUÇA  DE MT</a:t>
            </a:r>
          </a:p>
          <a:p>
            <a:pPr algn="ctr"/>
            <a:r>
              <a:rPr lang="en-US" sz="3000" b="1" dirty="0">
                <a:solidFill>
                  <a:srgbClr val="056D4F"/>
                </a:solidFill>
                <a:latin typeface="Ubuntu Bold"/>
                <a:ea typeface="Ubuntu Bold"/>
                <a:cs typeface="Ubuntu Bold"/>
                <a:sym typeface="Ubuntu Bold"/>
              </a:rPr>
              <a:t>PROV. 43/2019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6A0BFC-863C-0722-6997-70CCFD24310E}"/>
              </a:ext>
            </a:extLst>
          </p:cNvPr>
          <p:cNvSpPr txBox="1"/>
          <p:nvPr/>
        </p:nvSpPr>
        <p:spPr>
          <a:xfrm>
            <a:off x="1322855" y="9210753"/>
            <a:ext cx="159258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21250" lvl="1" indent="-360625" algn="just">
              <a:buFont typeface="Arial"/>
              <a:buChar char="•"/>
            </a:pPr>
            <a:r>
              <a:rPr lang="pt-BR" sz="2400" b="1" dirty="0"/>
              <a:t>Obs.:</a:t>
            </a:r>
            <a:r>
              <a:rPr lang="pt-BR" sz="2400" dirty="0"/>
              <a:t> Os itens 7 a 9 são obrigatórios apenas para imóveis com área superior a 15 módulos fiscais. Os demais itens aplicam-se a todos os imóveis a serem ratificados.</a:t>
            </a:r>
            <a:endParaRPr lang="en-US" sz="2400" dirty="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7102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46A57B-9222-1421-1495-B829FB2A6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A069DF72-4402-5732-63B0-73E135062E79}"/>
              </a:ext>
            </a:extLst>
          </p:cNvPr>
          <p:cNvSpPr/>
          <p:nvPr/>
        </p:nvSpPr>
        <p:spPr>
          <a:xfrm>
            <a:off x="15162629" y="78771"/>
            <a:ext cx="2702021" cy="949929"/>
          </a:xfrm>
          <a:custGeom>
            <a:avLst/>
            <a:gdLst/>
            <a:ahLst/>
            <a:cxnLst/>
            <a:rect l="l" t="t" r="r" b="b"/>
            <a:pathLst>
              <a:path w="2702021" h="949929">
                <a:moveTo>
                  <a:pt x="0" y="0"/>
                </a:moveTo>
                <a:lnTo>
                  <a:pt x="2702022" y="0"/>
                </a:lnTo>
                <a:lnTo>
                  <a:pt x="2702022" y="949929"/>
                </a:lnTo>
                <a:lnTo>
                  <a:pt x="0" y="9499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3C96A6EF-6884-C842-D01C-008449724383}"/>
              </a:ext>
            </a:extLst>
          </p:cNvPr>
          <p:cNvSpPr/>
          <p:nvPr/>
        </p:nvSpPr>
        <p:spPr>
          <a:xfrm>
            <a:off x="1" y="-42845"/>
            <a:ext cx="2084241" cy="1604945"/>
          </a:xfrm>
          <a:custGeom>
            <a:avLst/>
            <a:gdLst/>
            <a:ahLst/>
            <a:cxnLst/>
            <a:rect l="l" t="t" r="r" b="b"/>
            <a:pathLst>
              <a:path w="3408881" h="2301371">
                <a:moveTo>
                  <a:pt x="0" y="0"/>
                </a:moveTo>
                <a:lnTo>
                  <a:pt x="3408881" y="0"/>
                </a:lnTo>
                <a:lnTo>
                  <a:pt x="3408881" y="2301371"/>
                </a:lnTo>
                <a:lnTo>
                  <a:pt x="0" y="23013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" r="-3"/>
            </a:stretch>
          </a:blipFill>
        </p:spPr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B380C52-9E75-AAD2-D204-CEF43EE38E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2661" y="5210956"/>
            <a:ext cx="8352751" cy="4706089"/>
          </a:xfrm>
          <a:prstGeom prst="rect">
            <a:avLst/>
          </a:prstGeom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id="{6858D9F6-86FF-B2A3-2627-707B0BB4EEBB}"/>
              </a:ext>
            </a:extLst>
          </p:cNvPr>
          <p:cNvSpPr txBox="1"/>
          <p:nvPr/>
        </p:nvSpPr>
        <p:spPr>
          <a:xfrm>
            <a:off x="9617212" y="1570220"/>
            <a:ext cx="845820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17825" lvl="1" indent="-457200" algn="just">
              <a:lnSpc>
                <a:spcPts val="4008"/>
              </a:lnSpc>
              <a:buFont typeface="Wingdings" panose="05000000000000000000" pitchFamily="2" charset="2"/>
              <a:buChar char="Ø"/>
            </a:pPr>
            <a:r>
              <a:rPr lang="en-US" sz="334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Exigência</a:t>
            </a:r>
            <a:r>
              <a:rPr lang="en-US" sz="334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da </a:t>
            </a:r>
            <a:r>
              <a:rPr lang="en-US" sz="334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obtenção</a:t>
            </a:r>
            <a:r>
              <a:rPr lang="en-US" sz="334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de </a:t>
            </a:r>
            <a:r>
              <a:rPr lang="en-US" sz="334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certificação</a:t>
            </a:r>
            <a:r>
              <a:rPr lang="en-US" sz="334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 </a:t>
            </a:r>
            <a:r>
              <a:rPr lang="en-US" sz="334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na</a:t>
            </a:r>
            <a:r>
              <a:rPr lang="en-US" sz="334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base INCRA/SIGEF para as </a:t>
            </a:r>
            <a:r>
              <a:rPr lang="en-US" sz="334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propriedades</a:t>
            </a:r>
            <a:r>
              <a:rPr lang="en-US" sz="334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334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acima</a:t>
            </a:r>
            <a:r>
              <a:rPr lang="en-US" sz="334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de 15 </a:t>
            </a:r>
            <a:r>
              <a:rPr lang="en-US" sz="334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módulos</a:t>
            </a:r>
            <a:r>
              <a:rPr lang="en-US" sz="334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0B6BF12-5808-84C0-A27F-5DE77234BB77}"/>
              </a:ext>
            </a:extLst>
          </p:cNvPr>
          <p:cNvSpPr txBox="1"/>
          <p:nvPr/>
        </p:nvSpPr>
        <p:spPr>
          <a:xfrm>
            <a:off x="580229" y="3529459"/>
            <a:ext cx="852793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3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Área</a:t>
            </a:r>
            <a:r>
              <a:rPr lang="en-US" sz="33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da </a:t>
            </a:r>
            <a:r>
              <a:rPr lang="en-US" sz="33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Faixa</a:t>
            </a:r>
            <a:r>
              <a:rPr lang="en-US" sz="33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de </a:t>
            </a:r>
            <a:r>
              <a:rPr lang="en-US" sz="33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fronteira</a:t>
            </a:r>
            <a:r>
              <a:rPr lang="en-US" sz="33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em</a:t>
            </a:r>
            <a:r>
              <a:rPr lang="en-US" sz="33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MT: </a:t>
            </a:r>
            <a:r>
              <a:rPr lang="en-US" sz="3300" b="1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11.221.281,6 ha</a:t>
            </a:r>
            <a:endParaRPr lang="pt-BR" sz="3300" b="1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CF990CC-1E55-A266-564F-BAF0EC954B17}"/>
              </a:ext>
            </a:extLst>
          </p:cNvPr>
          <p:cNvSpPr txBox="1"/>
          <p:nvPr/>
        </p:nvSpPr>
        <p:spPr>
          <a:xfrm>
            <a:off x="529762" y="5155366"/>
            <a:ext cx="852793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3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Áreas</a:t>
            </a:r>
            <a:r>
              <a:rPr lang="en-US" sz="33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em</a:t>
            </a:r>
            <a:r>
              <a:rPr lang="en-US" sz="33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propriedades</a:t>
            </a:r>
            <a:r>
              <a:rPr lang="en-US" sz="33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:  </a:t>
            </a:r>
            <a:r>
              <a:rPr lang="en-US" sz="3300" b="1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9.441.866 ha</a:t>
            </a:r>
            <a:endParaRPr lang="pt-BR" sz="3300" b="1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615CD2A-717E-8CF4-FB4E-4CCEE95745CA}"/>
              </a:ext>
            </a:extLst>
          </p:cNvPr>
          <p:cNvSpPr/>
          <p:nvPr/>
        </p:nvSpPr>
        <p:spPr>
          <a:xfrm>
            <a:off x="9187563" y="38100"/>
            <a:ext cx="550088" cy="10287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D17D4B4-89FB-830C-BCD7-3BB6F1586D7D}"/>
              </a:ext>
            </a:extLst>
          </p:cNvPr>
          <p:cNvSpPr txBox="1"/>
          <p:nvPr/>
        </p:nvSpPr>
        <p:spPr>
          <a:xfrm>
            <a:off x="9817050" y="3830571"/>
            <a:ext cx="852793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3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Em Mato Grosso </a:t>
            </a:r>
            <a:r>
              <a:rPr lang="en-US" sz="33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até</a:t>
            </a:r>
            <a:r>
              <a:rPr lang="en-US" sz="33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o </a:t>
            </a:r>
            <a:r>
              <a:rPr lang="en-US" sz="33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presente</a:t>
            </a:r>
            <a:r>
              <a:rPr lang="en-US" sz="33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momento</a:t>
            </a:r>
            <a:r>
              <a:rPr lang="en-US" sz="33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temos</a:t>
            </a:r>
            <a:r>
              <a:rPr lang="en-US" sz="33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:</a:t>
            </a:r>
            <a:endParaRPr lang="pt-BR" sz="3300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1EDF735-5E6A-D38B-77F4-8F3B0B24BF0A}"/>
              </a:ext>
            </a:extLst>
          </p:cNvPr>
          <p:cNvSpPr txBox="1"/>
          <p:nvPr/>
        </p:nvSpPr>
        <p:spPr>
          <a:xfrm>
            <a:off x="498532" y="6319608"/>
            <a:ext cx="852793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3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Propriedades</a:t>
            </a:r>
            <a:r>
              <a:rPr lang="en-US" sz="33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com CAR </a:t>
            </a:r>
            <a:r>
              <a:rPr lang="en-US" sz="33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ativo</a:t>
            </a:r>
            <a:r>
              <a:rPr lang="en-US" sz="33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no SIMCAR:  </a:t>
            </a:r>
            <a:r>
              <a:rPr lang="en-US" sz="3300" b="1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21.544</a:t>
            </a:r>
            <a:endParaRPr lang="pt-BR" sz="3300" b="1" dirty="0"/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805DD6AE-2269-F44E-26E0-0A99D153DB35}"/>
              </a:ext>
            </a:extLst>
          </p:cNvPr>
          <p:cNvSpPr txBox="1"/>
          <p:nvPr/>
        </p:nvSpPr>
        <p:spPr>
          <a:xfrm>
            <a:off x="609600" y="1729008"/>
            <a:ext cx="8305800" cy="7386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09"/>
              </a:lnSpc>
            </a:pPr>
            <a:r>
              <a:rPr lang="en-US" sz="4000" b="1" dirty="0">
                <a:solidFill>
                  <a:srgbClr val="056D4F"/>
                </a:solidFill>
                <a:latin typeface="Ubuntu Bold"/>
                <a:ea typeface="Ubuntu Bold"/>
                <a:cs typeface="Ubuntu Bold"/>
                <a:sym typeface="Ubuntu Bold"/>
              </a:rPr>
              <a:t>SITUAÇÕES OBSERVADAS EM MT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30056582-B95E-6209-DF67-79F3FDC5FE9A}"/>
              </a:ext>
            </a:extLst>
          </p:cNvPr>
          <p:cNvSpPr txBox="1"/>
          <p:nvPr/>
        </p:nvSpPr>
        <p:spPr>
          <a:xfrm>
            <a:off x="399957" y="7988559"/>
            <a:ext cx="852793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3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Propriedades</a:t>
            </a:r>
            <a:r>
              <a:rPr lang="en-US" sz="33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&gt; 15 </a:t>
            </a:r>
            <a:r>
              <a:rPr lang="en-US" sz="33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módulos</a:t>
            </a:r>
            <a:r>
              <a:rPr lang="en-US" sz="33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Fiscais</a:t>
            </a:r>
            <a:r>
              <a:rPr lang="en-US" sz="33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:  </a:t>
            </a:r>
            <a:r>
              <a:rPr lang="en-US" sz="3300" b="1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1.541</a:t>
            </a:r>
            <a:endParaRPr lang="pt-BR" sz="3300" b="1" dirty="0"/>
          </a:p>
        </p:txBody>
      </p:sp>
    </p:spTree>
    <p:extLst>
      <p:ext uri="{BB962C8B-B14F-4D97-AF65-F5344CB8AC3E}">
        <p14:creationId xmlns:p14="http://schemas.microsoft.com/office/powerpoint/2010/main" val="195948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55C6B-4F1F-A745-5291-5E0FFC953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983071B5-40E9-B1C2-4979-BF7990EB6E10}"/>
              </a:ext>
            </a:extLst>
          </p:cNvPr>
          <p:cNvSpPr/>
          <p:nvPr/>
        </p:nvSpPr>
        <p:spPr>
          <a:xfrm>
            <a:off x="15162629" y="78771"/>
            <a:ext cx="2702021" cy="949929"/>
          </a:xfrm>
          <a:custGeom>
            <a:avLst/>
            <a:gdLst/>
            <a:ahLst/>
            <a:cxnLst/>
            <a:rect l="l" t="t" r="r" b="b"/>
            <a:pathLst>
              <a:path w="2702021" h="949929">
                <a:moveTo>
                  <a:pt x="0" y="0"/>
                </a:moveTo>
                <a:lnTo>
                  <a:pt x="2702022" y="0"/>
                </a:lnTo>
                <a:lnTo>
                  <a:pt x="2702022" y="949929"/>
                </a:lnTo>
                <a:lnTo>
                  <a:pt x="0" y="9499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1AF889F-2ED2-C85F-721A-8079364DC885}"/>
              </a:ext>
            </a:extLst>
          </p:cNvPr>
          <p:cNvSpPr/>
          <p:nvPr/>
        </p:nvSpPr>
        <p:spPr>
          <a:xfrm>
            <a:off x="0" y="-42846"/>
            <a:ext cx="3408881" cy="2301371"/>
          </a:xfrm>
          <a:custGeom>
            <a:avLst/>
            <a:gdLst/>
            <a:ahLst/>
            <a:cxnLst/>
            <a:rect l="l" t="t" r="r" b="b"/>
            <a:pathLst>
              <a:path w="3408881" h="2301371">
                <a:moveTo>
                  <a:pt x="0" y="0"/>
                </a:moveTo>
                <a:lnTo>
                  <a:pt x="3408881" y="0"/>
                </a:lnTo>
                <a:lnTo>
                  <a:pt x="3408881" y="2301371"/>
                </a:lnTo>
                <a:lnTo>
                  <a:pt x="0" y="23013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" r="-3"/>
            </a:stretch>
          </a:blipFill>
        </p:spPr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E3A9E3A-795A-667A-307F-36F8718106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28600" y="3162300"/>
            <a:ext cx="9149161" cy="635450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51D32EB9-2047-16D9-B2BA-CBA0A68504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0488" y="3467100"/>
            <a:ext cx="8537512" cy="5217076"/>
          </a:xfrm>
          <a:prstGeom prst="rect">
            <a:avLst/>
          </a:prstGeom>
        </p:spPr>
      </p:pic>
      <p:sp>
        <p:nvSpPr>
          <p:cNvPr id="11" name="TextBox 2">
            <a:extLst>
              <a:ext uri="{FF2B5EF4-FFF2-40B4-BE49-F238E27FC236}">
                <a16:creationId xmlns:a16="http://schemas.microsoft.com/office/drawing/2014/main" id="{6C4254F6-BB74-6EA7-B28D-97D7C4931D4C}"/>
              </a:ext>
            </a:extLst>
          </p:cNvPr>
          <p:cNvSpPr txBox="1"/>
          <p:nvPr/>
        </p:nvSpPr>
        <p:spPr>
          <a:xfrm>
            <a:off x="533400" y="2561448"/>
            <a:ext cx="15318040" cy="51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17825" lvl="1" indent="-457200" algn="just">
              <a:buFont typeface="Wingdings" panose="05000000000000000000" pitchFamily="2" charset="2"/>
              <a:buChar char="§"/>
            </a:pPr>
            <a:r>
              <a:rPr lang="pt-BR" sz="334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/>
                <a:ea typeface="Ubuntu"/>
                <a:cs typeface="Ubuntu"/>
                <a:sym typeface="Ubuntu"/>
              </a:rPr>
              <a:t>Atividades produtivas das propriedades na faixa de fronteira </a:t>
            </a:r>
            <a:endParaRPr lang="en-US" sz="3340" dirty="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E3CE0CC2-8DAB-F15B-223D-F500138CFA2D}"/>
              </a:ext>
            </a:extLst>
          </p:cNvPr>
          <p:cNvSpPr txBox="1"/>
          <p:nvPr/>
        </p:nvSpPr>
        <p:spPr>
          <a:xfrm>
            <a:off x="5410200" y="773315"/>
            <a:ext cx="8305800" cy="7386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09"/>
              </a:lnSpc>
            </a:pPr>
            <a:r>
              <a:rPr lang="en-US" sz="4000" b="1" dirty="0">
                <a:solidFill>
                  <a:srgbClr val="056D4F"/>
                </a:solidFill>
                <a:latin typeface="Ubuntu Bold"/>
                <a:ea typeface="Ubuntu Bold"/>
                <a:cs typeface="Ubuntu Bold"/>
                <a:sym typeface="Ubuntu Bold"/>
              </a:rPr>
              <a:t>SITUAÇÕES OBSERVADAS EM MT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CBD881D4-728C-B44C-8957-7C72C8AB1CB7}"/>
              </a:ext>
            </a:extLst>
          </p:cNvPr>
          <p:cNvSpPr txBox="1"/>
          <p:nvPr/>
        </p:nvSpPr>
        <p:spPr>
          <a:xfrm>
            <a:off x="4114800" y="7886700"/>
            <a:ext cx="3236307" cy="51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17825" lvl="1" indent="-457200" algn="just">
              <a:buFont typeface="Wingdings" panose="05000000000000000000" pitchFamily="2" charset="2"/>
              <a:buChar char="§"/>
            </a:pPr>
            <a:r>
              <a:rPr lang="pt-BR" sz="334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/>
                <a:ea typeface="Ubuntu"/>
                <a:cs typeface="Ubuntu"/>
                <a:sym typeface="Ubuntu"/>
              </a:rPr>
              <a:t>501,53 ha</a:t>
            </a:r>
            <a:endParaRPr lang="en-US" sz="3340" dirty="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89CAA3FB-2A33-9AB6-AC33-0B51D32A5135}"/>
              </a:ext>
            </a:extLst>
          </p:cNvPr>
          <p:cNvSpPr txBox="1"/>
          <p:nvPr/>
        </p:nvSpPr>
        <p:spPr>
          <a:xfrm>
            <a:off x="14401800" y="7753659"/>
            <a:ext cx="3236307" cy="51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17825" lvl="1" indent="-457200" algn="just">
              <a:buFont typeface="Wingdings" panose="05000000000000000000" pitchFamily="2" charset="2"/>
              <a:buChar char="§"/>
            </a:pPr>
            <a:r>
              <a:rPr lang="pt-BR" sz="334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/>
                <a:ea typeface="Ubuntu"/>
                <a:cs typeface="Ubuntu"/>
                <a:sym typeface="Ubuntu"/>
              </a:rPr>
              <a:t>3,03 ha</a:t>
            </a:r>
            <a:endParaRPr lang="en-US" sz="3340" dirty="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2685158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84979" y="2781300"/>
            <a:ext cx="15318040" cy="5642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17825" lvl="1" indent="-457200" algn="just">
              <a:lnSpc>
                <a:spcPts val="4008"/>
              </a:lnSpc>
              <a:buFont typeface="Wingdings" panose="05000000000000000000" pitchFamily="2" charset="2"/>
              <a:buChar char="q"/>
            </a:pPr>
            <a:r>
              <a:rPr lang="en-US" sz="334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Baixa </a:t>
            </a:r>
            <a:r>
              <a:rPr lang="en-US" sz="334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adesão</a:t>
            </a:r>
            <a:r>
              <a:rPr lang="en-US" sz="334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da </a:t>
            </a:r>
            <a:r>
              <a:rPr lang="en-US" sz="334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ratificação</a:t>
            </a:r>
            <a:r>
              <a:rPr lang="en-US" sz="334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334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nos</a:t>
            </a:r>
            <a:r>
              <a:rPr lang="en-US" sz="334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334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serviços</a:t>
            </a:r>
            <a:r>
              <a:rPr lang="en-US" sz="334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de </a:t>
            </a:r>
            <a:r>
              <a:rPr lang="en-US" sz="334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registros</a:t>
            </a:r>
            <a:r>
              <a:rPr lang="en-US" sz="334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de Imóveis no </a:t>
            </a:r>
            <a:r>
              <a:rPr lang="en-US" sz="334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estado</a:t>
            </a:r>
            <a:r>
              <a:rPr lang="en-US" sz="334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;</a:t>
            </a:r>
          </a:p>
          <a:p>
            <a:pPr marL="360625" lvl="1" algn="just">
              <a:lnSpc>
                <a:spcPts val="4008"/>
              </a:lnSpc>
            </a:pPr>
            <a:endParaRPr lang="en-US" sz="3340" dirty="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817825" lvl="1" indent="-457200" algn="just">
              <a:lnSpc>
                <a:spcPts val="4008"/>
              </a:lnSpc>
              <a:buFont typeface="Wingdings" panose="05000000000000000000" pitchFamily="2" charset="2"/>
              <a:buChar char="q"/>
            </a:pPr>
            <a:r>
              <a:rPr lang="en-US" sz="334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Burocratização</a:t>
            </a:r>
            <a:r>
              <a:rPr lang="en-US" sz="334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e </a:t>
            </a:r>
            <a:r>
              <a:rPr lang="en-US" sz="334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morosidade</a:t>
            </a:r>
            <a:r>
              <a:rPr lang="en-US" sz="334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334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na</a:t>
            </a:r>
            <a:r>
              <a:rPr lang="en-US" sz="334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coleta das </a:t>
            </a:r>
            <a:r>
              <a:rPr lang="en-US" sz="334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documentações</a:t>
            </a:r>
            <a:r>
              <a:rPr lang="en-US" sz="334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;</a:t>
            </a:r>
          </a:p>
          <a:p>
            <a:pPr marL="721250" lvl="1" indent="-360625" algn="just">
              <a:lnSpc>
                <a:spcPts val="4008"/>
              </a:lnSpc>
              <a:buFont typeface="Arial"/>
              <a:buChar char="•"/>
            </a:pPr>
            <a:endParaRPr lang="en-US" sz="3340" dirty="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817825" lvl="1" indent="-457200" algn="just">
              <a:lnSpc>
                <a:spcPts val="4008"/>
              </a:lnSpc>
              <a:buFont typeface="Wingdings" panose="05000000000000000000" pitchFamily="2" charset="2"/>
              <a:buChar char="q"/>
            </a:pPr>
            <a:r>
              <a:rPr lang="en-US" sz="334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Imóveis </a:t>
            </a:r>
            <a:r>
              <a:rPr lang="en-US" sz="334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acima</a:t>
            </a:r>
            <a:r>
              <a:rPr lang="en-US" sz="334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de 2.500 ha </a:t>
            </a:r>
            <a:r>
              <a:rPr lang="en-US" sz="334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necessitam</a:t>
            </a:r>
            <a:r>
              <a:rPr lang="en-US" sz="334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de </a:t>
            </a:r>
            <a:r>
              <a:rPr lang="en-US" sz="334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uma</a:t>
            </a:r>
            <a:r>
              <a:rPr lang="en-US" sz="334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334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aprovação</a:t>
            </a:r>
            <a:r>
              <a:rPr lang="en-US" sz="334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do </a:t>
            </a:r>
            <a:r>
              <a:rPr lang="en-US" sz="334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Congresso</a:t>
            </a:r>
            <a:r>
              <a:rPr lang="en-US" sz="334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Nacional;</a:t>
            </a:r>
          </a:p>
          <a:p>
            <a:pPr marL="360625" lvl="1" algn="just">
              <a:lnSpc>
                <a:spcPts val="4008"/>
              </a:lnSpc>
            </a:pPr>
            <a:endParaRPr lang="en-US" sz="3340" dirty="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817825" lvl="1" indent="-457200" algn="just">
              <a:lnSpc>
                <a:spcPts val="4008"/>
              </a:lnSpc>
              <a:buFont typeface="Wingdings" panose="05000000000000000000" pitchFamily="2" charset="2"/>
              <a:buChar char="q"/>
            </a:pPr>
            <a:r>
              <a:rPr lang="en-US" sz="334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Variação</a:t>
            </a:r>
            <a:r>
              <a:rPr lang="en-US" sz="334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de </a:t>
            </a:r>
            <a:r>
              <a:rPr lang="en-US" sz="334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valores</a:t>
            </a:r>
            <a:r>
              <a:rPr lang="en-US" sz="334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334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cobrados</a:t>
            </a:r>
            <a:r>
              <a:rPr lang="en-US" sz="334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334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pelos</a:t>
            </a:r>
            <a:r>
              <a:rPr lang="en-US" sz="334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334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responsáveis</a:t>
            </a:r>
            <a:r>
              <a:rPr lang="en-US" sz="334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334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técnicos</a:t>
            </a:r>
            <a:r>
              <a:rPr lang="en-US" sz="334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334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advogados</a:t>
            </a:r>
            <a:r>
              <a:rPr lang="en-US" sz="334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e </a:t>
            </a:r>
            <a:r>
              <a:rPr lang="en-US" sz="334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emissão</a:t>
            </a:r>
            <a:r>
              <a:rPr lang="en-US" sz="334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de </a:t>
            </a:r>
            <a:r>
              <a:rPr lang="en-US" sz="334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documentos</a:t>
            </a:r>
            <a:r>
              <a:rPr lang="en-US" sz="334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334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cartoriais</a:t>
            </a:r>
            <a:r>
              <a:rPr lang="en-US" sz="334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;</a:t>
            </a:r>
          </a:p>
          <a:p>
            <a:pPr marL="360625" lvl="1" algn="just">
              <a:lnSpc>
                <a:spcPts val="4008"/>
              </a:lnSpc>
            </a:pPr>
            <a:endParaRPr lang="en-US" sz="3340" dirty="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817825" lvl="1" indent="-457200" algn="just">
              <a:lnSpc>
                <a:spcPts val="4008"/>
              </a:lnSpc>
              <a:buFont typeface="Wingdings" panose="05000000000000000000" pitchFamily="2" charset="2"/>
              <a:buChar char="q"/>
            </a:pPr>
            <a:r>
              <a:rPr lang="en-US" sz="334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Advogado</a:t>
            </a:r>
            <a:r>
              <a:rPr lang="en-US" sz="334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no </a:t>
            </a:r>
            <a:r>
              <a:rPr lang="en-US" sz="334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processo</a:t>
            </a:r>
            <a:r>
              <a:rPr lang="en-US" sz="334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de </a:t>
            </a:r>
            <a:r>
              <a:rPr lang="en-US" sz="334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ratificação</a:t>
            </a:r>
            <a:r>
              <a:rPr lang="en-US" sz="334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dos </a:t>
            </a:r>
            <a:r>
              <a:rPr lang="en-US" sz="334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imóveis</a:t>
            </a:r>
            <a:r>
              <a:rPr lang="en-US" sz="334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620085" y="800100"/>
            <a:ext cx="11047829" cy="7645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09"/>
              </a:lnSpc>
            </a:pPr>
            <a:r>
              <a:rPr lang="en-US" sz="5000" b="1" dirty="0">
                <a:solidFill>
                  <a:srgbClr val="056D4F"/>
                </a:solidFill>
                <a:latin typeface="Ubuntu Bold"/>
                <a:ea typeface="Ubuntu Bold"/>
                <a:cs typeface="Ubuntu Bold"/>
                <a:sym typeface="Ubuntu Bold"/>
              </a:rPr>
              <a:t>SITUAÇÕES OBSERVADAS EM MT</a:t>
            </a:r>
          </a:p>
        </p:txBody>
      </p:sp>
      <p:sp>
        <p:nvSpPr>
          <p:cNvPr id="4" name="Freeform 4"/>
          <p:cNvSpPr/>
          <p:nvPr/>
        </p:nvSpPr>
        <p:spPr>
          <a:xfrm>
            <a:off x="15162629" y="78771"/>
            <a:ext cx="2702021" cy="949929"/>
          </a:xfrm>
          <a:custGeom>
            <a:avLst/>
            <a:gdLst/>
            <a:ahLst/>
            <a:cxnLst/>
            <a:rect l="l" t="t" r="r" b="b"/>
            <a:pathLst>
              <a:path w="2702021" h="949929">
                <a:moveTo>
                  <a:pt x="0" y="0"/>
                </a:moveTo>
                <a:lnTo>
                  <a:pt x="2702022" y="0"/>
                </a:lnTo>
                <a:lnTo>
                  <a:pt x="2702022" y="949929"/>
                </a:lnTo>
                <a:lnTo>
                  <a:pt x="0" y="9499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-42846"/>
            <a:ext cx="3408881" cy="2301371"/>
          </a:xfrm>
          <a:custGeom>
            <a:avLst/>
            <a:gdLst/>
            <a:ahLst/>
            <a:cxnLst/>
            <a:rect l="l" t="t" r="r" b="b"/>
            <a:pathLst>
              <a:path w="3408881" h="2301371">
                <a:moveTo>
                  <a:pt x="0" y="0"/>
                </a:moveTo>
                <a:lnTo>
                  <a:pt x="3408881" y="0"/>
                </a:lnTo>
                <a:lnTo>
                  <a:pt x="3408881" y="2301371"/>
                </a:lnTo>
                <a:lnTo>
                  <a:pt x="0" y="23013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" r="-3"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639B4C-A1D8-687A-B84B-1DB26656C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EC7964C0-6A04-418A-7332-5E6C6A3AB907}"/>
              </a:ext>
            </a:extLst>
          </p:cNvPr>
          <p:cNvSpPr txBox="1"/>
          <p:nvPr/>
        </p:nvSpPr>
        <p:spPr>
          <a:xfrm>
            <a:off x="1066800" y="2835176"/>
            <a:ext cx="16154400" cy="71814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17825" lvl="1" indent="-457200" algn="just">
              <a:lnSpc>
                <a:spcPts val="4008"/>
              </a:lnSpc>
              <a:buFont typeface="Wingdings" panose="05000000000000000000" pitchFamily="2" charset="2"/>
              <a:buChar char="q"/>
            </a:pPr>
            <a:r>
              <a:rPr lang="pt-BR" sz="334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Cartórios não podem recusar registros por processos não concluídos (ex.: terras indígenas, UCs);</a:t>
            </a:r>
          </a:p>
          <a:p>
            <a:pPr marL="360625" lvl="1" algn="just">
              <a:lnSpc>
                <a:spcPts val="4008"/>
              </a:lnSpc>
            </a:pPr>
            <a:endParaRPr lang="pt-BR" sz="3340" dirty="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817825" lvl="1" indent="-457200" algn="just">
              <a:lnSpc>
                <a:spcPts val="4008"/>
              </a:lnSpc>
              <a:buFont typeface="Wingdings" panose="05000000000000000000" pitchFamily="2" charset="2"/>
              <a:buChar char="q"/>
            </a:pPr>
            <a:r>
              <a:rPr lang="pt-BR" sz="334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Cartório deve comunicar ao Incra, que atualizará o cadastro de ofício;</a:t>
            </a:r>
          </a:p>
          <a:p>
            <a:pPr marL="360625" lvl="1" algn="just">
              <a:lnSpc>
                <a:spcPts val="4008"/>
              </a:lnSpc>
            </a:pPr>
            <a:endParaRPr lang="pt-BR" sz="3340" dirty="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817825" lvl="1" indent="-457200" algn="just">
              <a:lnSpc>
                <a:spcPts val="4008"/>
              </a:lnSpc>
              <a:buFont typeface="Wingdings" panose="05000000000000000000" pitchFamily="2" charset="2"/>
              <a:buChar char="q"/>
            </a:pPr>
            <a:r>
              <a:rPr lang="pt-BR" sz="334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Certidão positiva do Incra só após decreto presidencial de homologação da TI;</a:t>
            </a:r>
          </a:p>
          <a:p>
            <a:pPr marL="360625" lvl="1" algn="just">
              <a:lnSpc>
                <a:spcPts val="4008"/>
              </a:lnSpc>
            </a:pPr>
            <a:endParaRPr lang="pt-BR" sz="3340" dirty="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817825" lvl="1" indent="-457200" algn="just">
              <a:lnSpc>
                <a:spcPts val="4008"/>
              </a:lnSpc>
              <a:buFont typeface="Wingdings" panose="05000000000000000000" pitchFamily="2" charset="2"/>
              <a:buChar char="q"/>
            </a:pPr>
            <a:r>
              <a:rPr lang="pt-BR" sz="334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Exigência de documentos: certidões negativas e CCIR;</a:t>
            </a:r>
          </a:p>
          <a:p>
            <a:pPr marL="360625" lvl="1" algn="just">
              <a:lnSpc>
                <a:spcPts val="4008"/>
              </a:lnSpc>
            </a:pPr>
            <a:endParaRPr lang="pt-BR" sz="3340" dirty="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817825" lvl="1" indent="-457200" algn="just">
              <a:lnSpc>
                <a:spcPts val="4008"/>
              </a:lnSpc>
              <a:buFont typeface="Wingdings" panose="05000000000000000000" pitchFamily="2" charset="2"/>
              <a:buChar char="q"/>
            </a:pPr>
            <a:r>
              <a:rPr lang="pt-BR" sz="334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Imóveis rurais &gt; 2.500 ha em faixa de fronteira dependem de autorização do Congresso Nacional;</a:t>
            </a:r>
          </a:p>
          <a:p>
            <a:pPr marL="817825" lvl="1" indent="-457200" algn="just">
              <a:lnSpc>
                <a:spcPts val="4008"/>
              </a:lnSpc>
              <a:buFont typeface="Wingdings" panose="05000000000000000000" pitchFamily="2" charset="2"/>
              <a:buChar char="q"/>
            </a:pPr>
            <a:endParaRPr lang="en-US" sz="3340" dirty="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817825" lvl="1" indent="-457200" algn="just">
              <a:lnSpc>
                <a:spcPts val="4008"/>
              </a:lnSpc>
              <a:buFont typeface="Wingdings" panose="05000000000000000000" pitchFamily="2" charset="2"/>
              <a:buChar char="q"/>
            </a:pPr>
            <a:r>
              <a:rPr lang="pt-BR" sz="334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Georreferenciamento para desmembrar/remembrar será obrigatório apenas </a:t>
            </a:r>
            <a:r>
              <a:rPr lang="pt-BR" sz="334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em 31/12/2028.</a:t>
            </a:r>
            <a:endParaRPr lang="en-US" sz="3340" dirty="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EA7B77E5-9373-FDF6-05EB-5DFD890E6B11}"/>
              </a:ext>
            </a:extLst>
          </p:cNvPr>
          <p:cNvSpPr txBox="1"/>
          <p:nvPr/>
        </p:nvSpPr>
        <p:spPr>
          <a:xfrm>
            <a:off x="3620085" y="800100"/>
            <a:ext cx="11047829" cy="16108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09"/>
              </a:lnSpc>
            </a:pPr>
            <a:r>
              <a:rPr lang="en-US" sz="5000" b="1" dirty="0">
                <a:solidFill>
                  <a:srgbClr val="056D4F"/>
                </a:solidFill>
                <a:latin typeface="Ubuntu Bold"/>
                <a:ea typeface="Ubuntu Bold"/>
                <a:cs typeface="Ubuntu Bold"/>
                <a:sym typeface="Ubuntu Bold"/>
              </a:rPr>
              <a:t>PRINCIPAIS PONTOS DO </a:t>
            </a:r>
          </a:p>
          <a:p>
            <a:pPr algn="ctr">
              <a:lnSpc>
                <a:spcPts val="6609"/>
              </a:lnSpc>
            </a:pPr>
            <a:r>
              <a:rPr lang="en-US" sz="5000" b="1" dirty="0">
                <a:solidFill>
                  <a:srgbClr val="056D4F"/>
                </a:solidFill>
                <a:latin typeface="Ubuntu Bold"/>
                <a:ea typeface="Ubuntu Bold"/>
                <a:cs typeface="Ubuntu Bold"/>
                <a:sym typeface="Ubuntu Bold"/>
              </a:rPr>
              <a:t>PL 4497/2024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64C364C4-4429-7336-1545-58BA972B63B1}"/>
              </a:ext>
            </a:extLst>
          </p:cNvPr>
          <p:cNvSpPr/>
          <p:nvPr/>
        </p:nvSpPr>
        <p:spPr>
          <a:xfrm>
            <a:off x="15162629" y="78771"/>
            <a:ext cx="2702021" cy="949929"/>
          </a:xfrm>
          <a:custGeom>
            <a:avLst/>
            <a:gdLst/>
            <a:ahLst/>
            <a:cxnLst/>
            <a:rect l="l" t="t" r="r" b="b"/>
            <a:pathLst>
              <a:path w="2702021" h="949929">
                <a:moveTo>
                  <a:pt x="0" y="0"/>
                </a:moveTo>
                <a:lnTo>
                  <a:pt x="2702022" y="0"/>
                </a:lnTo>
                <a:lnTo>
                  <a:pt x="2702022" y="949929"/>
                </a:lnTo>
                <a:lnTo>
                  <a:pt x="0" y="9499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3408E81E-9E70-D665-99AD-19D5148716A6}"/>
              </a:ext>
            </a:extLst>
          </p:cNvPr>
          <p:cNvSpPr/>
          <p:nvPr/>
        </p:nvSpPr>
        <p:spPr>
          <a:xfrm>
            <a:off x="0" y="-42846"/>
            <a:ext cx="3408881" cy="2301371"/>
          </a:xfrm>
          <a:custGeom>
            <a:avLst/>
            <a:gdLst/>
            <a:ahLst/>
            <a:cxnLst/>
            <a:rect l="l" t="t" r="r" b="b"/>
            <a:pathLst>
              <a:path w="3408881" h="2301371">
                <a:moveTo>
                  <a:pt x="0" y="0"/>
                </a:moveTo>
                <a:lnTo>
                  <a:pt x="3408881" y="0"/>
                </a:lnTo>
                <a:lnTo>
                  <a:pt x="3408881" y="2301371"/>
                </a:lnTo>
                <a:lnTo>
                  <a:pt x="0" y="23013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" r="-3"/>
            </a:stretch>
          </a:blipFill>
        </p:spPr>
      </p:sp>
    </p:spTree>
    <p:extLst>
      <p:ext uri="{BB962C8B-B14F-4D97-AF65-F5344CB8AC3E}">
        <p14:creationId xmlns:p14="http://schemas.microsoft.com/office/powerpoint/2010/main" val="1936898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8729</TotalTime>
  <Words>803</Words>
  <Application>Microsoft Office PowerPoint</Application>
  <PresentationFormat>Personalizar</PresentationFormat>
  <Paragraphs>110</Paragraphs>
  <Slides>10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8" baseType="lpstr">
      <vt:lpstr>Telegraf Heavy</vt:lpstr>
      <vt:lpstr>Ubuntu</vt:lpstr>
      <vt:lpstr>Wingdings</vt:lpstr>
      <vt:lpstr>Calibri</vt:lpstr>
      <vt:lpstr>Ubuntu Bold</vt:lpstr>
      <vt:lpstr>Arial</vt:lpstr>
      <vt:lpstr>Garet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Ratificação Faixa de Fronteira</dc:title>
  <dc:creator>Anny</dc:creator>
  <cp:lastModifiedBy>Dione Castro Famato</cp:lastModifiedBy>
  <cp:revision>75</cp:revision>
  <dcterms:created xsi:type="dcterms:W3CDTF">2006-08-16T00:00:00Z</dcterms:created>
  <dcterms:modified xsi:type="dcterms:W3CDTF">2025-09-17T11:00:07Z</dcterms:modified>
  <dc:identifier>DAGgCubVQ_U</dc:identifier>
</cp:coreProperties>
</file>