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29" r:id="rId2"/>
    <p:sldId id="376" r:id="rId3"/>
    <p:sldId id="457" r:id="rId4"/>
    <p:sldId id="480" r:id="rId5"/>
    <p:sldId id="399" r:id="rId6"/>
    <p:sldId id="460" r:id="rId7"/>
    <p:sldId id="405" r:id="rId8"/>
    <p:sldId id="463" r:id="rId9"/>
    <p:sldId id="431" r:id="rId10"/>
    <p:sldId id="464" r:id="rId11"/>
    <p:sldId id="429" r:id="rId12"/>
    <p:sldId id="50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5" r:id="rId27"/>
    <p:sldId id="496" r:id="rId28"/>
    <p:sldId id="497" r:id="rId29"/>
    <p:sldId id="498" r:id="rId30"/>
    <p:sldId id="499" r:id="rId31"/>
    <p:sldId id="337" r:id="rId32"/>
  </p:sldIdLst>
  <p:sldSz cx="9144000" cy="6858000" type="screen4x3"/>
  <p:notesSz cx="68072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006600"/>
    <a:srgbClr val="008000"/>
    <a:srgbClr val="0066FF"/>
    <a:srgbClr val="5F5F5F"/>
    <a:srgbClr val="4D4D4D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3" autoAdjust="0"/>
    <p:restoredTop sz="99658" autoAdjust="0"/>
  </p:normalViewPr>
  <p:slideViewPr>
    <p:cSldViewPr>
      <p:cViewPr>
        <p:scale>
          <a:sx n="80" d="100"/>
          <a:sy n="80" d="100"/>
        </p:scale>
        <p:origin x="-1522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grayce.goncalves\AppData\Local\Microsoft\Windows\Temporary%20Internet%20Files\Content.Outlook\3NWK8QSG\Acompanhamento%20dos%20Fundos_dezemvro_10_02_2015%20Ministro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54\SFRI\DFRP\Movimenta&#231;&#227;o\11%20-%20Desempenho%20dos%20Fundos%20Regionais\2014\MESES%20ANTERIORES\Acompanhamento%20dos%20Fundos_dezemvro_10_02_2015%20Ministro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Users\grayce.goncalves\Desktop\C&#243;pia%20de%20Acompanhamento%20dos%20Fundos_dezemvro_10_02_2015%20Minist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54\SFRI\DFRP\Movimenta&#231;&#227;o\11%20-%20Desempenho%20dos%20Fundos%20Regionais\2014\MESES%20ANTERIORES\Acompanhamento%20dos%20Fundos_25_03_2015%20Ministro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rayce.goncalves\Desktop\C&#243;pia%20de%20Informa&#231;&#245;es_Ministro_com%20gr&#225;ficos%20gray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54\SFRI\GAB-SFRI\Assessoria%20Direta%20_%20Secret&#225;rio\Apresenta&#231;&#245;es\2015\Minutas%20de%20apresenta&#231;&#245;es\Minutas_Apresenta&#231;&#245;es_Imprensa\Base%20de%20dados\C&#243;pia%20de%20Acompanhamento%20dos%20Fundos_dezemvro_10_02_2015%20Ministro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grayce.goncalves\Desktop\C&#243;pia%20de%20Acompanhamento%20dos%20Fundos_dezemvro_10_02_2015%20Ministr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54\SFRI\DFRP\Movimenta&#231;&#227;o\11%20-%20Desempenho%20dos%20Fundos%20Regionais\2014\MESES%20ANTERIORES\Acompanhamento%20dos%20Fundos_dezemvro_25_02_2015%20Ministr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rayce.goncalves\Desktop\C&#243;pia%20de%20Informa&#231;&#245;es_Ministro_com%20gr&#225;ficos%20gray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rayce.goncalves\Desktop\C&#243;pia%20de%20Informa&#231;&#245;es_Ministro_com%20gr&#225;ficos%20gray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rayce.goncalves\Desktop\C&#243;pia%20de%20Informa&#231;&#245;es_Ministro_com%20gr&#225;ficos%20grayc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ernando.monteiro\Documents\Graficos%20Aprensenta&#231;&#227;o%20MINISTRO%20FEV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8813682331286614E-2"/>
          <c:y val="2.0206160614773226E-2"/>
          <c:w val="0.8651753695607024"/>
          <c:h val="0.768977567066257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'EVOLUÇÃO DAS APLICAÇÕES 05 A 14'!$AK$3</c:f>
              <c:strCache>
                <c:ptCount val="1"/>
                <c:pt idx="0">
                  <c:v>FCF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209551101855836E-3"/>
                  <c:y val="0.10481816574371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33944099395521E-3"/>
                  <c:y val="6.205472474889331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668718744916013E-3"/>
                  <c:y val="-1.6253475748391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21469906632316E-2"/>
                  <c:y val="-7.522384054353897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'EVOLUÇÃO DAS APLICAÇÕES 05 A 14'!$AR$2:$AU$2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'EVOLUÇÃO DAS APLICAÇÕES 05 A 14'!$AR$3:$AU$3</c:f>
              <c:numCache>
                <c:formatCode>#,##0.0;\-#,##0.0</c:formatCode>
                <c:ptCount val="4"/>
                <c:pt idx="0">
                  <c:v>18.50649368789</c:v>
                </c:pt>
                <c:pt idx="1">
                  <c:v>22.113751000000001</c:v>
                </c:pt>
                <c:pt idx="2">
                  <c:v>23.538807602239999</c:v>
                </c:pt>
                <c:pt idx="3">
                  <c:v>24.516957600000001</c:v>
                </c:pt>
              </c:numCache>
            </c:numRef>
          </c:val>
        </c:ser>
        <c:ser>
          <c:idx val="1"/>
          <c:order val="1"/>
          <c:tx>
            <c:strRef>
              <c:f>'EVOLUÇÃO DAS APLICAÇÕES 05 A 14'!$AK$4</c:f>
              <c:strCache>
                <c:ptCount val="1"/>
                <c:pt idx="0">
                  <c:v>FD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905812526160118E-4"/>
                  <c:y val="-5.723900808275045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6553304563347E-3"/>
                  <c:y val="-5.6323647427176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34034681605404E-3"/>
                  <c:y val="3.196810188265354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532907382798924E-3"/>
                  <c:y val="-1.021704707433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softEdge rad="12700"/>
              </a:effectLst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'EVOLUÇÃO DAS APLICAÇÕES 05 A 14'!$AR$2:$AU$2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'EVOLUÇÃO DAS APLICAÇÕES 05 A 14'!$AR$4:$AU$4</c:f>
              <c:numCache>
                <c:formatCode>#,##0.0;\-#,##0.0</c:formatCode>
                <c:ptCount val="4"/>
                <c:pt idx="0">
                  <c:v>1.761954</c:v>
                </c:pt>
                <c:pt idx="1">
                  <c:v>3.2812960000000002</c:v>
                </c:pt>
                <c:pt idx="2">
                  <c:v>4.8539999999999983</c:v>
                </c:pt>
                <c:pt idx="3">
                  <c:v>4.3906739999999997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43640320"/>
        <c:axId val="41357248"/>
        <c:axId val="0"/>
      </c:bar3DChart>
      <c:catAx>
        <c:axId val="436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1357248"/>
        <c:crosses val="autoZero"/>
        <c:auto val="1"/>
        <c:lblAlgn val="ctr"/>
        <c:lblOffset val="100"/>
        <c:noMultiLvlLbl val="0"/>
      </c:catAx>
      <c:valAx>
        <c:axId val="41357248"/>
        <c:scaling>
          <c:orientation val="minMax"/>
          <c:max val="30"/>
        </c:scaling>
        <c:delete val="1"/>
        <c:axPos val="l"/>
        <c:numFmt formatCode="#,##0.0;\-#,##0.0" sourceLinked="1"/>
        <c:majorTickMark val="out"/>
        <c:minorTickMark val="none"/>
        <c:tickLblPos val="nextTo"/>
        <c:crossAx val="4364032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100884352684584"/>
          <c:y val="0.86186906651410644"/>
          <c:w val="8.8406338280572372E-2"/>
          <c:h val="0.10760286311405547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GER-1.569,04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AGD-89,25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INT-102,68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TRA-80,74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TRE-1.532,62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Plan1!$C$215:$C$219</c:f>
              <c:strCache>
                <c:ptCount val="5"/>
                <c:pt idx="0">
                  <c:v>GER</c:v>
                </c:pt>
                <c:pt idx="1">
                  <c:v>AGD</c:v>
                </c:pt>
                <c:pt idx="2">
                  <c:v>INT</c:v>
                </c:pt>
                <c:pt idx="3">
                  <c:v>TRA</c:v>
                </c:pt>
                <c:pt idx="4">
                  <c:v>TRE</c:v>
                </c:pt>
              </c:strCache>
            </c:strRef>
          </c:cat>
          <c:val>
            <c:numRef>
              <c:f>Plan1!$D$215:$D$219</c:f>
              <c:numCache>
                <c:formatCode>General</c:formatCode>
                <c:ptCount val="5"/>
                <c:pt idx="0" formatCode="#,##0.00">
                  <c:v>1569.04</c:v>
                </c:pt>
                <c:pt idx="1">
                  <c:v>89.25</c:v>
                </c:pt>
                <c:pt idx="2">
                  <c:v>102.68</c:v>
                </c:pt>
                <c:pt idx="3">
                  <c:v>80.739999999999995</c:v>
                </c:pt>
                <c:pt idx="4" formatCode="#,##0.00">
                  <c:v>1532.62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AM-214,85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45162481977043E-3"/>
                  <c:y val="-8.1781155370201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AM-PA-150,00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AP-PA-569,56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MA-334,15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566929133858265E-2"/>
                  <c:y val="-0.2089741907261592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MT-232,55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PA-723,04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RO-1.073,70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TO-76,48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Plan1!$A$239:$A$246</c:f>
              <c:strCache>
                <c:ptCount val="8"/>
                <c:pt idx="0">
                  <c:v>AM</c:v>
                </c:pt>
                <c:pt idx="1">
                  <c:v>AM-PA</c:v>
                </c:pt>
                <c:pt idx="2">
                  <c:v>AP-PA</c:v>
                </c:pt>
                <c:pt idx="3">
                  <c:v>MA</c:v>
                </c:pt>
                <c:pt idx="4">
                  <c:v>MT</c:v>
                </c:pt>
                <c:pt idx="5">
                  <c:v>PA</c:v>
                </c:pt>
                <c:pt idx="6">
                  <c:v>RO</c:v>
                </c:pt>
                <c:pt idx="7">
                  <c:v>TO</c:v>
                </c:pt>
              </c:strCache>
            </c:strRef>
          </c:cat>
          <c:val>
            <c:numRef>
              <c:f>Plan1!$B$239:$B$246</c:f>
              <c:numCache>
                <c:formatCode>0.00</c:formatCode>
                <c:ptCount val="8"/>
                <c:pt idx="0" formatCode="#,##0.00">
                  <c:v>214.85</c:v>
                </c:pt>
                <c:pt idx="1">
                  <c:v>150</c:v>
                </c:pt>
                <c:pt idx="2" formatCode="General">
                  <c:v>569.55999999999995</c:v>
                </c:pt>
                <c:pt idx="3" formatCode="General">
                  <c:v>334.15</c:v>
                </c:pt>
                <c:pt idx="4" formatCode="General">
                  <c:v>232.55</c:v>
                </c:pt>
                <c:pt idx="5" formatCode="General">
                  <c:v>723.04</c:v>
                </c:pt>
                <c:pt idx="6" formatCode="#,##0.00">
                  <c:v>1073.7</c:v>
                </c:pt>
                <c:pt idx="7" formatCode="#,##0.00">
                  <c:v>76.48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AM-214,79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PA-AP-569,56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FF00"/>
                        </a:solidFill>
                      </a:rPr>
                      <a:t>MA-334,05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856539807524062"/>
                  <c:y val="-0.1014282589676291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FF00"/>
                        </a:solidFill>
                      </a:rPr>
                      <a:t>MT-280,36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801312335958004"/>
                  <c:y val="7.7763196267133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FF00"/>
                        </a:solidFill>
                      </a:rPr>
                      <a:t>RO-1.084,86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FF00"/>
                        </a:solidFill>
                      </a:rPr>
                      <a:t>PA-1.209,98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TO-76,48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PA-AM-150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Plan1!$A$25:$H$25</c:f>
              <c:strCache>
                <c:ptCount val="8"/>
                <c:pt idx="0">
                  <c:v>AM</c:v>
                </c:pt>
                <c:pt idx="1">
                  <c:v>PA-AP</c:v>
                </c:pt>
                <c:pt idx="2">
                  <c:v>MA</c:v>
                </c:pt>
                <c:pt idx="3">
                  <c:v>MT</c:v>
                </c:pt>
                <c:pt idx="4">
                  <c:v>RO</c:v>
                </c:pt>
                <c:pt idx="5">
                  <c:v>PA</c:v>
                </c:pt>
                <c:pt idx="6">
                  <c:v>TO</c:v>
                </c:pt>
                <c:pt idx="7">
                  <c:v>PA-AM</c:v>
                </c:pt>
              </c:strCache>
            </c:strRef>
          </c:cat>
          <c:val>
            <c:numRef>
              <c:f>Plan1!$A$26:$H$26</c:f>
              <c:numCache>
                <c:formatCode>General</c:formatCode>
                <c:ptCount val="8"/>
                <c:pt idx="0">
                  <c:v>214.79</c:v>
                </c:pt>
                <c:pt idx="1">
                  <c:v>569.55999999999995</c:v>
                </c:pt>
                <c:pt idx="2">
                  <c:v>334.05</c:v>
                </c:pt>
                <c:pt idx="3">
                  <c:v>280.36</c:v>
                </c:pt>
                <c:pt idx="4" formatCode="#,##0.00">
                  <c:v>1084.8599999999999</c:v>
                </c:pt>
                <c:pt idx="5" formatCode="#,##0.00">
                  <c:v>1209.98</c:v>
                </c:pt>
                <c:pt idx="6">
                  <c:v>76.48</c:v>
                </c:pt>
                <c:pt idx="7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07600829229E-2"/>
          <c:y val="0.10874447592242838"/>
          <c:w val="0.84944925634295709"/>
          <c:h val="0.81648647031612309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'[2]RASCUNHO ZERO'!$B$5:$B$11</c:f>
              <c:strCache>
                <c:ptCount val="7"/>
                <c:pt idx="0">
                  <c:v>RO</c:v>
                </c:pt>
                <c:pt idx="1">
                  <c:v>PA</c:v>
                </c:pt>
                <c:pt idx="2">
                  <c:v>AM</c:v>
                </c:pt>
                <c:pt idx="3">
                  <c:v>MT</c:v>
                </c:pt>
                <c:pt idx="4">
                  <c:v>TO</c:v>
                </c:pt>
                <c:pt idx="5">
                  <c:v>MA</c:v>
                </c:pt>
                <c:pt idx="6">
                  <c:v>Div.</c:v>
                </c:pt>
              </c:strCache>
            </c:strRef>
          </c:cat>
          <c:val>
            <c:numRef>
              <c:f>'[2]RASCUNHO ZERO'!$C$5:$C$11</c:f>
              <c:numCache>
                <c:formatCode>General</c:formatCode>
                <c:ptCount val="7"/>
                <c:pt idx="0">
                  <c:v>1950</c:v>
                </c:pt>
                <c:pt idx="1">
                  <c:v>6503</c:v>
                </c:pt>
                <c:pt idx="2">
                  <c:v>100</c:v>
                </c:pt>
                <c:pt idx="3">
                  <c:v>410</c:v>
                </c:pt>
                <c:pt idx="4">
                  <c:v>55</c:v>
                </c:pt>
                <c:pt idx="5">
                  <c:v>15</c:v>
                </c:pt>
                <c:pt idx="6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031488"/>
        <c:axId val="172294720"/>
        <c:axId val="0"/>
      </c:bar3DChart>
      <c:catAx>
        <c:axId val="17203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294720"/>
        <c:crosses val="autoZero"/>
        <c:auto val="1"/>
        <c:lblAlgn val="ctr"/>
        <c:lblOffset val="100"/>
        <c:noMultiLvlLbl val="0"/>
      </c:catAx>
      <c:valAx>
        <c:axId val="172294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031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49709923340083E-2"/>
          <c:y val="6.2540723028620696E-2"/>
          <c:w val="0.85143009793301505"/>
          <c:h val="0.8451790859143949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'[2]RASCUNHO ZERO'!$B$5:$B$11</c:f>
              <c:strCache>
                <c:ptCount val="7"/>
                <c:pt idx="0">
                  <c:v>RO</c:v>
                </c:pt>
                <c:pt idx="1">
                  <c:v>PA</c:v>
                </c:pt>
                <c:pt idx="2">
                  <c:v>AM</c:v>
                </c:pt>
                <c:pt idx="3">
                  <c:v>MT</c:v>
                </c:pt>
                <c:pt idx="4">
                  <c:v>TO</c:v>
                </c:pt>
                <c:pt idx="5">
                  <c:v>MA</c:v>
                </c:pt>
                <c:pt idx="6">
                  <c:v>Div.</c:v>
                </c:pt>
              </c:strCache>
            </c:strRef>
          </c:cat>
          <c:val>
            <c:numRef>
              <c:f>'[2]RASCUNHO ZERO'!$D$5:$D$11</c:f>
              <c:numCache>
                <c:formatCode>General</c:formatCode>
                <c:ptCount val="7"/>
                <c:pt idx="0">
                  <c:v>21600</c:v>
                </c:pt>
                <c:pt idx="1">
                  <c:v>2417</c:v>
                </c:pt>
                <c:pt idx="2">
                  <c:v>3350</c:v>
                </c:pt>
                <c:pt idx="3">
                  <c:v>5780</c:v>
                </c:pt>
                <c:pt idx="4">
                  <c:v>1000</c:v>
                </c:pt>
                <c:pt idx="5">
                  <c:v>3</c:v>
                </c:pt>
                <c:pt idx="6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030464"/>
        <c:axId val="172296448"/>
        <c:axId val="0"/>
      </c:bar3DChart>
      <c:catAx>
        <c:axId val="172030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296448"/>
        <c:crosses val="autoZero"/>
        <c:auto val="1"/>
        <c:lblAlgn val="ctr"/>
        <c:lblOffset val="100"/>
        <c:noMultiLvlLbl val="0"/>
      </c:catAx>
      <c:valAx>
        <c:axId val="172296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030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59492761473585E-2"/>
          <c:y val="6.8817204301075269E-2"/>
          <c:w val="0.85175010813192831"/>
          <c:h val="0.8296415206163745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'[2]RASCUNHO ZERO'!$B$5:$B$11</c:f>
              <c:strCache>
                <c:ptCount val="7"/>
                <c:pt idx="0">
                  <c:v>RO</c:v>
                </c:pt>
                <c:pt idx="1">
                  <c:v>PA</c:v>
                </c:pt>
                <c:pt idx="2">
                  <c:v>AM</c:v>
                </c:pt>
                <c:pt idx="3">
                  <c:v>MT</c:v>
                </c:pt>
                <c:pt idx="4">
                  <c:v>TO</c:v>
                </c:pt>
                <c:pt idx="5">
                  <c:v>MA</c:v>
                </c:pt>
                <c:pt idx="6">
                  <c:v>Div.</c:v>
                </c:pt>
              </c:strCache>
            </c:strRef>
          </c:cat>
          <c:val>
            <c:numRef>
              <c:f>'[2]RASCUNHO ZERO'!$E$5:$E$11</c:f>
              <c:numCache>
                <c:formatCode>General</c:formatCode>
                <c:ptCount val="7"/>
                <c:pt idx="0">
                  <c:v>12750</c:v>
                </c:pt>
                <c:pt idx="1">
                  <c:v>4936</c:v>
                </c:pt>
                <c:pt idx="2">
                  <c:v>900</c:v>
                </c:pt>
                <c:pt idx="3">
                  <c:v>1500</c:v>
                </c:pt>
                <c:pt idx="4">
                  <c:v>650</c:v>
                </c:pt>
                <c:pt idx="5">
                  <c:v>500</c:v>
                </c:pt>
                <c:pt idx="6">
                  <c:v>4569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228608"/>
        <c:axId val="172298176"/>
        <c:axId val="0"/>
      </c:bar3DChart>
      <c:catAx>
        <c:axId val="17222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298176"/>
        <c:crosses val="autoZero"/>
        <c:auto val="1"/>
        <c:lblAlgn val="ctr"/>
        <c:lblOffset val="100"/>
        <c:noMultiLvlLbl val="0"/>
      </c:catAx>
      <c:valAx>
        <c:axId val="172298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72228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2.7410671427634099E-2"/>
                  <c:y val="-2.560267074159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928537142107282E-2"/>
                  <c:y val="-5.12053414831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Plan1!$A$163:$E$163</c:f>
              <c:strCache>
                <c:ptCount val="5"/>
                <c:pt idx="0">
                  <c:v>AGD</c:v>
                </c:pt>
                <c:pt idx="1">
                  <c:v>AGP</c:v>
                </c:pt>
                <c:pt idx="2">
                  <c:v>REF</c:v>
                </c:pt>
                <c:pt idx="3">
                  <c:v>INF</c:v>
                </c:pt>
                <c:pt idx="4">
                  <c:v>IND</c:v>
                </c:pt>
              </c:strCache>
            </c:strRef>
          </c:cat>
          <c:val>
            <c:numRef>
              <c:f>Plan1!$A$164:$E$164</c:f>
              <c:numCache>
                <c:formatCode>General</c:formatCode>
                <c:ptCount val="5"/>
                <c:pt idx="0">
                  <c:v>65.5</c:v>
                </c:pt>
                <c:pt idx="1">
                  <c:v>65</c:v>
                </c:pt>
                <c:pt idx="2">
                  <c:v>175</c:v>
                </c:pt>
                <c:pt idx="3" formatCode="#,##0.00">
                  <c:v>1156.6199999999999</c:v>
                </c:pt>
                <c:pt idx="4" formatCode="0.00">
                  <c:v>106.72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60704"/>
        <c:axId val="172301056"/>
        <c:axId val="0"/>
      </c:bar3DChart>
      <c:catAx>
        <c:axId val="17236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2301056"/>
        <c:crosses val="autoZero"/>
        <c:auto val="1"/>
        <c:lblAlgn val="ctr"/>
        <c:lblOffset val="100"/>
        <c:noMultiLvlLbl val="0"/>
      </c:catAx>
      <c:valAx>
        <c:axId val="1723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6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3613894455573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68203072812289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408149632598531E-2"/>
                  <c:y val="-3.2407771945173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Plan1!$A$192:$C$192</c:f>
              <c:strCache>
                <c:ptCount val="3"/>
                <c:pt idx="0">
                  <c:v>MT</c:v>
                </c:pt>
                <c:pt idx="1">
                  <c:v>TO</c:v>
                </c:pt>
                <c:pt idx="2">
                  <c:v>MA</c:v>
                </c:pt>
              </c:strCache>
            </c:strRef>
          </c:cat>
          <c:val>
            <c:numRef>
              <c:f>Plan1!$A$193:$C$193</c:f>
              <c:numCache>
                <c:formatCode>General</c:formatCode>
                <c:ptCount val="3"/>
                <c:pt idx="0">
                  <c:v>1005.5</c:v>
                </c:pt>
                <c:pt idx="1">
                  <c:v>106.62</c:v>
                </c:pt>
                <c:pt idx="2">
                  <c:v>456.62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61216"/>
        <c:axId val="172343872"/>
        <c:axId val="0"/>
      </c:bar3DChart>
      <c:catAx>
        <c:axId val="17236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2343872"/>
        <c:crosses val="autoZero"/>
        <c:auto val="1"/>
        <c:lblAlgn val="ctr"/>
        <c:lblOffset val="100"/>
        <c:noMultiLvlLbl val="0"/>
      </c:catAx>
      <c:valAx>
        <c:axId val="17234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6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87795275591"/>
          <c:y val="0.13864509314384499"/>
          <c:w val="0.506753499562555"/>
          <c:h val="0.78974571360398205"/>
        </c:manualLayout>
      </c:layout>
      <c:pieChart>
        <c:varyColors val="1"/>
        <c:ser>
          <c:idx val="0"/>
          <c:order val="0"/>
          <c:tx>
            <c:strRef>
              <c:f>'FD (%) POR UF'!$A$55:$A$63</c:f>
              <c:strCache>
                <c:ptCount val="1"/>
                <c:pt idx="0">
                  <c:v>NORTE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1,7 bi</a:t>
                    </a:r>
                    <a:r>
                      <a:rPr lang="en-US"/>
                      <a:t>
26%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1,2 bi</a:t>
                    </a:r>
                    <a:r>
                      <a:rPr lang="en-US"/>
                      <a:t>
18%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333333333333329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0,1 </a:t>
                    </a:r>
                    <a:r>
                      <a:rPr lang="en-US" sz="1200" b="1" dirty="0"/>
                      <a:t>bi</a:t>
                    </a:r>
                    <a:r>
                      <a:rPr lang="en-US" dirty="0"/>
                      <a:t>
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/>
                      <a:t>1,0 bi</a:t>
                    </a:r>
                    <a:r>
                      <a:rPr lang="en-US"/>
                      <a:t>
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3.6111111111111101E-2"/>
                  <c:y val="-1.2195121951219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0,3 bi</a:t>
                    </a:r>
                    <a:r>
                      <a:rPr lang="en-US"/>
                      <a:t>
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8.3333333333333297E-3"/>
                  <c:y val="-1.2195121951219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0,1 bi</a:t>
                    </a:r>
                    <a:r>
                      <a:rPr lang="en-US"/>
                      <a:t>
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/>
                      <a:t>1,1 bi</a:t>
                    </a:r>
                    <a:r>
                      <a:rPr lang="en-US"/>
                      <a:t>
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/>
                      <a:t>0,5 bi</a:t>
                    </a:r>
                    <a:r>
                      <a:rPr lang="en-US"/>
                      <a:t>
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/>
                      <a:t>0,8 bi</a:t>
                    </a:r>
                    <a:r>
                      <a:rPr lang="en-US"/>
                      <a:t>
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'FD (%) POR UF'!$B$55:$B$63</c:f>
              <c:strCache>
                <c:ptCount val="9"/>
                <c:pt idx="0">
                  <c:v>PA</c:v>
                </c:pt>
                <c:pt idx="1">
                  <c:v>RO</c:v>
                </c:pt>
                <c:pt idx="2">
                  <c:v>RR</c:v>
                </c:pt>
                <c:pt idx="3">
                  <c:v>AM</c:v>
                </c:pt>
                <c:pt idx="4">
                  <c:v>AC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MT</c:v>
                </c:pt>
              </c:strCache>
            </c:strRef>
          </c:cat>
          <c:val>
            <c:numRef>
              <c:f>'FD (%) POR UF'!$E$55:$E$63</c:f>
              <c:numCache>
                <c:formatCode>0.0</c:formatCode>
                <c:ptCount val="9"/>
                <c:pt idx="0">
                  <c:v>1.726526</c:v>
                </c:pt>
                <c:pt idx="1">
                  <c:v>1.2139789999999999</c:v>
                </c:pt>
                <c:pt idx="2">
                  <c:v>4.2854999999999997E-2</c:v>
                </c:pt>
                <c:pt idx="3">
                  <c:v>0.97586300000000004</c:v>
                </c:pt>
                <c:pt idx="4">
                  <c:v>0.28340500000000002</c:v>
                </c:pt>
                <c:pt idx="5">
                  <c:v>7.4383000000000005E-2</c:v>
                </c:pt>
                <c:pt idx="6">
                  <c:v>1.14872</c:v>
                </c:pt>
                <c:pt idx="7">
                  <c:v>0.46575800000000001</c:v>
                </c:pt>
                <c:pt idx="8">
                  <c:v>0.82289599999999996</c:v>
                </c:pt>
              </c:numCache>
            </c:numRef>
          </c:val>
        </c:ser>
        <c:ser>
          <c:idx val="1"/>
          <c:order val="1"/>
          <c:tx>
            <c:strRef>
              <c:f>'FD (%) POR UF'!$B$55:$B$63</c:f>
              <c:strCache>
                <c:ptCount val="1"/>
                <c:pt idx="0">
                  <c:v>PA RO RR AM AC AP TO MA MT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'FD (%) POR UF'!$B$55:$B$63</c:f>
              <c:strCache>
                <c:ptCount val="9"/>
                <c:pt idx="0">
                  <c:v>PA</c:v>
                </c:pt>
                <c:pt idx="1">
                  <c:v>RO</c:v>
                </c:pt>
                <c:pt idx="2">
                  <c:v>RR</c:v>
                </c:pt>
                <c:pt idx="3">
                  <c:v>AM</c:v>
                </c:pt>
                <c:pt idx="4">
                  <c:v>AC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MT</c:v>
                </c:pt>
              </c:strCache>
            </c:strRef>
          </c:cat>
          <c:val>
            <c:numRef>
              <c:f>'FD (%) POR UF'!$F$55:$F$63</c:f>
              <c:numCache>
                <c:formatCode>0%</c:formatCode>
                <c:ptCount val="9"/>
                <c:pt idx="0">
                  <c:v>0.255615574178848</c:v>
                </c:pt>
                <c:pt idx="1">
                  <c:v>0.17973198152015299</c:v>
                </c:pt>
                <c:pt idx="2">
                  <c:v>6.3447671401615398E-3</c:v>
                </c:pt>
                <c:pt idx="3">
                  <c:v>0.144478438821595</c:v>
                </c:pt>
                <c:pt idx="4">
                  <c:v>4.1958668331757799E-2</c:v>
                </c:pt>
                <c:pt idx="5">
                  <c:v>1.1012549625169401E-2</c:v>
                </c:pt>
                <c:pt idx="6">
                  <c:v>0.170070258061985</c:v>
                </c:pt>
                <c:pt idx="7">
                  <c:v>6.8956389071692006E-2</c:v>
                </c:pt>
                <c:pt idx="8">
                  <c:v>0.12183137324863801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4330686789151399"/>
          <c:y val="0.22146811194055299"/>
          <c:w val="8.4340063493436798E-2"/>
          <c:h val="0.66482414652340305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Plan5!$B$2:$B$3</c:f>
              <c:strCache>
                <c:ptCount val="1"/>
                <c:pt idx="0">
                  <c:v>FD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Plan5!$A$4:$A$8</c:f>
              <c:strCache>
                <c:ptCount val="5"/>
                <c:pt idx="0">
                  <c:v>Comércio e Serviços</c:v>
                </c:pt>
                <c:pt idx="1">
                  <c:v>Industrial</c:v>
                </c:pt>
                <c:pt idx="2">
                  <c:v>Infraestrutura</c:v>
                </c:pt>
                <c:pt idx="3">
                  <c:v>Rural</c:v>
                </c:pt>
                <c:pt idx="4">
                  <c:v>Turismo</c:v>
                </c:pt>
              </c:strCache>
            </c:strRef>
          </c:cat>
          <c:val>
            <c:numRef>
              <c:f>Plan5!$B$4:$B$8</c:f>
              <c:numCache>
                <c:formatCode>General</c:formatCode>
                <c:ptCount val="5"/>
                <c:pt idx="1">
                  <c:v>0.2</c:v>
                </c:pt>
                <c:pt idx="2" formatCode="0.0">
                  <c:v>1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Plan5!$C$2:$C$3</c:f>
              <c:strCache>
                <c:ptCount val="1"/>
                <c:pt idx="0">
                  <c:v>FCF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3726660501956799E-3"/>
                  <c:y val="-1.147776356530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Plan5!$A$4:$A$8</c:f>
              <c:strCache>
                <c:ptCount val="5"/>
                <c:pt idx="0">
                  <c:v>Comércio e Serviços</c:v>
                </c:pt>
                <c:pt idx="1">
                  <c:v>Industrial</c:v>
                </c:pt>
                <c:pt idx="2">
                  <c:v>Infraestrutura</c:v>
                </c:pt>
                <c:pt idx="3">
                  <c:v>Rural</c:v>
                </c:pt>
                <c:pt idx="4">
                  <c:v>Turismo</c:v>
                </c:pt>
              </c:strCache>
            </c:strRef>
          </c:cat>
          <c:val>
            <c:numRef>
              <c:f>Plan5!$C$4:$C$8</c:f>
              <c:numCache>
                <c:formatCode>General</c:formatCode>
                <c:ptCount val="5"/>
                <c:pt idx="0">
                  <c:v>1.4</c:v>
                </c:pt>
                <c:pt idx="1">
                  <c:v>1.2</c:v>
                </c:pt>
                <c:pt idx="2">
                  <c:v>0.1</c:v>
                </c:pt>
                <c:pt idx="3">
                  <c:v>2.6</c:v>
                </c:pt>
                <c:pt idx="4">
                  <c:v>0.1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362240"/>
        <c:axId val="172349056"/>
      </c:barChart>
      <c:catAx>
        <c:axId val="17236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72349056"/>
        <c:crosses val="autoZero"/>
        <c:auto val="1"/>
        <c:lblAlgn val="ctr"/>
        <c:lblOffset val="100"/>
        <c:noMultiLvlLbl val="0"/>
      </c:catAx>
      <c:valAx>
        <c:axId val="17234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36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68904643147405"/>
          <c:y val="0.42134284462220301"/>
          <c:w val="8.4233847993200106E-2"/>
          <c:h val="0.114855036683167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0572778470186E-2"/>
          <c:y val="2.9313978955766283E-2"/>
          <c:w val="0.7013240971212874"/>
          <c:h val="0.7657512915039314"/>
        </c:manualLayout>
      </c:layout>
      <c:lineChart>
        <c:grouping val="standard"/>
        <c:varyColors val="0"/>
        <c:ser>
          <c:idx val="3"/>
          <c:order val="0"/>
          <c:tx>
            <c:strRef>
              <c:f>'FCF-FD EVOLUÇÃO HIST 89 A 2014'!$A$23</c:f>
              <c:strCache>
                <c:ptCount val="1"/>
                <c:pt idx="0">
                  <c:v>FUNDO CONSTITUCIONAL DO NORTE / FUNDO DE DESENVOLVIMENTO DA AMAZÔNIA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1"/>
              <c:layout>
                <c:manualLayout>
                  <c:x val="-1.2621440657534115E-2"/>
                  <c:y val="-1.6506858469718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106706384470704E-3"/>
                  <c:y val="-2.200914462629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106706384470704E-3"/>
                  <c:y val="-1.9258001548005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107700190870456E-3"/>
                  <c:y val="-1.3755715391432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097172402155288E-2"/>
                  <c:y val="-1.9258001548005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8349388938258975E-3"/>
                  <c:y val="-2.4760287704578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097073021515359E-2"/>
                  <c:y val="-2.751143078286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8349388938258975E-3"/>
                  <c:y val="-2.751143078286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932011915341301E-2"/>
                  <c:y val="-3.0262573861151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2621341276894141E-2"/>
                  <c:y val="-2.4760287704578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621341276894141E-2"/>
                  <c:y val="-2.200936125173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5145609532272968E-2"/>
                  <c:y val="-3.0262573861151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504816681477694E-2"/>
                  <c:y val="-2.200914462629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7864023830682422E-2"/>
                  <c:y val="-2.200914462629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001324900632452E-2"/>
                  <c:y val="-2.750937576101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5339760232268293E-2"/>
                  <c:y val="-5.5000784695727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9927130465215026E-2"/>
                  <c:y val="-5.5005114051465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7659443398887939E-2"/>
                  <c:y val="-2.7509592228806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111297009867117E-2"/>
                  <c:y val="-4.1251616743783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6.3106706384472551E-3"/>
                  <c:y val="-1.9258001548005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9966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name>LINHA DE TENDÊNCIA</c:name>
            <c:spPr>
              <a:ln w="28575">
                <a:solidFill>
                  <a:srgbClr val="0070C0"/>
                </a:solidFill>
              </a:ln>
            </c:spPr>
            <c:trendlineType val="exp"/>
            <c:dispRSqr val="0"/>
            <c:dispEq val="0"/>
          </c:trendline>
          <c:cat>
            <c:strRef>
              <c:f>'FCF-FD EVOLUÇÃO HIST 89 A 2014'!$B$6:$V$6</c:f>
              <c:strCache>
                <c:ptCount val="21"/>
                <c:pt idx="0">
                  <c:v>1989/1994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2006*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strCache>
            </c:strRef>
          </c:cat>
          <c:val>
            <c:numRef>
              <c:f>'FCF-FD EVOLUÇÃO HIST 89 A 2014'!$B$23:$V$23</c:f>
              <c:numCache>
                <c:formatCode>#,##0.0</c:formatCode>
                <c:ptCount val="21"/>
                <c:pt idx="0">
                  <c:v>1.4</c:v>
                </c:pt>
                <c:pt idx="1">
                  <c:v>0.39600000000000002</c:v>
                </c:pt>
                <c:pt idx="2">
                  <c:v>0.2</c:v>
                </c:pt>
                <c:pt idx="3">
                  <c:v>8.4500000000000006E-2</c:v>
                </c:pt>
                <c:pt idx="4">
                  <c:v>0.22</c:v>
                </c:pt>
                <c:pt idx="5">
                  <c:v>0.5</c:v>
                </c:pt>
                <c:pt idx="6">
                  <c:v>0.86</c:v>
                </c:pt>
                <c:pt idx="7">
                  <c:v>0.55000000000000004</c:v>
                </c:pt>
                <c:pt idx="8">
                  <c:v>0.7</c:v>
                </c:pt>
                <c:pt idx="9">
                  <c:v>1.2</c:v>
                </c:pt>
                <c:pt idx="10">
                  <c:v>1.46</c:v>
                </c:pt>
                <c:pt idx="11">
                  <c:v>1.05</c:v>
                </c:pt>
                <c:pt idx="12">
                  <c:v>1.6379999999999999</c:v>
                </c:pt>
                <c:pt idx="13">
                  <c:v>1.181</c:v>
                </c:pt>
                <c:pt idx="14">
                  <c:v>2.1</c:v>
                </c:pt>
                <c:pt idx="15">
                  <c:v>2.8760000000000003</c:v>
                </c:pt>
                <c:pt idx="16">
                  <c:v>3.5909999999999997</c:v>
                </c:pt>
                <c:pt idx="17">
                  <c:v>3.0579999999999998</c:v>
                </c:pt>
                <c:pt idx="18">
                  <c:v>5.5579999999999998</c:v>
                </c:pt>
                <c:pt idx="19">
                  <c:v>6.1160000000000005</c:v>
                </c:pt>
                <c:pt idx="20">
                  <c:v>6.7530000000000001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'FCF-FD EVOLUÇÃO HIST 89 A 2014'!$A$24</c:f>
              <c:strCache>
                <c:ptCount val="1"/>
                <c:pt idx="0">
                  <c:v>ORÇAMENTO TOTAL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ysDash"/>
              </a:ln>
            </c:spPr>
          </c:marker>
          <c:dLbls>
            <c:dLbl>
              <c:idx val="12"/>
              <c:layout>
                <c:manualLayout>
                  <c:x val="-1.7007652997453764E-2"/>
                  <c:y val="-2.4742268041237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0409183596944599E-2"/>
                  <c:y val="-3.0240549828178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6078401262762434E-2"/>
                  <c:y val="-2.1993127147766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676870663271766E-2"/>
                  <c:y val="-2.7491408934707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472278864799426E-2"/>
                  <c:y val="-3.8487972508591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2676870663271766E-2"/>
                  <c:y val="-2.7491408934707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6282993061234607E-2"/>
                  <c:y val="-2.74914089347079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7416836594398276E-2"/>
                  <c:y val="-1.649484536082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1338435331635841E-3"/>
                  <c:y val="1.649462889303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'FCF-FD EVOLUÇÃO HIST 89 A 2014'!$B$24:$V$24</c:f>
              <c:numCache>
                <c:formatCode>General</c:formatCode>
                <c:ptCount val="21"/>
                <c:pt idx="12" formatCode="#,##0.0">
                  <c:v>2.0413000000000001</c:v>
                </c:pt>
                <c:pt idx="13" formatCode="#,##0.0">
                  <c:v>2.3434999999999997</c:v>
                </c:pt>
                <c:pt idx="14" formatCode="#,##0.0">
                  <c:v>2.84979</c:v>
                </c:pt>
                <c:pt idx="15" formatCode="#,##0.0">
                  <c:v>3.6658999999999997</c:v>
                </c:pt>
                <c:pt idx="16" formatCode="#,##0.0">
                  <c:v>3.9473099999999999</c:v>
                </c:pt>
                <c:pt idx="17" formatCode="#,##0.0">
                  <c:v>4.6544500000000006</c:v>
                </c:pt>
                <c:pt idx="18" formatCode="#,##0.0">
                  <c:v>5.4169999999999998</c:v>
                </c:pt>
                <c:pt idx="19" formatCode="#,##0.0">
                  <c:v>6.0470000000000006</c:v>
                </c:pt>
                <c:pt idx="20" formatCode="#,##0.0">
                  <c:v>6.7970000000000006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15392"/>
        <c:axId val="224363648"/>
      </c:lineChart>
      <c:catAx>
        <c:axId val="4831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200" b="1" i="0" u="none" strike="noStrike" baseline="0">
                    <a:solidFill>
                      <a:srgbClr val="000000"/>
                    </a:solidFill>
                    <a:latin typeface="Calibri"/>
                  </a:rPr>
                  <a:t>* Início da operacionalização do FDA.</a:t>
                </a:r>
              </a:p>
            </c:rich>
          </c:tx>
          <c:layout>
            <c:manualLayout>
              <c:xMode val="edge"/>
              <c:yMode val="edge"/>
              <c:x val="7.3659654097371283E-2"/>
              <c:y val="0.90742213924290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4363648"/>
        <c:crosses val="autoZero"/>
        <c:auto val="1"/>
        <c:lblAlgn val="ctr"/>
        <c:lblOffset val="100"/>
        <c:noMultiLvlLbl val="0"/>
      </c:catAx>
      <c:valAx>
        <c:axId val="2243636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R$ bilhões</a:t>
                </a:r>
              </a:p>
            </c:rich>
          </c:tx>
          <c:layout>
            <c:manualLayout>
              <c:xMode val="edge"/>
              <c:yMode val="edge"/>
              <c:x val="1.1615825241678302E-2"/>
              <c:y val="4.8127003270779942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315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501282046703644"/>
          <c:y val="0.14953503985707078"/>
          <c:w val="0.25384551515779175"/>
          <c:h val="0.20146393855091246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7825997475690312E-3"/>
                  <c:y val="-2.383368814876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95598485414189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12998737845159E-2"/>
                  <c:y val="-1.430021288925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10671427634099E-2"/>
                  <c:y val="-2.560267074159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928537142107282E-2"/>
                  <c:y val="-5.1205341483180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Plan1!$A$163:$E$163</c:f>
              <c:strCache>
                <c:ptCount val="5"/>
                <c:pt idx="0">
                  <c:v>AGD</c:v>
                </c:pt>
                <c:pt idx="1">
                  <c:v>AGP</c:v>
                </c:pt>
                <c:pt idx="2">
                  <c:v>REF</c:v>
                </c:pt>
                <c:pt idx="3">
                  <c:v>INF</c:v>
                </c:pt>
                <c:pt idx="4">
                  <c:v>IND</c:v>
                </c:pt>
              </c:strCache>
            </c:strRef>
          </c:cat>
          <c:val>
            <c:numRef>
              <c:f>Plan1!$A$164:$E$164</c:f>
              <c:numCache>
                <c:formatCode>General</c:formatCode>
                <c:ptCount val="5"/>
                <c:pt idx="0">
                  <c:v>65.5</c:v>
                </c:pt>
                <c:pt idx="1">
                  <c:v>65</c:v>
                </c:pt>
                <c:pt idx="2">
                  <c:v>175</c:v>
                </c:pt>
                <c:pt idx="3" formatCode="#,##0.00">
                  <c:v>1156.6199999999999</c:v>
                </c:pt>
                <c:pt idx="4" formatCode="0.00">
                  <c:v>106.72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16288"/>
        <c:axId val="227161728"/>
        <c:axId val="0"/>
      </c:bar3DChart>
      <c:catAx>
        <c:axId val="4711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227161728"/>
        <c:crosses val="autoZero"/>
        <c:auto val="1"/>
        <c:lblAlgn val="ctr"/>
        <c:lblOffset val="100"/>
        <c:noMultiLvlLbl val="0"/>
      </c:catAx>
      <c:valAx>
        <c:axId val="22716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7116288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3613894455573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768203072812289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408149632598531E-2"/>
                  <c:y val="-3.2407771945173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Plan1!$A$192:$C$192</c:f>
              <c:strCache>
                <c:ptCount val="3"/>
                <c:pt idx="0">
                  <c:v>MT</c:v>
                </c:pt>
                <c:pt idx="1">
                  <c:v>TO</c:v>
                </c:pt>
                <c:pt idx="2">
                  <c:v>MA</c:v>
                </c:pt>
              </c:strCache>
            </c:strRef>
          </c:cat>
          <c:val>
            <c:numRef>
              <c:f>Plan1!$A$193:$C$193</c:f>
              <c:numCache>
                <c:formatCode>General</c:formatCode>
                <c:ptCount val="3"/>
                <c:pt idx="0">
                  <c:v>1005.5</c:v>
                </c:pt>
                <c:pt idx="1">
                  <c:v>106.62</c:v>
                </c:pt>
                <c:pt idx="2">
                  <c:v>456.62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17824"/>
        <c:axId val="227163456"/>
        <c:axId val="0"/>
      </c:bar3DChart>
      <c:catAx>
        <c:axId val="4711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7163456"/>
        <c:crosses val="autoZero"/>
        <c:auto val="1"/>
        <c:lblAlgn val="ctr"/>
        <c:lblOffset val="100"/>
        <c:noMultiLvlLbl val="0"/>
      </c:catAx>
      <c:valAx>
        <c:axId val="22716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711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Estimativa!$L$5</c:f>
              <c:strCache>
                <c:ptCount val="1"/>
                <c:pt idx="0">
                  <c:v>Centro-Oeste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Estimativa!$M$5:$P$5</c:f>
              <c:numCache>
                <c:formatCode>General</c:formatCode>
                <c:ptCount val="4"/>
                <c:pt idx="0">
                  <c:v>6.39</c:v>
                </c:pt>
                <c:pt idx="1">
                  <c:v>6.6</c:v>
                </c:pt>
                <c:pt idx="2">
                  <c:v>6.8199999999999976</c:v>
                </c:pt>
                <c:pt idx="3">
                  <c:v>7.0500000000000007</c:v>
                </c:pt>
              </c:numCache>
            </c:numRef>
          </c:val>
        </c:ser>
        <c:ser>
          <c:idx val="1"/>
          <c:order val="1"/>
          <c:tx>
            <c:strRef>
              <c:f>Estimativa!$L$6</c:f>
              <c:strCache>
                <c:ptCount val="1"/>
                <c:pt idx="0">
                  <c:v>Nordeste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Estimativa!$M$6:$P$6</c:f>
              <c:numCache>
                <c:formatCode>General</c:formatCode>
                <c:ptCount val="4"/>
                <c:pt idx="0">
                  <c:v>15.32</c:v>
                </c:pt>
                <c:pt idx="1">
                  <c:v>15.85</c:v>
                </c:pt>
                <c:pt idx="2">
                  <c:v>16.41</c:v>
                </c:pt>
                <c:pt idx="3">
                  <c:v>16.98</c:v>
                </c:pt>
              </c:numCache>
            </c:numRef>
          </c:val>
        </c:ser>
        <c:ser>
          <c:idx val="2"/>
          <c:order val="2"/>
          <c:tx>
            <c:strRef>
              <c:f>Estimativa!$L$7</c:f>
              <c:strCache>
                <c:ptCount val="1"/>
                <c:pt idx="0">
                  <c:v>Norte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Estimativa!$M$7:$P$7</c:f>
              <c:numCache>
                <c:formatCode>General</c:formatCode>
                <c:ptCount val="4"/>
                <c:pt idx="0">
                  <c:v>7.1199999999999974</c:v>
                </c:pt>
                <c:pt idx="1">
                  <c:v>7.35</c:v>
                </c:pt>
                <c:pt idx="2">
                  <c:v>7.59</c:v>
                </c:pt>
                <c:pt idx="3">
                  <c:v>7.83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205120"/>
        <c:axId val="169393472"/>
      </c:barChart>
      <c:catAx>
        <c:axId val="17120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9393472"/>
        <c:crosses val="autoZero"/>
        <c:auto val="1"/>
        <c:lblAlgn val="ctr"/>
        <c:lblOffset val="100"/>
        <c:noMultiLvlLbl val="0"/>
      </c:catAx>
      <c:valAx>
        <c:axId val="169393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205120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 sz="1800" b="1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67751847536086"/>
          <c:y val="0.16328535492121179"/>
          <c:w val="0.50551139600269412"/>
          <c:h val="0.78907786524731438"/>
        </c:manualLayout>
      </c:layout>
      <c:pie3DChart>
        <c:varyColors val="1"/>
        <c:ser>
          <c:idx val="0"/>
          <c:order val="0"/>
          <c:tx>
            <c:strRef>
              <c:f>'FD (%) POR UF'!$A$55:$A$63</c:f>
              <c:strCache>
                <c:ptCount val="1"/>
                <c:pt idx="0">
                  <c:v>NORTE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4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5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7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Pt>
            <c:idx val="8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dPt>
          <c:dLbls>
            <c:dLbl>
              <c:idx val="0"/>
              <c:layout>
                <c:manualLayout>
                  <c:x val="0"/>
                  <c:y val="-1.058991496548438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1,7 bi
26%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1.482588095167821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1,2 bi
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0,0 bi
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2829E-3"/>
                  <c:y val="4.235965986193752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1,0 bi
14%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27609650562936E-2"/>
                  <c:y val="2.27760412545776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0,3 bi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333333333333332E-3"/>
                  <c:y val="-1.219512195121951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0,1 bi
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436790855825155E-3"/>
                  <c:y val="-8.393076482919116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1,1 bi
17%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829943132108463E-2"/>
                  <c:y val="-4.23761701230648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0,5 bi
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5784995625546809E-2"/>
                  <c:y val="-8.2584659699336468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0,8 bi
12%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'FD (%) POR UF'!$B$55:$B$63</c:f>
              <c:strCache>
                <c:ptCount val="9"/>
                <c:pt idx="0">
                  <c:v>PA</c:v>
                </c:pt>
                <c:pt idx="1">
                  <c:v>RO</c:v>
                </c:pt>
                <c:pt idx="2">
                  <c:v>RR</c:v>
                </c:pt>
                <c:pt idx="3">
                  <c:v>AM</c:v>
                </c:pt>
                <c:pt idx="4">
                  <c:v>AC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MT</c:v>
                </c:pt>
              </c:strCache>
            </c:strRef>
          </c:cat>
          <c:val>
            <c:numRef>
              <c:f>'FD (%) POR UF'!$E$55:$E$63</c:f>
              <c:numCache>
                <c:formatCode>0.0</c:formatCode>
                <c:ptCount val="9"/>
                <c:pt idx="0">
                  <c:v>1.726526</c:v>
                </c:pt>
                <c:pt idx="1">
                  <c:v>1.2139789999999999</c:v>
                </c:pt>
                <c:pt idx="2">
                  <c:v>4.2854999999999997E-2</c:v>
                </c:pt>
                <c:pt idx="3">
                  <c:v>0.97586300000000004</c:v>
                </c:pt>
                <c:pt idx="4">
                  <c:v>0.28340500000000002</c:v>
                </c:pt>
                <c:pt idx="5">
                  <c:v>7.4383000000000005E-2</c:v>
                </c:pt>
                <c:pt idx="6">
                  <c:v>1.14872</c:v>
                </c:pt>
                <c:pt idx="7">
                  <c:v>0.46575800000000001</c:v>
                </c:pt>
                <c:pt idx="8">
                  <c:v>0.82289599999999996</c:v>
                </c:pt>
              </c:numCache>
            </c:numRef>
          </c:val>
        </c:ser>
        <c:ser>
          <c:idx val="1"/>
          <c:order val="1"/>
          <c:tx>
            <c:strRef>
              <c:f>'FD (%) POR UF'!$B$55:$B$63</c:f>
              <c:strCache>
                <c:ptCount val="1"/>
                <c:pt idx="0">
                  <c:v>PA RO RR AM AC AP TO MA MT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'FD (%) POR UF'!$B$55:$B$63</c:f>
              <c:strCache>
                <c:ptCount val="9"/>
                <c:pt idx="0">
                  <c:v>PA</c:v>
                </c:pt>
                <c:pt idx="1">
                  <c:v>RO</c:v>
                </c:pt>
                <c:pt idx="2">
                  <c:v>RR</c:v>
                </c:pt>
                <c:pt idx="3">
                  <c:v>AM</c:v>
                </c:pt>
                <c:pt idx="4">
                  <c:v>AC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MT</c:v>
                </c:pt>
              </c:strCache>
            </c:strRef>
          </c:cat>
          <c:val>
            <c:numRef>
              <c:f>'FD (%) POR UF'!$F$55:$F$63</c:f>
              <c:numCache>
                <c:formatCode>0%</c:formatCode>
                <c:ptCount val="9"/>
                <c:pt idx="0">
                  <c:v>0.25561557417884828</c:v>
                </c:pt>
                <c:pt idx="1">
                  <c:v>0.17973198152015318</c:v>
                </c:pt>
                <c:pt idx="2">
                  <c:v>6.3447671401615389E-3</c:v>
                </c:pt>
                <c:pt idx="3">
                  <c:v>0.14447843882159517</c:v>
                </c:pt>
                <c:pt idx="4">
                  <c:v>4.1958668331757813E-2</c:v>
                </c:pt>
                <c:pt idx="5">
                  <c:v>1.1012549625169428E-2</c:v>
                </c:pt>
                <c:pt idx="6">
                  <c:v>0.17007025806198492</c:v>
                </c:pt>
                <c:pt idx="7">
                  <c:v>6.8956389071691951E-2</c:v>
                </c:pt>
                <c:pt idx="8">
                  <c:v>0.12183137324863773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9225588775655129"/>
          <c:y val="1.6674062773251126E-2"/>
          <c:w val="8.3667953615130353E-2"/>
          <c:h val="0.97358359088414548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48269678034015E-2"/>
          <c:y val="3.3277077524633256E-2"/>
          <c:w val="0.76853681546034502"/>
          <c:h val="0.593283327032019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Plan5!$B$2:$B$3</c:f>
              <c:strCache>
                <c:ptCount val="1"/>
                <c:pt idx="0">
                  <c:v>FD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Plan5!$A$4:$A$8</c:f>
              <c:strCache>
                <c:ptCount val="5"/>
                <c:pt idx="0">
                  <c:v>Comércio e Serviços</c:v>
                </c:pt>
                <c:pt idx="1">
                  <c:v>Industrial</c:v>
                </c:pt>
                <c:pt idx="2">
                  <c:v>Infraestrutura</c:v>
                </c:pt>
                <c:pt idx="3">
                  <c:v>Rural</c:v>
                </c:pt>
                <c:pt idx="4">
                  <c:v>Turismo</c:v>
                </c:pt>
              </c:strCache>
            </c:strRef>
          </c:cat>
          <c:val>
            <c:numRef>
              <c:f>Plan5!$B$4:$B$8</c:f>
              <c:numCache>
                <c:formatCode>General</c:formatCode>
                <c:ptCount val="5"/>
                <c:pt idx="1">
                  <c:v>0.2</c:v>
                </c:pt>
                <c:pt idx="2" formatCode="0.0">
                  <c:v>1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Plan5!$C$2:$C$3</c:f>
              <c:strCache>
                <c:ptCount val="1"/>
                <c:pt idx="0">
                  <c:v>FCF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3726660501956799E-3"/>
                  <c:y val="-1.1477763565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Plan5!$A$4:$A$8</c:f>
              <c:strCache>
                <c:ptCount val="5"/>
                <c:pt idx="0">
                  <c:v>Comércio e Serviços</c:v>
                </c:pt>
                <c:pt idx="1">
                  <c:v>Industrial</c:v>
                </c:pt>
                <c:pt idx="2">
                  <c:v>Infraestrutura</c:v>
                </c:pt>
                <c:pt idx="3">
                  <c:v>Rural</c:v>
                </c:pt>
                <c:pt idx="4">
                  <c:v>Turismo</c:v>
                </c:pt>
              </c:strCache>
            </c:strRef>
          </c:cat>
          <c:val>
            <c:numRef>
              <c:f>Plan5!$C$4:$C$8</c:f>
              <c:numCache>
                <c:formatCode>General</c:formatCode>
                <c:ptCount val="5"/>
                <c:pt idx="0">
                  <c:v>1.4</c:v>
                </c:pt>
                <c:pt idx="1">
                  <c:v>1.2</c:v>
                </c:pt>
                <c:pt idx="2">
                  <c:v>0.1</c:v>
                </c:pt>
                <c:pt idx="3">
                  <c:v>2.6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255488"/>
        <c:axId val="224367104"/>
        <c:axId val="0"/>
      </c:bar3DChart>
      <c:catAx>
        <c:axId val="4825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4367104"/>
        <c:crosses val="autoZero"/>
        <c:auto val="1"/>
        <c:lblAlgn val="ctr"/>
        <c:lblOffset val="100"/>
        <c:noMultiLvlLbl val="0"/>
      </c:catAx>
      <c:valAx>
        <c:axId val="224367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25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7438749871568611E-2"/>
          <c:y val="0.89620924790888412"/>
          <c:w val="0.11496922315315568"/>
          <c:h val="0.10379075209111584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85662780239024E-2"/>
          <c:y val="3.2985377348466779E-2"/>
          <c:w val="0.77382440763811633"/>
          <c:h val="0.612419927229110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'POR PORTE'!$D$14</c:f>
              <c:strCache>
                <c:ptCount val="1"/>
                <c:pt idx="0">
                  <c:v>FCF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PORTE'!$C$15:$C$18</c:f>
              <c:strCache>
                <c:ptCount val="4"/>
                <c:pt idx="0">
                  <c:v>Mini/Micro/Pequeno</c:v>
                </c:pt>
                <c:pt idx="1">
                  <c:v>Pequeno-Médio</c:v>
                </c:pt>
                <c:pt idx="2">
                  <c:v>Médio</c:v>
                </c:pt>
                <c:pt idx="3">
                  <c:v>Grande</c:v>
                </c:pt>
              </c:strCache>
            </c:strRef>
          </c:cat>
          <c:val>
            <c:numRef>
              <c:f>'POR PORTE'!$D$15:$D$18</c:f>
              <c:numCache>
                <c:formatCode>#,##0.0</c:formatCode>
                <c:ptCount val="4"/>
                <c:pt idx="0">
                  <c:v>2.5162249999999999</c:v>
                </c:pt>
                <c:pt idx="1">
                  <c:v>0.77042900000000003</c:v>
                </c:pt>
                <c:pt idx="2">
                  <c:v>0.70443999999999996</c:v>
                </c:pt>
                <c:pt idx="3">
                  <c:v>1.36578</c:v>
                </c:pt>
              </c:numCache>
            </c:numRef>
          </c:val>
        </c:ser>
        <c:ser>
          <c:idx val="1"/>
          <c:order val="1"/>
          <c:tx>
            <c:strRef>
              <c:f>'POR PORTE'!$E$14</c:f>
              <c:strCache>
                <c:ptCount val="1"/>
                <c:pt idx="0">
                  <c:v>FD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PORTE'!$C$15:$C$18</c:f>
              <c:strCache>
                <c:ptCount val="4"/>
                <c:pt idx="0">
                  <c:v>Mini/Micro/Pequeno</c:v>
                </c:pt>
                <c:pt idx="1">
                  <c:v>Pequeno-Médio</c:v>
                </c:pt>
                <c:pt idx="2">
                  <c:v>Médio</c:v>
                </c:pt>
                <c:pt idx="3">
                  <c:v>Grande</c:v>
                </c:pt>
              </c:strCache>
            </c:strRef>
          </c:cat>
          <c:val>
            <c:numRef>
              <c:f>'POR PORTE'!$E$15:$E$18</c:f>
              <c:numCache>
                <c:formatCode>#,##0.0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1.39751287917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58560"/>
        <c:axId val="224368832"/>
        <c:axId val="0"/>
      </c:bar3DChart>
      <c:catAx>
        <c:axId val="4825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4368832"/>
        <c:crosses val="autoZero"/>
        <c:auto val="1"/>
        <c:lblAlgn val="ctr"/>
        <c:lblOffset val="100"/>
        <c:noMultiLvlLbl val="0"/>
      </c:catAx>
      <c:valAx>
        <c:axId val="224368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825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8566742203682062E-2"/>
          <c:y val="0.8880439277859602"/>
          <c:w val="0.13399120036890877"/>
          <c:h val="0.11167725196056905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09192489057978E-2"/>
          <c:y val="0"/>
          <c:w val="0.850247209803216"/>
          <c:h val="0.70877920444558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IF!$C$30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layout>
                <c:manualLayout>
                  <c:x val="-1.44927503154740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IF!$B$31:$B$34</c:f>
              <c:strCache>
                <c:ptCount val="4"/>
                <c:pt idx="0">
                  <c:v>Adicional ao Frete para Renovação da Marinha Mercante</c:v>
                </c:pt>
                <c:pt idx="1">
                  <c:v>Depreciação Acelerada</c:v>
                </c:pt>
                <c:pt idx="2">
                  <c:v>Redução do Imposto de Renda</c:v>
                </c:pt>
                <c:pt idx="3">
                  <c:v>Reinvestimento</c:v>
                </c:pt>
              </c:strCache>
            </c:strRef>
          </c:cat>
          <c:val>
            <c:numRef>
              <c:f>IF!$C$31:$C$34</c:f>
              <c:numCache>
                <c:formatCode>0.0</c:formatCode>
                <c:ptCount val="4"/>
                <c:pt idx="0" formatCode="General">
                  <c:v>0.5</c:v>
                </c:pt>
                <c:pt idx="1">
                  <c:v>0.1</c:v>
                </c:pt>
                <c:pt idx="2">
                  <c:v>4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IF!$D$30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IF!$B$31:$B$34</c:f>
              <c:strCache>
                <c:ptCount val="4"/>
                <c:pt idx="0">
                  <c:v>Adicional ao Frete para Renovação da Marinha Mercante</c:v>
                </c:pt>
                <c:pt idx="1">
                  <c:v>Depreciação Acelerada</c:v>
                </c:pt>
                <c:pt idx="2">
                  <c:v>Redução do Imposto de Renda</c:v>
                </c:pt>
                <c:pt idx="3">
                  <c:v>Reinvestimento</c:v>
                </c:pt>
              </c:strCache>
            </c:strRef>
          </c:cat>
          <c:val>
            <c:numRef>
              <c:f>IF!$D$31:$D$34</c:f>
              <c:numCache>
                <c:formatCode>General</c:formatCode>
                <c:ptCount val="4"/>
                <c:pt idx="2">
                  <c:v>2.2000000000000002</c:v>
                </c:pt>
                <c:pt idx="3" formatCode="0.0">
                  <c:v>0.1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688640"/>
        <c:axId val="224380032"/>
      </c:barChart>
      <c:catAx>
        <c:axId val="4868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224380032"/>
        <c:crosses val="autoZero"/>
        <c:auto val="1"/>
        <c:lblAlgn val="ctr"/>
        <c:lblOffset val="100"/>
        <c:noMultiLvlLbl val="0"/>
      </c:catAx>
      <c:valAx>
        <c:axId val="22438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68864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806820082889403"/>
          <c:y val="0.33609886079262113"/>
          <c:w val="0.20112970418128398"/>
          <c:h val="0.18497646400319764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IF!$B$24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IF!$C$23:$F$23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IF!$C$24:$F$24</c:f>
              <c:numCache>
                <c:formatCode>General</c:formatCode>
                <c:ptCount val="4"/>
                <c:pt idx="0">
                  <c:v>3.7</c:v>
                </c:pt>
                <c:pt idx="1">
                  <c:v>4.0999999999999996</c:v>
                </c:pt>
                <c:pt idx="2">
                  <c:v>5.5</c:v>
                </c:pt>
                <c:pt idx="3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IF!$B$25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IF!$C$23:$F$23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IF!$C$25:$F$25</c:f>
              <c:numCache>
                <c:formatCode>0.0</c:formatCode>
                <c:ptCount val="4"/>
                <c:pt idx="0">
                  <c:v>1.9</c:v>
                </c:pt>
                <c:pt idx="1">
                  <c:v>2.2999999999999998</c:v>
                </c:pt>
                <c:pt idx="2">
                  <c:v>2.5</c:v>
                </c:pt>
                <c:pt idx="3">
                  <c:v>2.2999999999999998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320192"/>
        <c:axId val="45990464"/>
      </c:barChart>
      <c:catAx>
        <c:axId val="4532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5990464"/>
        <c:crosses val="autoZero"/>
        <c:auto val="1"/>
        <c:lblAlgn val="ctr"/>
        <c:lblOffset val="100"/>
        <c:noMultiLvlLbl val="0"/>
      </c:catAx>
      <c:valAx>
        <c:axId val="4599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32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5396389648405"/>
          <c:y val="0.43081207159177498"/>
          <c:w val="0.17747804007439999"/>
          <c:h val="0.17663735093080901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98589357277802E-2"/>
          <c:y val="2.5527134411965923E-2"/>
          <c:w val="0.83322629942977711"/>
          <c:h val="0.881875149837152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Estimativa!$L$5</c:f>
              <c:strCache>
                <c:ptCount val="1"/>
                <c:pt idx="0">
                  <c:v>Centro-Oeste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Estimativa!$M$5:$P$5</c:f>
              <c:numCache>
                <c:formatCode>General</c:formatCode>
                <c:ptCount val="4"/>
                <c:pt idx="0">
                  <c:v>6.39</c:v>
                </c:pt>
                <c:pt idx="1">
                  <c:v>6.6</c:v>
                </c:pt>
                <c:pt idx="2">
                  <c:v>6.8199999999999976</c:v>
                </c:pt>
                <c:pt idx="3">
                  <c:v>7.0500000000000007</c:v>
                </c:pt>
              </c:numCache>
            </c:numRef>
          </c:val>
        </c:ser>
        <c:ser>
          <c:idx val="1"/>
          <c:order val="1"/>
          <c:tx>
            <c:strRef>
              <c:f>Estimativa!$L$6</c:f>
              <c:strCache>
                <c:ptCount val="1"/>
                <c:pt idx="0">
                  <c:v>Nordeste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Estimativa!$M$6:$P$6</c:f>
              <c:numCache>
                <c:formatCode>General</c:formatCode>
                <c:ptCount val="4"/>
                <c:pt idx="0">
                  <c:v>15.32</c:v>
                </c:pt>
                <c:pt idx="1">
                  <c:v>15.85</c:v>
                </c:pt>
                <c:pt idx="2">
                  <c:v>16.41</c:v>
                </c:pt>
                <c:pt idx="3">
                  <c:v>16.98</c:v>
                </c:pt>
              </c:numCache>
            </c:numRef>
          </c:val>
        </c:ser>
        <c:ser>
          <c:idx val="2"/>
          <c:order val="2"/>
          <c:tx>
            <c:strRef>
              <c:f>Estimativa!$L$7</c:f>
              <c:strCache>
                <c:ptCount val="1"/>
                <c:pt idx="0">
                  <c:v>Norte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Estimativa!$M$3:$P$4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Estimativa!$M$7:$P$7</c:f>
              <c:numCache>
                <c:formatCode>General</c:formatCode>
                <c:ptCount val="4"/>
                <c:pt idx="0">
                  <c:v>7.1199999999999974</c:v>
                </c:pt>
                <c:pt idx="1">
                  <c:v>7.35</c:v>
                </c:pt>
                <c:pt idx="2">
                  <c:v>7.59</c:v>
                </c:pt>
                <c:pt idx="3">
                  <c:v>7.83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410112"/>
        <c:axId val="224383488"/>
        <c:axId val="0"/>
      </c:bar3DChart>
      <c:catAx>
        <c:axId val="4841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24383488"/>
        <c:crosses val="autoZero"/>
        <c:auto val="1"/>
        <c:lblAlgn val="ctr"/>
        <c:lblOffset val="100"/>
        <c:noMultiLvlLbl val="0"/>
      </c:catAx>
      <c:valAx>
        <c:axId val="22438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41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86751285055315"/>
          <c:y val="0.23833444675737783"/>
          <c:w val="0.15293530843489128"/>
          <c:h val="0.45835276343564163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49125026668452"/>
          <c:y val="2.3662543772870685E-2"/>
          <c:w val="0.73068832020997376"/>
          <c:h val="0.83309419655876349"/>
        </c:manualLayout>
      </c:layout>
      <c:bar3DChart>
        <c:barDir val="bar"/>
        <c:grouping val="clustered"/>
        <c:varyColors val="0"/>
        <c:ser>
          <c:idx val="1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Plan1!$A$4:$H$4</c:f>
              <c:numCache>
                <c:formatCode>#,##0.00</c:formatCode>
                <c:ptCount val="8"/>
                <c:pt idx="0">
                  <c:v>340.68</c:v>
                </c:pt>
                <c:pt idx="1">
                  <c:v>228.11</c:v>
                </c:pt>
                <c:pt idx="2">
                  <c:v>117.63</c:v>
                </c:pt>
                <c:pt idx="3">
                  <c:v>225.77</c:v>
                </c:pt>
                <c:pt idx="4">
                  <c:v>404.72</c:v>
                </c:pt>
                <c:pt idx="5">
                  <c:v>1588.71</c:v>
                </c:pt>
                <c:pt idx="6">
                  <c:v>517.67999999999995</c:v>
                </c:pt>
                <c:pt idx="7">
                  <c:v>130.51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381248"/>
        <c:axId val="228336192"/>
        <c:axId val="0"/>
      </c:bar3DChart>
      <c:catAx>
        <c:axId val="227381248"/>
        <c:scaling>
          <c:orientation val="minMax"/>
        </c:scaling>
        <c:delete val="1"/>
        <c:axPos val="l"/>
        <c:numFmt formatCode="#,##0_);\(#,##0\)" sourceLinked="0"/>
        <c:majorTickMark val="out"/>
        <c:minorTickMark val="none"/>
        <c:tickLblPos val="nextTo"/>
        <c:crossAx val="228336192"/>
        <c:crosses val="autoZero"/>
        <c:auto val="1"/>
        <c:lblAlgn val="ctr"/>
        <c:lblOffset val="100"/>
        <c:noMultiLvlLbl val="0"/>
      </c:catAx>
      <c:valAx>
        <c:axId val="22833619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227381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0.21558</cdr:x>
      <cdr:y>0.20256</cdr:y>
    </cdr:from>
    <cdr:to>
      <cdr:x>0.32496</cdr:x>
      <cdr:y>0.27776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07202" y="1179756"/>
          <a:ext cx="612494" cy="437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chemeClr val="tx1"/>
              </a:solidFill>
            </a:rPr>
            <a:t>20,3</a:t>
          </a:r>
          <a:endParaRPr lang="pt-B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0.38275</cdr:x>
      <cdr:y>0.10082</cdr:y>
    </cdr:from>
    <cdr:to>
      <cdr:x>0.48723</cdr:x>
      <cdr:y>0.15161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143306" y="587172"/>
          <a:ext cx="585055" cy="295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>
              <a:solidFill>
                <a:schemeClr val="tx1"/>
              </a:solidFill>
            </a:rPr>
            <a:t>25,5</a:t>
          </a:r>
          <a:endParaRPr lang="pt-B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0.15129</cdr:x>
      <cdr:y>0.86688</cdr:y>
    </cdr:from>
    <cdr:to>
      <cdr:x>0.72996</cdr:x>
      <cdr:y>0.97997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847162" y="5048823"/>
          <a:ext cx="3240360" cy="658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 smtClean="0"/>
            <a:t>Fundos  de  Desenvolvimento  Regional</a:t>
          </a:r>
        </a:p>
        <a:p xmlns:a="http://schemas.openxmlformats.org/drawingml/2006/main">
          <a:endParaRPr lang="pt-BR" sz="800" b="1" dirty="0"/>
        </a:p>
        <a:p xmlns:a="http://schemas.openxmlformats.org/drawingml/2006/main">
          <a:r>
            <a:rPr lang="pt-BR" sz="1200" b="1" dirty="0" smtClean="0"/>
            <a:t>Fundos  Constitucionais  de  Financiamento</a:t>
          </a:r>
          <a:endParaRPr lang="pt-BR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0.18362</cdr:x>
      <cdr:y>0.25111</cdr:y>
    </cdr:from>
    <cdr:to>
      <cdr:x>0.2718</cdr:x>
      <cdr:y>0.31372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82947" y="1300459"/>
          <a:ext cx="472032" cy="324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>
              <a:latin typeface="+mn-lt"/>
            </a:rPr>
            <a:t>1,4</a:t>
          </a:r>
          <a:endParaRPr lang="pt-BR" sz="1400" b="1" dirty="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0.09415</cdr:x>
      <cdr:y>0.88473</cdr:y>
    </cdr:from>
    <cdr:to>
      <cdr:x>0.22276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74377" y="2730367"/>
          <a:ext cx="648072" cy="355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0.00965</cdr:x>
      <cdr:y>0.8502</cdr:y>
    </cdr:from>
    <cdr:to>
      <cdr:x>0.18114</cdr:x>
      <cdr:y>0.93789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8599" y="2623803"/>
          <a:ext cx="864096" cy="27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R$MILHÕES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0.12397</cdr:x>
      <cdr:y>0.75687</cdr:y>
    </cdr:from>
    <cdr:to>
      <cdr:x>0.20972</cdr:x>
      <cdr:y>0.82687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624663" y="233577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2007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0.12273</cdr:x>
      <cdr:y>0.6514</cdr:y>
    </cdr:from>
    <cdr:to>
      <cdr:x>0.20847</cdr:x>
      <cdr:y>0.7214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618393" y="201028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2008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0.12397</cdr:x>
      <cdr:y>0.55315</cdr:y>
    </cdr:from>
    <cdr:to>
      <cdr:x>0.20972</cdr:x>
      <cdr:y>0.62315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624663" y="170707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2009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0.12397</cdr:x>
      <cdr:y>0.45354</cdr:y>
    </cdr:from>
    <cdr:to>
      <cdr:x>0.20972</cdr:x>
      <cdr:y>0.52354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624663" y="139966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2010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0.12884</cdr:x>
      <cdr:y>0.36522</cdr:y>
    </cdr:from>
    <cdr:to>
      <cdr:x>0.21458</cdr:x>
      <cdr:y>0.43522</cdr:y>
    </cdr:to>
    <cdr:sp macro="" textlink="">
      <cdr:nvSpPr>
        <cdr:cNvPr id="8" name="CaixaDeTexto 1"/>
        <cdr:cNvSpPr txBox="1"/>
      </cdr:nvSpPr>
      <cdr:spPr>
        <a:xfrm xmlns:a="http://schemas.openxmlformats.org/drawingml/2006/main">
          <a:off x="649170" y="1127105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2011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0.12397</cdr:x>
      <cdr:y>0.24728</cdr:y>
    </cdr:from>
    <cdr:to>
      <cdr:x>0.20972</cdr:x>
      <cdr:y>0.31728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624663" y="763123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2012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0.12884</cdr:x>
      <cdr:y>0.15402</cdr:y>
    </cdr:from>
    <cdr:to>
      <cdr:x>0.21458</cdr:x>
      <cdr:y>0.22402</cdr:y>
    </cdr:to>
    <cdr:sp macro="" textlink="">
      <cdr:nvSpPr>
        <cdr:cNvPr id="10" name="CaixaDeTexto 1"/>
        <cdr:cNvSpPr txBox="1"/>
      </cdr:nvSpPr>
      <cdr:spPr>
        <a:xfrm xmlns:a="http://schemas.openxmlformats.org/drawingml/2006/main">
          <a:off x="649170" y="47531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2013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0.12884</cdr:x>
      <cdr:y>0.06137</cdr:y>
    </cdr:from>
    <cdr:to>
      <cdr:x>0.21458</cdr:x>
      <cdr:y>0.13136</cdr:y>
    </cdr:to>
    <cdr:sp macro="" textlink="">
      <cdr:nvSpPr>
        <cdr:cNvPr id="11" name="CaixaDeTexto 1"/>
        <cdr:cNvSpPr txBox="1"/>
      </cdr:nvSpPr>
      <cdr:spPr>
        <a:xfrm xmlns:a="http://schemas.openxmlformats.org/drawingml/2006/main">
          <a:off x="649170" y="189380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2014</a:t>
          </a:r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0.01575</cdr:x>
      <cdr:y>0.02625</cdr:y>
    </cdr:from>
    <cdr:to>
      <cdr:x>0.64574</cdr:x>
      <cdr:y>0.13125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2008" y="72008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RECURSOS FDA LIBERADOS POR SETOR</a:t>
          </a:r>
          <a:endParaRPr lang="pt-BR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0.02766</cdr:x>
      <cdr:y>0.04373</cdr:y>
    </cdr:from>
    <cdr:to>
      <cdr:x>0.67646</cdr:x>
      <cdr:y>0.14629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2808" y="122808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RECURSOS FDA LIBERADOS POR UF</a:t>
          </a:r>
          <a:endParaRPr lang="pt-BR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0.76904</cdr:x>
      <cdr:y>0.0982</cdr:y>
    </cdr:to>
    <cdr:sp macro="" textlink="">
      <cdr:nvSpPr>
        <cdr:cNvPr id="2" name="CaixaDeTexto 8"/>
        <cdr:cNvSpPr txBox="1"/>
      </cdr:nvSpPr>
      <cdr:spPr>
        <a:xfrm xmlns:a="http://schemas.openxmlformats.org/drawingml/2006/main">
          <a:off x="0" y="0"/>
          <a:ext cx="2990370" cy="25455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="1">
              <a:latin typeface="Arial" pitchFamily="34" charset="0"/>
              <a:cs typeface="Arial" pitchFamily="34" charset="0"/>
            </a:rPr>
            <a:t>EMPREGOS DIRETOS GERADOS POR UF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0.63906</cdr:x>
      <cdr:y>0.07835</cdr:y>
    </cdr:to>
    <cdr:sp macro="" textlink="">
      <cdr:nvSpPr>
        <cdr:cNvPr id="2" name="CaixaDeTexto 23"/>
        <cdr:cNvSpPr txBox="1"/>
      </cdr:nvSpPr>
      <cdr:spPr>
        <a:xfrm xmlns:a="http://schemas.openxmlformats.org/drawingml/2006/main">
          <a:off x="0" y="0"/>
          <a:ext cx="3131435" cy="254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100" b="1">
              <a:latin typeface="Arial" pitchFamily="34" charset="0"/>
              <a:cs typeface="Arial" pitchFamily="34" charset="0"/>
            </a:rPr>
            <a:t>EMPREGOS INDIRETOS GERADOS POR UF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0.743</cdr:x>
      <cdr:y>0.08621</cdr:y>
    </cdr:to>
    <cdr:sp macro="" textlink="">
      <cdr:nvSpPr>
        <cdr:cNvPr id="2" name="CaixaDeTexto 23"/>
        <cdr:cNvSpPr txBox="1"/>
      </cdr:nvSpPr>
      <cdr:spPr>
        <a:xfrm xmlns:a="http://schemas.openxmlformats.org/drawingml/2006/main">
          <a:off x="0" y="0"/>
          <a:ext cx="2823734" cy="2339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100" b="1">
              <a:latin typeface="Arial" pitchFamily="34" charset="0"/>
              <a:cs typeface="Arial" pitchFamily="34" charset="0"/>
            </a:rPr>
            <a:t>EMPREGOS GERADOS NA IMPLANTAÇÃO POR UF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0.079</cdr:x>
      <cdr:y>0.41329</cdr:y>
    </cdr:from>
    <cdr:to>
      <cdr:x>0.16718</cdr:x>
      <cdr:y>0.4759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2895" y="1607058"/>
          <a:ext cx="472032" cy="24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>
              <a:latin typeface="+mn-lt"/>
            </a:rPr>
            <a:t>1,4</a:t>
          </a:r>
          <a:endParaRPr lang="pt-BR" sz="1400" b="1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530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B0918286-7334-4D39-AC15-91CEF907AEA6}" type="datetimeFigureOut">
              <a:rPr lang="pt-BR" smtClean="0"/>
              <a:t>14/4/2015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041" y="9409113"/>
            <a:ext cx="2949575" cy="49530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67D2D87B-58DD-44E6-BB86-8FC98F62CB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81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529" cy="49585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083" y="3"/>
            <a:ext cx="2950529" cy="49585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43B0596-85E1-4C4E-91DA-269EF34021CE}" type="datetimeFigureOut">
              <a:rPr lang="pt-BR" smtClean="0"/>
              <a:t>14/4/2015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406" y="4705076"/>
            <a:ext cx="5446396" cy="445793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08565"/>
            <a:ext cx="2950529" cy="49585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083" y="9408565"/>
            <a:ext cx="2950529" cy="49585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68B079B-9B24-435F-9469-CF69EDA52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4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39FB1-4243-4F66-97B1-9C7B9E6196B0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74D34-638C-4E0A-BAD2-28D84EC95F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F0AB6-996A-44BE-8D6F-7EF9478B2C03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D9960-6D2E-45C3-A1D2-57179A323C0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3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2531F-4FE5-475D-B8FD-77D0AC2C9F21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156E0-C3B9-445F-BC47-09C499B9B23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7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6046-C30D-4BD0-83CF-F919A3449F6A}" type="datetime1">
              <a:rPr lang="pt-BR" smtClean="0"/>
              <a:t>14/4/2015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8B23-7F0E-4D88-8086-7F763C94D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2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F4E9-9363-456D-83B1-95F66C7EC495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4D34-638C-4E0A-BAD2-28D84EC95F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95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576D2-5C45-4A78-89F0-9958FE624C0C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68CF-9193-41D4-9E72-8880B146CDD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8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A4555-2709-4016-850E-7848E5D6BA40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D5978-23A7-49F4-9415-7BF7A94D21A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8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E33B0-7A64-4EE4-BABB-6D892FF571C6}" type="datetime1">
              <a:rPr lang="pt-BR" smtClean="0"/>
              <a:t>14/4/2015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4BBC-FBF5-42AA-8F79-190C9A089E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4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33A68-1CC7-4770-A9EA-4EA79A563EA9}" type="datetime1">
              <a:rPr lang="pt-BR" smtClean="0"/>
              <a:t>14/4/2015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E9510-969E-45E9-A211-1776A230016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1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6CEA5-6B1B-4549-8F7B-080C45AE9824}" type="datetime1">
              <a:rPr lang="pt-BR" smtClean="0"/>
              <a:t>14/4/2015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811C1-0F38-43C1-94BE-A611A62867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6121D-C5C8-420A-B478-664AF4B677D5}" type="datetime1">
              <a:rPr lang="pt-BR" smtClean="0"/>
              <a:t>14/4/2015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6847B-C829-4E25-ADF4-BC60664303A2}" type="datetime1">
              <a:rPr lang="pt-BR" smtClean="0"/>
              <a:t>14/4/2015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0DBA-0F35-4547-9E82-03380332D4A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55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33419-5C37-4E33-BC77-54D0C8E4C83B}" type="datetime1">
              <a:rPr lang="pt-BR" smtClean="0"/>
              <a:t>14/4/2015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F73D6-0FBC-4C7D-8A3F-731A6F66885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5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BF32B-9FB1-4244-9FD2-A284C48A5A6F}" type="datetime1">
              <a:rPr lang="pt-BR" smtClean="0"/>
              <a:t>14/4/2015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CF35F9-6798-49B1-8AA9-4F9596DE35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1"/>
            <a:ext cx="1787604" cy="3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cao.gov.br/" TargetMode="External"/><Relationship Id="rId2" Type="http://schemas.openxmlformats.org/officeDocument/2006/relationships/hyperlink" Target="mailto:wanderley.barreto@integracao.gov.b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cao.gov.br/" TargetMode="External"/><Relationship Id="rId2" Type="http://schemas.openxmlformats.org/officeDocument/2006/relationships/hyperlink" Target="mailto:gabinete@integracao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/>
          </p:cNvSpPr>
          <p:nvPr/>
        </p:nvSpPr>
        <p:spPr bwMode="auto">
          <a:xfrm>
            <a:off x="0" y="2290762"/>
            <a:ext cx="9144000" cy="14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spc="-50" dirty="0" smtClean="0"/>
              <a:t>Balanço dos Fundos Regionais em 2014 </a:t>
            </a:r>
          </a:p>
          <a:p>
            <a:pPr algn="ctr">
              <a:defRPr/>
            </a:pPr>
            <a:r>
              <a:rPr lang="pt-BR" sz="3200" b="1" spc="-50" dirty="0" smtClean="0"/>
              <a:t>e </a:t>
            </a:r>
          </a:p>
          <a:p>
            <a:pPr algn="ctr">
              <a:defRPr/>
            </a:pPr>
            <a:r>
              <a:rPr lang="pt-BR" sz="3200" b="1" spc="-50" dirty="0" smtClean="0"/>
              <a:t>Perspectivas de Investimentos</a:t>
            </a:r>
            <a:endParaRPr lang="pt-BR" sz="3200" b="1" spc="-30" dirty="0"/>
          </a:p>
        </p:txBody>
      </p:sp>
      <p:sp>
        <p:nvSpPr>
          <p:cNvPr id="17" name="CaixaDeTexto 9"/>
          <p:cNvSpPr txBox="1">
            <a:spLocks noChangeArrowheads="1"/>
          </p:cNvSpPr>
          <p:nvPr/>
        </p:nvSpPr>
        <p:spPr bwMode="auto">
          <a:xfrm>
            <a:off x="0" y="6235658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cs typeface="Arial" charset="0"/>
              </a:rPr>
              <a:t>Brasília, </a:t>
            </a:r>
            <a:r>
              <a:rPr lang="pt-BR" altLang="pt-BR" sz="1400" b="1" dirty="0" smtClean="0">
                <a:cs typeface="Arial" charset="0"/>
              </a:rPr>
              <a:t>26 de março de 2015</a:t>
            </a:r>
            <a:endParaRPr lang="pt-BR" altLang="pt-BR" sz="1400" b="1" dirty="0">
              <a:cs typeface="Arial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0" y="46529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9"/>
          <p:cNvSpPr>
            <a:spLocks noChangeArrowheads="1"/>
          </p:cNvSpPr>
          <p:nvPr/>
        </p:nvSpPr>
        <p:spPr bwMode="auto">
          <a:xfrm>
            <a:off x="5148064" y="5229200"/>
            <a:ext cx="362287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latin typeface="Calibri" pitchFamily="34" charset="0"/>
              </a:rPr>
              <a:t>Gilberto </a:t>
            </a:r>
            <a:r>
              <a:rPr lang="pt-BR" b="1" dirty="0" err="1" smtClean="0">
                <a:latin typeface="Calibri" pitchFamily="34" charset="0"/>
              </a:rPr>
              <a:t>Occhi</a:t>
            </a:r>
            <a:endParaRPr lang="pt-BR" b="1" dirty="0">
              <a:latin typeface="Calibri" pitchFamily="34" charset="0"/>
            </a:endParaRP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1400" b="1" dirty="0">
                <a:latin typeface="Calibri" pitchFamily="34" charset="0"/>
              </a:rPr>
              <a:t>Ministro de Estado da Integração Nacional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68CF-9193-41D4-9E72-8880B146CDD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4" y="166699"/>
            <a:ext cx="5148572" cy="10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80312" y="16049"/>
            <a:ext cx="1728192" cy="30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-1645" y="1484784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4800" b="1" spc="-50" dirty="0" smtClean="0"/>
              <a:t>Perspectivas</a:t>
            </a:r>
          </a:p>
          <a:p>
            <a:pPr marL="0" indent="0" algn="ctr">
              <a:buNone/>
              <a:defRPr/>
            </a:pPr>
            <a:endParaRPr lang="pt-BR" sz="2800" b="1" spc="-50" dirty="0" smtClean="0"/>
          </a:p>
          <a:p>
            <a:pPr marL="0" indent="0" algn="ctr">
              <a:buNone/>
              <a:defRPr/>
            </a:pPr>
            <a:r>
              <a:rPr lang="pt-BR" sz="2800" b="1" spc="-50" dirty="0" smtClean="0"/>
              <a:t>Os instrumentos de financiamento da Política projetam crescimento para o futuro</a:t>
            </a:r>
            <a:endParaRPr lang="pt-BR" sz="2800" b="1" spc="-30" dirty="0"/>
          </a:p>
        </p:txBody>
      </p:sp>
    </p:spTree>
    <p:extLst>
      <p:ext uri="{BB962C8B-B14F-4D97-AF65-F5344CB8AC3E}">
        <p14:creationId xmlns:p14="http://schemas.microsoft.com/office/powerpoint/2010/main" val="3955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219937"/>
              </p:ext>
            </p:extLst>
          </p:nvPr>
        </p:nvGraphicFramePr>
        <p:xfrm>
          <a:off x="-108520" y="1196752"/>
          <a:ext cx="92525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28"/>
          <p:cNvSpPr txBox="1"/>
          <p:nvPr/>
        </p:nvSpPr>
        <p:spPr>
          <a:xfrm rot="16200000">
            <a:off x="-219434" y="2387787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381820" y="179458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28,8</a:t>
            </a:r>
            <a:endParaRPr lang="pt-BR" sz="20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11666" y="179550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29,8</a:t>
            </a:r>
            <a:endParaRPr lang="pt-BR" sz="2000" b="1" dirty="0"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313382" y="1794585"/>
            <a:ext cx="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30,8</a:t>
            </a:r>
            <a:endParaRPr lang="pt-BR" sz="20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836993" y="17463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31,9</a:t>
            </a:r>
            <a:endParaRPr lang="pt-BR" sz="2000" b="1" dirty="0">
              <a:latin typeface="+mn-lt"/>
            </a:endParaRP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0" y="11272"/>
            <a:ext cx="7812360" cy="970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Estimativa para os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próximos 4 anos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indicam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investimentos 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 ordem de R$ 121 bi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3" name="Conector reto 5"/>
          <p:cNvCxnSpPr/>
          <p:nvPr/>
        </p:nvCxnSpPr>
        <p:spPr>
          <a:xfrm flipV="1">
            <a:off x="0" y="910235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126876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Ministério da Integração Nacional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José Wanderley Uchoa Barreto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Diretor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Secretaria de Fundos Regionais e Incentivos Fiscais (SFRI)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396086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  <a:hlinkClick r:id="rId2"/>
              </a:rPr>
              <a:t>w</a:t>
            </a:r>
            <a:r>
              <a:rPr lang="pt-BR" sz="2000" dirty="0" smtClean="0">
                <a:latin typeface="Arial" pitchFamily="34" charset="0"/>
                <a:cs typeface="Arial" pitchFamily="34" charset="0"/>
                <a:hlinkClick r:id="rId2"/>
              </a:rPr>
              <a:t>anderley.barreto@integracao.gov.br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+ 55 61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2034.5870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+ 55 61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2034.5871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  <a:hlinkClick r:id="rId3"/>
              </a:rPr>
              <a:t>www.integracao.gov.br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4F5C68CF-9193-41D4-9E72-8880B146CDDA}" type="slidenum">
              <a:rPr lang="pt-BR" sz="1000" smtClean="0">
                <a:latin typeface="+mn-lt"/>
              </a:rPr>
              <a:pPr>
                <a:defRPr/>
              </a:pPr>
              <a:t>12</a:t>
            </a:fld>
            <a:endParaRPr lang="pt-B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21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9"/>
          <p:cNvSpPr txBox="1">
            <a:spLocks noChangeArrowheads="1"/>
          </p:cNvSpPr>
          <p:nvPr/>
        </p:nvSpPr>
        <p:spPr bwMode="auto">
          <a:xfrm>
            <a:off x="0" y="6235658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cs typeface="Arial" charset="0"/>
              </a:rPr>
              <a:t>Brasília, </a:t>
            </a:r>
            <a:r>
              <a:rPr lang="pt-BR" altLang="pt-BR" sz="1400" b="1" dirty="0" smtClean="0">
                <a:cs typeface="Arial" charset="0"/>
              </a:rPr>
              <a:t>abril de 2015</a:t>
            </a:r>
            <a:endParaRPr lang="pt-BR" altLang="pt-BR" sz="1400" b="1" dirty="0">
              <a:cs typeface="Arial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0" y="465296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68CF-9193-41D4-9E72-8880B146CDD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4" y="166699"/>
            <a:ext cx="5148572" cy="10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80312" y="16049"/>
            <a:ext cx="1728192" cy="30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>
            <a:spLocks/>
          </p:cNvSpPr>
          <p:nvPr/>
        </p:nvSpPr>
        <p:spPr bwMode="auto">
          <a:xfrm>
            <a:off x="0" y="2290762"/>
            <a:ext cx="9144000" cy="17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spc="-50" dirty="0" smtClean="0"/>
              <a:t>Desempenho </a:t>
            </a:r>
            <a:endParaRPr lang="pt-BR" sz="3200" b="1" spc="-50" dirty="0" smtClean="0"/>
          </a:p>
          <a:p>
            <a:pPr algn="ctr">
              <a:defRPr/>
            </a:pPr>
            <a:r>
              <a:rPr lang="pt-BR" sz="3200" b="1" spc="-50" dirty="0" smtClean="0"/>
              <a:t>do </a:t>
            </a:r>
            <a:r>
              <a:rPr lang="pt-BR" sz="3200" b="1" spc="-50" dirty="0" smtClean="0"/>
              <a:t>Fundo de Desenvolvimento da Amazônia </a:t>
            </a:r>
            <a:endParaRPr lang="pt-BR" sz="3200" b="1" spc="-50" dirty="0" smtClean="0"/>
          </a:p>
          <a:p>
            <a:pPr algn="ctr">
              <a:defRPr/>
            </a:pPr>
            <a:r>
              <a:rPr lang="pt-BR" sz="3200" b="1" spc="-50" dirty="0" smtClean="0"/>
              <a:t>em </a:t>
            </a:r>
            <a:r>
              <a:rPr lang="pt-BR" sz="3200" b="1" spc="-50" dirty="0" smtClean="0"/>
              <a:t>2014 </a:t>
            </a:r>
          </a:p>
          <a:p>
            <a:pPr algn="ctr">
              <a:defRPr/>
            </a:pPr>
            <a:r>
              <a:rPr lang="pt-BR" sz="3200" b="1" spc="-50" dirty="0" smtClean="0"/>
              <a:t>e Perspectivas de Investimentos</a:t>
            </a:r>
            <a:endParaRPr lang="pt-BR" sz="3200" b="1" spc="-30" dirty="0"/>
          </a:p>
        </p:txBody>
      </p:sp>
    </p:spTree>
    <p:extLst>
      <p:ext uri="{BB962C8B-B14F-4D97-AF65-F5344CB8AC3E}">
        <p14:creationId xmlns:p14="http://schemas.microsoft.com/office/powerpoint/2010/main" val="25497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528" y="260648"/>
            <a:ext cx="8291264" cy="490066"/>
          </a:xfrm>
        </p:spPr>
        <p:txBody>
          <a:bodyPr>
            <a:noAutofit/>
          </a:bodyPr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Investimentos do Fundos de Desenvolvimento da Amazônia - FDA</a:t>
            </a: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7333"/>
            <a:ext cx="3730015" cy="36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/>
          <p:cNvSpPr/>
          <p:nvPr/>
        </p:nvSpPr>
        <p:spPr>
          <a:xfrm>
            <a:off x="6155863" y="2417396"/>
            <a:ext cx="1584489" cy="36049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R$</a:t>
            </a:r>
            <a:r>
              <a:rPr lang="en-US" sz="1400" b="1" dirty="0" smtClean="0">
                <a:solidFill>
                  <a:schemeClr val="tx1"/>
                </a:solidFill>
              </a:rPr>
              <a:t>3.553,81</a:t>
            </a:r>
            <a:endParaRPr lang="pt-B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59670"/>
              </p:ext>
            </p:extLst>
          </p:nvPr>
        </p:nvGraphicFramePr>
        <p:xfrm>
          <a:off x="178414" y="1655444"/>
          <a:ext cx="5038725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68838"/>
              </p:ext>
            </p:extLst>
          </p:nvPr>
        </p:nvGraphicFramePr>
        <p:xfrm>
          <a:off x="1187624" y="5291432"/>
          <a:ext cx="64008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VALORES DO FDA LIBERADOS </a:t>
                      </a:r>
                      <a:r>
                        <a:rPr lang="pt-BR" sz="1100" b="1" u="none" strike="noStrike" dirty="0" smtClean="0">
                          <a:effectLst/>
                        </a:rPr>
                        <a:t>2007-2014 (*)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340,68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228,11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117,63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225,77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404,72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1.588,71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517,68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130,51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3.553,81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87624" y="1308001"/>
            <a:ext cx="461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RECURSOS FDA LIBERADOS 2007-2014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87622" y="5972773"/>
            <a:ext cx="5359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(*)VALORES ACRESCIDOS DAS TAXAS DE ADMINISTRAÇÃO DA SUDAM ,  AGENTE OPERADOR E C&amp;T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722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528" y="260648"/>
            <a:ext cx="8291264" cy="490066"/>
          </a:xfrm>
        </p:spPr>
        <p:txBody>
          <a:bodyPr>
            <a:noAutofit/>
          </a:bodyPr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Investimentos do Fundos de Desenvolvimento da Amazônia - FDA</a:t>
            </a: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976010"/>
            <a:ext cx="461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RECURSOS FDA LIBERADOS 2007-2014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99792" y="6188217"/>
            <a:ext cx="47371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(*)VALORES SEM  AS TAXAS DE ADMINISTRAÇÃO DA SUDAM ,  AGENTE OPERADOR E C&amp;T </a:t>
            </a:r>
            <a:endParaRPr lang="pt-BR" sz="8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94538"/>
              </p:ext>
            </p:extLst>
          </p:nvPr>
        </p:nvGraphicFramePr>
        <p:xfrm>
          <a:off x="323528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85444"/>
              </p:ext>
            </p:extLst>
          </p:nvPr>
        </p:nvGraphicFramePr>
        <p:xfrm>
          <a:off x="627286" y="4269075"/>
          <a:ext cx="3728690" cy="1320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407"/>
                <a:gridCol w="966138"/>
                <a:gridCol w="84914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SETOR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SIGLA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Geração de Energia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GER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1.569,04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Agroindustria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AGD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89,25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Industria de Transformação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INT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102,68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Recuperação de Rodovia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TRA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80,74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Transmissão de </a:t>
                      </a:r>
                      <a:r>
                        <a:rPr lang="pt-BR" sz="1000" u="none" strike="noStrike" dirty="0" smtClean="0">
                          <a:effectLst/>
                        </a:rPr>
                        <a:t>Energia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TRE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1.532,62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3.274,33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82330"/>
              </p:ext>
            </p:extLst>
          </p:nvPr>
        </p:nvGraphicFramePr>
        <p:xfrm>
          <a:off x="4502329" y="1700808"/>
          <a:ext cx="44394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53828"/>
              </p:ext>
            </p:extLst>
          </p:nvPr>
        </p:nvGraphicFramePr>
        <p:xfrm>
          <a:off x="5508104" y="4149080"/>
          <a:ext cx="16129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972"/>
                <a:gridCol w="8999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214,85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AM-PA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AP-PA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569,56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334,15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232,55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723,04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1.073,70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76,48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3.374,33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528" y="260648"/>
            <a:ext cx="8291264" cy="490066"/>
          </a:xfrm>
        </p:spPr>
        <p:txBody>
          <a:bodyPr>
            <a:noAutofit/>
          </a:bodyPr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Investimentos do Fundo DE Desenvolvimento da Amazônia - FDA</a:t>
            </a:r>
          </a:p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8" name="Imagem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48" y="2062800"/>
            <a:ext cx="3745036" cy="248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17948" y="3028309"/>
            <a:ext cx="3717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</a:rPr>
              <a:t>INVESTIMENTO TOTAL  FDA– 3,92 R$ BILHÕES 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42676" y="3759093"/>
            <a:ext cx="3405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FF00"/>
                </a:solidFill>
              </a:rPr>
              <a:t>RP e OUTRAS FONTES– 17,41 R$ BILHÕES 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8333" y="1268760"/>
            <a:ext cx="4715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RECURSOS FDA APROVADOS 2006-2014</a:t>
            </a:r>
          </a:p>
          <a:p>
            <a:pPr algn="ctr"/>
            <a:r>
              <a:rPr lang="pt-BR" b="1" dirty="0" smtClean="0"/>
              <a:t>PROJETOS ATIVOS</a:t>
            </a:r>
          </a:p>
          <a:p>
            <a:r>
              <a:rPr lang="pt-BR" sz="800" b="1" dirty="0" smtClean="0"/>
              <a:t>R$MILHÕES</a:t>
            </a:r>
            <a:endParaRPr lang="pt-BR" sz="800" b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53470"/>
              </p:ext>
            </p:extLst>
          </p:nvPr>
        </p:nvGraphicFramePr>
        <p:xfrm>
          <a:off x="179512" y="2002866"/>
          <a:ext cx="482453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32878"/>
              </p:ext>
            </p:extLst>
          </p:nvPr>
        </p:nvGraphicFramePr>
        <p:xfrm>
          <a:off x="683568" y="5445224"/>
          <a:ext cx="64008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RECURSOS DO FDA  ATIVOS APROVADOS POR 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PA-AP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MT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PA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PA-AM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214,79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569,56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334,05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280,36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1.084,86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1.209,98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76,48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3.920,08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32823"/>
            <a:ext cx="2133600" cy="365125"/>
          </a:xfrm>
        </p:spPr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7" name="Espaço Reservado para Conteúdo 1"/>
          <p:cNvSpPr>
            <a:spLocks noGrp="1"/>
          </p:cNvSpPr>
          <p:nvPr>
            <p:ph/>
          </p:nvPr>
        </p:nvSpPr>
        <p:spPr>
          <a:xfrm>
            <a:off x="0" y="260648"/>
            <a:ext cx="9144000" cy="490066"/>
          </a:xfrm>
        </p:spPr>
        <p:txBody>
          <a:bodyPr>
            <a:noAutofit/>
          </a:bodyPr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Empregos Gerados FDA – 2006-2014</a:t>
            </a:r>
          </a:p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Total: 69.420</a:t>
            </a: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80620"/>
              </p:ext>
            </p:extLst>
          </p:nvPr>
        </p:nvGraphicFramePr>
        <p:xfrm>
          <a:off x="395536" y="1268760"/>
          <a:ext cx="388843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73538"/>
              </p:ext>
            </p:extLst>
          </p:nvPr>
        </p:nvGraphicFramePr>
        <p:xfrm>
          <a:off x="4427984" y="1268760"/>
          <a:ext cx="3672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73734"/>
              </p:ext>
            </p:extLst>
          </p:nvPr>
        </p:nvGraphicFramePr>
        <p:xfrm>
          <a:off x="395536" y="4005064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19117"/>
              </p:ext>
            </p:extLst>
          </p:nvPr>
        </p:nvGraphicFramePr>
        <p:xfrm>
          <a:off x="4644008" y="4077072"/>
          <a:ext cx="4104456" cy="2376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"/>
                <a:gridCol w="684076"/>
                <a:gridCol w="684076"/>
                <a:gridCol w="684076"/>
                <a:gridCol w="792088"/>
                <a:gridCol w="576064"/>
              </a:tblGrid>
              <a:tr h="2376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ESTADO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UF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EMPREGOS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7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DIRETOS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INDIRETOS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IMPLANTAÇÃO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TOTAL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Rondonia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1.950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21.600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12.750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36.300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Pará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6.503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2.417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4.936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13.856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Amazonas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AM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3.350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900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4.350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Mato Grosso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410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5.780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1.500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7.690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Tocantins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1.000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650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1.705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Maranhão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500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518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Diversos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Div.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243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4.569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5.001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TOTAL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u="none" strike="noStrike">
                          <a:effectLst/>
                        </a:rPr>
                        <a:t>9.276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u="none" strike="noStrike">
                          <a:effectLst/>
                        </a:rPr>
                        <a:t>34.339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u="none" strike="noStrike">
                          <a:effectLst/>
                        </a:rPr>
                        <a:t>25.805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69.420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32823"/>
            <a:ext cx="2133600" cy="365125"/>
          </a:xfrm>
        </p:spPr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7" name="Espaço Reservado para Conteúdo 1"/>
          <p:cNvSpPr>
            <a:spLocks noGrp="1"/>
          </p:cNvSpPr>
          <p:nvPr>
            <p:ph/>
          </p:nvPr>
        </p:nvSpPr>
        <p:spPr>
          <a:xfrm>
            <a:off x="0" y="260648"/>
            <a:ext cx="9144000" cy="490066"/>
          </a:xfrm>
        </p:spPr>
        <p:txBody>
          <a:bodyPr>
            <a:noAutofit/>
          </a:bodyPr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Estimativa de Novos Projetos no âmbito do FDA</a:t>
            </a:r>
          </a:p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5013176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AGD - Agroindústria</a:t>
            </a:r>
            <a:endParaRPr lang="pt-BR" sz="105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22313" y="4759260"/>
            <a:ext cx="843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/>
              <a:t>LEGENDA</a:t>
            </a:r>
            <a:endParaRPr lang="pt-BR" sz="105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27584" y="5267092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AGP - Agropecuária</a:t>
            </a:r>
            <a:endParaRPr lang="pt-BR" sz="105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550794"/>
            <a:ext cx="1563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REF - Reflorestamento</a:t>
            </a:r>
            <a:endParaRPr lang="pt-BR" sz="105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54741" y="5826137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INF – Infraestrutura</a:t>
            </a:r>
            <a:endParaRPr lang="pt-BR" sz="105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54741" y="1268760"/>
            <a:ext cx="412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ESTIMATIVA DE NOVOS PROJETOS FDA POR SETOR</a:t>
            </a:r>
          </a:p>
          <a:p>
            <a:r>
              <a:rPr lang="pt-BR" sz="800" b="1" dirty="0" smtClean="0"/>
              <a:t>R$ MILHÕES</a:t>
            </a:r>
            <a:endParaRPr lang="pt-BR" sz="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00776" y="1268760"/>
            <a:ext cx="380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ESTIMATIVA DE NOVOS PROJETOS FDA POR UF</a:t>
            </a:r>
          </a:p>
          <a:p>
            <a:r>
              <a:rPr lang="pt-BR" sz="800" b="1" dirty="0" smtClean="0"/>
              <a:t>R$ MILHÕES</a:t>
            </a:r>
            <a:endParaRPr lang="pt-BR" sz="8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54741" y="6080053"/>
            <a:ext cx="1083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IND – Industria</a:t>
            </a:r>
            <a:endParaRPr lang="pt-BR" sz="1050" dirty="0"/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89763"/>
              </p:ext>
            </p:extLst>
          </p:nvPr>
        </p:nvGraphicFramePr>
        <p:xfrm>
          <a:off x="467544" y="1668870"/>
          <a:ext cx="4633232" cy="248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87122"/>
              </p:ext>
            </p:extLst>
          </p:nvPr>
        </p:nvGraphicFramePr>
        <p:xfrm>
          <a:off x="854741" y="4119660"/>
          <a:ext cx="4005291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827"/>
                <a:gridCol w="789932"/>
                <a:gridCol w="712051"/>
                <a:gridCol w="625827"/>
                <a:gridCol w="625827"/>
                <a:gridCol w="625827"/>
              </a:tblGrid>
              <a:tr h="17343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SETORES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4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AGD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AGP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REF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INF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IND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45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65,5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>
                          <a:effectLst/>
                        </a:rPr>
                        <a:t>1.156,52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106,72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 smtClean="0">
                          <a:effectLst/>
                        </a:rPr>
                        <a:t>1568,74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93730"/>
              </p:ext>
            </p:extLst>
          </p:nvPr>
        </p:nvGraphicFramePr>
        <p:xfrm>
          <a:off x="4804721" y="1988840"/>
          <a:ext cx="4338210" cy="201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77312"/>
              </p:ext>
            </p:extLst>
          </p:nvPr>
        </p:nvGraphicFramePr>
        <p:xfrm>
          <a:off x="5292080" y="4077072"/>
          <a:ext cx="31369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099"/>
                <a:gridCol w="896257"/>
                <a:gridCol w="810445"/>
                <a:gridCol w="715099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UNIDADE DA FEDERAÇÃO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1005,5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106,62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456,62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1568,74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960236"/>
              </p:ext>
            </p:extLst>
          </p:nvPr>
        </p:nvGraphicFramePr>
        <p:xfrm>
          <a:off x="0" y="1455570"/>
          <a:ext cx="3888432" cy="459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-256698" y="2024720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57796"/>
              </p:ext>
            </p:extLst>
          </p:nvPr>
        </p:nvGraphicFramePr>
        <p:xfrm>
          <a:off x="3913089" y="2348880"/>
          <a:ext cx="53530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1"/>
          <p:cNvSpPr txBox="1"/>
          <p:nvPr/>
        </p:nvSpPr>
        <p:spPr>
          <a:xfrm>
            <a:off x="5194048" y="3955938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1,4</a:t>
            </a:r>
            <a:endParaRPr lang="pt-BR" sz="1400" b="1" dirty="0">
              <a:latin typeface="+mn-lt"/>
            </a:endParaRPr>
          </a:p>
        </p:txBody>
      </p:sp>
      <p:sp>
        <p:nvSpPr>
          <p:cNvPr id="23" name="CaixaDeTexto 1"/>
          <p:cNvSpPr txBox="1"/>
          <p:nvPr/>
        </p:nvSpPr>
        <p:spPr>
          <a:xfrm>
            <a:off x="6140937" y="4264798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1,1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7030631" y="2428637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2,8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1"/>
          <p:cNvSpPr txBox="1"/>
          <p:nvPr/>
        </p:nvSpPr>
        <p:spPr>
          <a:xfrm>
            <a:off x="7966735" y="5320410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0</a:t>
            </a:r>
            <a:r>
              <a:rPr lang="pt-BR" sz="1400" b="1" dirty="0" smtClean="0"/>
              <a:t>,1</a:t>
            </a:r>
            <a:endParaRPr lang="pt-BR" sz="1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43608" y="1402033"/>
            <a:ext cx="122413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Por Estado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589614" y="1425783"/>
            <a:ext cx="122413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Por  Setor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Espaço Reservado para Conteúdo 1"/>
          <p:cNvSpPr>
            <a:spLocks noGrp="1"/>
          </p:cNvSpPr>
          <p:nvPr>
            <p:ph/>
          </p:nvPr>
        </p:nvSpPr>
        <p:spPr>
          <a:xfrm>
            <a:off x="0" y="82522"/>
            <a:ext cx="7308304" cy="970213"/>
          </a:xfrm>
        </p:spPr>
        <p:txBody>
          <a:bodyPr>
            <a:noAutofit/>
          </a:bodyPr>
          <a:lstStyle/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Investimentos na Região Norte alcançam o montante de </a:t>
            </a:r>
            <a:r>
              <a:rPr lang="pt-BR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$ 6,8 bi em 2014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8" name="Conector reto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82" y="1916832"/>
            <a:ext cx="3815856" cy="386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0" y="23146"/>
            <a:ext cx="7668344" cy="970213"/>
          </a:xfrm>
        </p:spPr>
        <p:txBody>
          <a:bodyPr>
            <a:noAutofit/>
          </a:bodyPr>
          <a:lstStyle/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Fundos 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Regionais contrataram R$103,1 bi nos últimos 4 anos (R$ 29 bi em 2014)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84999" y="10338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2014 = R$ 29 bi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2011 a 2014 = R$ 103,1 bi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51674" y="5655643"/>
            <a:ext cx="363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b="1" dirty="0" smtClean="0">
                <a:latin typeface="+mn-lt"/>
              </a:rPr>
              <a:t>Em 2014 as disponibilidades foram totalmente contratadas</a:t>
            </a:r>
            <a:endParaRPr lang="pt-BR" sz="2000" dirty="0" smtClean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-311230" y="2948149"/>
            <a:ext cx="1013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63691"/>
              </p:ext>
            </p:extLst>
          </p:nvPr>
        </p:nvGraphicFramePr>
        <p:xfrm>
          <a:off x="-307610" y="1033852"/>
          <a:ext cx="5599689" cy="582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6300192" y="2680793"/>
            <a:ext cx="1044000" cy="50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R$</a:t>
            </a:r>
            <a:r>
              <a:rPr lang="en-US" sz="1400" b="1" dirty="0" smtClean="0">
                <a:solidFill>
                  <a:schemeClr val="tx1"/>
                </a:solidFill>
              </a:rPr>
              <a:t> 6,8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C00000"/>
                </a:solidFill>
              </a:rPr>
              <a:t>R$ 25,7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766542" y="3073920"/>
            <a:ext cx="1044000" cy="50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R</a:t>
            </a:r>
            <a:r>
              <a:rPr lang="pt-BR" sz="1400" b="1" dirty="0">
                <a:solidFill>
                  <a:schemeClr val="tx1"/>
                </a:solidFill>
              </a:rPr>
              <a:t>$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15,3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C00000"/>
                </a:solidFill>
              </a:rPr>
              <a:t>R</a:t>
            </a:r>
            <a:r>
              <a:rPr lang="en-US" sz="1400" b="1" dirty="0">
                <a:solidFill>
                  <a:srgbClr val="C00000"/>
                </a:solidFill>
              </a:rPr>
              <a:t>$ </a:t>
            </a:r>
            <a:r>
              <a:rPr lang="en-US" sz="1400" b="1" dirty="0" smtClean="0">
                <a:solidFill>
                  <a:srgbClr val="C00000"/>
                </a:solidFill>
              </a:rPr>
              <a:t>55,8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608210" y="3597585"/>
            <a:ext cx="1044000" cy="504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pt-BR" sz="1400" b="1" dirty="0" smtClean="0">
                <a:solidFill>
                  <a:schemeClr val="tx1"/>
                </a:solidFill>
              </a:rPr>
              <a:t>R</a:t>
            </a:r>
            <a:r>
              <a:rPr lang="pt-BR" sz="1400" b="1" dirty="0">
                <a:solidFill>
                  <a:schemeClr val="tx1"/>
                </a:solidFill>
              </a:rPr>
              <a:t>$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6,8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C00000"/>
                </a:solidFill>
              </a:rPr>
              <a:t>R</a:t>
            </a:r>
            <a:r>
              <a:rPr lang="en-US" sz="1400" b="1" dirty="0">
                <a:solidFill>
                  <a:srgbClr val="C00000"/>
                </a:solidFill>
              </a:rPr>
              <a:t>$ </a:t>
            </a:r>
            <a:r>
              <a:rPr lang="en-US" sz="1400" b="1" dirty="0" smtClean="0">
                <a:solidFill>
                  <a:srgbClr val="C00000"/>
                </a:solidFill>
              </a:rPr>
              <a:t>21,6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20" name="CaixaDeTexto 1"/>
          <p:cNvSpPr txBox="1"/>
          <p:nvPr/>
        </p:nvSpPr>
        <p:spPr>
          <a:xfrm>
            <a:off x="2838871" y="1280735"/>
            <a:ext cx="504056" cy="2801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28,3</a:t>
            </a:r>
            <a:endParaRPr lang="pt-BR" sz="1400" b="1" dirty="0"/>
          </a:p>
        </p:txBody>
      </p:sp>
      <p:sp>
        <p:nvSpPr>
          <p:cNvPr id="21" name="CaixaDeTexto 1"/>
          <p:cNvSpPr txBox="1"/>
          <p:nvPr/>
        </p:nvSpPr>
        <p:spPr>
          <a:xfrm>
            <a:off x="3923928" y="1268071"/>
            <a:ext cx="504056" cy="2598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29,0</a:t>
            </a:r>
            <a:endParaRPr lang="pt-BR" sz="14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0" y="94586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0" y="118750"/>
            <a:ext cx="9144000" cy="6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Projetos apoiados no Norte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4" y="980728"/>
            <a:ext cx="42240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CaixaDeTexto 13"/>
          <p:cNvSpPr txBox="1"/>
          <p:nvPr/>
        </p:nvSpPr>
        <p:spPr>
          <a:xfrm>
            <a:off x="4827144" y="4437112"/>
            <a:ext cx="4224000" cy="2010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Empresa: </a:t>
            </a:r>
            <a:r>
              <a:rPr lang="pt-BR" dirty="0"/>
              <a:t>Atendimento Hospitalar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Município: </a:t>
            </a:r>
            <a:r>
              <a:rPr lang="pt-BR" dirty="0"/>
              <a:t>Manaus / AM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Finalidade: </a:t>
            </a:r>
            <a:r>
              <a:rPr lang="pt-BR" dirty="0"/>
              <a:t>Infraestrutura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Posto de Trabalho: </a:t>
            </a:r>
            <a:r>
              <a:rPr lang="pt-BR" dirty="0"/>
              <a:t>999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Valor Projeto: </a:t>
            </a:r>
            <a:r>
              <a:rPr lang="pt-BR" dirty="0"/>
              <a:t>R$ 337,8 milhões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Valor Financiado FNO:</a:t>
            </a:r>
            <a:r>
              <a:rPr lang="pt-BR" dirty="0"/>
              <a:t> R$ 142,8 </a:t>
            </a:r>
            <a:r>
              <a:rPr lang="pt-BR" dirty="0" smtClean="0"/>
              <a:t>milhões</a:t>
            </a:r>
            <a:endParaRPr lang="pt-B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" y="1003121"/>
            <a:ext cx="4222800" cy="263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6" name="CaixaDeTexto 15"/>
          <p:cNvSpPr txBox="1"/>
          <p:nvPr/>
        </p:nvSpPr>
        <p:spPr>
          <a:xfrm>
            <a:off x="289769" y="4226505"/>
            <a:ext cx="4341662" cy="2010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Empresa: </a:t>
            </a:r>
            <a:r>
              <a:rPr lang="pt-BR" dirty="0" err="1" smtClean="0"/>
              <a:t>Eletrogoes</a:t>
            </a:r>
            <a:r>
              <a:rPr lang="pt-BR" dirty="0" smtClean="0"/>
              <a:t> SA..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Município</a:t>
            </a:r>
            <a:r>
              <a:rPr lang="pt-BR" dirty="0" smtClean="0"/>
              <a:t>: Pimenta Bueno / RO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Finalidade: </a:t>
            </a:r>
            <a:r>
              <a:rPr lang="pt-BR" dirty="0" smtClean="0"/>
              <a:t>Infraestrutura Geração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Posto de Trabalho: </a:t>
            </a:r>
            <a:r>
              <a:rPr lang="pt-BR" dirty="0" smtClean="0"/>
              <a:t>2000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Valor Projeto: </a:t>
            </a:r>
            <a:r>
              <a:rPr lang="pt-BR" dirty="0" smtClean="0"/>
              <a:t>R$ 287,12 milhões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Valor Financiado FDA: </a:t>
            </a:r>
            <a:r>
              <a:rPr lang="pt-BR" dirty="0" smtClean="0"/>
              <a:t>R$ 171,96 milhões</a:t>
            </a:r>
          </a:p>
        </p:txBody>
      </p:sp>
    </p:spTree>
    <p:extLst>
      <p:ext uri="{BB962C8B-B14F-4D97-AF65-F5344CB8AC3E}">
        <p14:creationId xmlns:p14="http://schemas.microsoft.com/office/powerpoint/2010/main" val="36824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0" y="118750"/>
            <a:ext cx="9144000" cy="6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 dos Fundos Regionais por Estado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243900" y="954850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64760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60457"/>
              </p:ext>
            </p:extLst>
          </p:nvPr>
        </p:nvGraphicFramePr>
        <p:xfrm>
          <a:off x="323528" y="1196752"/>
          <a:ext cx="8640963" cy="4824536"/>
        </p:xfrm>
        <a:graphic>
          <a:graphicData uri="http://schemas.openxmlformats.org/drawingml/2006/table">
            <a:tbl>
              <a:tblPr lastRow="1">
                <a:tableStyleId>{08FB837D-C827-4EFA-A057-4D05807E0F7C}</a:tableStyleId>
              </a:tblPr>
              <a:tblGrid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</a:tblGrid>
              <a:tr h="87195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REGIÃO NORTE  - Total: R$ 21,6 </a:t>
                      </a:r>
                      <a:r>
                        <a:rPr lang="pt-BR" sz="2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</a:t>
                      </a:r>
                      <a:endParaRPr lang="pt-BR" sz="2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17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09" marR="8909" marT="8909" marB="0" anchor="b"/>
                </a:tc>
              </a:tr>
              <a:tr h="3103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UF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FCF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FD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FCF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FD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FCF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FD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FCF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FD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0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38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8909" marR="8909" marT="8909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1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0" y="118750"/>
            <a:ext cx="9144000" cy="6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 dos Fundos Regionais por Setor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172650" y="1257006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74784"/>
              </p:ext>
            </p:extLst>
          </p:nvPr>
        </p:nvGraphicFramePr>
        <p:xfrm>
          <a:off x="251519" y="1523444"/>
          <a:ext cx="8712968" cy="40635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9072"/>
                <a:gridCol w="838937"/>
                <a:gridCol w="762670"/>
                <a:gridCol w="915204"/>
                <a:gridCol w="874653"/>
                <a:gridCol w="968108"/>
                <a:gridCol w="968108"/>
                <a:gridCol w="968108"/>
                <a:gridCol w="968108"/>
              </a:tblGrid>
              <a:tr h="792088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REGIÃO NORTE  - Total: R$ 21,6 </a:t>
                      </a:r>
                      <a:r>
                        <a:rPr lang="pt-BR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bi</a:t>
                      </a:r>
                      <a:endParaRPr lang="pt-BR" sz="28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46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Setor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2012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2013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6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4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2,6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29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Industrial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1,3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29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Infraestrutura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4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Turismo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93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Comercio e Serviços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4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1,9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1,2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4,3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1,3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4,7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5,4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6686"/>
            <a:ext cx="3240955" cy="21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249375"/>
            <a:ext cx="9144001" cy="5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Investimentos do Fundo de Desenvolvimento da Amazônia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8449236" y="863604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Milhões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419872" y="764704"/>
            <a:ext cx="1872208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spc="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FDA</a:t>
            </a:r>
            <a:endParaRPr lang="pt-BR" sz="2800" spc="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952249"/>
            <a:ext cx="461318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RECURSOS FDA LIBERADOS 2007-2014</a:t>
            </a:r>
            <a:endParaRPr lang="pt-BR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79573"/>
              </p:ext>
            </p:extLst>
          </p:nvPr>
        </p:nvGraphicFramePr>
        <p:xfrm>
          <a:off x="395536" y="2463112"/>
          <a:ext cx="5472612" cy="13556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  <a:gridCol w="608068"/>
              </a:tblGrid>
              <a:tr h="54146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VALORES DO FDA LIBERADOS </a:t>
                      </a:r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2007-2014 (*)</a:t>
                      </a:r>
                    </a:p>
                    <a:p>
                      <a:pPr algn="ctr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1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2008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2012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2013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</a:rPr>
                        <a:t>2014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7112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340,68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228,11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117,63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effectLst/>
                        </a:rPr>
                        <a:t>225,77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404,72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1.588,71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517,68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130,51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effectLst/>
                        </a:rPr>
                        <a:t>3.553,81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7020272" y="1252724"/>
            <a:ext cx="1440160" cy="46827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R$</a:t>
            </a:r>
            <a:r>
              <a:rPr lang="en-US" sz="1400" b="1" dirty="0" smtClean="0">
                <a:solidFill>
                  <a:schemeClr val="tx1"/>
                </a:solidFill>
              </a:rPr>
              <a:t>3.553,81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6511343"/>
            <a:ext cx="5359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(*)VALORES ACRESCIDOS DAS TAXAS DE ADMINISTRAÇÃO DA SUDAM ,  AGENTE OPERADOR E C&amp;T </a:t>
            </a:r>
            <a:endParaRPr lang="pt-BR" sz="8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290"/>
              </p:ext>
            </p:extLst>
          </p:nvPr>
        </p:nvGraphicFramePr>
        <p:xfrm>
          <a:off x="372305" y="4480030"/>
          <a:ext cx="5184576" cy="19869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0507"/>
                <a:gridCol w="1343371"/>
                <a:gridCol w="118069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SETOR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SIGLA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Geração de Energia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GER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1.569,04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Agroindústria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AGD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89,25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Industria de Transformação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INT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102,68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Recuperação de Rodovia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TRA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80,74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Transmissão de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Energia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TRE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1.532,62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3.274,33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CaixaDeTexto 1"/>
          <p:cNvSpPr txBox="1"/>
          <p:nvPr/>
        </p:nvSpPr>
        <p:spPr>
          <a:xfrm>
            <a:off x="1403648" y="4037143"/>
            <a:ext cx="1440157" cy="28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POR SETOR</a:t>
            </a:r>
            <a:endParaRPr lang="pt-BR" sz="1600" b="1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65667"/>
              </p:ext>
            </p:extLst>
          </p:nvPr>
        </p:nvGraphicFramePr>
        <p:xfrm>
          <a:off x="6624228" y="3356992"/>
          <a:ext cx="2232248" cy="28384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86751"/>
                <a:gridCol w="124549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UF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214,85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AM-PA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150,00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AP-PA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569,56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334,15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232,55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723,04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1.073,70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76,48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3.374,33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ixaDeTexto 1"/>
          <p:cNvSpPr txBox="1"/>
          <p:nvPr/>
        </p:nvSpPr>
        <p:spPr>
          <a:xfrm>
            <a:off x="7321697" y="2852936"/>
            <a:ext cx="837309" cy="2880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POR UF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2623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184723"/>
            <a:ext cx="9144001" cy="5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Empregos Gerados – 2006 a 2014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3419872" y="764704"/>
            <a:ext cx="1872208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spc="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FDA</a:t>
            </a:r>
            <a:endParaRPr lang="pt-BR" sz="2800" spc="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0929"/>
              </p:ext>
            </p:extLst>
          </p:nvPr>
        </p:nvGraphicFramePr>
        <p:xfrm>
          <a:off x="503547" y="1916834"/>
          <a:ext cx="8136905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151"/>
                <a:gridCol w="1356151"/>
                <a:gridCol w="1356151"/>
                <a:gridCol w="1356151"/>
                <a:gridCol w="1570280"/>
                <a:gridCol w="1142021"/>
              </a:tblGrid>
              <a:tr h="3960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UF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EMPREGOS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DIRETOS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INDIRETOS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IMPLANTAÇÃO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Rondônia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21.600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12.750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36.300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Pará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6.503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2.417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4.936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13.856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Amazonas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3.350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4.350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Mato Grosso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5.780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7.690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Tocantins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1.705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Maranhão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Diversos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Diversos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4.569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5.001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9.276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34.339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25.805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69.420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184723"/>
            <a:ext cx="9144001" cy="5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Estimativa de novos Projetos - FDA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58122"/>
              </p:ext>
            </p:extLst>
          </p:nvPr>
        </p:nvGraphicFramePr>
        <p:xfrm>
          <a:off x="179512" y="1988840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69033"/>
              </p:ext>
            </p:extLst>
          </p:nvPr>
        </p:nvGraphicFramePr>
        <p:xfrm>
          <a:off x="251518" y="4797152"/>
          <a:ext cx="4464497" cy="747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578"/>
                <a:gridCol w="880497"/>
                <a:gridCol w="793688"/>
                <a:gridCol w="697578"/>
                <a:gridCol w="697578"/>
                <a:gridCol w="697578"/>
              </a:tblGrid>
              <a:tr h="24917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SETORES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1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AGD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AGP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REF 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INF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91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65,5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175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1.156,52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106,72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1.568,74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1691680" y="1133602"/>
            <a:ext cx="122413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Setor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588224" y="1163459"/>
            <a:ext cx="122413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 UF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19702"/>
              </p:ext>
            </p:extLst>
          </p:nvPr>
        </p:nvGraphicFramePr>
        <p:xfrm>
          <a:off x="4804721" y="1988840"/>
          <a:ext cx="43382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5536" y="567169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LEGENDA</a:t>
            </a:r>
            <a:r>
              <a:rPr lang="pt-BR" sz="900" dirty="0" smtClean="0"/>
              <a:t>:</a:t>
            </a:r>
          </a:p>
          <a:p>
            <a:r>
              <a:rPr lang="pt-BR" sz="900" dirty="0" smtClean="0"/>
              <a:t>AGD – Agroindústria</a:t>
            </a:r>
          </a:p>
          <a:p>
            <a:r>
              <a:rPr lang="pt-BR" sz="900" dirty="0" smtClean="0"/>
              <a:t>AGP – Agropecuária</a:t>
            </a:r>
          </a:p>
          <a:p>
            <a:r>
              <a:rPr lang="pt-BR" sz="900" dirty="0" smtClean="0"/>
              <a:t>REF – Reflorestamento</a:t>
            </a:r>
          </a:p>
          <a:p>
            <a:r>
              <a:rPr lang="pt-BR" sz="900" dirty="0" smtClean="0"/>
              <a:t>INF – Infraestrutura</a:t>
            </a:r>
          </a:p>
          <a:p>
            <a:r>
              <a:rPr lang="pt-BR" sz="900" dirty="0" smtClean="0"/>
              <a:t>IND - Indústria</a:t>
            </a:r>
            <a:endParaRPr lang="pt-BR" sz="9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4169985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Milhões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43901" y="4293096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val="23347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36135"/>
            <a:ext cx="9144001" cy="5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Incentivos Fiscais Concedidos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540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5412"/>
              </p:ext>
            </p:extLst>
          </p:nvPr>
        </p:nvGraphicFramePr>
        <p:xfrm>
          <a:off x="241177" y="692696"/>
          <a:ext cx="8661645" cy="5787828"/>
        </p:xfrm>
        <a:graphic>
          <a:graphicData uri="http://schemas.openxmlformats.org/drawingml/2006/table">
            <a:tbl>
              <a:tblPr/>
              <a:tblGrid>
                <a:gridCol w="2016224"/>
                <a:gridCol w="622785"/>
                <a:gridCol w="385327"/>
                <a:gridCol w="676847"/>
                <a:gridCol w="259257"/>
                <a:gridCol w="802917"/>
                <a:gridCol w="133187"/>
                <a:gridCol w="928987"/>
                <a:gridCol w="711766"/>
                <a:gridCol w="446119"/>
                <a:gridCol w="1678229"/>
              </a:tblGrid>
              <a:tr h="1992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Nordeste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PREVISÃO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Adicional ao Frete para Renovação da Marinha Mercante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Depreciação Acelerada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do Imposto de Renda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Reinvestimento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PREVISÃO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2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Adicional ao Frete para Renovação da Marinha Mercante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Depreciação Acelerada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0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do Imposto de Renda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Reinvestimento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2" marR="8632" marT="863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8632" marR="8632" marT="86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916204" y="1767274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56494"/>
              </p:ext>
            </p:extLst>
          </p:nvPr>
        </p:nvGraphicFramePr>
        <p:xfrm>
          <a:off x="1979712" y="2027500"/>
          <a:ext cx="4680520" cy="3457575"/>
        </p:xfrm>
        <a:graphic>
          <a:graphicData uri="http://schemas.openxmlformats.org/drawingml/2006/table">
            <a:tbl>
              <a:tblPr/>
              <a:tblGrid>
                <a:gridCol w="2865625"/>
                <a:gridCol w="1814895"/>
              </a:tblGrid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Investimentos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Amazonas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Maranhão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Roraima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5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0" y="82522"/>
            <a:ext cx="8244408" cy="970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Incentivos Fiscais alavancaram investimentos na região Norte na ordem de R$ 55 bi 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1" name="Conector reto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125282"/>
            <a:ext cx="9144001" cy="3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Evolução do PIB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6053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8217626" y="1834970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91012" y="79313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Período de 2002 a 2012</a:t>
            </a:r>
            <a:endParaRPr lang="pt-BR" sz="2000" b="1" dirty="0">
              <a:latin typeface="+mn-lt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6238"/>
              </p:ext>
            </p:extLst>
          </p:nvPr>
        </p:nvGraphicFramePr>
        <p:xfrm>
          <a:off x="251523" y="2060847"/>
          <a:ext cx="8640954" cy="3600400"/>
        </p:xfrm>
        <a:graphic>
          <a:graphicData uri="http://schemas.openxmlformats.org/drawingml/2006/table">
            <a:tbl>
              <a:tblPr/>
              <a:tblGrid>
                <a:gridCol w="1078168"/>
                <a:gridCol w="687526"/>
                <a:gridCol w="687526"/>
                <a:gridCol w="687526"/>
                <a:gridCol w="687526"/>
                <a:gridCol w="687526"/>
                <a:gridCol w="687526"/>
                <a:gridCol w="687526"/>
                <a:gridCol w="687526"/>
                <a:gridCol w="687526"/>
                <a:gridCol w="687526"/>
                <a:gridCol w="687526"/>
              </a:tblGrid>
              <a:tr h="5629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Anos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30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13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Centro-Oeste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129,6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153,1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176,9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190,1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235,9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310,8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396,4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430,4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13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Nordeste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191,6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311,1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347,8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437,8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13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Norte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106,4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119,9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85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390,5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451,3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519,9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577,0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637,3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717,2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830,8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911,8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1.059,5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1.175,2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1.257,0</a:t>
                      </a:r>
                    </a:p>
                  </a:txBody>
                  <a:tcPr marL="8932" marR="8932" marT="89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444169"/>
              </p:ext>
            </p:extLst>
          </p:nvPr>
        </p:nvGraphicFramePr>
        <p:xfrm>
          <a:off x="755576" y="1556792"/>
          <a:ext cx="779883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28"/>
          <p:cNvSpPr txBox="1"/>
          <p:nvPr/>
        </p:nvSpPr>
        <p:spPr>
          <a:xfrm rot="16200000">
            <a:off x="140604" y="2387787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319310" y="1905574"/>
            <a:ext cx="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28,7</a:t>
            </a:r>
            <a:endParaRPr lang="pt-BR" sz="20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38402" y="1795508"/>
            <a:ext cx="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29,7</a:t>
            </a:r>
            <a:endParaRPr lang="pt-BR" sz="2000" b="1" dirty="0"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164612" y="1673821"/>
            <a:ext cx="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30,8</a:t>
            </a:r>
            <a:endParaRPr lang="pt-BR" sz="20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583704" y="1565189"/>
            <a:ext cx="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n-lt"/>
              </a:rPr>
              <a:t>31,8</a:t>
            </a:r>
            <a:endParaRPr lang="pt-BR" sz="2000" b="1" dirty="0">
              <a:latin typeface="+mn-lt"/>
            </a:endParaRP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0" y="82522"/>
            <a:ext cx="7812360" cy="970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Estimativa para os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próximos 4 anos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indicam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investimentos 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 ordem de </a:t>
            </a:r>
            <a:r>
              <a:rPr lang="pt-BR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$ 121 bilhões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3" name="Conector reto 5"/>
          <p:cNvCxnSpPr/>
          <p:nvPr/>
        </p:nvCxnSpPr>
        <p:spPr>
          <a:xfrm flipV="1">
            <a:off x="0" y="1052735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95536" y="3627021"/>
            <a:ext cx="5714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R$ 117,8 bi investidos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12,9 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milhões de empregos gerados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31840" y="547464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R$ 41,7 bi investidos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3,6 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milhões de empregos gerados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59833" y="160841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R$ </a:t>
            </a:r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50,7 bi investidos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3,3 milhões de empregos </a:t>
            </a:r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gerados</a:t>
            </a:r>
            <a:endParaRPr lang="pt-B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1292429"/>
            <a:ext cx="8640960" cy="1679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25088" y="1158434"/>
            <a:ext cx="1448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+mn-lt"/>
              </a:rPr>
              <a:t>Centro-Oeste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48688" y="3294581"/>
            <a:ext cx="8640960" cy="1645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69340" y="3146151"/>
            <a:ext cx="10468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Nordeste</a:t>
            </a:r>
            <a:endParaRPr lang="pt-BR" dirty="0">
              <a:latin typeface="+mn-lt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61289" y="5162033"/>
            <a:ext cx="8640960" cy="15793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067944" y="5060104"/>
            <a:ext cx="9482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Norte</a:t>
            </a:r>
            <a:endParaRPr lang="pt-BR" dirty="0">
              <a:latin typeface="+mn-lt"/>
            </a:endParaRPr>
          </a:p>
        </p:txBody>
      </p:sp>
      <p:pic>
        <p:nvPicPr>
          <p:cNvPr id="31" name="Picture 2" descr="http://www.twx.com.br/wp-content/uploads/2014/04/Braskem-beneficiada-com-software-wms-AUTOLOG-WMS-da-TW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92" y="3347267"/>
            <a:ext cx="2622001" cy="147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76338"/>
            <a:ext cx="2622001" cy="15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Espaço Reservado para Conteúdo 1"/>
          <p:cNvSpPr txBox="1">
            <a:spLocks/>
          </p:cNvSpPr>
          <p:nvPr/>
        </p:nvSpPr>
        <p:spPr>
          <a:xfrm>
            <a:off x="0" y="82522"/>
            <a:ext cx="9144000" cy="970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Fundos Regionais investiram R$ 210 bi e geraram  20 milhões de empregos nos últimos 25 anos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29" name="Conector reto 5"/>
          <p:cNvCxnSpPr/>
          <p:nvPr/>
        </p:nvCxnSpPr>
        <p:spPr>
          <a:xfrm flipV="1">
            <a:off x="0" y="1052735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7" y="5222327"/>
            <a:ext cx="2620800" cy="144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89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 bwMode="auto">
          <a:xfrm>
            <a:off x="0" y="12385"/>
            <a:ext cx="9144001" cy="5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Investimentos dos Fundos Regionais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0" y="540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90889"/>
              </p:ext>
            </p:extLst>
          </p:nvPr>
        </p:nvGraphicFramePr>
        <p:xfrm>
          <a:off x="395536" y="2636912"/>
          <a:ext cx="8568164" cy="30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4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FCF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FD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Centro-Oeste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Nordeste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Norte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24,3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4,5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25,2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4,5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26,3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4,5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27,2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4,5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121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28,7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29,7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30,8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31,7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9"/>
          <p:cNvSpPr txBox="1"/>
          <p:nvPr/>
        </p:nvSpPr>
        <p:spPr>
          <a:xfrm>
            <a:off x="2699792" y="1196752"/>
            <a:ext cx="3960440" cy="784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Período de 2015 a 2018</a:t>
            </a:r>
          </a:p>
          <a:p>
            <a:pPr algn="ctr">
              <a:spcBef>
                <a:spcPts val="600"/>
              </a:spcBef>
            </a:pPr>
            <a:r>
              <a:rPr lang="pt-BR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TOTAL: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 R$ 121 bi</a:t>
            </a:r>
            <a:endParaRPr lang="pt-BR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1268760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Ministério da Integração Nacional</a:t>
            </a:r>
          </a:p>
          <a:p>
            <a:pPr algn="ctr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Raphael Rezende Neto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Secretário de Fundos Regionais e Incentivos Fiscais (SFRI)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1720" y="396086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  <a:hlinkClick r:id="rId2"/>
              </a:rPr>
              <a:t>Raphael.rezende@integracao.gov.br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+ 55 61 2034.5814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+ 55 61 2034.5815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  <a:hlinkClick r:id="rId3"/>
              </a:rPr>
              <a:t>www.integracao.gov.br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4F5C68CF-9193-41D4-9E72-8880B146CDDA}" type="slidenum">
              <a:rPr lang="pt-BR" sz="1000" smtClean="0">
                <a:latin typeface="+mn-lt"/>
              </a:rPr>
              <a:pPr>
                <a:defRPr/>
              </a:pPr>
              <a:t>31</a:t>
            </a:fld>
            <a:endParaRPr lang="pt-B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to 5"/>
          <p:cNvCxnSpPr/>
          <p:nvPr/>
        </p:nvCxnSpPr>
        <p:spPr>
          <a:xfrm flipV="1">
            <a:off x="0" y="1052735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0" y="189398"/>
            <a:ext cx="9144000" cy="8261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Evolução das aplicações dos Fundos na Amazônia Legal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189103"/>
              </p:ext>
            </p:extLst>
          </p:nvPr>
        </p:nvGraphicFramePr>
        <p:xfrm>
          <a:off x="107504" y="1412776"/>
          <a:ext cx="11200840" cy="533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32440" y="6858000"/>
            <a:ext cx="2133600" cy="365125"/>
          </a:xfrm>
        </p:spPr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660923" y="947372"/>
            <a:ext cx="1224136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Por Estado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Espaço Reservado para Conteúdo 1"/>
          <p:cNvSpPr>
            <a:spLocks noGrp="1"/>
          </p:cNvSpPr>
          <p:nvPr>
            <p:ph/>
          </p:nvPr>
        </p:nvSpPr>
        <p:spPr>
          <a:xfrm>
            <a:off x="0" y="-59978"/>
            <a:ext cx="7308304" cy="970213"/>
          </a:xfrm>
        </p:spPr>
        <p:txBody>
          <a:bodyPr>
            <a:noAutofit/>
          </a:bodyPr>
          <a:lstStyle/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 2014 foram destinados R$ 6,8 bi para a Amazônia Legal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8" name="Conector reto 5"/>
          <p:cNvCxnSpPr/>
          <p:nvPr/>
        </p:nvCxnSpPr>
        <p:spPr>
          <a:xfrm>
            <a:off x="0" y="86172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083348"/>
              </p:ext>
            </p:extLst>
          </p:nvPr>
        </p:nvGraphicFramePr>
        <p:xfrm>
          <a:off x="-1355208" y="930327"/>
          <a:ext cx="1047665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9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23-7F0E-4D88-8086-7F763C94DEDE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896664"/>
              </p:ext>
            </p:extLst>
          </p:nvPr>
        </p:nvGraphicFramePr>
        <p:xfrm>
          <a:off x="4525157" y="1679186"/>
          <a:ext cx="5353050" cy="517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ixaDeTexto 1"/>
          <p:cNvSpPr txBox="1"/>
          <p:nvPr/>
        </p:nvSpPr>
        <p:spPr>
          <a:xfrm>
            <a:off x="6148854" y="2999752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1,4</a:t>
            </a:r>
            <a:endParaRPr lang="pt-BR" sz="1400" b="1" dirty="0">
              <a:latin typeface="+mn-lt"/>
            </a:endParaRPr>
          </a:p>
        </p:txBody>
      </p:sp>
      <p:sp>
        <p:nvSpPr>
          <p:cNvPr id="23" name="CaixaDeTexto 1"/>
          <p:cNvSpPr txBox="1"/>
          <p:nvPr/>
        </p:nvSpPr>
        <p:spPr>
          <a:xfrm>
            <a:off x="6778675" y="3266989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1,1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7482729" y="1916832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>
                <a:latin typeface="+mn-lt"/>
              </a:rPr>
              <a:t>2,8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1"/>
          <p:cNvSpPr txBox="1"/>
          <p:nvPr/>
        </p:nvSpPr>
        <p:spPr>
          <a:xfrm>
            <a:off x="8137533" y="4215897"/>
            <a:ext cx="472042" cy="2434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0</a:t>
            </a:r>
            <a:r>
              <a:rPr lang="pt-BR" sz="1400" b="1" dirty="0" smtClean="0"/>
              <a:t>,1</a:t>
            </a:r>
            <a:endParaRPr lang="pt-BR" sz="1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547664" y="1031115"/>
            <a:ext cx="1224136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Por Porte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444208" y="1011735"/>
            <a:ext cx="1224136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Por  Setor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Espaço Reservado para Conteúdo 1"/>
          <p:cNvSpPr>
            <a:spLocks noGrp="1"/>
          </p:cNvSpPr>
          <p:nvPr>
            <p:ph/>
          </p:nvPr>
        </p:nvSpPr>
        <p:spPr>
          <a:xfrm>
            <a:off x="0" y="-29616"/>
            <a:ext cx="7308304" cy="970213"/>
          </a:xfrm>
        </p:spPr>
        <p:txBody>
          <a:bodyPr>
            <a:noAutofit/>
          </a:bodyPr>
          <a:lstStyle/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 2014 foram destinados R$ 6,8 bi para a Amazônia Legal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8" name="Conector reto 5"/>
          <p:cNvCxnSpPr/>
          <p:nvPr/>
        </p:nvCxnSpPr>
        <p:spPr>
          <a:xfrm>
            <a:off x="0" y="90609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14707"/>
              </p:ext>
            </p:extLst>
          </p:nvPr>
        </p:nvGraphicFramePr>
        <p:xfrm>
          <a:off x="-196654" y="1930094"/>
          <a:ext cx="5256584" cy="492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"/>
          <p:cNvSpPr txBox="1"/>
          <p:nvPr/>
        </p:nvSpPr>
        <p:spPr>
          <a:xfrm>
            <a:off x="3312997" y="2227809"/>
            <a:ext cx="472032" cy="262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2,8</a:t>
            </a:r>
            <a:endParaRPr lang="pt-BR" sz="1400" b="1" dirty="0">
              <a:latin typeface="+mn-lt"/>
            </a:endParaRPr>
          </a:p>
        </p:txBody>
      </p:sp>
      <p:sp>
        <p:nvSpPr>
          <p:cNvPr id="14" name="CaixaDeTexto 1"/>
          <p:cNvSpPr txBox="1"/>
          <p:nvPr/>
        </p:nvSpPr>
        <p:spPr>
          <a:xfrm>
            <a:off x="2500159" y="3860290"/>
            <a:ext cx="472032" cy="262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0,7</a:t>
            </a:r>
            <a:endParaRPr lang="pt-BR" sz="1400" b="1" dirty="0">
              <a:latin typeface="+mn-lt"/>
            </a:endParaRPr>
          </a:p>
        </p:txBody>
      </p:sp>
      <p:sp>
        <p:nvSpPr>
          <p:cNvPr id="19" name="CaixaDeTexto 1"/>
          <p:cNvSpPr txBox="1"/>
          <p:nvPr/>
        </p:nvSpPr>
        <p:spPr>
          <a:xfrm>
            <a:off x="1628325" y="3722139"/>
            <a:ext cx="472032" cy="262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0</a:t>
            </a:r>
            <a:r>
              <a:rPr lang="pt-BR" sz="1400" b="1" dirty="0" smtClean="0"/>
              <a:t>,8</a:t>
            </a:r>
            <a:endParaRPr lang="pt-BR" sz="1400" b="1" dirty="0">
              <a:latin typeface="+mn-lt"/>
            </a:endParaRPr>
          </a:p>
        </p:txBody>
      </p:sp>
      <p:sp>
        <p:nvSpPr>
          <p:cNvPr id="22" name="CaixaDeTexto 1"/>
          <p:cNvSpPr txBox="1"/>
          <p:nvPr/>
        </p:nvSpPr>
        <p:spPr>
          <a:xfrm>
            <a:off x="815709" y="2284413"/>
            <a:ext cx="472032" cy="262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 smtClean="0"/>
              <a:t>2,5</a:t>
            </a:r>
            <a:endParaRPr lang="pt-BR" sz="1400" b="1" dirty="0">
              <a:latin typeface="+mn-lt"/>
            </a:endParaRPr>
          </a:p>
        </p:txBody>
      </p:sp>
      <p:sp>
        <p:nvSpPr>
          <p:cNvPr id="26" name="CaixaDeTexto 1"/>
          <p:cNvSpPr txBox="1"/>
          <p:nvPr/>
        </p:nvSpPr>
        <p:spPr>
          <a:xfrm>
            <a:off x="404962" y="6318057"/>
            <a:ext cx="3240360" cy="6586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Fundos  de  Desenvolvimento  Regional</a:t>
            </a:r>
          </a:p>
          <a:p>
            <a:endParaRPr lang="pt-BR" sz="800" b="1" dirty="0"/>
          </a:p>
          <a:p>
            <a:r>
              <a:rPr lang="pt-BR" sz="1200" b="1" dirty="0" smtClean="0"/>
              <a:t>Fundos  Constitucionais  de  Financiamento</a:t>
            </a:r>
            <a:endParaRPr lang="pt-BR" sz="1200" b="1" dirty="0"/>
          </a:p>
        </p:txBody>
      </p:sp>
      <p:sp>
        <p:nvSpPr>
          <p:cNvPr id="27" name="CaixaDeTexto 1"/>
          <p:cNvSpPr txBox="1"/>
          <p:nvPr/>
        </p:nvSpPr>
        <p:spPr>
          <a:xfrm>
            <a:off x="5084116" y="6294307"/>
            <a:ext cx="3240360" cy="6586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Fundos  de  Desenvolvimento  Regional</a:t>
            </a:r>
          </a:p>
          <a:p>
            <a:endParaRPr lang="pt-BR" sz="800" b="1" dirty="0"/>
          </a:p>
          <a:p>
            <a:r>
              <a:rPr lang="pt-BR" sz="1200" b="1" dirty="0" smtClean="0"/>
              <a:t>Fundos  Constitucionais  de  Financiamento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24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0" y="63573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0" y="118750"/>
            <a:ext cx="9144000" cy="66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Projetos apoiados no Norte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4" y="921352"/>
            <a:ext cx="4222800" cy="265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CaixaDeTexto 13"/>
          <p:cNvSpPr txBox="1"/>
          <p:nvPr/>
        </p:nvSpPr>
        <p:spPr>
          <a:xfrm>
            <a:off x="4827144" y="4221088"/>
            <a:ext cx="4224000" cy="2010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Empresa: </a:t>
            </a:r>
            <a:r>
              <a:rPr lang="pt-BR" dirty="0" smtClean="0"/>
              <a:t>Hospital Zona Norte</a:t>
            </a:r>
            <a:endParaRPr lang="pt-BR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Município: </a:t>
            </a:r>
            <a:r>
              <a:rPr lang="pt-BR" dirty="0"/>
              <a:t>Manaus / AM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Finalidade: </a:t>
            </a:r>
            <a:r>
              <a:rPr lang="pt-BR" dirty="0"/>
              <a:t>Infraestrutura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Posto de Trabalho: </a:t>
            </a:r>
            <a:r>
              <a:rPr lang="pt-BR" dirty="0"/>
              <a:t>999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Valor Projeto: </a:t>
            </a:r>
            <a:r>
              <a:rPr lang="pt-BR" dirty="0"/>
              <a:t>R$ 337,8 milhões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Valor Financiado FNO:</a:t>
            </a:r>
            <a:r>
              <a:rPr lang="pt-BR" dirty="0"/>
              <a:t> R$ 142,8 </a:t>
            </a:r>
            <a:r>
              <a:rPr lang="pt-BR" dirty="0" smtClean="0"/>
              <a:t>milhões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9769" y="4226505"/>
            <a:ext cx="4341662" cy="2010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Empresa: </a:t>
            </a:r>
            <a:r>
              <a:rPr lang="pt-BR" dirty="0" err="1" smtClean="0"/>
              <a:t>Eletrogoes</a:t>
            </a:r>
            <a:r>
              <a:rPr lang="pt-BR" dirty="0" smtClean="0"/>
              <a:t> S.A.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Município</a:t>
            </a:r>
            <a:r>
              <a:rPr lang="pt-BR" dirty="0" smtClean="0"/>
              <a:t>: Pimenta Bueno / RO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Finalidade: </a:t>
            </a:r>
            <a:r>
              <a:rPr lang="pt-BR" dirty="0" smtClean="0"/>
              <a:t>Infraestrutura Geração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Posto de Trabalho: </a:t>
            </a:r>
            <a:r>
              <a:rPr lang="pt-BR" dirty="0" smtClean="0"/>
              <a:t>2000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Valor Projeto: </a:t>
            </a:r>
            <a:r>
              <a:rPr lang="pt-BR" dirty="0" smtClean="0"/>
              <a:t>R$ 287,12 milhões</a:t>
            </a:r>
          </a:p>
          <a:p>
            <a:pPr marL="273050" indent="-2730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Valor Financiado FDA: </a:t>
            </a:r>
            <a:r>
              <a:rPr lang="pt-BR" dirty="0" smtClean="0"/>
              <a:t>R$ 171,96 milhões</a:t>
            </a:r>
          </a:p>
        </p:txBody>
      </p:sp>
      <p:pic>
        <p:nvPicPr>
          <p:cNvPr id="11" name="Picture 9" descr="Ca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10" y="936296"/>
            <a:ext cx="3847774" cy="263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631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-1645" y="1484784"/>
            <a:ext cx="9144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4800" b="1" spc="-50" dirty="0"/>
              <a:t>Incentivos </a:t>
            </a:r>
            <a:r>
              <a:rPr lang="pt-BR" sz="4800" b="1" spc="-50" dirty="0" smtClean="0"/>
              <a:t>Fiscais</a:t>
            </a:r>
          </a:p>
          <a:p>
            <a:pPr marL="0" indent="0" algn="ctr">
              <a:buNone/>
              <a:defRPr/>
            </a:pPr>
            <a:endParaRPr lang="pt-BR" sz="2800" b="1" spc="-50" dirty="0" smtClean="0"/>
          </a:p>
          <a:p>
            <a:pPr marL="0" indent="0" algn="ctr">
              <a:buNone/>
              <a:defRPr/>
            </a:pPr>
            <a:r>
              <a:rPr lang="pt-BR" sz="2800" b="1" spc="-50" dirty="0" smtClean="0"/>
              <a:t>Principal instrumento para formação bruta de capital fixo regional, com destinação de parte da renda para bens de capital (máquinas e equipamentos) e melhoria do produto.</a:t>
            </a:r>
            <a:endParaRPr lang="pt-BR" sz="2800" b="1" spc="-30" dirty="0"/>
          </a:p>
        </p:txBody>
      </p:sp>
    </p:spTree>
    <p:extLst>
      <p:ext uri="{BB962C8B-B14F-4D97-AF65-F5344CB8AC3E}">
        <p14:creationId xmlns:p14="http://schemas.microsoft.com/office/powerpoint/2010/main" val="3298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27640" y="6356350"/>
            <a:ext cx="359160" cy="365125"/>
          </a:xfrm>
        </p:spPr>
        <p:txBody>
          <a:bodyPr/>
          <a:lstStyle/>
          <a:p>
            <a:pPr>
              <a:defRPr/>
            </a:pPr>
            <a:fld id="{66539619-DFF6-4C19-A553-4B683BD17EE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510469" y="1052736"/>
            <a:ext cx="227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 2014</a:t>
            </a:r>
          </a:p>
          <a:p>
            <a:pPr algn="ctr"/>
            <a:r>
              <a:rPr lang="pt-BR" sz="2000" b="1" dirty="0" smtClean="0">
                <a:latin typeface="+mn-lt"/>
              </a:rPr>
              <a:t>TOTAL: R$ 7,0 bi</a:t>
            </a:r>
            <a:endParaRPr lang="pt-BR" sz="2000" b="1" dirty="0">
              <a:latin typeface="+mn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727003" y="1772816"/>
            <a:ext cx="4381501" cy="4804852"/>
            <a:chOff x="4441122" y="1667534"/>
            <a:chExt cx="4381501" cy="4804852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4518384"/>
                </p:ext>
              </p:extLst>
            </p:nvPr>
          </p:nvGraphicFramePr>
          <p:xfrm>
            <a:off x="4441122" y="1667534"/>
            <a:ext cx="4381501" cy="48048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CaixaDeTexto 17"/>
            <p:cNvSpPr txBox="1"/>
            <p:nvPr/>
          </p:nvSpPr>
          <p:spPr>
            <a:xfrm>
              <a:off x="5017640" y="453154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+mn-lt"/>
                </a:rPr>
                <a:t>0,5</a:t>
              </a:r>
              <a:endParaRPr lang="pt-BR" sz="1400" b="1" dirty="0">
                <a:latin typeface="+mn-lt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924396" y="4725144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+mn-lt"/>
                </a:rPr>
                <a:t>0,1</a:t>
              </a:r>
              <a:endParaRPr lang="pt-BR" sz="1400" b="1" dirty="0">
                <a:latin typeface="+mn-lt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858025" y="1754171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>
                  <a:latin typeface="+mn-lt"/>
                </a:rPr>
                <a:t>6,2</a:t>
              </a:r>
              <a:endParaRPr lang="pt-BR" sz="1600" b="1" dirty="0">
                <a:latin typeface="+mn-lt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779375" y="4592000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+mn-lt"/>
                </a:rPr>
                <a:t>0,2</a:t>
              </a:r>
              <a:endParaRPr lang="pt-BR" sz="1400" b="1" dirty="0">
                <a:latin typeface="+mn-lt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952302" y="4829269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latin typeface="+mn-lt"/>
                </a:rPr>
                <a:t>0,1</a:t>
              </a:r>
              <a:endParaRPr lang="pt-BR" sz="1100" b="1" dirty="0">
                <a:latin typeface="+mn-lt"/>
              </a:endParaRPr>
            </a:p>
          </p:txBody>
        </p:sp>
      </p:grpSp>
      <p:cxnSp>
        <p:nvCxnSpPr>
          <p:cNvPr id="23" name="Conector reto 5"/>
          <p:cNvCxnSpPr/>
          <p:nvPr/>
        </p:nvCxnSpPr>
        <p:spPr>
          <a:xfrm flipV="1">
            <a:off x="0" y="94059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Conteúdo 1"/>
          <p:cNvSpPr txBox="1">
            <a:spLocks/>
          </p:cNvSpPr>
          <p:nvPr/>
        </p:nvSpPr>
        <p:spPr>
          <a:xfrm>
            <a:off x="0" y="23147"/>
            <a:ext cx="8544446" cy="9702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15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 2014 os R$ 7 bi de Incentivos Fiscais alavancaram investimentos na ordem de R$ 88 bi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22270"/>
              </p:ext>
            </p:extLst>
          </p:nvPr>
        </p:nvGraphicFramePr>
        <p:xfrm>
          <a:off x="251521" y="1916832"/>
          <a:ext cx="4464496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999973" y="1124744"/>
            <a:ext cx="227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2011 a 2014</a:t>
            </a:r>
          </a:p>
          <a:p>
            <a:pPr algn="ctr"/>
            <a:r>
              <a:rPr lang="pt-BR" sz="2000" b="1" dirty="0" smtClean="0">
                <a:latin typeface="+mn-lt"/>
              </a:rPr>
              <a:t>TOTAL: R$ 26,9 bi</a:t>
            </a:r>
            <a:endParaRPr lang="pt-BR" sz="2000" b="1" dirty="0"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 rot="16200000">
            <a:off x="-75419" y="2502695"/>
            <a:ext cx="9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000" dirty="0" smtClean="0">
                <a:latin typeface="+mn-lt"/>
              </a:rPr>
              <a:t>R$ bilhões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01202" y="2840303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5,6</a:t>
            </a:r>
            <a:endParaRPr lang="pt-BR" sz="1400" b="1" dirty="0"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442306" y="260066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6,4</a:t>
            </a:r>
            <a:endParaRPr lang="pt-BR" sz="1400" b="1" dirty="0"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285897" y="211311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8,0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131841" y="244011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6,9</a:t>
            </a:r>
            <a:endParaRPr lang="pt-BR" sz="1400" b="1" dirty="0">
              <a:latin typeface="+mn-lt"/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48627" y="5517232"/>
            <a:ext cx="2943253" cy="11132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>
                <a:solidFill>
                  <a:schemeClr val="tx1"/>
                </a:solidFill>
              </a:rPr>
              <a:t>Previsão 2015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Nordeste: R$ 4,2 bi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Norte: R$ 1,8 bi</a:t>
            </a:r>
          </a:p>
        </p:txBody>
      </p:sp>
    </p:spTree>
    <p:extLst>
      <p:ext uri="{BB962C8B-B14F-4D97-AF65-F5344CB8AC3E}">
        <p14:creationId xmlns:p14="http://schemas.microsoft.com/office/powerpoint/2010/main" val="38306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5359</TotalTime>
  <Words>1839</Words>
  <Application>Microsoft Office PowerPoint</Application>
  <PresentationFormat>Apresentação na tela (4:3)</PresentationFormat>
  <Paragraphs>1045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Ciência e Tecnologia - MCT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Rede Local do MCT - SEDE</dc:creator>
  <cp:lastModifiedBy>José Wanderley Uchoa Barreto</cp:lastModifiedBy>
  <cp:revision>460</cp:revision>
  <cp:lastPrinted>2015-03-25T22:17:38Z</cp:lastPrinted>
  <dcterms:created xsi:type="dcterms:W3CDTF">2011-04-18T13:38:51Z</dcterms:created>
  <dcterms:modified xsi:type="dcterms:W3CDTF">2015-04-14T21:41:43Z</dcterms:modified>
</cp:coreProperties>
</file>