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  <p:sldMasterId id="2147483694" r:id="rId2"/>
    <p:sldMasterId id="2147483697" r:id="rId3"/>
  </p:sldMasterIdLst>
  <p:notesMasterIdLst>
    <p:notesMasterId r:id="rId23"/>
  </p:notesMasterIdLst>
  <p:sldIdLst>
    <p:sldId id="4445" r:id="rId4"/>
    <p:sldId id="4575" r:id="rId5"/>
    <p:sldId id="4570" r:id="rId6"/>
    <p:sldId id="4489" r:id="rId7"/>
    <p:sldId id="4576" r:id="rId8"/>
    <p:sldId id="4579" r:id="rId9"/>
    <p:sldId id="4572" r:id="rId10"/>
    <p:sldId id="4574" r:id="rId11"/>
    <p:sldId id="4578" r:id="rId12"/>
    <p:sldId id="2393" r:id="rId13"/>
    <p:sldId id="4580" r:id="rId14"/>
    <p:sldId id="4577" r:id="rId15"/>
    <p:sldId id="4571" r:id="rId16"/>
    <p:sldId id="4581" r:id="rId17"/>
    <p:sldId id="4582" r:id="rId18"/>
    <p:sldId id="4583" r:id="rId19"/>
    <p:sldId id="4584" r:id="rId20"/>
    <p:sldId id="4585" r:id="rId21"/>
    <p:sldId id="4586" r:id="rId2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9" userDrawn="1">
          <p15:clr>
            <a:srgbClr val="A4A3A4"/>
          </p15:clr>
        </p15:guide>
        <p15:guide id="2" pos="50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D9F0"/>
    <a:srgbClr val="FF9999"/>
    <a:srgbClr val="7A5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49" autoAdjust="0"/>
    <p:restoredTop sz="82041" autoAdjust="0"/>
  </p:normalViewPr>
  <p:slideViewPr>
    <p:cSldViewPr snapToGrid="0" showGuides="1">
      <p:cViewPr varScale="1">
        <p:scale>
          <a:sx n="104" d="100"/>
          <a:sy n="104" d="100"/>
        </p:scale>
        <p:origin x="1064" y="192"/>
      </p:cViewPr>
      <p:guideLst>
        <p:guide orient="horz" pos="2069"/>
        <p:guide pos="501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lha_de_C_lculo_do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lha_de_C_lculo_do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Vendas</c:v>
                </c:pt>
              </c:strCache>
            </c:strRef>
          </c:tx>
          <c:dPt>
            <c:idx val="0"/>
            <c:bubble3D val="0"/>
            <c:spPr>
              <a:solidFill>
                <a:srgbClr val="00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72E-490C-90EC-713C678C624E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72E-490C-90EC-713C678C624E}"/>
              </c:ext>
            </c:extLst>
          </c:dPt>
          <c:dPt>
            <c:idx val="2"/>
            <c:bubble3D val="0"/>
            <c:spPr>
              <a:solidFill>
                <a:srgbClr val="FF999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72E-490C-90EC-713C678C624E}"/>
              </c:ext>
            </c:extLst>
          </c:dPt>
          <c:dLbls>
            <c:dLbl>
              <c:idx val="0"/>
              <c:layout>
                <c:manualLayout>
                  <c:x val="-0.20270178491839463"/>
                  <c:y val="0.11315446752767472"/>
                </c:manualLayout>
              </c:layout>
              <c:tx>
                <c:rich>
                  <a:bodyPr/>
                  <a:lstStyle/>
                  <a:p>
                    <a:fld id="{0ABDB47C-9DBE-4D45-AFEE-7520E4C6EF7C}" type="VALUE">
                      <a:rPr lang="en-US">
                        <a:solidFill>
                          <a:schemeClr val="accent3">
                            <a:lumMod val="75000"/>
                          </a:schemeClr>
                        </a:solidFill>
                      </a:rPr>
                      <a:pPr/>
                      <a:t>[VALOR]</a:t>
                    </a:fld>
                    <a:endParaRPr lang="pt-PT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72E-490C-90EC-713C678C624E}"/>
                </c:ext>
              </c:extLst>
            </c:dLbl>
            <c:dLbl>
              <c:idx val="1"/>
              <c:layout>
                <c:manualLayout>
                  <c:x val="-4.2640660483477304E-2"/>
                  <c:y val="-0.220609674826875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72E-490C-90EC-713C678C624E}"/>
                </c:ext>
              </c:extLst>
            </c:dLbl>
            <c:dLbl>
              <c:idx val="2"/>
              <c:layout>
                <c:manualLayout>
                  <c:x val="0.21900004244752425"/>
                  <c:y val="7.155775967109065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1" i="0" u="none" strike="noStrike" kern="1200" baseline="0">
                        <a:solidFill>
                          <a:srgbClr val="006699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8CA73ED-1AA8-436E-89D6-F54AC057670B}" type="VALUE">
                      <a:rPr lang="en-US">
                        <a:solidFill>
                          <a:srgbClr val="C00000"/>
                        </a:solidFill>
                      </a:rPr>
                      <a:pPr>
                        <a:defRPr sz="2400" b="1">
                          <a:solidFill>
                            <a:srgbClr val="006699"/>
                          </a:solidFill>
                        </a:defRPr>
                      </a:pPr>
                      <a:t>[VALOR]</a:t>
                    </a:fld>
                    <a:endParaRPr lang="pt-PT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rgbClr val="006699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72E-490C-90EC-713C678C62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Planilha1!$A$2:$A$4</c:f>
              <c:strCache>
                <c:ptCount val="3"/>
                <c:pt idx="0">
                  <c:v>1º Tri</c:v>
                </c:pt>
                <c:pt idx="1">
                  <c:v>2º Tri</c:v>
                </c:pt>
                <c:pt idx="2">
                  <c:v>3º Tri</c:v>
                </c:pt>
              </c:strCache>
            </c:strRef>
          </c:cat>
          <c:val>
            <c:numRef>
              <c:f>Planilha1!$B$2:$B$4</c:f>
              <c:numCache>
                <c:formatCode>0%</c:formatCode>
                <c:ptCount val="3"/>
                <c:pt idx="0">
                  <c:v>0.36</c:v>
                </c:pt>
                <c:pt idx="1">
                  <c:v>0.24</c:v>
                </c:pt>
                <c:pt idx="2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72E-490C-90EC-713C678C62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Vendas</c:v>
                </c:pt>
              </c:strCache>
            </c:strRef>
          </c:tx>
          <c:dPt>
            <c:idx val="0"/>
            <c:bubble3D val="0"/>
            <c:spPr>
              <a:solidFill>
                <a:srgbClr val="00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F78-4683-84B3-D5242B3EE9B1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F78-4683-84B3-D5242B3EE9B1}"/>
              </c:ext>
            </c:extLst>
          </c:dPt>
          <c:dPt>
            <c:idx val="2"/>
            <c:bubble3D val="0"/>
            <c:spPr>
              <a:solidFill>
                <a:srgbClr val="FF999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F78-4683-84B3-D5242B3EE9B1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D4F7297E-3E64-4931-9321-481A966A085D}" type="VALUE">
                      <a:rPr lang="en-US">
                        <a:solidFill>
                          <a:schemeClr val="accent3">
                            <a:lumMod val="75000"/>
                          </a:schemeClr>
                        </a:solidFill>
                      </a:rPr>
                      <a:pPr/>
                      <a:t>[VALOR]</a:t>
                    </a:fld>
                    <a:endParaRPr lang="pt-PT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F78-4683-84B3-D5242B3EE9B1}"/>
                </c:ext>
              </c:extLst>
            </c:dLbl>
            <c:dLbl>
              <c:idx val="1"/>
              <c:layout>
                <c:manualLayout>
                  <c:x val="-0.13390907209711994"/>
                  <c:y val="-8.6968522729178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F78-4683-84B3-D5242B3EE9B1}"/>
                </c:ext>
              </c:extLst>
            </c:dLbl>
            <c:dLbl>
              <c:idx val="2"/>
              <c:layout>
                <c:manualLayout>
                  <c:x val="0.20633980304348748"/>
                  <c:y val="-0.1833214384293846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1" i="0" u="none" strike="noStrike" kern="1200" baseline="0">
                        <a:solidFill>
                          <a:srgbClr val="006699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24401DD-F62E-45A9-8F7F-0074A2F32D9D}" type="VALUE">
                      <a:rPr lang="en-US">
                        <a:solidFill>
                          <a:srgbClr val="C00000"/>
                        </a:solidFill>
                      </a:rPr>
                      <a:pPr>
                        <a:defRPr sz="2400" b="1">
                          <a:solidFill>
                            <a:srgbClr val="006699"/>
                          </a:solidFill>
                        </a:defRPr>
                      </a:pPr>
                      <a:t>[VALOR]</a:t>
                    </a:fld>
                    <a:endParaRPr lang="pt-PT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rgbClr val="006699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t-P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F78-4683-84B3-D5242B3EE9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P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Planilha1!$A$2:$A$4</c:f>
              <c:strCache>
                <c:ptCount val="3"/>
                <c:pt idx="0">
                  <c:v>1º Tri</c:v>
                </c:pt>
                <c:pt idx="1">
                  <c:v>2º Tri</c:v>
                </c:pt>
                <c:pt idx="2">
                  <c:v>3º Tri</c:v>
                </c:pt>
              </c:strCache>
            </c:strRef>
          </c:cat>
          <c:val>
            <c:numRef>
              <c:f>Planilha1!$B$2:$B$4</c:f>
              <c:numCache>
                <c:formatCode>0%</c:formatCode>
                <c:ptCount val="3"/>
                <c:pt idx="0">
                  <c:v>0.28000000000000003</c:v>
                </c:pt>
                <c:pt idx="1">
                  <c:v>7.0000000000000007E-2</c:v>
                </c:pt>
                <c:pt idx="2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F78-4683-84B3-D5242B3EE9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366AD-C888-477F-892C-3A918EE5D000}" type="datetimeFigureOut">
              <a:rPr lang="pt-BR" smtClean="0"/>
              <a:t>30/10/2024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0DCC81-CB53-4811-B7ED-675E4EF372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6504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DCC81-CB53-4811-B7ED-675E4EF37274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9844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4FFDA-A370-332F-335A-7F4F732D3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4B29E22-1F69-D948-6A65-F7B4A7F460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B91D8AE-6F41-70A8-2356-5C3F35D87B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F9393A0-53C9-8CD6-1F0E-62CFECF6C8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DCC81-CB53-4811-B7ED-675E4EF37274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7287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694A4-B24A-6BD2-74E8-919B947DF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A0CBEBE-18F2-418B-A9AD-21A31539F7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3FF9CA5-DE95-146D-C0E8-5388591239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CBBF09C-0BCC-D161-A309-7CAD521649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DCC81-CB53-4811-B7ED-675E4EF37274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48342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DCC81-CB53-4811-B7ED-675E4EF37274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86132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36A13-A2F5-7AC8-F679-0C8A94E21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C44C09F-FF97-2091-FD0D-279ADED604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FFB9E5D-7E16-0047-95E6-9EC443E1FB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BF44E37-EFDC-64E3-969D-89A9985C6C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DCC81-CB53-4811-B7ED-675E4EF37274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62184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6E0FC-D3D8-9B61-EE4A-7D0D49891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CF4D1E8-6A8B-16C8-F5C3-9C74452E39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0F0E72B-44CE-D4CC-D108-88792B72DC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3EE646B-E696-CAE7-6F94-8D3FEB3DC7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DCC81-CB53-4811-B7ED-675E4EF37274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74179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91467-EA60-3B55-F6ED-8800A6D3D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DE6E606-A55E-101F-5E8E-18DA737F76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57C36E6-157E-ED89-AFC6-B26013B4C8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20DE487-0E42-D615-B26D-CEBA15F64D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DCC81-CB53-4811-B7ED-675E4EF37274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86474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6EB2D-D936-4504-CC70-E84EE37BB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EEFA768-0836-9695-550C-8821E1E68D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684D249-3748-89D2-A17B-BEE90D3F58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4CAD2EB-33D0-47A7-A0A7-1994A0B174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DCC81-CB53-4811-B7ED-675E4EF37274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91800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C8A20-2049-6AD6-E758-876C8E766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60CFF27-5E20-747B-F6D2-7D5E002E7F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73EF6BF-712B-7F89-8B29-A499A098D8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6F9BF6F-B00E-C870-DF14-4DA01F1993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DCC81-CB53-4811-B7ED-675E4EF37274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40592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C8A20-2049-6AD6-E758-876C8E766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60CFF27-5E20-747B-F6D2-7D5E002E7F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73EF6BF-712B-7F89-8B29-A499A098D8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6F9BF6F-B00E-C870-DF14-4DA01F1993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DCC81-CB53-4811-B7ED-675E4EF37274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8830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820FC-3503-FF73-5B61-5777A5FB6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1417CE8-96C3-54D5-2B42-98E6A46CF5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A79D62B-8115-59BE-6B43-2272D4CB26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417184B-DBD8-34F7-D76A-C3EDD6C3C5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DCC81-CB53-4811-B7ED-675E4EF37274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8245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DCC81-CB53-4811-B7ED-675E4EF37274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1666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DCC81-CB53-4811-B7ED-675E4EF37274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6956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11014-D9C5-2CDD-25FB-936C0D48B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7B1D79C-C44B-E8E2-B135-29E247F0F5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EBD64D8-28E7-BC9C-A85D-651B5A9310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C421E20-DAD5-D6BC-5007-3F0438EE55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DCC81-CB53-4811-B7ED-675E4EF37274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5747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70900-F767-0022-C0EC-3E8E1EE79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D948A9B-3CB1-ED22-C4D5-62AABAD2DB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B47B07B-E150-0EE5-AEF0-74B819172D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B11164A-20FA-9940-485A-340E0E6FFF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DCC81-CB53-4811-B7ED-675E4EF37274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1277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DCC81-CB53-4811-B7ED-675E4EF37274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1734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DCC81-CB53-4811-B7ED-675E4EF37274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4304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ED883D-5BDE-482A-E881-A63D1D022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2C2A49A-73EA-E6D1-BF6D-1D47797A96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04FEF54-C284-4598-6FDD-D589F59C9D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23744BF-9AA8-CEEE-BC95-20F7D00221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0DCC81-CB53-4811-B7ED-675E4EF37274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1883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A0E50E-0FA7-70EE-5D43-53BD5470E5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A5038A3-734D-7D2A-0B17-54CE266FD5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8D8E0E5-611F-0010-81EA-1F882D531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5C8AB-BDC9-4DA9-A60C-C320EE1EAE29}" type="datetimeFigureOut">
              <a:rPr lang="pt-BR" smtClean="0"/>
              <a:t>30/10/2024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530A2E6-7062-BF2B-DCE2-DD9B5772B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41F9FAE-95AE-8293-CAEF-D3BCD3E89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524AB-C551-4F31-A536-6A26A418A6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1064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2A5D40-FEE8-B879-4A27-93FB45B8B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686BB05-0096-7A4B-7D68-DC03BA3BBB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34AEE91-C181-70B5-2130-D407FDDA3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5C8AB-BDC9-4DA9-A60C-C320EE1EAE29}" type="datetimeFigureOut">
              <a:rPr lang="pt-BR" smtClean="0"/>
              <a:t>30/10/2024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27A50BE-2C42-2036-AE99-0E600CC27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F04ECBA-C3F7-4EB1-E711-2B0E6F1B7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524AB-C551-4F31-A536-6A26A418A6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7501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711987D-5205-64BE-99F0-DAE26C9962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424CE45-4A10-9335-7E90-C32BAE0662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1E18CFF-56EB-DCA7-35A3-5984F3E90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5C8AB-BDC9-4DA9-A60C-C320EE1EAE29}" type="datetimeFigureOut">
              <a:rPr lang="pt-BR" smtClean="0"/>
              <a:t>30/10/2024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BB76672-5669-ECC7-A941-198A95FD7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3A0EBDE-BD35-992E-490C-BE760BA10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524AB-C551-4F31-A536-6A26A418A6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7056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1680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28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1782CF40-F1C1-97DB-7FCB-D0183EB88D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03297" y="211449"/>
            <a:ext cx="2741096" cy="35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11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13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Forma&#10;&#10;Descrição gerada automaticamente">
            <a:extLst>
              <a:ext uri="{FF2B5EF4-FFF2-40B4-BE49-F238E27FC236}">
                <a16:creationId xmlns:a16="http://schemas.microsoft.com/office/drawing/2014/main" id="{E6B8CD9A-E265-F12E-9704-A41D96FE5A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85"/>
            <a:ext cx="12192000" cy="6858000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95570F53-323D-D45E-34D6-879B34450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03297" y="211449"/>
            <a:ext cx="2741096" cy="35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23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7144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7140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7E7707D-CB6A-D7C2-7074-A3425F05DD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3F9605F-5D33-ABCC-6F43-59FAAA5F4E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789FAA2-7687-7CF2-CF8E-C32837E75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8D71F-B468-47A1-B6B7-A881057D4935}" type="datetimeFigureOut">
              <a:rPr lang="pt-BR" smtClean="0"/>
              <a:t>30/10/2024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107ABB9-7FC1-9858-DA1F-2073D9346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C1B35DF-3800-BBF4-474A-7547621AA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DEBFB-CC2E-4EBE-B66A-22C6F23FD5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0277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73F22A-2C75-9A5F-91D2-2E20DEDD2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DD59B35-E76A-9471-196A-83AE4F984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22B11D4-CA0F-87B3-56BE-B6F35A96B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5C8AB-BDC9-4DA9-A60C-C320EE1EAE29}" type="datetimeFigureOut">
              <a:rPr lang="pt-BR" smtClean="0"/>
              <a:t>30/10/2024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464BA04-8E6F-FE17-7954-E1A44062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86882ED-E868-D1D6-150E-FB19A8D8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524AB-C551-4F31-A536-6A26A418A6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6220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54ABE3-7CEF-07DF-93CD-92315CE38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47E6FDC-FB83-61B3-3732-85EF3396F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3FF34FB-13F6-A8EC-25BD-C15B67ABA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5C8AB-BDC9-4DA9-A60C-C320EE1EAE29}" type="datetimeFigureOut">
              <a:rPr lang="pt-BR" smtClean="0"/>
              <a:t>30/10/2024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B499C80-82DC-C4DA-F26B-F81ACA8D1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CD83E6B-06BE-1B6F-0DFA-B3991F28F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524AB-C551-4F31-A536-6A26A418A6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5786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EE8E8A-EC0E-354A-5587-D526DF3C7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0BFEAD0-23EB-B25B-2CF9-299A88AD6D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E2017E4-BC1B-B6FB-DDA4-F2549E5B15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43D3360-BAF9-0CF5-C9D9-DB7190A2F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5C8AB-BDC9-4DA9-A60C-C320EE1EAE29}" type="datetimeFigureOut">
              <a:rPr lang="pt-BR" smtClean="0"/>
              <a:t>30/10/2024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9877669-C670-666D-735C-5A55A5130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1BC4A30-976D-7265-530A-747448FD0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524AB-C551-4F31-A536-6A26A418A6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1330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727AB8-507E-7F8D-DA4B-328F06C67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0E6AB19-B416-08A3-AC46-7562F5412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7CF28F4-BDC0-45ED-C0F9-013BB7D987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FAEFFF6-5ECA-BD66-A379-0582E07179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6BA822E-BFA9-CCB9-CD57-5B91A5E6DB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32082A2-AC7B-00C1-B2C1-E6E1A5CF9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5C8AB-BDC9-4DA9-A60C-C320EE1EAE29}" type="datetimeFigureOut">
              <a:rPr lang="pt-BR" smtClean="0"/>
              <a:t>30/10/2024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68BFC7C-1578-8535-B7CD-B4B71F07E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799A4C5-C7BE-62B5-0F01-CA237AA82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524AB-C551-4F31-A536-6A26A418A6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7177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CE2053-E8EE-D633-7EAC-16FA8B8F4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A678BAC-F79B-C289-1E6F-519F8E6E6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5C8AB-BDC9-4DA9-A60C-C320EE1EAE29}" type="datetimeFigureOut">
              <a:rPr lang="pt-BR" smtClean="0"/>
              <a:t>30/10/2024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91A7C9E-77F1-1DE3-2B65-8894F665B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AA6B3A4-0225-DDB3-BB4A-DE0595502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524AB-C551-4F31-A536-6A26A418A6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4525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1C6FD24-61B6-F15B-7769-490AFED3C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5C8AB-BDC9-4DA9-A60C-C320EE1EAE29}" type="datetimeFigureOut">
              <a:rPr lang="pt-BR" smtClean="0"/>
              <a:t>30/10/2024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DD9F860-D187-3FEA-F0D0-52E490DA1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54DF86A-36D0-804A-BE8E-9786CA419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524AB-C551-4F31-A536-6A26A418A6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8870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3E16E9-9181-0BDF-7FBB-6BB4B3E8E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F1DD2F8-9A78-547B-BAC9-BD1BB2A90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BF400A9-3817-B6DC-21FF-8226C17FA1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2D6AF7A-76B7-C46C-D4F0-946D7F401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5C8AB-BDC9-4DA9-A60C-C320EE1EAE29}" type="datetimeFigureOut">
              <a:rPr lang="pt-BR" smtClean="0"/>
              <a:t>30/10/2024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19A5006-5843-6764-E26D-F4DA8D72A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027D8D9-B5DA-BCF3-AEBF-DECF7346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524AB-C551-4F31-A536-6A26A418A6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5530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30AF94-D1C3-D1AA-0ECC-DF2C42C35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0B54527-0C77-4483-AD1E-7A037361E7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DAED2B2-2DD4-B7B2-8F82-41B5AAF72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D067D84-7468-A4FB-2245-3713BA32A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5C8AB-BDC9-4DA9-A60C-C320EE1EAE29}" type="datetimeFigureOut">
              <a:rPr lang="pt-BR" smtClean="0"/>
              <a:t>30/10/2024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80E8F48-0D09-0132-45F3-9BCBC3FCC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838D845-E247-2936-326C-CE2D19199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524AB-C551-4F31-A536-6A26A418A6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1414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92C66EE-DDF0-E196-8E94-86906E5FA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A72357E-5E4A-035B-8C91-175EA67FE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5964E70-EBA4-1842-01E5-8CC04DE2A2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E5C8AB-BDC9-4DA9-A60C-C320EE1EAE29}" type="datetimeFigureOut">
              <a:rPr lang="pt-BR" smtClean="0"/>
              <a:t>30/10/2024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3E0C747-B01A-937E-B3AF-4E7B96F126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0C03D84-DE12-5F95-2BB3-7B269682F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2524AB-C551-4F31-A536-6A26A418A68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0136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Forma&#10;&#10;Descrição gerada automaticamente">
            <a:extLst>
              <a:ext uri="{FF2B5EF4-FFF2-40B4-BE49-F238E27FC236}">
                <a16:creationId xmlns:a16="http://schemas.microsoft.com/office/drawing/2014/main" id="{04FEA452-5139-CAD4-355D-46C057621D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80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C8D4AAF-363C-E562-2B79-20E6D7899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56623B7-6330-ED12-A50D-B8FDDA70E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4C9DCA1-7861-58A4-1DB6-F32E5FE42A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8D71F-B468-47A1-B6B7-A881057D4935}" type="datetimeFigureOut">
              <a:rPr lang="pt-BR" smtClean="0"/>
              <a:t>30/10/2024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3758C30-53AB-BA36-F7C5-7221C2C167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58BFCAC-E6BB-5F4E-21CB-A9B224F7E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DEBFB-CC2E-4EBE-B66A-22C6F23FD55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7667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1.jp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3.sv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057BB-6EA6-CB8C-D436-5A1F9D6C4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Uma imagem contendo Forma&#10;&#10;Descrição gerada automaticamente">
            <a:extLst>
              <a:ext uri="{FF2B5EF4-FFF2-40B4-BE49-F238E27FC236}">
                <a16:creationId xmlns:a16="http://schemas.microsoft.com/office/drawing/2014/main" id="{07A420DE-78C3-A07A-3081-53E0E0378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31D8CE94-B668-56FC-3B24-8FFAA33E4FC7}"/>
              </a:ext>
            </a:extLst>
          </p:cNvPr>
          <p:cNvSpPr txBox="1"/>
          <p:nvPr/>
        </p:nvSpPr>
        <p:spPr>
          <a:xfrm>
            <a:off x="491459" y="3033052"/>
            <a:ext cx="1122218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COMO FICA O VAREJO ALIMENTAR DIANTE DO PLP 68/2024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  <a:latin typeface="Aptos Black" panose="020B0004020202020204" pitchFamily="34" charset="0"/>
              </a:rPr>
              <a:t>O QUE AINDA PRECISA MUDAR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algn="ctr"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Apresentação </a:t>
            </a:r>
            <a:r>
              <a:rPr lang="pt-BR" sz="2000" b="1" dirty="0">
                <a:solidFill>
                  <a:prstClr val="white"/>
                </a:solidFill>
                <a:latin typeface="Aptos" panose="02110004020202020204"/>
              </a:rPr>
              <a:t>da ABRAS à CCJ do Senado Federal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  <a:p>
            <a:pPr algn="ctr">
              <a:defRPr/>
            </a:pPr>
            <a:r>
              <a:rPr lang="pt-BR" sz="2000" b="1" dirty="0">
                <a:solidFill>
                  <a:prstClr val="white"/>
                </a:solidFill>
                <a:latin typeface="Aptos" panose="02110004020202020204"/>
              </a:rPr>
              <a:t>Paulo Rabello de Castro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30 de OUTUBRO </a:t>
            </a:r>
            <a:r>
              <a:rPr lang="pt-BR" dirty="0">
                <a:solidFill>
                  <a:prstClr val="white"/>
                </a:solidFill>
                <a:latin typeface="Aptos" panose="02110004020202020204"/>
              </a:rPr>
              <a:t>de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2024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B0005ECD-3392-243F-1DFB-CD7380B3ED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97004" y="1486199"/>
            <a:ext cx="6811093" cy="88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41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nterface gráfica do usuário, Texto&#10;&#10;Descrição gerada automaticamente com confiança média">
            <a:extLst>
              <a:ext uri="{FF2B5EF4-FFF2-40B4-BE49-F238E27FC236}">
                <a16:creationId xmlns:a16="http://schemas.microsoft.com/office/drawing/2014/main" id="{1C8624CC-380C-B388-6B16-6195AE6B90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Uma imagem contendo Forma&#10;&#10;Descrição gerada automaticamente">
            <a:extLst>
              <a:ext uri="{FF2B5EF4-FFF2-40B4-BE49-F238E27FC236}">
                <a16:creationId xmlns:a16="http://schemas.microsoft.com/office/drawing/2014/main" id="{4F43FFF2-3A63-2F51-118D-7AC3A62FDE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2" t="18286" r="19584" b="61297"/>
          <a:stretch/>
        </p:blipFill>
        <p:spPr>
          <a:xfrm>
            <a:off x="5182298" y="1323171"/>
            <a:ext cx="4263571" cy="1364344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C71D23FC-3A92-7583-14BB-DBBFDF075B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03297" y="211449"/>
            <a:ext cx="2741096" cy="35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0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EBAAA-078D-31B5-9853-EC9BA61A6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Forma&#10;&#10;Descrição gerada automaticamente">
            <a:extLst>
              <a:ext uri="{FF2B5EF4-FFF2-40B4-BE49-F238E27FC236}">
                <a16:creationId xmlns:a16="http://schemas.microsoft.com/office/drawing/2014/main" id="{27745215-C1D4-BCE1-1AB9-B2D9EA596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ACEA0B29-D6B9-70F0-9295-0C4A1A1EDF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03297" y="211449"/>
            <a:ext cx="2741096" cy="35753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A446EF1-2D86-0334-6C47-A786AA65F1B4}"/>
              </a:ext>
            </a:extLst>
          </p:cNvPr>
          <p:cNvSpPr txBox="1"/>
          <p:nvPr/>
        </p:nvSpPr>
        <p:spPr>
          <a:xfrm>
            <a:off x="1714185" y="2781930"/>
            <a:ext cx="85401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ANEXOS</a:t>
            </a:r>
            <a:endParaRPr kumimoji="0" lang="pt-BR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61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0A4DD2-3A7A-AC61-0AF3-972D86EA3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Forma&#10;&#10;Descrição gerada automaticamente">
            <a:extLst>
              <a:ext uri="{FF2B5EF4-FFF2-40B4-BE49-F238E27FC236}">
                <a16:creationId xmlns:a16="http://schemas.microsoft.com/office/drawing/2014/main" id="{957AB836-098C-29C5-7354-49820E44B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72B1D686-E53D-FC3C-4EC6-96144E93F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03297" y="211449"/>
            <a:ext cx="2741096" cy="35753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67CE9E6-5220-84FD-A6E0-C4E85B2DFAB2}"/>
              </a:ext>
            </a:extLst>
          </p:cNvPr>
          <p:cNvSpPr txBox="1"/>
          <p:nvPr/>
        </p:nvSpPr>
        <p:spPr>
          <a:xfrm>
            <a:off x="0" y="211449"/>
            <a:ext cx="905142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1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OUTROS PLEITOS ABRAS NA REFORMA TRIBUTÁRIA</a:t>
            </a:r>
            <a:endParaRPr kumimoji="0" lang="pt-BR" sz="31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047DC88-88DF-3CB5-FC83-BE975F8C0427}"/>
              </a:ext>
            </a:extLst>
          </p:cNvPr>
          <p:cNvSpPr txBox="1"/>
          <p:nvPr/>
        </p:nvSpPr>
        <p:spPr>
          <a:xfrm>
            <a:off x="151873" y="1518637"/>
            <a:ext cx="11888253" cy="4467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Teto de carga tributária</a:t>
            </a:r>
            <a:r>
              <a:rPr lang="pt-BR" sz="28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pela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Alíquota Efetiva (não pela de Referência)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t-BR" sz="28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Desoneração das Associações sem fins lucrativos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t-BR" sz="28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Não-Cumulatividade Plena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t-BR" sz="28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Creditamento Amplo de Insumos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Split </a:t>
            </a:r>
            <a:r>
              <a:rPr kumimoji="0" lang="pt-BR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Payment</a:t>
            </a:r>
            <a:r>
              <a:rPr kumimoji="0" lang="pt-BR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deixa de ser a regra geral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154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057BB-6EA6-CB8C-D436-5A1F9D6C4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Uma imagem contendo Forma&#10;&#10;Descrição gerada automaticamente">
            <a:extLst>
              <a:ext uri="{FF2B5EF4-FFF2-40B4-BE49-F238E27FC236}">
                <a16:creationId xmlns:a16="http://schemas.microsoft.com/office/drawing/2014/main" id="{07A420DE-78C3-A07A-3081-53E0E0378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E7BC9E8-A786-CCBF-861E-5D6B95186BB3}"/>
              </a:ext>
            </a:extLst>
          </p:cNvPr>
          <p:cNvSpPr txBox="1"/>
          <p:nvPr/>
        </p:nvSpPr>
        <p:spPr>
          <a:xfrm>
            <a:off x="0" y="78313"/>
            <a:ext cx="11680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 Pleitos da ABRAS respeitam os comandos da Emenda 132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29F230E-26EB-A2DC-23B2-A8BC3D99C4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03297" y="211449"/>
            <a:ext cx="2741096" cy="357534"/>
          </a:xfrm>
          <a:prstGeom prst="rect">
            <a:avLst/>
          </a:prstGeom>
        </p:spPr>
      </p:pic>
      <p:graphicFrame>
        <p:nvGraphicFramePr>
          <p:cNvPr id="7178" name="Tabela 7177">
            <a:extLst>
              <a:ext uri="{FF2B5EF4-FFF2-40B4-BE49-F238E27FC236}">
                <a16:creationId xmlns:a16="http://schemas.microsoft.com/office/drawing/2014/main" id="{5DFECD56-045B-F647-A722-BA6065A783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314843"/>
              </p:ext>
            </p:extLst>
          </p:nvPr>
        </p:nvGraphicFramePr>
        <p:xfrm>
          <a:off x="320435" y="770474"/>
          <a:ext cx="11603712" cy="5769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0464">
                  <a:extLst>
                    <a:ext uri="{9D8B030D-6E8A-4147-A177-3AD203B41FA5}">
                      <a16:colId xmlns:a16="http://schemas.microsoft.com/office/drawing/2014/main" val="3864505414"/>
                    </a:ext>
                  </a:extLst>
                </a:gridCol>
                <a:gridCol w="1450464">
                  <a:extLst>
                    <a:ext uri="{9D8B030D-6E8A-4147-A177-3AD203B41FA5}">
                      <a16:colId xmlns:a16="http://schemas.microsoft.com/office/drawing/2014/main" val="2251107953"/>
                    </a:ext>
                  </a:extLst>
                </a:gridCol>
                <a:gridCol w="1450464">
                  <a:extLst>
                    <a:ext uri="{9D8B030D-6E8A-4147-A177-3AD203B41FA5}">
                      <a16:colId xmlns:a16="http://schemas.microsoft.com/office/drawing/2014/main" val="2055783722"/>
                    </a:ext>
                  </a:extLst>
                </a:gridCol>
                <a:gridCol w="1450464">
                  <a:extLst>
                    <a:ext uri="{9D8B030D-6E8A-4147-A177-3AD203B41FA5}">
                      <a16:colId xmlns:a16="http://schemas.microsoft.com/office/drawing/2014/main" val="2377639391"/>
                    </a:ext>
                  </a:extLst>
                </a:gridCol>
                <a:gridCol w="1450464">
                  <a:extLst>
                    <a:ext uri="{9D8B030D-6E8A-4147-A177-3AD203B41FA5}">
                      <a16:colId xmlns:a16="http://schemas.microsoft.com/office/drawing/2014/main" val="2314628013"/>
                    </a:ext>
                  </a:extLst>
                </a:gridCol>
                <a:gridCol w="1450464">
                  <a:extLst>
                    <a:ext uri="{9D8B030D-6E8A-4147-A177-3AD203B41FA5}">
                      <a16:colId xmlns:a16="http://schemas.microsoft.com/office/drawing/2014/main" val="1413275844"/>
                    </a:ext>
                  </a:extLst>
                </a:gridCol>
                <a:gridCol w="1450464">
                  <a:extLst>
                    <a:ext uri="{9D8B030D-6E8A-4147-A177-3AD203B41FA5}">
                      <a16:colId xmlns:a16="http://schemas.microsoft.com/office/drawing/2014/main" val="415426515"/>
                    </a:ext>
                  </a:extLst>
                </a:gridCol>
                <a:gridCol w="1450464">
                  <a:extLst>
                    <a:ext uri="{9D8B030D-6E8A-4147-A177-3AD203B41FA5}">
                      <a16:colId xmlns:a16="http://schemas.microsoft.com/office/drawing/2014/main" val="2371097381"/>
                    </a:ext>
                  </a:extLst>
                </a:gridCol>
              </a:tblGrid>
              <a:tr h="232793">
                <a:tc gridSpan="8"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OS 6 REGIMES DO IVA NO BRASIL E SUAS ALÍQUOTAS MÚLTIPLAS</a:t>
                      </a:r>
                    </a:p>
                  </a:txBody>
                  <a:tcPr>
                    <a:solidFill>
                      <a:srgbClr val="0000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4780696"/>
                  </a:ext>
                </a:extLst>
              </a:tr>
              <a:tr h="213393">
                <a:tc>
                  <a:txBody>
                    <a:bodyPr/>
                    <a:lstStyle/>
                    <a:p>
                      <a:pPr algn="ctr"/>
                      <a:r>
                        <a:rPr lang="pt-BR" sz="1050" b="1" dirty="0">
                          <a:solidFill>
                            <a:schemeClr val="bg1"/>
                          </a:solidFill>
                        </a:rPr>
                        <a:t>GERAL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00" b="1" dirty="0">
                          <a:solidFill>
                            <a:schemeClr val="bg1"/>
                          </a:solidFill>
                        </a:rPr>
                        <a:t>AGRAVADO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pt-BR" sz="1050" b="1" dirty="0">
                          <a:solidFill>
                            <a:srgbClr val="002060"/>
                          </a:solidFill>
                        </a:rPr>
                        <a:t>DIFERENCIADOS</a:t>
                      </a:r>
                    </a:p>
                  </a:txBody>
                  <a:tcPr>
                    <a:solidFill>
                      <a:srgbClr val="00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50" b="1" dirty="0">
                          <a:solidFill>
                            <a:srgbClr val="002060"/>
                          </a:solidFill>
                        </a:rPr>
                        <a:t>IMUNES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50" b="1" dirty="0">
                          <a:solidFill>
                            <a:schemeClr val="bg1"/>
                          </a:solidFill>
                        </a:rPr>
                        <a:t>ESPECÍFICOS</a:t>
                      </a:r>
                    </a:p>
                  </a:txBody>
                  <a:tcPr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050" b="1" dirty="0">
                          <a:solidFill>
                            <a:schemeClr val="bg1"/>
                          </a:solidFill>
                        </a:rPr>
                        <a:t>FAVORECIDOS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2206351"/>
                  </a:ext>
                </a:extLst>
              </a:tr>
              <a:tr h="310390">
                <a:tc>
                  <a:txBody>
                    <a:bodyPr/>
                    <a:lstStyle/>
                    <a:p>
                      <a:pPr algn="ctr"/>
                      <a:r>
                        <a:rPr lang="pt-BR" sz="900" b="1" dirty="0">
                          <a:solidFill>
                            <a:srgbClr val="002060"/>
                          </a:solidFill>
                        </a:rPr>
                        <a:t>IVA                                                 de Referência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b="1" dirty="0">
                          <a:solidFill>
                            <a:srgbClr val="002060"/>
                          </a:solidFill>
                        </a:rPr>
                        <a:t>IVA + IMPOSTO SELETIVO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b="1" dirty="0">
                          <a:solidFill>
                            <a:srgbClr val="002060"/>
                          </a:solidFill>
                        </a:rPr>
                        <a:t>REDUÇÃO                         DE 30% DO IVA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b="1" dirty="0">
                          <a:solidFill>
                            <a:srgbClr val="002060"/>
                          </a:solidFill>
                        </a:rPr>
                        <a:t>REDUÇÃO                           DE 60% DO IVA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b="1" dirty="0">
                          <a:solidFill>
                            <a:srgbClr val="002060"/>
                          </a:solidFill>
                        </a:rPr>
                        <a:t>REDUÇÃO                               DE 100% DO IVA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b="1" dirty="0">
                          <a:solidFill>
                            <a:srgbClr val="002060"/>
                          </a:solidFill>
                        </a:rPr>
                        <a:t>REDUÇÃO                                    DE 100% DO IVA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b="1" dirty="0">
                          <a:solidFill>
                            <a:srgbClr val="002060"/>
                          </a:solidFill>
                        </a:rPr>
                        <a:t>VARIÁVEL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900" b="1" dirty="0">
                          <a:solidFill>
                            <a:srgbClr val="002060"/>
                          </a:solidFill>
                        </a:rPr>
                        <a:t>VARIÁVEL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14880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Bens, Serviços            e Direitos não abrigados pelos regimes especiais</a:t>
                      </a:r>
                    </a:p>
                    <a:p>
                      <a:pPr algn="l"/>
                      <a:endParaRPr lang="pt-BR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pt-BR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pt-BR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pt-BR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pt-BR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pt-BR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pt-BR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pt-BR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pt-BR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pt-BR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pt-BR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pt-BR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pt-BR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pt-BR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pt-BR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pt-BR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pt-BR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pt-BR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pt-BR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pt-BR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pt-BR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l"/>
                      <a:endParaRPr lang="pt-BR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pt-BR" sz="9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Veículos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Embarcações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Aeronaves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Fumo**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Beb</a:t>
                      </a: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alcoólica**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Beb</a:t>
                      </a: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pt-BR" sz="1100" b="1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açúcarada</a:t>
                      </a:r>
                      <a:endParaRPr lang="pt-BR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Bens Minerais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Bets</a:t>
                      </a: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/Apostas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Carvão Mineral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endParaRPr lang="pt-BR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** Também sujeitos  à alíquota </a:t>
                      </a:r>
                      <a:r>
                        <a:rPr lang="pt-BR" sz="1100" b="1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ad-rem</a:t>
                      </a:r>
                      <a:endParaRPr lang="pt-BR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endParaRPr lang="pt-BR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endParaRPr lang="pt-BR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endParaRPr lang="pt-BR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endParaRPr lang="pt-BR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endParaRPr lang="pt-BR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endParaRPr lang="pt-BR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endParaRPr lang="pt-BR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endParaRPr lang="pt-BR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endParaRPr lang="pt-BR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endParaRPr lang="pt-BR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endParaRPr lang="pt-BR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endParaRPr lang="pt-BR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endParaRPr lang="pt-BR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endParaRPr lang="pt-BR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pt-BR" sz="9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Profissões Regulamentadas: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Administradores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Advogados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Arquitetos                   e Urbanistas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Assist. Social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Bibliotecário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Biólogos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Contabilistas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Economistas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Econ. Doméstico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Educador Físico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Engenheiros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Agrônomos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Estatísticos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Médicos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Veterinários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Zootecnista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Museólogo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Químicos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Rel. Públicas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Téc. Indust. /Agro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Bens p/ ZFM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endParaRPr lang="pt-BR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endParaRPr lang="pt-BR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endParaRPr lang="pt-BR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pt-BR" sz="11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87313" indent="-87313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Educação*</a:t>
                      </a:r>
                    </a:p>
                    <a:p>
                      <a:pPr marL="87313" indent="-87313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Saúde*</a:t>
                      </a:r>
                    </a:p>
                    <a:p>
                      <a:pPr marL="87313" indent="-87313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Disp</a:t>
                      </a: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Médico*</a:t>
                      </a:r>
                    </a:p>
                    <a:p>
                      <a:pPr marL="87313" indent="-87313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Disp</a:t>
                      </a: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Acessibilidade*</a:t>
                      </a:r>
                    </a:p>
                    <a:p>
                      <a:pPr marL="87313" indent="-87313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Medicamentos*</a:t>
                      </a:r>
                    </a:p>
                    <a:p>
                      <a:pPr marL="87313" indent="-87313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Alimentos p/ humanos*</a:t>
                      </a:r>
                    </a:p>
                    <a:p>
                      <a:pPr marL="87313" indent="-87313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Prod. Hig. e </a:t>
                      </a:r>
                      <a:r>
                        <a:rPr lang="pt-BR" sz="1100" b="1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Limp</a:t>
                      </a: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baixa renda*</a:t>
                      </a:r>
                    </a:p>
                    <a:p>
                      <a:pPr marL="87313" indent="-87313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Prod. Agro In Natura</a:t>
                      </a:r>
                    </a:p>
                    <a:p>
                      <a:pPr marL="87313" indent="-87313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Insumo Agro*</a:t>
                      </a:r>
                    </a:p>
                    <a:p>
                      <a:pPr marL="87313" indent="-87313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Shows e Eventos *</a:t>
                      </a:r>
                    </a:p>
                    <a:p>
                      <a:pPr marL="87313" indent="-87313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Comunic. Inst.</a:t>
                      </a:r>
                    </a:p>
                    <a:p>
                      <a:pPr marL="87313" indent="-87313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Ativ. Desportivas</a:t>
                      </a:r>
                    </a:p>
                    <a:p>
                      <a:pPr marL="87313" indent="-87313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Defesa e Segurança</a:t>
                      </a:r>
                    </a:p>
                    <a:p>
                      <a:pPr marL="87313" indent="-87313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Reab. Histórica e Urbanística</a:t>
                      </a: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endParaRPr lang="pt-BR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endParaRPr lang="pt-BR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endParaRPr lang="pt-BR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endParaRPr lang="pt-BR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endParaRPr lang="pt-BR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endParaRPr lang="pt-BR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endParaRPr lang="pt-BR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§"/>
                      </a:pPr>
                      <a:endParaRPr lang="pt-BR" sz="1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87313" marR="0" lvl="0" indent="-87313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Cesta Alimentos*</a:t>
                      </a:r>
                    </a:p>
                    <a:p>
                      <a:pPr marL="87313" marR="0" lvl="0" indent="-87313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Bens de Capital</a:t>
                      </a:r>
                    </a:p>
                    <a:p>
                      <a:pPr marL="87313" marR="0" lvl="0" indent="-87313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Dispositivos  Médicos*</a:t>
                      </a:r>
                    </a:p>
                    <a:p>
                      <a:pPr marL="87313" marR="0" lvl="0" indent="-87313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Dispositivos de  Acessibilidade*</a:t>
                      </a:r>
                    </a:p>
                    <a:p>
                      <a:pPr marL="87313" marR="0" lvl="0" indent="-87313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Medicamentos*</a:t>
                      </a:r>
                    </a:p>
                    <a:p>
                      <a:pPr marL="87313" marR="0" lvl="0" indent="-87313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Saúde Menstrual</a:t>
                      </a:r>
                    </a:p>
                    <a:p>
                      <a:pPr marL="87313" marR="0" lvl="0" indent="-87313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Frutas, Legumes, Verduras e Ovos</a:t>
                      </a:r>
                    </a:p>
                    <a:p>
                      <a:pPr marL="87313" marR="0" lvl="0" indent="-87313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Autos p/ Táxis            e Deficientes</a:t>
                      </a:r>
                    </a:p>
                    <a:p>
                      <a:pPr marL="87313" marR="0" lvl="0" indent="-87313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Inst. Ciência e Tec.</a:t>
                      </a:r>
                    </a:p>
                    <a:p>
                      <a:pPr marL="87313" marR="0" lvl="0" indent="-87313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Bens Industriais destinados à ZFM</a:t>
                      </a:r>
                    </a:p>
                    <a:p>
                      <a:pPr marL="87313" marR="0" lvl="0" indent="-87313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Transp. Colet. Rod. e Metro concessão</a:t>
                      </a:r>
                    </a:p>
                    <a:p>
                      <a:pPr marL="87313" marR="0" lvl="0" indent="-87313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Prod. Rural até      R$ 3,6 MM receita</a:t>
                      </a:r>
                    </a:p>
                    <a:p>
                      <a:pPr marL="87313" marR="0" lvl="0" indent="-87313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Transp. Autônomo. de Carga</a:t>
                      </a:r>
                    </a:p>
                    <a:p>
                      <a:pPr marL="87313" marR="0" lvl="0" indent="-87313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Recicláveis                   e Resíduos</a:t>
                      </a:r>
                    </a:p>
                    <a:p>
                      <a:pPr marL="87313" marR="0" lvl="0" indent="-87313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Bens </a:t>
                      </a:r>
                      <a:r>
                        <a:rPr kumimoji="0" lang="pt-BR" sz="1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Móv</a:t>
                      </a: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Usados</a:t>
                      </a:r>
                    </a:p>
                    <a:p>
                      <a:pPr marL="87313" marR="0" lvl="0" indent="-87313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Mat. de Construção (REIDI)</a:t>
                      </a:r>
                      <a:endParaRPr lang="pt-BR" sz="9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87313" indent="-87313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050" b="1" dirty="0">
                          <a:solidFill>
                            <a:schemeClr val="bg1"/>
                          </a:solidFill>
                        </a:rPr>
                        <a:t>Exportações</a:t>
                      </a:r>
                    </a:p>
                    <a:p>
                      <a:pPr marL="87313" indent="-87313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050" b="1" dirty="0">
                          <a:solidFill>
                            <a:schemeClr val="bg1"/>
                          </a:solidFill>
                        </a:rPr>
                        <a:t>Poderes Públicos</a:t>
                      </a:r>
                    </a:p>
                    <a:p>
                      <a:pPr marL="87313" indent="-87313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050" b="1" dirty="0">
                          <a:solidFill>
                            <a:schemeClr val="bg1"/>
                          </a:solidFill>
                        </a:rPr>
                        <a:t>Partidos Políticos</a:t>
                      </a:r>
                    </a:p>
                    <a:p>
                      <a:pPr marL="87313" indent="-87313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050" b="1" dirty="0">
                          <a:solidFill>
                            <a:schemeClr val="bg1"/>
                          </a:solidFill>
                        </a:rPr>
                        <a:t>Entes </a:t>
                      </a:r>
                      <a:r>
                        <a:rPr lang="pt-BR" sz="105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Religiosos</a:t>
                      </a:r>
                    </a:p>
                    <a:p>
                      <a:pPr marL="87313" indent="-87313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050" b="1" dirty="0">
                          <a:solidFill>
                            <a:schemeClr val="bg1"/>
                          </a:solidFill>
                        </a:rPr>
                        <a:t>Sindicato de Trabalhadores</a:t>
                      </a:r>
                    </a:p>
                    <a:p>
                      <a:pPr marL="87313" indent="-87313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050" b="1" dirty="0">
                          <a:solidFill>
                            <a:schemeClr val="bg1"/>
                          </a:solidFill>
                        </a:rPr>
                        <a:t>Entes Beneficentes</a:t>
                      </a:r>
                    </a:p>
                    <a:p>
                      <a:pPr marL="87313" indent="-87313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050" b="1" dirty="0">
                          <a:solidFill>
                            <a:schemeClr val="bg1"/>
                          </a:solidFill>
                        </a:rPr>
                        <a:t>Livros, jornais e revistas</a:t>
                      </a:r>
                    </a:p>
                    <a:p>
                      <a:pPr marL="87313" indent="-87313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050" b="1" dirty="0" err="1">
                          <a:solidFill>
                            <a:schemeClr val="bg1"/>
                          </a:solidFill>
                        </a:rPr>
                        <a:t>Fono</a:t>
                      </a:r>
                      <a:r>
                        <a:rPr lang="pt-BR" sz="1050" b="1" dirty="0">
                          <a:solidFill>
                            <a:schemeClr val="bg1"/>
                          </a:solidFill>
                        </a:rPr>
                        <a:t> e </a:t>
                      </a:r>
                      <a:r>
                        <a:rPr lang="pt-BR" sz="1050" b="1" dirty="0" err="1">
                          <a:solidFill>
                            <a:schemeClr val="bg1"/>
                          </a:solidFill>
                        </a:rPr>
                        <a:t>Vídeograma</a:t>
                      </a:r>
                      <a:endParaRPr lang="pt-BR" sz="1050" b="1" dirty="0">
                        <a:solidFill>
                          <a:schemeClr val="bg1"/>
                        </a:solidFill>
                      </a:endParaRPr>
                    </a:p>
                    <a:p>
                      <a:pPr marL="87313" indent="-87313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050" b="1" dirty="0">
                          <a:solidFill>
                            <a:schemeClr val="bg1"/>
                          </a:solidFill>
                        </a:rPr>
                        <a:t>Rádio e TVs abertas</a:t>
                      </a:r>
                    </a:p>
                    <a:p>
                      <a:pPr marL="87313" indent="-87313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050" b="1" dirty="0">
                          <a:solidFill>
                            <a:schemeClr val="bg1"/>
                          </a:solidFill>
                        </a:rPr>
                        <a:t>Ouro (Ativo Fin.)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87313" indent="-87313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Combustíveis</a:t>
                      </a:r>
                    </a:p>
                    <a:p>
                      <a:pPr marL="87313" indent="-87313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Serv. Financeiros</a:t>
                      </a:r>
                    </a:p>
                    <a:p>
                      <a:pPr marL="87313" indent="-87313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Planos de Saúde</a:t>
                      </a:r>
                    </a:p>
                    <a:p>
                      <a:pPr marL="87313" indent="-87313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Prognóstico Apostas </a:t>
                      </a:r>
                    </a:p>
                    <a:p>
                      <a:pPr marL="87313" indent="-87313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Bens Imóveis </a:t>
                      </a:r>
                    </a:p>
                    <a:p>
                      <a:pPr marL="87313" indent="-87313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(Venda e Locação)</a:t>
                      </a:r>
                    </a:p>
                    <a:p>
                      <a:pPr marL="87313" indent="-87313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Soc. Cooperativas</a:t>
                      </a:r>
                    </a:p>
                    <a:p>
                      <a:pPr marL="87313" indent="-87313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Bares / Restaurantes</a:t>
                      </a:r>
                    </a:p>
                    <a:p>
                      <a:pPr marL="87313" indent="-87313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Hotéis / Parques </a:t>
                      </a:r>
                    </a:p>
                    <a:p>
                      <a:pPr marL="87313" indent="-87313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Agências de Turismo</a:t>
                      </a:r>
                    </a:p>
                    <a:p>
                      <a:pPr marL="87313" indent="-87313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Transp. Passageiros (Rod/Ferro/Hidro/ Aéreo Reg.)</a:t>
                      </a:r>
                    </a:p>
                    <a:p>
                      <a:pPr marL="87313" indent="-87313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SAF Futebol </a:t>
                      </a:r>
                    </a:p>
                    <a:p>
                      <a:pPr marL="87313" indent="-87313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Missões Diplomáticas</a:t>
                      </a:r>
                    </a:p>
                    <a:p>
                      <a:pPr marL="87313" indent="-87313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Prouni (CBS)</a:t>
                      </a:r>
                    </a:p>
                    <a:p>
                      <a:pPr marL="87313" indent="-87313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Reg. Automotivo (CBS)</a:t>
                      </a:r>
                      <a:endParaRPr lang="pt-BR" sz="9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87313" indent="-87313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Cashback</a:t>
                      </a:r>
                    </a:p>
                    <a:p>
                      <a:pPr marL="87313" indent="-87313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Simples</a:t>
                      </a:r>
                    </a:p>
                    <a:p>
                      <a:pPr marL="87313" indent="-87313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MEI</a:t>
                      </a:r>
                    </a:p>
                    <a:p>
                      <a:pPr marL="87313" indent="-87313" algn="l">
                        <a:buFont typeface="Wingdings" panose="05000000000000000000" pitchFamily="2" charset="2"/>
                        <a:buChar char="§"/>
                      </a:pPr>
                      <a:r>
                        <a:rPr lang="pt-BR" sz="11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Zona Franca           de Manaus</a:t>
                      </a:r>
                    </a:p>
                    <a:p>
                      <a:pPr algn="ctr"/>
                      <a:endParaRPr lang="pt-BR" sz="9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8126391"/>
                  </a:ext>
                </a:extLst>
              </a:tr>
            </a:tbl>
          </a:graphicData>
        </a:graphic>
      </p:graphicFrame>
      <p:sp>
        <p:nvSpPr>
          <p:cNvPr id="13" name="CaixaDeTexto 12">
            <a:extLst>
              <a:ext uri="{FF2B5EF4-FFF2-40B4-BE49-F238E27FC236}">
                <a16:creationId xmlns:a16="http://schemas.microsoft.com/office/drawing/2014/main" id="{84299778-0A72-98D6-E998-7852384C038C}"/>
              </a:ext>
            </a:extLst>
          </p:cNvPr>
          <p:cNvSpPr txBox="1"/>
          <p:nvPr/>
        </p:nvSpPr>
        <p:spPr>
          <a:xfrm>
            <a:off x="217748" y="6497746"/>
            <a:ext cx="2790453" cy="269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 Conforme listas anexas no PLP 68/24</a:t>
            </a:r>
          </a:p>
        </p:txBody>
      </p:sp>
    </p:spTree>
    <p:extLst>
      <p:ext uri="{BB962C8B-B14F-4D97-AF65-F5344CB8AC3E}">
        <p14:creationId xmlns:p14="http://schemas.microsoft.com/office/powerpoint/2010/main" val="350927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3BDCE-2AF2-88CA-B34F-EED825C76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Forma&#10;&#10;Descrição gerada automaticamente">
            <a:extLst>
              <a:ext uri="{FF2B5EF4-FFF2-40B4-BE49-F238E27FC236}">
                <a16:creationId xmlns:a16="http://schemas.microsoft.com/office/drawing/2014/main" id="{ED5C1EAD-9FC6-4ACF-6819-F527F26EDC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7AC805C9-ADC8-B866-BB70-820890A36C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03297" y="211449"/>
            <a:ext cx="2741096" cy="35753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9EF41BB-C9FD-01C3-8B21-C321DB145A14}"/>
              </a:ext>
            </a:extLst>
          </p:cNvPr>
          <p:cNvSpPr txBox="1"/>
          <p:nvPr/>
        </p:nvSpPr>
        <p:spPr>
          <a:xfrm>
            <a:off x="1117283" y="211449"/>
            <a:ext cx="618934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Congenial" panose="02000503040000020004" pitchFamily="2" charset="0"/>
              </a:rPr>
              <a:t>ALÍQUOTAS DE REFERÊNCIA vs. EFETIVA*</a:t>
            </a:r>
          </a:p>
          <a:p>
            <a:r>
              <a:rPr lang="pt-BR" sz="1800" i="1" dirty="0">
                <a:solidFill>
                  <a:schemeClr val="bg1"/>
                </a:solidFill>
                <a:latin typeface="Congenial" panose="02000503040000020004" pitchFamily="2" charset="0"/>
              </a:rPr>
              <a:t>Irrelevância da Referência x Constância da Efetiva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BEE0EB0-BC51-26E4-8B45-243CA387F6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50" y="1184824"/>
            <a:ext cx="11216649" cy="528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300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70AD6-306A-5590-C5E4-5BDD576FC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Forma&#10;&#10;Descrição gerada automaticamente">
            <a:extLst>
              <a:ext uri="{FF2B5EF4-FFF2-40B4-BE49-F238E27FC236}">
                <a16:creationId xmlns:a16="http://schemas.microsoft.com/office/drawing/2014/main" id="{D3B1C419-FDF7-FBAE-1D52-BDBF8CDB8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2E57B7E9-924A-8BB6-16A8-E01B4CF130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03297" y="211449"/>
            <a:ext cx="2741096" cy="35753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0815022-EADD-683C-2FC9-6931314F60B7}"/>
              </a:ext>
            </a:extLst>
          </p:cNvPr>
          <p:cNvSpPr txBox="1"/>
          <p:nvPr/>
        </p:nvSpPr>
        <p:spPr>
          <a:xfrm>
            <a:off x="1277303" y="230318"/>
            <a:ext cx="61893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Congenial" panose="02000503040000020004" pitchFamily="2" charset="0"/>
              </a:rPr>
              <a:t>PLEITOS ABRAS NA REFORMA TRIBUTÁRIA DE</a:t>
            </a:r>
          </a:p>
          <a:p>
            <a:r>
              <a:rPr lang="pt-BR" sz="2000" b="1" dirty="0">
                <a:solidFill>
                  <a:schemeClr val="bg1"/>
                </a:solidFill>
                <a:latin typeface="Congenial" panose="02000503040000020004" pitchFamily="2" charset="0"/>
              </a:rPr>
              <a:t>CONSUMO DO BRASIL – SENADO FEDERAL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4B15391F-2239-20BE-2013-060382F756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792" y="1051560"/>
            <a:ext cx="10861347" cy="569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69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C1EDE-8762-EC2A-F001-66104005C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Forma&#10;&#10;Descrição gerada automaticamente">
            <a:extLst>
              <a:ext uri="{FF2B5EF4-FFF2-40B4-BE49-F238E27FC236}">
                <a16:creationId xmlns:a16="http://schemas.microsoft.com/office/drawing/2014/main" id="{BA7E61EF-0E60-CD79-B81C-6E579CA274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73BFCBEB-C7A7-4F54-BCCF-6AFFF65814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03297" y="211449"/>
            <a:ext cx="2741096" cy="35753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F7409C7-0075-96B8-1762-E107980FDB19}"/>
              </a:ext>
            </a:extLst>
          </p:cNvPr>
          <p:cNvSpPr txBox="1"/>
          <p:nvPr/>
        </p:nvSpPr>
        <p:spPr>
          <a:xfrm>
            <a:off x="1277303" y="230318"/>
            <a:ext cx="61893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Congenial" panose="02000503040000020004" pitchFamily="2" charset="0"/>
              </a:rPr>
              <a:t>PLEITOS ABRAS NA REFORMA TRIBUTÁRIA DE</a:t>
            </a:r>
          </a:p>
          <a:p>
            <a:r>
              <a:rPr lang="pt-BR" sz="2000" b="1" dirty="0">
                <a:solidFill>
                  <a:schemeClr val="bg1"/>
                </a:solidFill>
                <a:latin typeface="Congenial" panose="02000503040000020004" pitchFamily="2" charset="0"/>
              </a:rPr>
              <a:t>CONSUMO DO BRASIL – SENADO FEDERAL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2A7C9C6-783E-1D75-ACAB-5F877C6BEB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298" y="1053322"/>
            <a:ext cx="11037404" cy="559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08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C5FAB-AD05-D510-706A-A2F885063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Forma&#10;&#10;Descrição gerada automaticamente">
            <a:extLst>
              <a:ext uri="{FF2B5EF4-FFF2-40B4-BE49-F238E27FC236}">
                <a16:creationId xmlns:a16="http://schemas.microsoft.com/office/drawing/2014/main" id="{0D44FE14-F19D-5580-A3EC-B3D3D23DE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4D24C538-E391-8293-A0BD-C805E4D093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03297" y="211449"/>
            <a:ext cx="2741096" cy="35753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3248655-22D4-ACA9-44D2-4F24CD01F114}"/>
              </a:ext>
            </a:extLst>
          </p:cNvPr>
          <p:cNvSpPr txBox="1"/>
          <p:nvPr/>
        </p:nvSpPr>
        <p:spPr>
          <a:xfrm>
            <a:off x="1277303" y="230318"/>
            <a:ext cx="61893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Congenial" panose="02000503040000020004" pitchFamily="2" charset="0"/>
              </a:rPr>
              <a:t>PLEITOS ABRAS NA REFORMA TRIBUTÁRIA DE</a:t>
            </a:r>
          </a:p>
          <a:p>
            <a:r>
              <a:rPr lang="pt-BR" sz="2000" b="1" dirty="0">
                <a:solidFill>
                  <a:schemeClr val="bg1"/>
                </a:solidFill>
                <a:latin typeface="Congenial" panose="02000503040000020004" pitchFamily="2" charset="0"/>
              </a:rPr>
              <a:t>CONSUMO DO BRASIL – SENADO FEDERAL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D7627FD-FA41-2055-AB41-6818AE05D6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" y="1063738"/>
            <a:ext cx="11049000" cy="566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357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99693-4952-CC24-5787-D32325ACD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Forma&#10;&#10;Descrição gerada automaticamente">
            <a:extLst>
              <a:ext uri="{FF2B5EF4-FFF2-40B4-BE49-F238E27FC236}">
                <a16:creationId xmlns:a16="http://schemas.microsoft.com/office/drawing/2014/main" id="{5E43EEEF-BA5D-0376-2F63-A5F78AB6F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DF2C2600-DF65-2A83-3F02-B12FEFBFB8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03297" y="211449"/>
            <a:ext cx="2741096" cy="35753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2911840-1866-3BFA-ED11-ED58796282CC}"/>
              </a:ext>
            </a:extLst>
          </p:cNvPr>
          <p:cNvSpPr txBox="1"/>
          <p:nvPr/>
        </p:nvSpPr>
        <p:spPr>
          <a:xfrm>
            <a:off x="1277303" y="230318"/>
            <a:ext cx="61893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Congenial" panose="02000503040000020004" pitchFamily="2" charset="0"/>
              </a:rPr>
              <a:t>PLEITOS ABRAS NA REFORMA TRIBUTÁRIA DE</a:t>
            </a:r>
          </a:p>
          <a:p>
            <a:r>
              <a:rPr lang="pt-BR" sz="2000" b="1" dirty="0">
                <a:solidFill>
                  <a:schemeClr val="bg1"/>
                </a:solidFill>
                <a:latin typeface="Congenial" panose="02000503040000020004" pitchFamily="2" charset="0"/>
              </a:rPr>
              <a:t>CONSUMO DO BRASIL – SENADO FEDERAL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2FAB433-03F0-13C6-7A3B-2065282E23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752" y="1168522"/>
            <a:ext cx="10911840" cy="188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903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99693-4952-CC24-5787-D32325ACD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Forma&#10;&#10;Descrição gerada automaticamente">
            <a:extLst>
              <a:ext uri="{FF2B5EF4-FFF2-40B4-BE49-F238E27FC236}">
                <a16:creationId xmlns:a16="http://schemas.microsoft.com/office/drawing/2014/main" id="{5E43EEEF-BA5D-0376-2F63-A5F78AB6F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DF2C2600-DF65-2A83-3F02-B12FEFBFB8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03297" y="211449"/>
            <a:ext cx="2741096" cy="357534"/>
          </a:xfrm>
          <a:prstGeom prst="rect">
            <a:avLst/>
          </a:prstGeom>
        </p:spPr>
      </p:pic>
      <p:pic>
        <p:nvPicPr>
          <p:cNvPr id="4" name="Imagem 3" descr="Uma imagem com texto, captura de ecrã, Tipo de letra, número&#10;&#10;Descrição gerada automaticamente">
            <a:extLst>
              <a:ext uri="{FF2B5EF4-FFF2-40B4-BE49-F238E27FC236}">
                <a16:creationId xmlns:a16="http://schemas.microsoft.com/office/drawing/2014/main" id="{6A34630F-3114-0893-16FC-95D18C3A80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47" y="303432"/>
            <a:ext cx="8804843" cy="625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941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560A2-218D-2B0D-2069-900B715C6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Uma imagem contendo Forma&#10;&#10;Descrição gerada automaticamente">
            <a:extLst>
              <a:ext uri="{FF2B5EF4-FFF2-40B4-BE49-F238E27FC236}">
                <a16:creationId xmlns:a16="http://schemas.microsoft.com/office/drawing/2014/main" id="{306FB6C9-A4FC-D649-68A3-E0D1F7F8D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0" y="10379"/>
            <a:ext cx="12192000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8715885D-A76E-0843-868E-EBC006E7491F}"/>
              </a:ext>
            </a:extLst>
          </p:cNvPr>
          <p:cNvSpPr txBox="1"/>
          <p:nvPr/>
        </p:nvSpPr>
        <p:spPr>
          <a:xfrm>
            <a:off x="135686" y="91929"/>
            <a:ext cx="776566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400" b="1" i="0" u="none" strike="noStrike" kern="1200" cap="none" spc="0" normalizeH="0" baseline="0" noProof="0" dirty="0">
                <a:ln>
                  <a:noFill/>
                </a:ln>
                <a:solidFill>
                  <a:srgbClr val="FF9999"/>
                </a:solidFill>
                <a:effectLst/>
                <a:uLnTx/>
                <a:uFillTx/>
                <a:latin typeface="Aptos Black" panose="020F0502020204030204" pitchFamily="34" charset="0"/>
              </a:rPr>
              <a:t>O PLP ELEVARÁ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OS TRIBUTOS PARA O CONSUMIDOR EM </a:t>
            </a:r>
            <a:r>
              <a:rPr lang="pt-BR" sz="3600" b="1" dirty="0">
                <a:solidFill>
                  <a:srgbClr val="FF9999"/>
                </a:solidFill>
                <a:latin typeface="Aptos Black" panose="020F0502020204030204" pitchFamily="34" charset="0"/>
              </a:rPr>
              <a:t>38% !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E223BD15-C6AD-2786-E190-5876C826F2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03297" y="211449"/>
            <a:ext cx="2741096" cy="357534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0BF2056-0B07-03DF-5CF7-0621E146CBE2}"/>
              </a:ext>
            </a:extLst>
          </p:cNvPr>
          <p:cNvSpPr/>
          <p:nvPr/>
        </p:nvSpPr>
        <p:spPr>
          <a:xfrm>
            <a:off x="258144" y="2397838"/>
            <a:ext cx="3551856" cy="8391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HOJE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CE1AC74-73B7-51E2-588C-FAC687782052}"/>
              </a:ext>
            </a:extLst>
          </p:cNvPr>
          <p:cNvSpPr/>
          <p:nvPr/>
        </p:nvSpPr>
        <p:spPr>
          <a:xfrm>
            <a:off x="258144" y="3353433"/>
            <a:ext cx="3551856" cy="83916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Carga de tributos é de </a:t>
            </a: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Aptos Black" panose="020B0004020202020204" pitchFamily="34" charset="0"/>
              </a:rPr>
              <a:t>13,8%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Aptos Black" panose="020B0004020202020204" pitchFamily="34" charset="0"/>
              </a:rPr>
              <a:t>*</a:t>
            </a: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Aptos Black" panose="020B0004020202020204" pitchFamily="34" charset="0"/>
              </a:rPr>
              <a:t> 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BECF791-B7AC-FEE1-3F69-11CC3BE58BEB}"/>
              </a:ext>
            </a:extLst>
          </p:cNvPr>
          <p:cNvSpPr/>
          <p:nvPr/>
        </p:nvSpPr>
        <p:spPr>
          <a:xfrm>
            <a:off x="258144" y="4309029"/>
            <a:ext cx="3551856" cy="84589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Consumo Familiar Anual de </a:t>
            </a: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$ 1 trilhão 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1D5A746D-62F2-CB49-4CB4-48FB63D8ACEB}"/>
              </a:ext>
            </a:extLst>
          </p:cNvPr>
          <p:cNvSpPr txBox="1"/>
          <p:nvPr/>
        </p:nvSpPr>
        <p:spPr>
          <a:xfrm>
            <a:off x="77071" y="5278073"/>
            <a:ext cx="3967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em Portugal, carga efetiva é 14%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2A2B1099-3578-29AE-7E3B-3C1009264985}"/>
              </a:ext>
            </a:extLst>
          </p:cNvPr>
          <p:cNvSpPr/>
          <p:nvPr/>
        </p:nvSpPr>
        <p:spPr>
          <a:xfrm>
            <a:off x="4304244" y="2397838"/>
            <a:ext cx="3551856" cy="8391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999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VERSÃO ATUAL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999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DO PLP 68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1216C336-5572-606F-35FA-ADBD765A541A}"/>
              </a:ext>
            </a:extLst>
          </p:cNvPr>
          <p:cNvSpPr/>
          <p:nvPr/>
        </p:nvSpPr>
        <p:spPr>
          <a:xfrm>
            <a:off x="4304244" y="3353433"/>
            <a:ext cx="3551856" cy="83916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1" dirty="0">
                <a:solidFill>
                  <a:prstClr val="white"/>
                </a:solidFill>
                <a:latin typeface="Aptos" panose="02110004020202020204"/>
              </a:rPr>
              <a:t>ELEVA a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Carga Efetiva para </a:t>
            </a:r>
            <a:r>
              <a:rPr kumimoji="0" lang="pt-BR" sz="2600" b="1" i="0" u="none" strike="noStrike" kern="1200" cap="none" spc="0" normalizeH="0" baseline="0" noProof="0" dirty="0">
                <a:ln>
                  <a:noFill/>
                </a:ln>
                <a:solidFill>
                  <a:srgbClr val="FF9999"/>
                </a:solidFill>
                <a:effectLst/>
                <a:uLnTx/>
                <a:uFillTx/>
                <a:latin typeface="Aptos Black" panose="020B0004020202020204" pitchFamily="34" charset="0"/>
              </a:rPr>
              <a:t>19% 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rgbClr val="FF9999"/>
                </a:solidFill>
                <a:effectLst/>
                <a:uLnTx/>
                <a:uFillTx/>
                <a:latin typeface="Aptos Black" panose="020B0004020202020204" pitchFamily="34" charset="0"/>
              </a:rPr>
              <a:t>**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7E4AC334-3F39-EA54-0605-1AA01CF3E6B8}"/>
              </a:ext>
            </a:extLst>
          </p:cNvPr>
          <p:cNvSpPr/>
          <p:nvPr/>
        </p:nvSpPr>
        <p:spPr>
          <a:xfrm>
            <a:off x="4304244" y="4315753"/>
            <a:ext cx="3551856" cy="83916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Aumento de tributos em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999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R$ 50 bilhões / ano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59C5F5A2-1426-53E0-3EA8-F8BBB9C8CD31}"/>
              </a:ext>
            </a:extLst>
          </p:cNvPr>
          <p:cNvSpPr txBox="1"/>
          <p:nvPr/>
        </p:nvSpPr>
        <p:spPr>
          <a:xfrm>
            <a:off x="4180149" y="5278073"/>
            <a:ext cx="39673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**Consumo cairá entre 5 e 7%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70824F85-F83A-618D-A59F-52FC1253B845}"/>
              </a:ext>
            </a:extLst>
          </p:cNvPr>
          <p:cNvSpPr/>
          <p:nvPr/>
        </p:nvSpPr>
        <p:spPr>
          <a:xfrm>
            <a:off x="8347067" y="2397837"/>
            <a:ext cx="3551856" cy="83916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2D9F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PLEITO ABRAS: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2D9F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PLP 68 ALTERADO 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F1B6F797-16FF-6FC1-69AC-B21017D68733}"/>
              </a:ext>
            </a:extLst>
          </p:cNvPr>
          <p:cNvSpPr/>
          <p:nvPr/>
        </p:nvSpPr>
        <p:spPr>
          <a:xfrm>
            <a:off x="8347067" y="3353433"/>
            <a:ext cx="3551856" cy="83916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Carga PERMANECE 	em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2D9F0"/>
                </a:solidFill>
                <a:effectLst/>
                <a:uLnTx/>
                <a:uFillTx/>
                <a:latin typeface="Aptos Black" panose="020B0004020202020204" pitchFamily="34" charset="0"/>
              </a:rPr>
              <a:t>13,8%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rgbClr val="02D9F0"/>
                </a:solidFill>
                <a:effectLst/>
                <a:uLnTx/>
                <a:uFillTx/>
                <a:latin typeface="Aptos Black" panose="020B0004020202020204" pitchFamily="34" charset="0"/>
              </a:rPr>
              <a:t>***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2D9F0"/>
                </a:solidFill>
                <a:effectLst/>
                <a:uLnTx/>
                <a:uFillTx/>
                <a:latin typeface="Aptos Black" panose="020B0004020202020204" pitchFamily="34" charset="0"/>
              </a:rPr>
              <a:t> </a:t>
            </a: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AFB8DA53-94AA-20D5-FEB7-7D3593DFEF3A}"/>
              </a:ext>
            </a:extLst>
          </p:cNvPr>
          <p:cNvSpPr/>
          <p:nvPr/>
        </p:nvSpPr>
        <p:spPr>
          <a:xfrm>
            <a:off x="8347067" y="4315753"/>
            <a:ext cx="3551856" cy="83916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Respeita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NEUTRALIDADE tributária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40000"/>
                  <a:lumOff val="60000"/>
                </a:scheme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BF227D17-2BAB-5A16-A8EE-FE6E2DF4196E}"/>
              </a:ext>
            </a:extLst>
          </p:cNvPr>
          <p:cNvSpPr txBox="1"/>
          <p:nvPr/>
        </p:nvSpPr>
        <p:spPr>
          <a:xfrm>
            <a:off x="155764" y="1340038"/>
            <a:ext cx="6930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Varejo Alimentar</a:t>
            </a:r>
            <a:r>
              <a:rPr kumimoji="0" lang="pt-BR" sz="24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Base Nacional de Vendas 2023* 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0483D382-8DD2-9F39-AB88-AF0E4E1B5FCE}"/>
              </a:ext>
            </a:extLst>
          </p:cNvPr>
          <p:cNvSpPr txBox="1"/>
          <p:nvPr/>
        </p:nvSpPr>
        <p:spPr>
          <a:xfrm>
            <a:off x="8263143" y="5278073"/>
            <a:ext cx="3681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***Não altera </a:t>
            </a:r>
            <a:r>
              <a:rPr lang="pt-BR" sz="2000" i="1" dirty="0">
                <a:solidFill>
                  <a:prstClr val="white"/>
                </a:solidFill>
                <a:latin typeface="Calibri" panose="020F0502020204030204"/>
              </a:rPr>
              <a:t>a Alíquota de Referência</a:t>
            </a:r>
            <a:endParaRPr kumimoji="0" lang="pt-BR" sz="200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170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057BB-6EA6-CB8C-D436-5A1F9D6C4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Uma imagem contendo Forma&#10;&#10;Descrição gerada automaticamente">
            <a:extLst>
              <a:ext uri="{FF2B5EF4-FFF2-40B4-BE49-F238E27FC236}">
                <a16:creationId xmlns:a16="http://schemas.microsoft.com/office/drawing/2014/main" id="{07A420DE-78C3-A07A-3081-53E0E0378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89"/>
            <a:ext cx="12192000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E7BC9E8-A786-CCBF-861E-5D6B95186BB3}"/>
              </a:ext>
            </a:extLst>
          </p:cNvPr>
          <p:cNvSpPr txBox="1"/>
          <p:nvPr/>
        </p:nvSpPr>
        <p:spPr>
          <a:xfrm>
            <a:off x="144945" y="128632"/>
            <a:ext cx="7935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PARA ENTENDER IMPACTO NEGATIVO DO PLP 68</a:t>
            </a:r>
            <a:endParaRPr kumimoji="0" lang="pt-BR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C29F230E-26EB-A2DC-23B2-A8BC3D99C4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03297" y="211449"/>
            <a:ext cx="2741096" cy="357534"/>
          </a:xfrm>
          <a:prstGeom prst="rect">
            <a:avLst/>
          </a:prstGeom>
        </p:spPr>
      </p:pic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0E60A7C5-D91C-3AAE-C3F6-81CA92B281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310059"/>
              </p:ext>
            </p:extLst>
          </p:nvPr>
        </p:nvGraphicFramePr>
        <p:xfrm>
          <a:off x="6744561" y="3714723"/>
          <a:ext cx="3575327" cy="2487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753E377D-36DF-4398-4C10-BF7D014A4C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2201275"/>
              </p:ext>
            </p:extLst>
          </p:nvPr>
        </p:nvGraphicFramePr>
        <p:xfrm>
          <a:off x="1747720" y="3734346"/>
          <a:ext cx="3520543" cy="2449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id="{48828B8B-2D99-3011-317C-48DAF66017C9}"/>
              </a:ext>
            </a:extLst>
          </p:cNvPr>
          <p:cNvSpPr txBox="1"/>
          <p:nvPr/>
        </p:nvSpPr>
        <p:spPr>
          <a:xfrm>
            <a:off x="9449939" y="4370595"/>
            <a:ext cx="14936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CBNA </a:t>
            </a:r>
          </a:p>
          <a:p>
            <a:pPr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(100% Redução)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5630CE1-6B2D-6FCB-F4E5-BE9A2E5634DB}"/>
              </a:ext>
            </a:extLst>
          </p:cNvPr>
          <p:cNvSpPr txBox="1"/>
          <p:nvPr/>
        </p:nvSpPr>
        <p:spPr>
          <a:xfrm>
            <a:off x="7946714" y="5917537"/>
            <a:ext cx="1406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Produtos com 60% Redução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F43958C-FAD9-696A-516F-8D21A4829575}"/>
              </a:ext>
            </a:extLst>
          </p:cNvPr>
          <p:cNvSpPr txBox="1"/>
          <p:nvPr/>
        </p:nvSpPr>
        <p:spPr>
          <a:xfrm>
            <a:off x="6621005" y="4554508"/>
            <a:ext cx="930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Alíquota cheia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D369504-EFAC-A8FE-882D-1B6654596312}"/>
              </a:ext>
            </a:extLst>
          </p:cNvPr>
          <p:cNvSpPr txBox="1"/>
          <p:nvPr/>
        </p:nvSpPr>
        <p:spPr>
          <a:xfrm>
            <a:off x="4321722" y="4148251"/>
            <a:ext cx="1578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CBNA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(100% Redução)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A169F65-8081-E0E7-352F-DF45805BB513}"/>
              </a:ext>
            </a:extLst>
          </p:cNvPr>
          <p:cNvSpPr txBox="1"/>
          <p:nvPr/>
        </p:nvSpPr>
        <p:spPr>
          <a:xfrm>
            <a:off x="1665418" y="4827784"/>
            <a:ext cx="930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Alíquota cheia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BBE3ECC-2C7F-AF46-99BD-F6B32BD40534}"/>
              </a:ext>
            </a:extLst>
          </p:cNvPr>
          <p:cNvSpPr/>
          <p:nvPr/>
        </p:nvSpPr>
        <p:spPr>
          <a:xfrm>
            <a:off x="1430451" y="2024696"/>
            <a:ext cx="4608819" cy="468681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1066F7D-F283-D401-9EC9-21D78045EF1F}"/>
              </a:ext>
            </a:extLst>
          </p:cNvPr>
          <p:cNvSpPr/>
          <p:nvPr/>
        </p:nvSpPr>
        <p:spPr>
          <a:xfrm>
            <a:off x="6334776" y="2019668"/>
            <a:ext cx="4608819" cy="468681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68AABA39-80ED-2EC0-202C-3A96D59EBAF2}"/>
              </a:ext>
            </a:extLst>
          </p:cNvPr>
          <p:cNvSpPr/>
          <p:nvPr/>
        </p:nvSpPr>
        <p:spPr>
          <a:xfrm>
            <a:off x="6334776" y="1065561"/>
            <a:ext cx="4608819" cy="3863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PLEITO ABRAS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C0578ECD-1FFF-2BA0-593A-5BF38B56E9D6}"/>
              </a:ext>
            </a:extLst>
          </p:cNvPr>
          <p:cNvSpPr/>
          <p:nvPr/>
        </p:nvSpPr>
        <p:spPr>
          <a:xfrm>
            <a:off x="1430451" y="1070589"/>
            <a:ext cx="4608819" cy="3863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PLP 68: VERSÃO ATUAL 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F497112D-9B65-7F5E-EC0A-7A1998CB1E09}"/>
              </a:ext>
            </a:extLst>
          </p:cNvPr>
          <p:cNvSpPr/>
          <p:nvPr/>
        </p:nvSpPr>
        <p:spPr>
          <a:xfrm>
            <a:off x="6334776" y="1525279"/>
            <a:ext cx="4608819" cy="3863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Carga Tributária Atual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13,8 %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C4C2FF0F-99FA-F66A-D3F9-84BB21ED3160}"/>
              </a:ext>
            </a:extLst>
          </p:cNvPr>
          <p:cNvSpPr/>
          <p:nvPr/>
        </p:nvSpPr>
        <p:spPr>
          <a:xfrm>
            <a:off x="1430451" y="1530307"/>
            <a:ext cx="4608819" cy="38638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Carga Tributária 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19%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1" name="Imagem 20" descr="Uma imagem contendo carrinho de carga, mesa, fio, bolo&#10;&#10;Descrição gerada automaticamente">
            <a:extLst>
              <a:ext uri="{FF2B5EF4-FFF2-40B4-BE49-F238E27FC236}">
                <a16:creationId xmlns:a16="http://schemas.microsoft.com/office/drawing/2014/main" id="{B8E371EB-8C8B-EDC2-A855-23A1FECA50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159" y="2074977"/>
            <a:ext cx="1836034" cy="1868535"/>
          </a:xfrm>
          <a:prstGeom prst="rect">
            <a:avLst/>
          </a:prstGeom>
        </p:spPr>
      </p:pic>
      <p:pic>
        <p:nvPicPr>
          <p:cNvPr id="22" name="Imagem 21" descr="Uma imagem contendo fio, mesa&#10;&#10;Descrição gerada automaticamente">
            <a:extLst>
              <a:ext uri="{FF2B5EF4-FFF2-40B4-BE49-F238E27FC236}">
                <a16:creationId xmlns:a16="http://schemas.microsoft.com/office/drawing/2014/main" id="{1A0DD4C6-2FE6-E7E0-371A-AF83A30C65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719" y="2085062"/>
            <a:ext cx="1806969" cy="1863478"/>
          </a:xfrm>
          <a:prstGeom prst="rect">
            <a:avLst/>
          </a:prstGeom>
        </p:spPr>
      </p:pic>
      <p:sp>
        <p:nvSpPr>
          <p:cNvPr id="23" name="Seta: para a Direita 22">
            <a:extLst>
              <a:ext uri="{FF2B5EF4-FFF2-40B4-BE49-F238E27FC236}">
                <a16:creationId xmlns:a16="http://schemas.microsoft.com/office/drawing/2014/main" id="{D289C19E-25B9-9454-2A10-75DF03E3C2C6}"/>
              </a:ext>
            </a:extLst>
          </p:cNvPr>
          <p:cNvSpPr/>
          <p:nvPr/>
        </p:nvSpPr>
        <p:spPr>
          <a:xfrm>
            <a:off x="576879" y="2110175"/>
            <a:ext cx="1170841" cy="1652009"/>
          </a:xfrm>
          <a:prstGeom prst="rightArrow">
            <a:avLst>
              <a:gd name="adj1" fmla="val 50000"/>
              <a:gd name="adj2" fmla="val 4507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040699DC-3861-C92F-4D43-9A255C625ACC}"/>
              </a:ext>
            </a:extLst>
          </p:cNvPr>
          <p:cNvSpPr txBox="1"/>
          <p:nvPr/>
        </p:nvSpPr>
        <p:spPr>
          <a:xfrm>
            <a:off x="504654" y="2674569"/>
            <a:ext cx="12073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+ 38%</a:t>
            </a:r>
          </a:p>
        </p:txBody>
      </p:sp>
      <p:sp>
        <p:nvSpPr>
          <p:cNvPr id="26" name="Seta: para a Direita 25">
            <a:extLst>
              <a:ext uri="{FF2B5EF4-FFF2-40B4-BE49-F238E27FC236}">
                <a16:creationId xmlns:a16="http://schemas.microsoft.com/office/drawing/2014/main" id="{37F53C94-6A85-B489-8FFB-5E4D5B437177}"/>
              </a:ext>
            </a:extLst>
          </p:cNvPr>
          <p:cNvSpPr/>
          <p:nvPr/>
        </p:nvSpPr>
        <p:spPr>
          <a:xfrm>
            <a:off x="640138" y="5054478"/>
            <a:ext cx="1170841" cy="1652009"/>
          </a:xfrm>
          <a:prstGeom prst="rightArrow">
            <a:avLst>
              <a:gd name="adj1" fmla="val 50000"/>
              <a:gd name="adj2" fmla="val 4507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BECF1D38-46D1-F352-96EB-E7C869438FF0}"/>
              </a:ext>
            </a:extLst>
          </p:cNvPr>
          <p:cNvSpPr txBox="1"/>
          <p:nvPr/>
        </p:nvSpPr>
        <p:spPr>
          <a:xfrm>
            <a:off x="647429" y="5546360"/>
            <a:ext cx="10602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Maior Preço Menor Consumo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87AD65F1-9360-774D-F1CA-797F8634355F}"/>
              </a:ext>
            </a:extLst>
          </p:cNvPr>
          <p:cNvSpPr txBox="1"/>
          <p:nvPr/>
        </p:nvSpPr>
        <p:spPr>
          <a:xfrm>
            <a:off x="4347636" y="5299078"/>
            <a:ext cx="1578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Produtos com 60% Redução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1C61795-E036-A50F-D0C5-5597E71B93FC}"/>
              </a:ext>
            </a:extLst>
          </p:cNvPr>
          <p:cNvSpPr txBox="1"/>
          <p:nvPr/>
        </p:nvSpPr>
        <p:spPr>
          <a:xfrm>
            <a:off x="140681" y="2145724"/>
            <a:ext cx="10602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Mais Carga</a:t>
            </a:r>
          </a:p>
        </p:txBody>
      </p:sp>
    </p:spTree>
    <p:extLst>
      <p:ext uri="{BB962C8B-B14F-4D97-AF65-F5344CB8AC3E}">
        <p14:creationId xmlns:p14="http://schemas.microsoft.com/office/powerpoint/2010/main" val="3473082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3F79229-28F8-A45F-8E3F-2EA20098F6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76"/>
          <a:stretch/>
        </p:blipFill>
        <p:spPr>
          <a:xfrm>
            <a:off x="9018" y="1341120"/>
            <a:ext cx="4983097" cy="5516880"/>
          </a:xfrm>
          <a:prstGeom prst="rect">
            <a:avLst/>
          </a:prstGeom>
        </p:spPr>
      </p:pic>
      <p:pic>
        <p:nvPicPr>
          <p:cNvPr id="5" name="Imagem 4" descr="Mesa com frutas e verduras&#10;&#10;Descrição gerada automaticamente">
            <a:extLst>
              <a:ext uri="{FF2B5EF4-FFF2-40B4-BE49-F238E27FC236}">
                <a16:creationId xmlns:a16="http://schemas.microsoft.com/office/drawing/2014/main" id="{D34BF89D-75D8-8263-A0B4-A0CF6686B7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286" y="2893129"/>
            <a:ext cx="3964871" cy="396487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9B5484D-2638-B94F-136E-3B545C20BBE1}"/>
              </a:ext>
            </a:extLst>
          </p:cNvPr>
          <p:cNvSpPr txBox="1"/>
          <p:nvPr/>
        </p:nvSpPr>
        <p:spPr>
          <a:xfrm>
            <a:off x="5830291" y="762000"/>
            <a:ext cx="345943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+mn-cs"/>
              </a:rPr>
              <a:t>APROVADOS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+mn-cs"/>
              </a:rPr>
              <a:t>Arroz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+mn-cs"/>
              </a:rPr>
              <a:t>Leite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+mn-cs"/>
              </a:rPr>
              <a:t>Manteiga / Margarina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+mn-cs"/>
              </a:rPr>
              <a:t>Feijão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+mn-cs"/>
              </a:rPr>
              <a:t>Raízes e tubérculos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+mn-cs"/>
              </a:rPr>
              <a:t>Cocos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+mn-cs"/>
              </a:rPr>
              <a:t>Café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+mn-cs"/>
              </a:rPr>
              <a:t>Óleos Vegetais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28E940B-3B01-8019-3B72-09B1C38EB1C4}"/>
              </a:ext>
            </a:extLst>
          </p:cNvPr>
          <p:cNvSpPr txBox="1"/>
          <p:nvPr/>
        </p:nvSpPr>
        <p:spPr>
          <a:xfrm>
            <a:off x="206760" y="51725"/>
            <a:ext cx="71572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CESTA BÁSICA NACIONAL DE ALIMENTOS (</a:t>
            </a: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art. 8º. da Emenda 132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) 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4D5DCE3-BBCC-8188-CD3C-B3DC5E473448}"/>
              </a:ext>
            </a:extLst>
          </p:cNvPr>
          <p:cNvSpPr txBox="1"/>
          <p:nvPr/>
        </p:nvSpPr>
        <p:spPr>
          <a:xfrm>
            <a:off x="6749157" y="3705999"/>
            <a:ext cx="5004965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1" dirty="0">
                <a:solidFill>
                  <a:srgbClr val="FFFF00"/>
                </a:solidFill>
                <a:latin typeface="Trebuchet MS" panose="020B0603020202020204" pitchFamily="34" charset="0"/>
              </a:rPr>
              <a:t>Inclusões necessárias na CBNA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1" dirty="0">
                <a:solidFill>
                  <a:srgbClr val="FFFF00"/>
                </a:solidFill>
                <a:latin typeface="Trebuchet MS" panose="020B0603020202020204" pitchFamily="34" charset="0"/>
              </a:rPr>
              <a:t>Razões: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500" b="1" dirty="0">
              <a:solidFill>
                <a:srgbClr val="FFFF00"/>
              </a:solidFill>
              <a:latin typeface="Trebuchet MS" panose="020B0603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t-BR" sz="2000" i="1" dirty="0">
                <a:solidFill>
                  <a:srgbClr val="FFFF00"/>
                </a:solidFill>
                <a:latin typeface="Trebuchet MS" panose="020B0603020202020204" pitchFamily="34" charset="0"/>
              </a:rPr>
              <a:t>Segurança Alimentar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t-BR" sz="2000" i="1" dirty="0">
                <a:solidFill>
                  <a:srgbClr val="FFFF00"/>
                </a:solidFill>
                <a:latin typeface="Trebuchet MS" panose="020B0603020202020204" pitchFamily="34" charset="0"/>
              </a:rPr>
              <a:t>Regionalização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964F7A7-9FB5-EBE2-79FA-F6F8FEA94E14}"/>
              </a:ext>
            </a:extLst>
          </p:cNvPr>
          <p:cNvSpPr txBox="1"/>
          <p:nvPr/>
        </p:nvSpPr>
        <p:spPr>
          <a:xfrm>
            <a:off x="8779077" y="1120676"/>
            <a:ext cx="340671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+mn-cs"/>
              </a:rPr>
              <a:t>Carnes</a:t>
            </a:r>
            <a:endParaRPr lang="pt-BR" b="1" dirty="0">
              <a:solidFill>
                <a:prstClr val="white"/>
              </a:solidFill>
              <a:latin typeface="Trebuchet MS" panose="020B0603020202020204" pitchFamily="34" charset="0"/>
              <a:ea typeface="Calibri" panose="020F0502020204030204" pitchFamily="34" charset="0"/>
            </a:endParaRP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+mn-cs"/>
              </a:rPr>
              <a:t>Peixes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+mn-cs"/>
              </a:rPr>
              <a:t>Queijos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+mn-cs"/>
              </a:rPr>
              <a:t>Farinhas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+mn-cs"/>
              </a:rPr>
              <a:t>Açúcar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+mn-cs"/>
              </a:rPr>
              <a:t>Massas alimentícias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+mn-cs"/>
              </a:rPr>
              <a:t>Pão do tipo comum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+mn-cs"/>
              </a:rPr>
              <a:t>Aveia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90A08F94-C059-BADF-DDDE-BE816A31ACF0}"/>
              </a:ext>
            </a:extLst>
          </p:cNvPr>
          <p:cNvSpPr/>
          <p:nvPr/>
        </p:nvSpPr>
        <p:spPr>
          <a:xfrm>
            <a:off x="6594920" y="4861200"/>
            <a:ext cx="3298228" cy="956053"/>
          </a:xfrm>
          <a:prstGeom prst="roundRect">
            <a:avLst>
              <a:gd name="adj" fmla="val 11059"/>
            </a:avLst>
          </a:prstGeom>
          <a:noFill/>
          <a:ln w="3492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BB0E0FC-67A5-E65C-A67E-1C49A725EB35}"/>
              </a:ext>
            </a:extLst>
          </p:cNvPr>
          <p:cNvSpPr txBox="1"/>
          <p:nvPr/>
        </p:nvSpPr>
        <p:spPr>
          <a:xfrm>
            <a:off x="6749156" y="5905036"/>
            <a:ext cx="50049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180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Ex</a:t>
            </a:r>
            <a:r>
              <a:rPr kumimoji="0" lang="pt-BR" sz="180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: Açaí, charque, rapadura, pamonha e derivados do milho, mel, mate</a:t>
            </a:r>
            <a:r>
              <a:rPr lang="pt-BR" i="1" dirty="0">
                <a:solidFill>
                  <a:srgbClr val="FFFF00"/>
                </a:solidFill>
                <a:latin typeface="Trebuchet MS" panose="020B0603020202020204" pitchFamily="34" charset="0"/>
              </a:rPr>
              <a:t>/ </a:t>
            </a:r>
            <a:r>
              <a:rPr kumimoji="0" lang="pt-BR" sz="180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Vinagre</a:t>
            </a:r>
            <a:endParaRPr kumimoji="0" lang="pt-BR" sz="180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875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E23A6-4A91-47C6-D82A-D24EA209D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áfico 16">
            <a:extLst>
              <a:ext uri="{FF2B5EF4-FFF2-40B4-BE49-F238E27FC236}">
                <a16:creationId xmlns:a16="http://schemas.microsoft.com/office/drawing/2014/main" id="{908BA3F3-93F6-B473-C3FB-452195A65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03297" y="211449"/>
            <a:ext cx="2741096" cy="35753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B62BD51-3CBD-C1E7-06EF-8178722BB022}"/>
              </a:ext>
            </a:extLst>
          </p:cNvPr>
          <p:cNvSpPr txBox="1"/>
          <p:nvPr/>
        </p:nvSpPr>
        <p:spPr>
          <a:xfrm>
            <a:off x="304801" y="1470483"/>
            <a:ext cx="5791199" cy="3917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marR="0" lvl="0" indent="-1809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180975" algn="l"/>
              </a:tabLst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</a:rPr>
              <a:t>Biscoitos de </a:t>
            </a:r>
            <a:r>
              <a:rPr lang="pt-BR" sz="2400" b="1" dirty="0">
                <a:solidFill>
                  <a:prstClr val="white"/>
                </a:solidFill>
                <a:latin typeface="Aptos" panose="020B0004020202020204" pitchFamily="34" charset="0"/>
                <a:ea typeface="Calibri" panose="020F0502020204030204" pitchFamily="34" charset="0"/>
              </a:rPr>
              <a:t>água e sal</a:t>
            </a:r>
          </a:p>
          <a:p>
            <a:pPr marL="180975" marR="0" lvl="0" indent="-1809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180975" algn="l"/>
              </a:tabLst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</a:rPr>
              <a:t>Águas minerais naturais</a:t>
            </a:r>
          </a:p>
          <a:p>
            <a:pPr marL="180975" indent="-180975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180975" algn="l"/>
              </a:tabLst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</a:rPr>
              <a:t>Produtos </a:t>
            </a:r>
            <a:r>
              <a:rPr lang="pt-BR" sz="2400" b="1" dirty="0">
                <a:solidFill>
                  <a:prstClr val="white"/>
                </a:solidFill>
                <a:latin typeface="Aptos" panose="020B0004020202020204" pitchFamily="34" charset="0"/>
              </a:rPr>
              <a:t>hortícolas secos ou conservados</a:t>
            </a:r>
          </a:p>
          <a:p>
            <a:pPr marL="180975" indent="-180975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180975" algn="l"/>
              </a:tabLst>
              <a:defRPr/>
            </a:pPr>
            <a:r>
              <a:rPr lang="pt-PT" sz="2400" b="1" dirty="0">
                <a:solidFill>
                  <a:prstClr val="white"/>
                </a:solidFill>
                <a:latin typeface="Aptos" panose="020B0004020202020204" pitchFamily="34" charset="0"/>
              </a:rPr>
              <a:t>Produtos à base de cereais</a:t>
            </a:r>
          </a:p>
          <a:p>
            <a:pPr marL="180975" marR="0" lvl="0" indent="-1809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180975" algn="l"/>
              </a:tabLst>
              <a:defRPr/>
            </a:pPr>
            <a:r>
              <a:rPr lang="pt-BR" sz="2400" b="1" dirty="0">
                <a:solidFill>
                  <a:prstClr val="white"/>
                </a:solidFill>
                <a:latin typeface="Aptos" panose="020B0004020202020204" pitchFamily="34" charset="0"/>
                <a:ea typeface="Calibri" panose="020F0502020204030204" pitchFamily="34" charset="0"/>
              </a:rPr>
              <a:t>Milho e Ervilha em lata</a:t>
            </a:r>
          </a:p>
          <a:p>
            <a:pPr marL="180975" marR="0" lvl="0" indent="-1809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180975" algn="l"/>
              </a:tabLst>
              <a:defRPr/>
            </a:pPr>
            <a:r>
              <a:rPr kumimoji="0" lang="pt-BR" sz="2400" b="1" i="0" u="non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</a:rPr>
              <a:t>Banha de porco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1475166-AE79-1912-0C86-40A11976F464}"/>
              </a:ext>
            </a:extLst>
          </p:cNvPr>
          <p:cNvSpPr txBox="1"/>
          <p:nvPr/>
        </p:nvSpPr>
        <p:spPr>
          <a:xfrm>
            <a:off x="304801" y="6373636"/>
            <a:ext cx="115932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Fonte: ABRAS – Associação Brasileira de Supermercados.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06998D0-8B75-9387-B240-1B850A089356}"/>
              </a:ext>
            </a:extLst>
          </p:cNvPr>
          <p:cNvSpPr txBox="1"/>
          <p:nvPr/>
        </p:nvSpPr>
        <p:spPr>
          <a:xfrm>
            <a:off x="99152" y="37065"/>
            <a:ext cx="88024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Alguns alimentos taxados com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9999"/>
                </a:solidFill>
                <a:effectLst/>
                <a:uLnTx/>
                <a:uFillTx/>
                <a:latin typeface="Aptos" panose="020B0004020202020204" pitchFamily="34" charset="0"/>
              </a:rPr>
              <a:t>ALÍQUOTA PLENA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a serem incluídos no ANEXO DE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02D9F0"/>
                </a:solidFill>
                <a:effectLst/>
                <a:uLnTx/>
                <a:uFillTx/>
                <a:latin typeface="Aptos" panose="020B0004020202020204" pitchFamily="34" charset="0"/>
              </a:rPr>
              <a:t>60% DE REDUÇÃO (art. 9º)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02D9F0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FC5FB0F-FE13-17A1-BA7D-17CF816FF360}"/>
              </a:ext>
            </a:extLst>
          </p:cNvPr>
          <p:cNvSpPr txBox="1"/>
          <p:nvPr/>
        </p:nvSpPr>
        <p:spPr>
          <a:xfrm>
            <a:off x="6096000" y="1555102"/>
            <a:ext cx="6046087" cy="28090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180975" algn="l"/>
              </a:tabLst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</a:rPr>
              <a:t>Sardinha e atum enlatado</a:t>
            </a:r>
          </a:p>
          <a:p>
            <a:pPr marL="180975" marR="0" lvl="0" indent="-1809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180975" algn="l"/>
              </a:tabLst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</a:rPr>
              <a:t>Massas alimentícias recheadas</a:t>
            </a:r>
          </a:p>
          <a:p>
            <a:pPr marL="180975" marR="0" lvl="0" indent="-180975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>
                <a:tab pos="180975" algn="l"/>
              </a:tabLst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</a:rPr>
              <a:t>Gorduras e óleos animais</a:t>
            </a:r>
          </a:p>
          <a:p>
            <a:pPr marL="180975" indent="-180975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180975" algn="l"/>
              </a:tabLst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</a:rPr>
              <a:t>Linguiça e salsicha</a:t>
            </a:r>
          </a:p>
          <a:p>
            <a:pPr marL="180975" indent="-180975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180975" algn="l"/>
              </a:tabLst>
              <a:defRPr/>
            </a:pPr>
            <a:r>
              <a:rPr kumimoji="0" lang="pt-BR" sz="2400" b="1" i="0" u="non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</a:rPr>
              <a:t>Produtos comestíveis de origem animal</a:t>
            </a: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038F20A-BC05-9554-506B-D753702A4F1A}"/>
              </a:ext>
            </a:extLst>
          </p:cNvPr>
          <p:cNvSpPr txBox="1"/>
          <p:nvPr/>
        </p:nvSpPr>
        <p:spPr>
          <a:xfrm>
            <a:off x="4500390" y="5350260"/>
            <a:ext cx="3491466" cy="593047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80975" algn="l"/>
              </a:tabLst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</a:rPr>
              <a:t>Emendas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Calibri" panose="020F0502020204030204" pitchFamily="34" charset="0"/>
              </a:rPr>
              <a:t> №. 528 e 526</a:t>
            </a:r>
            <a:endParaRPr kumimoji="0" lang="pt-BR" sz="2400" b="1" i="0" u="non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589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84B97-572E-9CB1-DC8C-5C04B25B7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Forma&#10;&#10;Descrição gerada automaticamente">
            <a:extLst>
              <a:ext uri="{FF2B5EF4-FFF2-40B4-BE49-F238E27FC236}">
                <a16:creationId xmlns:a16="http://schemas.microsoft.com/office/drawing/2014/main" id="{411C255D-AB5D-73C6-44BF-DB6DC6D70F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EAAB1272-044C-6CCF-4323-B13EB21661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03297" y="211449"/>
            <a:ext cx="2741096" cy="35753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B716441-275B-F9FA-0D8C-33BB172CE682}"/>
              </a:ext>
            </a:extLst>
          </p:cNvPr>
          <p:cNvSpPr txBox="1"/>
          <p:nvPr/>
        </p:nvSpPr>
        <p:spPr>
          <a:xfrm>
            <a:off x="6914666" y="4048897"/>
            <a:ext cx="5029727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pt-BR" sz="2400" b="1" dirty="0">
                <a:solidFill>
                  <a:prstClr val="white"/>
                </a:solidFill>
                <a:latin typeface="Aptos" panose="020B0004020202020204" pitchFamily="34" charset="0"/>
                <a:ea typeface="Calibri" panose="020F0502020204030204" pitchFamily="34" charset="0"/>
              </a:rPr>
              <a:t>SABÕES EM PÓ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pt-BR" sz="2400" b="1" dirty="0">
                <a:solidFill>
                  <a:prstClr val="white"/>
                </a:solidFill>
                <a:latin typeface="Aptos" panose="020B0004020202020204" pitchFamily="34" charset="0"/>
                <a:ea typeface="Calibri" panose="020F0502020204030204" pitchFamily="34" charset="0"/>
              </a:rPr>
              <a:t>DETERGENTES LÍQUIDOS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pt-BR" sz="2400" b="1" dirty="0">
                <a:solidFill>
                  <a:prstClr val="white"/>
                </a:solidFill>
                <a:latin typeface="Aptos" panose="020B0004020202020204" pitchFamily="34" charset="0"/>
                <a:ea typeface="Calibri" panose="020F0502020204030204" pitchFamily="34" charset="0"/>
              </a:rPr>
              <a:t>DESINFETANTES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pt-BR" sz="2400" b="1" dirty="0">
                <a:solidFill>
                  <a:prstClr val="white"/>
                </a:solidFill>
                <a:latin typeface="Aptos" panose="020B0004020202020204" pitchFamily="34" charset="0"/>
                <a:ea typeface="Calibri" panose="020F0502020204030204" pitchFamily="34" charset="0"/>
              </a:rPr>
              <a:t>INSETICIDAS E REPELENTES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932488D-C197-B7A0-593E-D7171352C7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9421" y="2121757"/>
            <a:ext cx="1845326" cy="184532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77A6891-D31C-DACB-1661-7C1448CE44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7972" y="2082077"/>
            <a:ext cx="1845325" cy="184532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1E041F6-F223-F0C8-AF06-2B5EA7F8D7F1}"/>
              </a:ext>
            </a:extLst>
          </p:cNvPr>
          <p:cNvSpPr txBox="1"/>
          <p:nvPr/>
        </p:nvSpPr>
        <p:spPr>
          <a:xfrm>
            <a:off x="85151" y="128727"/>
            <a:ext cx="95531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>
                <a:solidFill>
                  <a:prstClr val="white"/>
                </a:solidFill>
                <a:latin typeface="Aptos" panose="020B0004020202020204" pitchFamily="34" charset="0"/>
              </a:rPr>
              <a:t>HIGIENE PESSOAL E LIMPEZA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b="1" dirty="0">
                <a:solidFill>
                  <a:srgbClr val="FFFF00"/>
                </a:solidFill>
                <a:latin typeface="Aptos" panose="020B0004020202020204" pitchFamily="34" charset="0"/>
              </a:rPr>
              <a:t>MAIS INCLUSÕES NECESSÁRIAS NA LISTA DE 60% DE REDUÇÃO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CF616BC-80BD-5AEC-91BF-F4F80B465FC7}"/>
              </a:ext>
            </a:extLst>
          </p:cNvPr>
          <p:cNvSpPr txBox="1"/>
          <p:nvPr/>
        </p:nvSpPr>
        <p:spPr>
          <a:xfrm>
            <a:off x="744112" y="4163835"/>
            <a:ext cx="5029727" cy="1701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pt-BR" sz="2400" b="1" dirty="0">
                <a:solidFill>
                  <a:prstClr val="white"/>
                </a:solidFill>
                <a:latin typeface="Aptos" panose="020B0004020202020204" pitchFamily="34" charset="0"/>
                <a:ea typeface="Calibri" panose="020F0502020204030204" pitchFamily="34" charset="0"/>
              </a:rPr>
              <a:t>FRALDAS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pt-BR" sz="2400" b="1" dirty="0">
                <a:solidFill>
                  <a:prstClr val="white"/>
                </a:solidFill>
                <a:latin typeface="Aptos" panose="020B0004020202020204" pitchFamily="34" charset="0"/>
                <a:ea typeface="Calibri" panose="020F0502020204030204" pitchFamily="34" charset="0"/>
              </a:rPr>
              <a:t>FILTRO SOLAR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pt-BR" sz="2400" b="1" dirty="0">
                <a:solidFill>
                  <a:prstClr val="white"/>
                </a:solidFill>
                <a:latin typeface="Aptos" panose="020B0004020202020204" pitchFamily="34" charset="0"/>
                <a:ea typeface="Calibri" panose="020F0502020204030204" pitchFamily="34" charset="0"/>
              </a:rPr>
              <a:t>PASTA DE DENTE E FIO DENTAL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3D08040-8726-3341-15A7-08B3391B02F9}"/>
              </a:ext>
            </a:extLst>
          </p:cNvPr>
          <p:cNvSpPr txBox="1"/>
          <p:nvPr/>
        </p:nvSpPr>
        <p:spPr>
          <a:xfrm>
            <a:off x="1005846" y="1400882"/>
            <a:ext cx="39657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prstClr val="white"/>
                </a:solidFill>
                <a:latin typeface="Aptos" panose="020B0004020202020204" pitchFamily="34" charset="0"/>
              </a:rPr>
              <a:t>HIGIENE PESSOAL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F60A762-6958-20D2-0035-F0ED45C6A5B1}"/>
              </a:ext>
            </a:extLst>
          </p:cNvPr>
          <p:cNvSpPr txBox="1"/>
          <p:nvPr/>
        </p:nvSpPr>
        <p:spPr>
          <a:xfrm>
            <a:off x="7220439" y="1386277"/>
            <a:ext cx="39657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prstClr val="white"/>
                </a:solidFill>
                <a:latin typeface="Aptos" panose="020B0004020202020204" pitchFamily="34" charset="0"/>
              </a:rPr>
              <a:t>LIMPEZA</a:t>
            </a:r>
          </a:p>
        </p:txBody>
      </p:sp>
    </p:spTree>
    <p:extLst>
      <p:ext uri="{BB962C8B-B14F-4D97-AF65-F5344CB8AC3E}">
        <p14:creationId xmlns:p14="http://schemas.microsoft.com/office/powerpoint/2010/main" val="1330899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Forma&#10;&#10;Descrição gerada automaticamente">
            <a:extLst>
              <a:ext uri="{FF2B5EF4-FFF2-40B4-BE49-F238E27FC236}">
                <a16:creationId xmlns:a16="http://schemas.microsoft.com/office/drawing/2014/main" id="{20285679-966F-C1CC-EADD-B6E5A42A8B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5759DB37-E33D-C58C-FF64-2F15FB7A9F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03297" y="211449"/>
            <a:ext cx="2741096" cy="357534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0D21972-ED9C-BF9D-D618-E42C61F76845}"/>
              </a:ext>
            </a:extLst>
          </p:cNvPr>
          <p:cNvSpPr txBox="1"/>
          <p:nvPr/>
        </p:nvSpPr>
        <p:spPr>
          <a:xfrm>
            <a:off x="8403836" y="6313619"/>
            <a:ext cx="3672072" cy="431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urich BT" panose="020B0603020202030204" pitchFamily="34" charset="0"/>
                <a:ea typeface="+mn-ea"/>
                <a:cs typeface="+mn-cs"/>
              </a:rPr>
              <a:t>Fonte: IBGE/POF 2017-2018</a:t>
            </a:r>
          </a:p>
          <a:p>
            <a:pPr marL="0" marR="0" lvl="0" indent="0" algn="r" defTabSz="914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1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urich BT" panose="020B0603020202030204" pitchFamily="34" charset="0"/>
                <a:ea typeface="+mn-ea"/>
                <a:cs typeface="+mn-cs"/>
              </a:rPr>
              <a:t>Elaboração: RC Consultores</a:t>
            </a:r>
          </a:p>
        </p:txBody>
      </p:sp>
      <p:sp>
        <p:nvSpPr>
          <p:cNvPr id="3" name="CaixaDeTexto 1">
            <a:extLst>
              <a:ext uri="{FF2B5EF4-FFF2-40B4-BE49-F238E27FC236}">
                <a16:creationId xmlns:a16="http://schemas.microsoft.com/office/drawing/2014/main" id="{8AD8AF5B-C56B-2119-859F-07CFCFCB1C28}"/>
              </a:ext>
            </a:extLst>
          </p:cNvPr>
          <p:cNvSpPr txBox="1"/>
          <p:nvPr/>
        </p:nvSpPr>
        <p:spPr>
          <a:xfrm>
            <a:off x="8900880" y="1481948"/>
            <a:ext cx="1835581" cy="550332"/>
          </a:xfrm>
          <a:prstGeom prst="rect">
            <a:avLst/>
          </a:prstGeom>
        </p:spPr>
        <p:txBody>
          <a:bodyPr wrap="squar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Zurich Blk BT" panose="020B0804030502030204" pitchFamily="34" charset="0"/>
                <a:ea typeface="+mn-ea"/>
                <a:cs typeface="+mn-cs"/>
              </a:rPr>
              <a:t>MUITO ALTA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Zurich Blk BT" panose="020B0804030502030204" pitchFamily="34" charset="0"/>
                <a:ea typeface="+mn-ea"/>
                <a:cs typeface="+mn-cs"/>
              </a:rPr>
              <a:t>R$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Zurich Blk BT" panose="020B0804030502030204" pitchFamily="34" charset="0"/>
                <a:ea typeface="+mn-ea"/>
                <a:cs typeface="+mn-cs"/>
              </a:rPr>
              <a:t>15.322</a:t>
            </a:r>
            <a:endParaRPr kumimoji="0" lang="pt-BR" sz="14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Zurich Blk BT" panose="020B08040305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1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75000"/>
                </a:srgbClr>
              </a:solidFill>
              <a:effectLst/>
              <a:uLnTx/>
              <a:uFillTx/>
              <a:latin typeface="Zurich Blk BT" panose="020B0804030502030204" pitchFamily="34" charset="0"/>
              <a:ea typeface="+mn-ea"/>
              <a:cs typeface="+mn-cs"/>
            </a:endParaRPr>
          </a:p>
        </p:txBody>
      </p:sp>
      <p:sp>
        <p:nvSpPr>
          <p:cNvPr id="4" name="CaixaDeTexto 1">
            <a:extLst>
              <a:ext uri="{FF2B5EF4-FFF2-40B4-BE49-F238E27FC236}">
                <a16:creationId xmlns:a16="http://schemas.microsoft.com/office/drawing/2014/main" id="{E607AB94-B0E3-A816-9C84-493DB60A58BB}"/>
              </a:ext>
            </a:extLst>
          </p:cNvPr>
          <p:cNvSpPr txBox="1"/>
          <p:nvPr/>
        </p:nvSpPr>
        <p:spPr>
          <a:xfrm>
            <a:off x="9204437" y="2381816"/>
            <a:ext cx="1835581" cy="747649"/>
          </a:xfrm>
          <a:prstGeom prst="rect">
            <a:avLst/>
          </a:prstGeom>
        </p:spPr>
        <p:txBody>
          <a:bodyPr wrap="squar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Zurich Blk BT" panose="020B0804030502030204" pitchFamily="34" charset="0"/>
                <a:ea typeface="+mn-ea"/>
                <a:cs typeface="+mn-cs"/>
              </a:rPr>
              <a:t>ALTA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Zurich Blk BT" panose="020B0804030502030204" pitchFamily="34" charset="0"/>
                <a:ea typeface="+mn-ea"/>
                <a:cs typeface="+mn-cs"/>
              </a:rPr>
              <a:t>R$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Zurich Blk BT" panose="020B0804030502030204" pitchFamily="34" charset="0"/>
                <a:ea typeface="+mn-ea"/>
                <a:cs typeface="+mn-cs"/>
              </a:rPr>
              <a:t>7.181</a:t>
            </a:r>
            <a:endParaRPr kumimoji="0" lang="pt-BR" sz="14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Zurich Blk BT" panose="020B08040305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1" u="none" strike="noStrike" kern="1200" cap="none" spc="0" normalizeH="0" baseline="0" noProof="0" dirty="0">
              <a:ln>
                <a:noFill/>
              </a:ln>
              <a:solidFill>
                <a:srgbClr val="C89800"/>
              </a:solidFill>
              <a:effectLst/>
              <a:uLnTx/>
              <a:uFillTx/>
              <a:latin typeface="Zurich Blk BT" panose="020B0804030502030204" pitchFamily="34" charset="0"/>
              <a:ea typeface="+mn-ea"/>
              <a:cs typeface="+mn-cs"/>
            </a:endParaRPr>
          </a:p>
        </p:txBody>
      </p:sp>
      <p:sp>
        <p:nvSpPr>
          <p:cNvPr id="5" name="CaixaDeTexto 1">
            <a:extLst>
              <a:ext uri="{FF2B5EF4-FFF2-40B4-BE49-F238E27FC236}">
                <a16:creationId xmlns:a16="http://schemas.microsoft.com/office/drawing/2014/main" id="{8E062C62-878C-9EB7-20AD-9B9401D24828}"/>
              </a:ext>
            </a:extLst>
          </p:cNvPr>
          <p:cNvSpPr txBox="1"/>
          <p:nvPr/>
        </p:nvSpPr>
        <p:spPr>
          <a:xfrm>
            <a:off x="8669357" y="3248991"/>
            <a:ext cx="1853438" cy="550332"/>
          </a:xfrm>
          <a:prstGeom prst="rect">
            <a:avLst/>
          </a:prstGeom>
        </p:spPr>
        <p:txBody>
          <a:bodyPr wrap="squar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Zurich Blk BT" panose="020B0804030502030204" pitchFamily="34" charset="0"/>
                <a:ea typeface="+mn-ea"/>
                <a:cs typeface="+mn-cs"/>
              </a:rPr>
              <a:t>MÉDIA ALTA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Zurich Blk BT" panose="020B0804030502030204" pitchFamily="34" charset="0"/>
                <a:ea typeface="+mn-ea"/>
                <a:cs typeface="+mn-cs"/>
              </a:rPr>
              <a:t>R$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Zurich Blk BT" panose="020B0804030502030204" pitchFamily="34" charset="0"/>
                <a:ea typeface="+mn-ea"/>
                <a:cs typeface="+mn-cs"/>
              </a:rPr>
              <a:t>4.524</a:t>
            </a:r>
            <a:endParaRPr kumimoji="0" lang="pt-BR" sz="1400" b="0" i="1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Zurich Blk BT" panose="020B08040305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1" u="none" strike="noStrike" kern="1200" cap="none" spc="0" normalizeH="0" baseline="0" noProof="0" dirty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Zurich Blk BT" panose="020B0804030502030204" pitchFamily="34" charset="0"/>
              <a:ea typeface="+mn-ea"/>
              <a:cs typeface="+mn-cs"/>
            </a:endParaRPr>
          </a:p>
        </p:txBody>
      </p:sp>
      <p:sp>
        <p:nvSpPr>
          <p:cNvPr id="14" name="CaixaDeTexto 1">
            <a:extLst>
              <a:ext uri="{FF2B5EF4-FFF2-40B4-BE49-F238E27FC236}">
                <a16:creationId xmlns:a16="http://schemas.microsoft.com/office/drawing/2014/main" id="{06FD64D0-26A6-11B3-01E4-7289573A3820}"/>
              </a:ext>
            </a:extLst>
          </p:cNvPr>
          <p:cNvSpPr txBox="1"/>
          <p:nvPr/>
        </p:nvSpPr>
        <p:spPr>
          <a:xfrm>
            <a:off x="1894710" y="4144173"/>
            <a:ext cx="2161172" cy="1148743"/>
          </a:xfrm>
          <a:prstGeom prst="rect">
            <a:avLst/>
          </a:prstGeom>
        </p:spPr>
        <p:txBody>
          <a:bodyPr wrap="squar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Zurich Blk BT" panose="020B0804030502030204" pitchFamily="34" charset="0"/>
                <a:ea typeface="+mn-ea"/>
                <a:cs typeface="+mn-cs"/>
              </a:rPr>
              <a:t>MUITO BAIXA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Zurich Blk BT" panose="020B0804030502030204" pitchFamily="34" charset="0"/>
                <a:ea typeface="+mn-ea"/>
                <a:cs typeface="+mn-cs"/>
              </a:rPr>
              <a:t>R$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Zurich Blk BT" panose="020B0804030502030204" pitchFamily="34" charset="0"/>
                <a:ea typeface="+mn-ea"/>
                <a:cs typeface="+mn-cs"/>
              </a:rPr>
              <a:t>599</a:t>
            </a:r>
            <a:endParaRPr kumimoji="0" lang="pt-BR" sz="1400" b="0" i="1" u="none" strike="noStrike" kern="1200" cap="none" spc="0" normalizeH="0" baseline="0" noProof="0" dirty="0">
              <a:ln>
                <a:noFill/>
              </a:ln>
              <a:solidFill>
                <a:srgbClr val="FF66CC"/>
              </a:solidFill>
              <a:effectLst/>
              <a:uLnTx/>
              <a:uFillTx/>
              <a:latin typeface="Zurich Blk BT" panose="020B0804030502030204" pitchFamily="34" charset="0"/>
              <a:ea typeface="+mn-ea"/>
              <a:cs typeface="+mn-cs"/>
            </a:endParaRPr>
          </a:p>
        </p:txBody>
      </p:sp>
      <p:sp>
        <p:nvSpPr>
          <p:cNvPr id="15" name="CaixaDeTexto 1">
            <a:extLst>
              <a:ext uri="{FF2B5EF4-FFF2-40B4-BE49-F238E27FC236}">
                <a16:creationId xmlns:a16="http://schemas.microsoft.com/office/drawing/2014/main" id="{BF9D1942-8B52-1614-7D2E-FA211A54A634}"/>
              </a:ext>
            </a:extLst>
          </p:cNvPr>
          <p:cNvSpPr txBox="1"/>
          <p:nvPr/>
        </p:nvSpPr>
        <p:spPr>
          <a:xfrm>
            <a:off x="5756236" y="3956464"/>
            <a:ext cx="2865956" cy="992545"/>
          </a:xfrm>
          <a:prstGeom prst="rect">
            <a:avLst/>
          </a:prstGeom>
        </p:spPr>
        <p:txBody>
          <a:bodyPr wrap="squar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Zurich Blk BT" panose="020B0804030502030204" pitchFamily="34" charset="0"/>
                <a:ea typeface="+mn-ea"/>
                <a:cs typeface="+mn-cs"/>
              </a:rPr>
              <a:t>MÉDIA BAIXA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Zurich Blk BT" panose="020B0804030502030204" pitchFamily="34" charset="0"/>
                <a:ea typeface="+mn-ea"/>
                <a:cs typeface="+mn-cs"/>
              </a:rPr>
              <a:t>R$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Zurich Blk BT" panose="020B0804030502030204" pitchFamily="34" charset="0"/>
                <a:ea typeface="+mn-ea"/>
                <a:cs typeface="+mn-cs"/>
              </a:rPr>
              <a:t>1.642</a:t>
            </a:r>
            <a:endParaRPr kumimoji="0" lang="pt-BR" sz="1400" b="0" i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Zurich Blk BT" panose="020B0804030502030204" pitchFamily="34" charset="0"/>
              <a:ea typeface="+mn-ea"/>
              <a:cs typeface="+mn-cs"/>
            </a:endParaRPr>
          </a:p>
        </p:txBody>
      </p:sp>
      <p:sp>
        <p:nvSpPr>
          <p:cNvPr id="16" name="CaixaDeTexto 1">
            <a:extLst>
              <a:ext uri="{FF2B5EF4-FFF2-40B4-BE49-F238E27FC236}">
                <a16:creationId xmlns:a16="http://schemas.microsoft.com/office/drawing/2014/main" id="{1C240AA6-C79D-8AC3-68AD-EF33BEDF1C51}"/>
              </a:ext>
            </a:extLst>
          </p:cNvPr>
          <p:cNvSpPr txBox="1"/>
          <p:nvPr/>
        </p:nvSpPr>
        <p:spPr>
          <a:xfrm>
            <a:off x="4258733" y="4055802"/>
            <a:ext cx="1683384" cy="1033721"/>
          </a:xfrm>
          <a:prstGeom prst="rect">
            <a:avLst/>
          </a:prstGeom>
        </p:spPr>
        <p:txBody>
          <a:bodyPr wrap="squar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Zurich Blk BT" panose="020B0804030502030204" pitchFamily="34" charset="0"/>
                <a:ea typeface="+mn-ea"/>
                <a:cs typeface="+mn-cs"/>
              </a:rPr>
              <a:t>BAIXA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Zurich Blk BT" panose="020B0804030502030204" pitchFamily="34" charset="0"/>
                <a:ea typeface="+mn-ea"/>
                <a:cs typeface="+mn-cs"/>
              </a:rPr>
              <a:t>R$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Zurich Blk BT" panose="020B0804030502030204" pitchFamily="34" charset="0"/>
                <a:ea typeface="+mn-ea"/>
                <a:cs typeface="+mn-cs"/>
              </a:rPr>
              <a:t>1.091</a:t>
            </a:r>
            <a:endParaRPr kumimoji="0" lang="pt-BR" sz="1400" b="0" i="1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60000"/>
                  <a:lumOff val="40000"/>
                </a:srgbClr>
              </a:solidFill>
              <a:effectLst/>
              <a:uLnTx/>
              <a:uFillTx/>
              <a:latin typeface="Zurich Blk BT" panose="020B0804030502030204" pitchFamily="34" charset="0"/>
              <a:ea typeface="+mn-ea"/>
              <a:cs typeface="+mn-cs"/>
            </a:endParaRPr>
          </a:p>
        </p:txBody>
      </p:sp>
      <p:sp>
        <p:nvSpPr>
          <p:cNvPr id="17" name="CaixaDeTexto 1">
            <a:extLst>
              <a:ext uri="{FF2B5EF4-FFF2-40B4-BE49-F238E27FC236}">
                <a16:creationId xmlns:a16="http://schemas.microsoft.com/office/drawing/2014/main" id="{31687D4A-2CBF-E5DB-1977-BE16AC5D3450}"/>
              </a:ext>
            </a:extLst>
          </p:cNvPr>
          <p:cNvSpPr txBox="1"/>
          <p:nvPr/>
        </p:nvSpPr>
        <p:spPr>
          <a:xfrm>
            <a:off x="8536741" y="3726152"/>
            <a:ext cx="1431985" cy="914745"/>
          </a:xfrm>
          <a:prstGeom prst="rect">
            <a:avLst/>
          </a:prstGeom>
        </p:spPr>
        <p:txBody>
          <a:bodyPr wrap="squar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Zurich Blk BT" panose="020B0804030502030204" pitchFamily="34" charset="0"/>
                <a:ea typeface="+mn-ea"/>
                <a:cs typeface="+mn-cs"/>
              </a:rPr>
              <a:t>MÉDIA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Zurich Blk BT" panose="020B0804030502030204" pitchFamily="34" charset="0"/>
                <a:ea typeface="+mn-ea"/>
                <a:cs typeface="+mn-cs"/>
              </a:rPr>
              <a:t>R$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Zurich Blk BT" panose="020B0804030502030204" pitchFamily="34" charset="0"/>
                <a:ea typeface="+mn-ea"/>
                <a:cs typeface="+mn-cs"/>
              </a:rPr>
              <a:t>2.785</a:t>
            </a:r>
            <a:endParaRPr kumimoji="0" lang="pt-BR" sz="1400" b="0" i="1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Zurich Blk BT" panose="020B08040305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Zurich Blk BT" panose="020B0804030502030204" pitchFamily="34" charset="0"/>
              <a:ea typeface="+mn-ea"/>
              <a:cs typeface="+mn-cs"/>
            </a:endParaRPr>
          </a:p>
        </p:txBody>
      </p:sp>
      <p:sp>
        <p:nvSpPr>
          <p:cNvPr id="18" name="CaixaDeTexto 1">
            <a:extLst>
              <a:ext uri="{FF2B5EF4-FFF2-40B4-BE49-F238E27FC236}">
                <a16:creationId xmlns:a16="http://schemas.microsoft.com/office/drawing/2014/main" id="{8246EB72-B2D8-AFA0-6EFC-1976298B1521}"/>
              </a:ext>
            </a:extLst>
          </p:cNvPr>
          <p:cNvSpPr txBox="1"/>
          <p:nvPr/>
        </p:nvSpPr>
        <p:spPr>
          <a:xfrm>
            <a:off x="1908221" y="5175206"/>
            <a:ext cx="2177265" cy="550393"/>
          </a:xfrm>
          <a:prstGeom prst="rect">
            <a:avLst/>
          </a:prstGeom>
        </p:spPr>
        <p:txBody>
          <a:bodyPr wrap="squar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Zurich Cn BT" panose="020B0506020202040204" pitchFamily="34" charset="0"/>
                <a:ea typeface="+mn-ea"/>
                <a:cs typeface="+mn-cs"/>
              </a:rPr>
              <a:t>24%</a:t>
            </a:r>
            <a:endParaRPr kumimoji="0" lang="pt-BR" sz="2000" b="1" i="1" u="none" strike="noStrike" kern="1200" cap="none" spc="0" normalizeH="0" baseline="0" noProof="0" dirty="0">
              <a:ln>
                <a:noFill/>
              </a:ln>
              <a:solidFill>
                <a:srgbClr val="FF66CC"/>
              </a:solidFill>
              <a:effectLst/>
              <a:uLnTx/>
              <a:uFillTx/>
              <a:latin typeface="Zurich Cn BT" panose="020B0506020202040204" pitchFamily="34" charset="0"/>
              <a:ea typeface="+mn-ea"/>
              <a:cs typeface="+mn-cs"/>
            </a:endParaRPr>
          </a:p>
        </p:txBody>
      </p:sp>
      <p:sp>
        <p:nvSpPr>
          <p:cNvPr id="19" name="CaixaDeTexto 1">
            <a:extLst>
              <a:ext uri="{FF2B5EF4-FFF2-40B4-BE49-F238E27FC236}">
                <a16:creationId xmlns:a16="http://schemas.microsoft.com/office/drawing/2014/main" id="{D88230AA-6641-BC27-234F-C62EAA51CD82}"/>
              </a:ext>
            </a:extLst>
          </p:cNvPr>
          <p:cNvSpPr txBox="1"/>
          <p:nvPr/>
        </p:nvSpPr>
        <p:spPr>
          <a:xfrm>
            <a:off x="4278124" y="5175206"/>
            <a:ext cx="1664211" cy="550393"/>
          </a:xfrm>
          <a:prstGeom prst="rect">
            <a:avLst/>
          </a:prstGeom>
        </p:spPr>
        <p:txBody>
          <a:bodyPr wrap="squar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Zurich Cn BT" panose="020B0506020202040204" pitchFamily="34" charset="0"/>
                <a:ea typeface="+mn-ea"/>
                <a:cs typeface="+mn-cs"/>
              </a:rPr>
              <a:t>19%</a:t>
            </a:r>
            <a:endParaRPr kumimoji="0" lang="pt-BR" sz="2000" b="0" i="1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60000"/>
                  <a:lumOff val="40000"/>
                </a:srgbClr>
              </a:solidFill>
              <a:effectLst/>
              <a:uLnTx/>
              <a:uFillTx/>
              <a:latin typeface="Zurich Cn BT" panose="020B0506020202040204" pitchFamily="34" charset="0"/>
              <a:ea typeface="+mn-ea"/>
              <a:cs typeface="+mn-cs"/>
            </a:endParaRPr>
          </a:p>
        </p:txBody>
      </p:sp>
      <p:sp>
        <p:nvSpPr>
          <p:cNvPr id="20" name="CaixaDeTexto 1">
            <a:extLst>
              <a:ext uri="{FF2B5EF4-FFF2-40B4-BE49-F238E27FC236}">
                <a16:creationId xmlns:a16="http://schemas.microsoft.com/office/drawing/2014/main" id="{96D787A0-5990-59D0-4B26-3AEB43520021}"/>
              </a:ext>
            </a:extLst>
          </p:cNvPr>
          <p:cNvSpPr txBox="1"/>
          <p:nvPr/>
        </p:nvSpPr>
        <p:spPr>
          <a:xfrm>
            <a:off x="5758347" y="5175206"/>
            <a:ext cx="2856319" cy="550393"/>
          </a:xfrm>
          <a:prstGeom prst="rect">
            <a:avLst/>
          </a:prstGeom>
        </p:spPr>
        <p:txBody>
          <a:bodyPr wrap="squar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Zurich Cn BT" panose="020B0506020202040204" pitchFamily="34" charset="0"/>
                <a:ea typeface="+mn-ea"/>
                <a:cs typeface="+mn-cs"/>
              </a:rPr>
              <a:t>31%</a:t>
            </a:r>
            <a:endParaRPr kumimoji="0" lang="pt-BR" sz="2000" b="0" i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Zurich Cn BT" panose="020B0506020202040204" pitchFamily="34" charset="0"/>
              <a:ea typeface="+mn-ea"/>
              <a:cs typeface="+mn-cs"/>
            </a:endParaRPr>
          </a:p>
        </p:txBody>
      </p:sp>
      <p:sp>
        <p:nvSpPr>
          <p:cNvPr id="21" name="CaixaDeTexto 1">
            <a:extLst>
              <a:ext uri="{FF2B5EF4-FFF2-40B4-BE49-F238E27FC236}">
                <a16:creationId xmlns:a16="http://schemas.microsoft.com/office/drawing/2014/main" id="{3D6E442A-CB03-84DB-0C2C-092BA624DAC8}"/>
              </a:ext>
            </a:extLst>
          </p:cNvPr>
          <p:cNvSpPr txBox="1"/>
          <p:nvPr/>
        </p:nvSpPr>
        <p:spPr>
          <a:xfrm>
            <a:off x="8722510" y="5175206"/>
            <a:ext cx="1139664" cy="550393"/>
          </a:xfrm>
          <a:prstGeom prst="rect">
            <a:avLst/>
          </a:prstGeom>
        </p:spPr>
        <p:txBody>
          <a:bodyPr wrap="squar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Zurich Cn BT" panose="020B0506020202040204" pitchFamily="34" charset="0"/>
                <a:ea typeface="+mn-ea"/>
                <a:cs typeface="+mn-cs"/>
              </a:rPr>
              <a:t>14%</a:t>
            </a:r>
            <a:endParaRPr kumimoji="0" lang="pt-BR" sz="2000" b="0" i="1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Zurich Cn BT" panose="020B0506020202040204" pitchFamily="34" charset="0"/>
              <a:ea typeface="+mn-ea"/>
              <a:cs typeface="+mn-cs"/>
            </a:endParaRPr>
          </a:p>
        </p:txBody>
      </p:sp>
      <p:sp>
        <p:nvSpPr>
          <p:cNvPr id="22" name="CaixaDeTexto 1">
            <a:extLst>
              <a:ext uri="{FF2B5EF4-FFF2-40B4-BE49-F238E27FC236}">
                <a16:creationId xmlns:a16="http://schemas.microsoft.com/office/drawing/2014/main" id="{7E2E4DC7-8F5B-EA8B-A7BC-F83D9184BAFB}"/>
              </a:ext>
            </a:extLst>
          </p:cNvPr>
          <p:cNvSpPr txBox="1"/>
          <p:nvPr/>
        </p:nvSpPr>
        <p:spPr>
          <a:xfrm>
            <a:off x="9862173" y="5175206"/>
            <a:ext cx="524668" cy="550393"/>
          </a:xfrm>
          <a:prstGeom prst="rect">
            <a:avLst/>
          </a:prstGeom>
        </p:spPr>
        <p:txBody>
          <a:bodyPr wrap="squar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Zurich Cn BT" panose="020B0506020202040204" pitchFamily="34" charset="0"/>
                <a:ea typeface="+mn-ea"/>
                <a:cs typeface="+mn-cs"/>
              </a:rPr>
              <a:t>6%</a:t>
            </a:r>
            <a:endParaRPr kumimoji="0" lang="pt-BR" sz="2000" b="0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Zurich Cn BT" panose="020B0506020202040204" pitchFamily="34" charset="0"/>
              <a:ea typeface="+mn-ea"/>
              <a:cs typeface="+mn-cs"/>
            </a:endParaRPr>
          </a:p>
        </p:txBody>
      </p:sp>
      <p:sp>
        <p:nvSpPr>
          <p:cNvPr id="23" name="CaixaDeTexto 1">
            <a:extLst>
              <a:ext uri="{FF2B5EF4-FFF2-40B4-BE49-F238E27FC236}">
                <a16:creationId xmlns:a16="http://schemas.microsoft.com/office/drawing/2014/main" id="{68CDF824-B428-C9C8-8D3E-1741E39DD2C1}"/>
              </a:ext>
            </a:extLst>
          </p:cNvPr>
          <p:cNvSpPr txBox="1"/>
          <p:nvPr/>
        </p:nvSpPr>
        <p:spPr>
          <a:xfrm>
            <a:off x="10353144" y="5175206"/>
            <a:ext cx="524668" cy="550393"/>
          </a:xfrm>
          <a:prstGeom prst="rect">
            <a:avLst/>
          </a:prstGeom>
        </p:spPr>
        <p:txBody>
          <a:bodyPr wrap="squar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Zurich Cn BT" panose="020B0506020202040204" pitchFamily="34" charset="0"/>
                <a:ea typeface="+mn-ea"/>
                <a:cs typeface="+mn-cs"/>
              </a:rPr>
              <a:t>4%</a:t>
            </a:r>
            <a:endParaRPr kumimoji="0" lang="pt-BR" sz="20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Zurich Cn BT" panose="020B0506020202040204" pitchFamily="34" charset="0"/>
              <a:ea typeface="+mn-ea"/>
              <a:cs typeface="+mn-cs"/>
            </a:endParaRPr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C0DBCA30-DD10-9C09-2228-B4C98A254403}"/>
              </a:ext>
            </a:extLst>
          </p:cNvPr>
          <p:cNvGrpSpPr/>
          <p:nvPr/>
        </p:nvGrpSpPr>
        <p:grpSpPr>
          <a:xfrm>
            <a:off x="1912315" y="1108791"/>
            <a:ext cx="9069754" cy="4063832"/>
            <a:chOff x="2454057" y="5097983"/>
            <a:chExt cx="8126821" cy="4038288"/>
          </a:xfrm>
        </p:grpSpPr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15B1872B-5800-4ADC-B5CA-C6C4226991D9}"/>
                </a:ext>
              </a:extLst>
            </p:cNvPr>
            <p:cNvSpPr/>
            <p:nvPr/>
          </p:nvSpPr>
          <p:spPr>
            <a:xfrm>
              <a:off x="2454057" y="8983871"/>
              <a:ext cx="1950907" cy="152400"/>
            </a:xfrm>
            <a:prstGeom prst="rect">
              <a:avLst/>
            </a:prstGeom>
            <a:solidFill>
              <a:srgbClr val="FF66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90494077-9088-D8B3-9092-DD3075905C01}"/>
                </a:ext>
              </a:extLst>
            </p:cNvPr>
            <p:cNvSpPr/>
            <p:nvPr/>
          </p:nvSpPr>
          <p:spPr>
            <a:xfrm>
              <a:off x="4402716" y="8857881"/>
              <a:ext cx="1528073" cy="27839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6511ABC1-C3EF-C20E-98FF-BBC83329F831}"/>
                </a:ext>
              </a:extLst>
            </p:cNvPr>
            <p:cNvSpPr/>
            <p:nvPr/>
          </p:nvSpPr>
          <p:spPr>
            <a:xfrm>
              <a:off x="5928541" y="8715376"/>
              <a:ext cx="2542300" cy="420895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5E1F2E80-9354-2DFC-0DDB-A1C94C30F0C0}"/>
                </a:ext>
              </a:extLst>
            </p:cNvPr>
            <p:cNvSpPr/>
            <p:nvPr/>
          </p:nvSpPr>
          <p:spPr>
            <a:xfrm>
              <a:off x="8468593" y="8419731"/>
              <a:ext cx="1136718" cy="716540"/>
            </a:xfrm>
            <a:prstGeom prst="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75364DC3-1050-20CD-EA70-158DEE779507}"/>
                </a:ext>
              </a:extLst>
            </p:cNvPr>
            <p:cNvSpPr/>
            <p:nvPr/>
          </p:nvSpPr>
          <p:spPr>
            <a:xfrm>
              <a:off x="9603063" y="7948104"/>
              <a:ext cx="489005" cy="1188167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0C8AC314-50CA-61CF-0174-647D1858582E}"/>
                </a:ext>
              </a:extLst>
            </p:cNvPr>
            <p:cNvSpPr/>
            <p:nvPr/>
          </p:nvSpPr>
          <p:spPr>
            <a:xfrm>
              <a:off x="10089820" y="7256594"/>
              <a:ext cx="325160" cy="187967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1EFB3B47-BD5C-26E5-87F9-8B21E664DA23}"/>
                </a:ext>
              </a:extLst>
            </p:cNvPr>
            <p:cNvSpPr/>
            <p:nvPr/>
          </p:nvSpPr>
          <p:spPr>
            <a:xfrm>
              <a:off x="10412730" y="5097983"/>
              <a:ext cx="168148" cy="403828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32" name="CaixaDeTexto 1">
            <a:extLst>
              <a:ext uri="{FF2B5EF4-FFF2-40B4-BE49-F238E27FC236}">
                <a16:creationId xmlns:a16="http://schemas.microsoft.com/office/drawing/2014/main" id="{5677EA90-3243-A9EC-AEC5-004B373A6883}"/>
              </a:ext>
            </a:extLst>
          </p:cNvPr>
          <p:cNvSpPr txBox="1"/>
          <p:nvPr/>
        </p:nvSpPr>
        <p:spPr>
          <a:xfrm>
            <a:off x="10873449" y="5175206"/>
            <a:ext cx="524668" cy="550393"/>
          </a:xfrm>
          <a:prstGeom prst="rect">
            <a:avLst/>
          </a:prstGeom>
        </p:spPr>
        <p:txBody>
          <a:bodyPr wrap="squar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Zurich Cn BT" panose="020B0506020202040204" pitchFamily="34" charset="0"/>
                <a:ea typeface="+mn-ea"/>
                <a:cs typeface="+mn-cs"/>
              </a:rPr>
              <a:t>2%</a:t>
            </a:r>
            <a:endParaRPr kumimoji="0" lang="pt-BR" sz="20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Zurich Cn BT" panose="020B0506020202040204" pitchFamily="34" charset="0"/>
              <a:ea typeface="+mn-ea"/>
              <a:cs typeface="+mn-cs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24CB5EF0-55BF-00D2-51E9-512C3F5B630C}"/>
              </a:ext>
            </a:extLst>
          </p:cNvPr>
          <p:cNvSpPr txBox="1"/>
          <p:nvPr/>
        </p:nvSpPr>
        <p:spPr>
          <a:xfrm>
            <a:off x="1921250" y="5675933"/>
            <a:ext cx="2147662" cy="340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urich BT" panose="020B0603020202030204" pitchFamily="34" charset="0"/>
                <a:ea typeface="+mn-ea"/>
                <a:cs typeface="+mn-cs"/>
              </a:rPr>
              <a:t>n</a:t>
            </a:r>
            <a:r>
              <a:rPr kumimoji="0" lang="pt-BR" sz="1600" b="0" i="0" u="sng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urich BT" panose="020B0603020202030204" pitchFamily="34" charset="0"/>
                <a:ea typeface="+mn-ea"/>
                <a:cs typeface="+mn-cs"/>
              </a:rPr>
              <a:t>o</a:t>
            </a: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urich BT" panose="020B0603020202030204" pitchFamily="34" charset="0"/>
                <a:ea typeface="+mn-ea"/>
                <a:cs typeface="+mn-cs"/>
              </a:rPr>
              <a:t> Consumidores</a:t>
            </a:r>
          </a:p>
        </p:txBody>
      </p:sp>
      <p:cxnSp>
        <p:nvCxnSpPr>
          <p:cNvPr id="34" name="Conector de Seta Reta 33">
            <a:extLst>
              <a:ext uri="{FF2B5EF4-FFF2-40B4-BE49-F238E27FC236}">
                <a16:creationId xmlns:a16="http://schemas.microsoft.com/office/drawing/2014/main" id="{EBF4F5B7-46F7-DC81-7D8E-77FAF5E8F244}"/>
              </a:ext>
            </a:extLst>
          </p:cNvPr>
          <p:cNvCxnSpPr>
            <a:cxnSpLocks/>
            <a:stCxn id="33" idx="3"/>
          </p:cNvCxnSpPr>
          <p:nvPr/>
        </p:nvCxnSpPr>
        <p:spPr>
          <a:xfrm>
            <a:off x="4068912" y="5846281"/>
            <a:ext cx="6989359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de Seta Reta 34">
            <a:extLst>
              <a:ext uri="{FF2B5EF4-FFF2-40B4-BE49-F238E27FC236}">
                <a16:creationId xmlns:a16="http://schemas.microsoft.com/office/drawing/2014/main" id="{6187C7AC-3656-B612-326F-296396A194F2}"/>
              </a:ext>
            </a:extLst>
          </p:cNvPr>
          <p:cNvCxnSpPr>
            <a:cxnSpLocks/>
          </p:cNvCxnSpPr>
          <p:nvPr/>
        </p:nvCxnSpPr>
        <p:spPr>
          <a:xfrm flipV="1">
            <a:off x="1575042" y="1996330"/>
            <a:ext cx="0" cy="2722215"/>
          </a:xfrm>
          <a:prstGeom prst="straightConnector1">
            <a:avLst/>
          </a:prstGeom>
          <a:ln w="38100"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8424429A-2A98-F148-A840-9504E449FDC7}"/>
              </a:ext>
            </a:extLst>
          </p:cNvPr>
          <p:cNvSpPr txBox="1"/>
          <p:nvPr/>
        </p:nvSpPr>
        <p:spPr>
          <a:xfrm rot="16200000">
            <a:off x="348008" y="3069644"/>
            <a:ext cx="1936554" cy="377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urich BT" panose="020B0603020202030204" pitchFamily="34" charset="0"/>
                <a:ea typeface="+mn-ea"/>
                <a:cs typeface="+mn-cs"/>
              </a:rPr>
              <a:t>Renda</a:t>
            </a:r>
          </a:p>
        </p:txBody>
      </p: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id="{96A33C43-EC9E-5337-34A5-4F57B6AB7A2B}"/>
              </a:ext>
            </a:extLst>
          </p:cNvPr>
          <p:cNvCxnSpPr>
            <a:cxnSpLocks/>
          </p:cNvCxnSpPr>
          <p:nvPr/>
        </p:nvCxnSpPr>
        <p:spPr>
          <a:xfrm flipV="1">
            <a:off x="1908221" y="2198663"/>
            <a:ext cx="0" cy="26938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id="{68583F92-0DC5-46A4-CFE4-A3D7A8F6B126}"/>
              </a:ext>
            </a:extLst>
          </p:cNvPr>
          <p:cNvCxnSpPr>
            <a:cxnSpLocks/>
          </p:cNvCxnSpPr>
          <p:nvPr/>
        </p:nvCxnSpPr>
        <p:spPr>
          <a:xfrm flipH="1" flipV="1">
            <a:off x="8615324" y="2198663"/>
            <a:ext cx="16903" cy="21793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de Seta Reta 38">
            <a:extLst>
              <a:ext uri="{FF2B5EF4-FFF2-40B4-BE49-F238E27FC236}">
                <a16:creationId xmlns:a16="http://schemas.microsoft.com/office/drawing/2014/main" id="{2926F8D9-B34A-A4FD-30DA-5A415087D957}"/>
              </a:ext>
            </a:extLst>
          </p:cNvPr>
          <p:cNvCxnSpPr>
            <a:cxnSpLocks/>
          </p:cNvCxnSpPr>
          <p:nvPr/>
        </p:nvCxnSpPr>
        <p:spPr>
          <a:xfrm>
            <a:off x="7080529" y="2889955"/>
            <a:ext cx="1456213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de Seta Reta 39">
            <a:extLst>
              <a:ext uri="{FF2B5EF4-FFF2-40B4-BE49-F238E27FC236}">
                <a16:creationId xmlns:a16="http://schemas.microsoft.com/office/drawing/2014/main" id="{84DDD04D-B126-50F3-FC9C-9B1AFD288C53}"/>
              </a:ext>
            </a:extLst>
          </p:cNvPr>
          <p:cNvCxnSpPr>
            <a:cxnSpLocks/>
          </p:cNvCxnSpPr>
          <p:nvPr/>
        </p:nvCxnSpPr>
        <p:spPr>
          <a:xfrm flipH="1">
            <a:off x="2010759" y="2889955"/>
            <a:ext cx="1479145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3A43B3FA-0EC7-1786-0BD2-7BF807D96D26}"/>
              </a:ext>
            </a:extLst>
          </p:cNvPr>
          <p:cNvSpPr txBox="1"/>
          <p:nvPr/>
        </p:nvSpPr>
        <p:spPr>
          <a:xfrm>
            <a:off x="3506807" y="2177034"/>
            <a:ext cx="3556818" cy="1331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74% do total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das famílias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1E53E0D-2747-01A7-3595-EEDC855D82B0}"/>
              </a:ext>
            </a:extLst>
          </p:cNvPr>
          <p:cNvSpPr txBox="1"/>
          <p:nvPr/>
        </p:nvSpPr>
        <p:spPr>
          <a:xfrm>
            <a:off x="392528" y="1157494"/>
            <a:ext cx="9346835" cy="836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REPRESENTATIVIDADE DAS FAMÍLIAS POR CLASSE E RENDA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Perfil da população brasileira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4E90275-8597-ABA8-2AC3-09015F7420E3}"/>
              </a:ext>
            </a:extLst>
          </p:cNvPr>
          <p:cNvSpPr txBox="1"/>
          <p:nvPr/>
        </p:nvSpPr>
        <p:spPr>
          <a:xfrm>
            <a:off x="88607" y="20100"/>
            <a:ext cx="711996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O CASHBACK É SOLUÇÃO 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 Black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INEFICAZ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Black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NO SETOR DE ALIMENTOS!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79EF65C9-CD98-09EC-7199-071596734F67}"/>
              </a:ext>
            </a:extLst>
          </p:cNvPr>
          <p:cNvSpPr/>
          <p:nvPr/>
        </p:nvSpPr>
        <p:spPr>
          <a:xfrm>
            <a:off x="1889181" y="6131441"/>
            <a:ext cx="2889647" cy="569731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CASHBACK</a:t>
            </a:r>
          </a:p>
        </p:txBody>
      </p:sp>
      <p:cxnSp>
        <p:nvCxnSpPr>
          <p:cNvPr id="44" name="Conector reto 43">
            <a:extLst>
              <a:ext uri="{FF2B5EF4-FFF2-40B4-BE49-F238E27FC236}">
                <a16:creationId xmlns:a16="http://schemas.microsoft.com/office/drawing/2014/main" id="{A20E00F3-0A88-2099-222B-88F7DD10034F}"/>
              </a:ext>
            </a:extLst>
          </p:cNvPr>
          <p:cNvCxnSpPr>
            <a:cxnSpLocks/>
          </p:cNvCxnSpPr>
          <p:nvPr/>
        </p:nvCxnSpPr>
        <p:spPr>
          <a:xfrm flipH="1">
            <a:off x="1896448" y="4996397"/>
            <a:ext cx="7679" cy="1105820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to 48">
            <a:extLst>
              <a:ext uri="{FF2B5EF4-FFF2-40B4-BE49-F238E27FC236}">
                <a16:creationId xmlns:a16="http://schemas.microsoft.com/office/drawing/2014/main" id="{6A4127AA-DCAD-768E-EFC1-AAF27F13CEA0}"/>
              </a:ext>
            </a:extLst>
          </p:cNvPr>
          <p:cNvCxnSpPr>
            <a:cxnSpLocks/>
          </p:cNvCxnSpPr>
          <p:nvPr/>
        </p:nvCxnSpPr>
        <p:spPr>
          <a:xfrm>
            <a:off x="4780020" y="4889889"/>
            <a:ext cx="0" cy="1242182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to 50">
            <a:extLst>
              <a:ext uri="{FF2B5EF4-FFF2-40B4-BE49-F238E27FC236}">
                <a16:creationId xmlns:a16="http://schemas.microsoft.com/office/drawing/2014/main" id="{64FD4C52-5034-E10E-6DC2-E23207B5ED38}"/>
              </a:ext>
            </a:extLst>
          </p:cNvPr>
          <p:cNvCxnSpPr>
            <a:cxnSpLocks/>
          </p:cNvCxnSpPr>
          <p:nvPr/>
        </p:nvCxnSpPr>
        <p:spPr>
          <a:xfrm flipV="1">
            <a:off x="1904127" y="4996397"/>
            <a:ext cx="2151755" cy="10886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to 53">
            <a:extLst>
              <a:ext uri="{FF2B5EF4-FFF2-40B4-BE49-F238E27FC236}">
                <a16:creationId xmlns:a16="http://schemas.microsoft.com/office/drawing/2014/main" id="{3256D79A-A0FA-E1DC-2EF6-DBCBBA12AF94}"/>
              </a:ext>
            </a:extLst>
          </p:cNvPr>
          <p:cNvCxnSpPr>
            <a:cxnSpLocks/>
          </p:cNvCxnSpPr>
          <p:nvPr/>
        </p:nvCxnSpPr>
        <p:spPr>
          <a:xfrm flipV="1">
            <a:off x="4048322" y="4854961"/>
            <a:ext cx="758509" cy="7470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to 56">
            <a:extLst>
              <a:ext uri="{FF2B5EF4-FFF2-40B4-BE49-F238E27FC236}">
                <a16:creationId xmlns:a16="http://schemas.microsoft.com/office/drawing/2014/main" id="{E12D3387-E035-F9DD-2298-E9E75E5FA8D6}"/>
              </a:ext>
            </a:extLst>
          </p:cNvPr>
          <p:cNvCxnSpPr>
            <a:cxnSpLocks/>
          </p:cNvCxnSpPr>
          <p:nvPr/>
        </p:nvCxnSpPr>
        <p:spPr>
          <a:xfrm>
            <a:off x="4062737" y="4882020"/>
            <a:ext cx="2563" cy="161414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5967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Forma&#10;&#10;Descrição gerada automaticamente">
            <a:extLst>
              <a:ext uri="{FF2B5EF4-FFF2-40B4-BE49-F238E27FC236}">
                <a16:creationId xmlns:a16="http://schemas.microsoft.com/office/drawing/2014/main" id="{20285679-966F-C1CC-EADD-B6E5A42A8B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5759DB37-E33D-C58C-FF64-2F15FB7A9F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03297" y="211449"/>
            <a:ext cx="2741096" cy="35753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4E90275-8597-ABA8-2AC3-09015F7420E3}"/>
              </a:ext>
            </a:extLst>
          </p:cNvPr>
          <p:cNvSpPr txBox="1"/>
          <p:nvPr/>
        </p:nvSpPr>
        <p:spPr>
          <a:xfrm>
            <a:off x="331563" y="211449"/>
            <a:ext cx="85401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 Black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PRINCIPAIS PLEITOS DA ABRAS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8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200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 RESUMO: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04233A1-82EE-E1A2-0674-85B76F91D2D9}"/>
              </a:ext>
            </a:extLst>
          </p:cNvPr>
          <p:cNvSpPr txBox="1"/>
          <p:nvPr/>
        </p:nvSpPr>
        <p:spPr>
          <a:xfrm>
            <a:off x="719773" y="2238780"/>
            <a:ext cx="11472227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t-BR" sz="2800" b="1" dirty="0">
                <a:solidFill>
                  <a:srgbClr val="02D9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MANTER</a:t>
            </a:r>
            <a:r>
              <a:rPr lang="pt-BR" sz="28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neutra a Carga Tributária no Varejo </a:t>
            </a:r>
            <a:r>
              <a:rPr lang="pt-BR" sz="2800" i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(manter em 13,8%) </a:t>
            </a:r>
          </a:p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t-BR" sz="2800" b="1" dirty="0">
                <a:solidFill>
                  <a:srgbClr val="02D9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AMPLIAR </a:t>
            </a:r>
            <a:r>
              <a:rPr lang="pt-BR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listas da CBNA e de Alimentos e PHL com 60% de redução </a:t>
            </a:r>
          </a:p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t-BR" sz="2800" b="1" dirty="0">
                <a:solidFill>
                  <a:srgbClr val="02D9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EXCLUIR</a:t>
            </a:r>
            <a:r>
              <a:rPr lang="pt-BR" sz="28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Bebidas </a:t>
            </a:r>
            <a:r>
              <a:rPr lang="pt-BR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Açucaradas do Seletivo </a:t>
            </a:r>
            <a:r>
              <a:rPr lang="pt-BR" sz="28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(Ficam na Alíquota Plena) </a:t>
            </a:r>
          </a:p>
          <a:p>
            <a:pPr marL="514350" marR="0" lvl="0" indent="-5143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pt-BR" sz="2800" b="1" dirty="0">
                <a:solidFill>
                  <a:srgbClr val="02D9F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REVER </a:t>
            </a:r>
            <a:r>
              <a:rPr lang="pt-BR" sz="2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Avaliação Quinquenal para excluir CBNA </a:t>
            </a:r>
            <a:r>
              <a:rPr lang="pt-BR" sz="28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(Não inclui o </a:t>
            </a:r>
            <a:r>
              <a:rPr lang="pt-BR" sz="28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art</a:t>
            </a:r>
            <a:r>
              <a:rPr lang="pt-BR" sz="28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8º)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958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B120D-1579-ED3E-39E1-9BB69784A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Forma&#10;&#10;Descrição gerada automaticamente">
            <a:extLst>
              <a:ext uri="{FF2B5EF4-FFF2-40B4-BE49-F238E27FC236}">
                <a16:creationId xmlns:a16="http://schemas.microsoft.com/office/drawing/2014/main" id="{7267889F-6E80-8BC5-ACA0-2F84E1090E1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243442A4-C2C2-3C07-4994-0A7EE5486C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03297" y="211449"/>
            <a:ext cx="2741096" cy="35753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E6124AE-EE27-1C85-F865-2098581EC486}"/>
              </a:ext>
            </a:extLst>
          </p:cNvPr>
          <p:cNvSpPr txBox="1"/>
          <p:nvPr/>
        </p:nvSpPr>
        <p:spPr>
          <a:xfrm>
            <a:off x="247607" y="211449"/>
            <a:ext cx="610001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Agradecimento Especial</a:t>
            </a:r>
            <a:endParaRPr lang="pt-PT" sz="22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176A660-8F76-A99E-B059-0244E0D722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457" t="18669" r="50097" b="72774"/>
          <a:stretch/>
        </p:blipFill>
        <p:spPr>
          <a:xfrm>
            <a:off x="790464" y="809976"/>
            <a:ext cx="2249012" cy="586854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4ABE8261-98EE-6C51-2687-E2995EF645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62" t="30457" r="81397" b="47843"/>
          <a:stretch/>
        </p:blipFill>
        <p:spPr>
          <a:xfrm>
            <a:off x="292867" y="3970380"/>
            <a:ext cx="1577745" cy="1488143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BBC5E5CD-DC69-F460-1D61-E89274DBC2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456" t="30327" r="68603" b="47973"/>
          <a:stretch/>
        </p:blipFill>
        <p:spPr>
          <a:xfrm>
            <a:off x="318003" y="2144650"/>
            <a:ext cx="1577745" cy="1488143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80114C95-C4A4-3311-3F2E-C9058E6DC4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690" t="31782" r="53281" b="48627"/>
          <a:stretch/>
        </p:blipFill>
        <p:spPr>
          <a:xfrm>
            <a:off x="2214746" y="2198731"/>
            <a:ext cx="1588463" cy="1343498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375330A1-B31E-08F8-8F77-331683D067E1}"/>
              </a:ext>
            </a:extLst>
          </p:cNvPr>
          <p:cNvGrpSpPr/>
          <p:nvPr/>
        </p:nvGrpSpPr>
        <p:grpSpPr>
          <a:xfrm>
            <a:off x="2225464" y="3953811"/>
            <a:ext cx="1577745" cy="1488143"/>
            <a:chOff x="2302908" y="3253877"/>
            <a:chExt cx="1577745" cy="1488143"/>
          </a:xfrm>
        </p:grpSpPr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6548CB61-3BA0-4553-16D9-533968E4D6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662" t="30457" r="81397" b="47843"/>
            <a:stretch/>
          </p:blipFill>
          <p:spPr>
            <a:xfrm>
              <a:off x="2302908" y="3253877"/>
              <a:ext cx="1577745" cy="1488143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E3782F3-9A38-242A-EB9F-E947185CA3F1}"/>
                </a:ext>
              </a:extLst>
            </p:cNvPr>
            <p:cNvSpPr/>
            <p:nvPr/>
          </p:nvSpPr>
          <p:spPr>
            <a:xfrm>
              <a:off x="2340225" y="3352963"/>
              <a:ext cx="1334250" cy="1389057"/>
            </a:xfrm>
            <a:prstGeom prst="ellipse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23" name="Imagem 22">
            <a:extLst>
              <a:ext uri="{FF2B5EF4-FFF2-40B4-BE49-F238E27FC236}">
                <a16:creationId xmlns:a16="http://schemas.microsoft.com/office/drawing/2014/main" id="{49E98560-8D1E-979B-5FB9-5AFF9DECF56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344" t="30292" r="38116" b="47953"/>
          <a:stretch/>
        </p:blipFill>
        <p:spPr>
          <a:xfrm>
            <a:off x="4812439" y="1499511"/>
            <a:ext cx="1406907" cy="1491916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7211BB3-9619-EA54-D22C-C086CB55AB1C}"/>
              </a:ext>
            </a:extLst>
          </p:cNvPr>
          <p:cNvSpPr/>
          <p:nvPr/>
        </p:nvSpPr>
        <p:spPr>
          <a:xfrm>
            <a:off x="4872056" y="4903560"/>
            <a:ext cx="1336896" cy="1358840"/>
          </a:xfrm>
          <a:prstGeom prst="ellipse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8B1B062-6735-E93B-932D-E03F80C94184}"/>
              </a:ext>
            </a:extLst>
          </p:cNvPr>
          <p:cNvSpPr/>
          <p:nvPr/>
        </p:nvSpPr>
        <p:spPr>
          <a:xfrm>
            <a:off x="6654159" y="4903560"/>
            <a:ext cx="1283316" cy="1336872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25BCA9C-6EC0-998D-AC97-64B2B915AE48}"/>
              </a:ext>
            </a:extLst>
          </p:cNvPr>
          <p:cNvSpPr/>
          <p:nvPr/>
        </p:nvSpPr>
        <p:spPr>
          <a:xfrm>
            <a:off x="8382683" y="4870830"/>
            <a:ext cx="1336895" cy="1358840"/>
          </a:xfrm>
          <a:prstGeom prst="ellipse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A35DD5D-8949-0C8E-C063-8CCE1104A5D8}"/>
              </a:ext>
            </a:extLst>
          </p:cNvPr>
          <p:cNvSpPr/>
          <p:nvPr/>
        </p:nvSpPr>
        <p:spPr>
          <a:xfrm>
            <a:off x="8369213" y="1568748"/>
            <a:ext cx="1283087" cy="1304149"/>
          </a:xfrm>
          <a:prstGeom prst="ellipse">
            <a:avLst/>
          </a:pr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9BDA6747-8B16-8CE8-9E6A-BAC05D8C67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207" t="30292" r="25850" b="47953"/>
          <a:stretch/>
        </p:blipFill>
        <p:spPr>
          <a:xfrm>
            <a:off x="4812439" y="3201535"/>
            <a:ext cx="1456131" cy="1491916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499C9C46-7523-2FF8-2E82-3D6230CD0A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4150" t="30292" r="15324" b="47953"/>
          <a:stretch/>
        </p:blipFill>
        <p:spPr>
          <a:xfrm>
            <a:off x="6731249" y="1474865"/>
            <a:ext cx="1283321" cy="1491916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5109BC3C-8513-3479-6336-79428A0E90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5655" t="30292" r="3819" b="47953"/>
          <a:stretch/>
        </p:blipFill>
        <p:spPr>
          <a:xfrm>
            <a:off x="6639029" y="3198037"/>
            <a:ext cx="1283321" cy="1491916"/>
          </a:xfrm>
          <a:prstGeom prst="rect">
            <a:avLst/>
          </a:prstGeom>
          <a:noFill/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EDBBCEA8-10DB-A68A-2705-6B24DC5B2ED0}"/>
              </a:ext>
            </a:extLst>
          </p:cNvPr>
          <p:cNvSpPr/>
          <p:nvPr/>
        </p:nvSpPr>
        <p:spPr>
          <a:xfrm>
            <a:off x="8409470" y="3320842"/>
            <a:ext cx="1283322" cy="1265937"/>
          </a:xfrm>
          <a:prstGeom prst="ellipse">
            <a:avLst/>
          </a:prstGeom>
          <a:blipFill dpi="0" rotWithShape="1">
            <a:blip r:embed="rId1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28A0219-618C-309A-84AD-DAE4B96C08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310" t="18669" r="31603" b="72774"/>
          <a:stretch/>
        </p:blipFill>
        <p:spPr>
          <a:xfrm>
            <a:off x="6514958" y="757397"/>
            <a:ext cx="2814785" cy="58685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D18252E-48D6-0E83-26EA-C5032037259D}"/>
              </a:ext>
            </a:extLst>
          </p:cNvPr>
          <p:cNvSpPr/>
          <p:nvPr/>
        </p:nvSpPr>
        <p:spPr>
          <a:xfrm>
            <a:off x="10175721" y="3290960"/>
            <a:ext cx="1336896" cy="1358840"/>
          </a:xfrm>
          <a:prstGeom prst="ellipse">
            <a:avLst/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8260947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1173</TotalTime>
  <Words>1014</Words>
  <Application>Microsoft Macintosh PowerPoint</Application>
  <PresentationFormat>Ecrã Panorâmico</PresentationFormat>
  <Paragraphs>324</Paragraphs>
  <Slides>19</Slides>
  <Notes>18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12</vt:i4>
      </vt:variant>
      <vt:variant>
        <vt:lpstr>Tema</vt:lpstr>
      </vt:variant>
      <vt:variant>
        <vt:i4>3</vt:i4>
      </vt:variant>
      <vt:variant>
        <vt:lpstr>Títulos dos diapositivos</vt:lpstr>
      </vt:variant>
      <vt:variant>
        <vt:i4>19</vt:i4>
      </vt:variant>
    </vt:vector>
  </HeadingPairs>
  <TitlesOfParts>
    <vt:vector size="34" baseType="lpstr">
      <vt:lpstr>Aptos</vt:lpstr>
      <vt:lpstr>Aptos Black</vt:lpstr>
      <vt:lpstr>Aptos Display</vt:lpstr>
      <vt:lpstr>Arial</vt:lpstr>
      <vt:lpstr>Calibri</vt:lpstr>
      <vt:lpstr>Calibri Light</vt:lpstr>
      <vt:lpstr>Congenial</vt:lpstr>
      <vt:lpstr>Trebuchet MS</vt:lpstr>
      <vt:lpstr>Wingdings</vt:lpstr>
      <vt:lpstr>Zurich Blk BT</vt:lpstr>
      <vt:lpstr>Zurich BT</vt:lpstr>
      <vt:lpstr>Zurich Cn BT</vt:lpstr>
      <vt:lpstr>Tema do Office</vt:lpstr>
      <vt:lpstr>1_Tema do Office</vt:lpstr>
      <vt:lpstr>5_Tema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Rodrigo Segurado</dc:creator>
  <cp:lastModifiedBy>David Alimandro Corrêa</cp:lastModifiedBy>
  <cp:revision>47</cp:revision>
  <dcterms:created xsi:type="dcterms:W3CDTF">2024-10-21T21:37:59Z</dcterms:created>
  <dcterms:modified xsi:type="dcterms:W3CDTF">2024-10-30T17:39:33Z</dcterms:modified>
</cp:coreProperties>
</file>