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Now Bold" charset="1" panose="00000800000000000000"/>
      <p:regular r:id="rId28"/>
    </p:embeddedFont>
    <p:embeddedFont>
      <p:font typeface="Lato" charset="1" panose="020F0502020204030203"/>
      <p:regular r:id="rId32"/>
    </p:embeddedFont>
    <p:embeddedFont>
      <p:font typeface="Lato Bold" charset="1" panose="020F0502020204030203"/>
      <p:regular r:id="rId33"/>
    </p:embeddedFont>
    <p:embeddedFont>
      <p:font typeface="Now" charset="1" panose="00000500000000000000"/>
      <p:regular r:id="rId36"/>
    </p:embeddedFont>
    <p:embeddedFont>
      <p:font typeface="Lato Italics" charset="1" panose="020F0502020204030203"/>
      <p:regular r:id="rId40"/>
    </p:embeddedFont>
    <p:embeddedFont>
      <p:font typeface="DM Sans Bold" charset="1" panose="00000000000000000000"/>
      <p:regular r:id="rId43"/>
    </p:embeddedFont>
    <p:embeddedFont>
      <p:font typeface="DM Sans" charset="1" panose="0000000000000000000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notesMasters/notesMaster1.xml" Type="http://schemas.openxmlformats.org/officeDocument/2006/relationships/notesMaster"/><Relationship Id="rId3" Target="viewProps.xml" Type="http://schemas.openxmlformats.org/officeDocument/2006/relationships/viewProps"/><Relationship Id="rId30" Target="theme/theme2.xml" Type="http://schemas.openxmlformats.org/officeDocument/2006/relationships/theme"/><Relationship Id="rId31" Target="notesSlides/notesSlide1.xml" Type="http://schemas.openxmlformats.org/officeDocument/2006/relationships/notes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notesSlides/notesSlide2.xml" Type="http://schemas.openxmlformats.org/officeDocument/2006/relationships/notesSlide"/><Relationship Id="rId35" Target="notesSlides/notesSlide3.xml" Type="http://schemas.openxmlformats.org/officeDocument/2006/relationships/notesSlide"/><Relationship Id="rId36" Target="fonts/font36.fntdata" Type="http://schemas.openxmlformats.org/officeDocument/2006/relationships/font"/><Relationship Id="rId37" Target="notesSlides/notesSlide4.xml" Type="http://schemas.openxmlformats.org/officeDocument/2006/relationships/notesSlide"/><Relationship Id="rId38" Target="notesSlides/notesSlide5.xml" Type="http://schemas.openxmlformats.org/officeDocument/2006/relationships/notesSlide"/><Relationship Id="rId39" Target="notesSlides/notesSlide6.xml" Type="http://schemas.openxmlformats.org/officeDocument/2006/relationships/notes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notesSlides/notesSlide7.xml" Type="http://schemas.openxmlformats.org/officeDocument/2006/relationships/notesSlide"/><Relationship Id="rId42" Target="notesSlides/notesSlide8.xml" Type="http://schemas.openxmlformats.org/officeDocument/2006/relationships/notesSlide"/><Relationship Id="rId43" Target="fonts/font43.fntdata" Type="http://schemas.openxmlformats.org/officeDocument/2006/relationships/font"/><Relationship Id="rId44" Target="notesSlides/notesSlide9.xml" Type="http://schemas.openxmlformats.org/officeDocument/2006/relationships/notesSlide"/><Relationship Id="rId45" Target="notesSlides/notesSlide10.xml" Type="http://schemas.openxmlformats.org/officeDocument/2006/relationships/notesSlide"/><Relationship Id="rId46" Target="notesSlides/notesSlide11.xml" Type="http://schemas.openxmlformats.org/officeDocument/2006/relationships/notesSlide"/><Relationship Id="rId47" Target="notesSlides/notesSlide12.xml" Type="http://schemas.openxmlformats.org/officeDocument/2006/relationships/notesSlide"/><Relationship Id="rId48" Target="notesSlides/notesSlide13.xml" Type="http://schemas.openxmlformats.org/officeDocument/2006/relationships/notesSlide"/><Relationship Id="rId49" Target="notesSlides/notesSlide14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15.xml" Type="http://schemas.openxmlformats.org/officeDocument/2006/relationships/notesSlide"/><Relationship Id="rId51" Target="fonts/font51.fntdata" Type="http://schemas.openxmlformats.org/officeDocument/2006/relationships/font"/><Relationship Id="rId52" Target="notesSlides/notesSlide16.xml" Type="http://schemas.openxmlformats.org/officeDocument/2006/relationships/notesSlide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minuto e 17 segundos</a:t>
            </a:r>
          </a:p>
          <a:p>
            <a:r>
              <a:rPr lang="en-US"/>
              <a:t/>
            </a:r>
          </a:p>
          <a:p>
            <a:r>
              <a:rPr lang="en-US"/>
              <a:t>42s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45 segundos</a:t>
            </a:r>
          </a:p>
          <a:p>
            <a:r>
              <a:rPr lang="en-US"/>
              <a:t/>
            </a:r>
          </a:p>
          <a:p>
            <a:r>
              <a:rPr lang="en-US"/>
              <a:t>45s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minutos e 25 segundos</a:t>
            </a:r>
          </a:p>
          <a:p>
            <a:r>
              <a:rPr lang="en-US"/>
              <a:t/>
            </a:r>
          </a:p>
          <a:p>
            <a:r>
              <a:rPr lang="en-US"/>
              <a:t>1 min e 20s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minuto e 10</a:t>
            </a:r>
          </a:p>
          <a:p>
            <a:r>
              <a:rPr lang="en-US"/>
              <a:t/>
            </a:r>
          </a:p>
          <a:p>
            <a:r>
              <a:rPr lang="en-US"/>
              <a:t>60s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minuto e 15 até o slide com a petição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 minutos e 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 segundos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50 segundos</a:t>
            </a:r>
          </a:p>
          <a:p>
            <a:r>
              <a:rPr lang="en-US"/>
              <a:t/>
            </a:r>
          </a:p>
          <a:p>
            <a:r>
              <a:rPr lang="en-US"/>
              <a:t>35s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50 segundos</a:t>
            </a:r>
          </a:p>
          <a:p>
            <a:r>
              <a:rPr lang="en-US"/>
              <a:t/>
            </a:r>
          </a:p>
          <a:p>
            <a:r>
              <a:rPr lang="en-US"/>
              <a:t>32 segundos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minuto e 30 segundos</a:t>
            </a:r>
          </a:p>
          <a:p>
            <a:r>
              <a:rPr lang="en-US"/>
              <a:t/>
            </a:r>
          </a:p>
          <a:p>
            <a:r>
              <a:rPr lang="en-US"/>
              <a:t>45s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45 segundos</a:t>
            </a:r>
          </a:p>
          <a:p>
            <a:r>
              <a:rPr lang="en-US"/>
              <a:t/>
            </a:r>
          </a:p>
          <a:p>
            <a:r>
              <a:rPr lang="en-US"/>
              <a:t>40s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30 segundos</a:t>
            </a:r>
          </a:p>
          <a:p>
            <a:r>
              <a:rPr lang="en-US"/>
              <a:t/>
            </a:r>
          </a:p>
          <a:p>
            <a:r>
              <a:rPr lang="en-US"/>
              <a:t>30s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40 segundos</a:t>
            </a:r>
          </a:p>
          <a:p>
            <a:r>
              <a:rPr lang="en-US"/>
              <a:t/>
            </a:r>
          </a:p>
          <a:p>
            <a:r>
              <a:rPr lang="en-US"/>
              <a:t>40s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42 segundos</a:t>
            </a:r>
          </a:p>
          <a:p>
            <a:r>
              <a:rPr lang="en-US"/>
              <a:t/>
            </a:r>
          </a:p>
          <a:p>
            <a:r>
              <a:rPr lang="en-US"/>
              <a:t>40s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minuto e 20 segundos</a:t>
            </a:r>
          </a:p>
          <a:p>
            <a:r>
              <a:rPr lang="en-US"/>
              <a:t/>
            </a:r>
          </a:p>
          <a:p>
            <a:r>
              <a:rPr lang="en-US"/>
              <a:t>45s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Relationship Id="rId7" Target="../media/image38.png" Type="http://schemas.openxmlformats.org/officeDocument/2006/relationships/image"/><Relationship Id="rId8" Target="../media/image3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4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4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45.png" Type="http://schemas.openxmlformats.org/officeDocument/2006/relationships/image"/><Relationship Id="rId6" Target="../media/image4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49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50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png" Type="http://schemas.openxmlformats.org/officeDocument/2006/relationships/image"/><Relationship Id="rId12" Target="../media/image16.png" Type="http://schemas.openxmlformats.org/officeDocument/2006/relationships/image"/><Relationship Id="rId13" Target="../media/image17.png" Type="http://schemas.openxmlformats.org/officeDocument/2006/relationships/image"/><Relationship Id="rId14" Target="../media/image18.png" Type="http://schemas.openxmlformats.org/officeDocument/2006/relationships/image"/><Relationship Id="rId15" Target="../media/image19.png" Type="http://schemas.openxmlformats.org/officeDocument/2006/relationships/image"/><Relationship Id="rId16" Target="../media/image20.png" Type="http://schemas.openxmlformats.org/officeDocument/2006/relationships/image"/><Relationship Id="rId17" Target="../media/image21.png" Type="http://schemas.openxmlformats.org/officeDocument/2006/relationships/image"/><Relationship Id="rId18" Target="../media/image22.png" Type="http://schemas.openxmlformats.org/officeDocument/2006/relationships/image"/><Relationship Id="rId19" Target="../media/image23.png" Type="http://schemas.openxmlformats.org/officeDocument/2006/relationships/image"/><Relationship Id="rId2" Target="../notesSlides/notesSlide5.xml" Type="http://schemas.openxmlformats.org/officeDocument/2006/relationships/notesSlid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20.png" Type="http://schemas.openxmlformats.org/officeDocument/2006/relationships/image"/><Relationship Id="rId8" Target="../media/image11.pn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png" Type="http://schemas.openxmlformats.org/officeDocument/2006/relationships/image"/><Relationship Id="rId8" Target="../media/image19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svg" Type="http://schemas.openxmlformats.org/officeDocument/2006/relationships/image"/><Relationship Id="rId12" Target="../media/image34.png" Type="http://schemas.openxmlformats.org/officeDocument/2006/relationships/image"/><Relationship Id="rId13" Target="../media/image35.svg" Type="http://schemas.openxmlformats.org/officeDocument/2006/relationships/image"/><Relationship Id="rId2" Target="../notesSlides/notesSlide8.xml" Type="http://schemas.openxmlformats.org/officeDocument/2006/relationships/notesSlid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49472" cy="508135"/>
            </a:xfrm>
            <a:custGeom>
              <a:avLst/>
              <a:gdLst/>
              <a:ahLst/>
              <a:cxnLst/>
              <a:rect r="r" b="b" t="t" l="l"/>
              <a:pathLst>
                <a:path h="508135" w="3149472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208957" y="-101114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380940" y="649592"/>
            <a:ext cx="7516996" cy="8987817"/>
            <a:chOff x="0" y="0"/>
            <a:chExt cx="8603361" cy="102867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794" y="-127"/>
              <a:ext cx="8606155" cy="10286873"/>
            </a:xfrm>
            <a:custGeom>
              <a:avLst/>
              <a:gdLst/>
              <a:ahLst/>
              <a:cxnLst/>
              <a:rect r="r" b="b" t="t" l="l"/>
              <a:pathLst>
                <a:path h="10286873" w="8606155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4"/>
              <a:stretch>
                <a:fillRect l="0" t="-2271" r="0" b="-2271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295175" y="863050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02622" y="3569359"/>
            <a:ext cx="9678317" cy="3100510"/>
            <a:chOff x="0" y="0"/>
            <a:chExt cx="12904423" cy="4134013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9525"/>
              <a:ext cx="12904423" cy="33659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839"/>
                </a:lnSpc>
              </a:pPr>
              <a:r>
                <a:rPr lang="en-US" sz="8199">
                  <a:solidFill>
                    <a:srgbClr val="FFFBFB"/>
                  </a:solidFill>
                  <a:latin typeface="Now Bold"/>
                </a:rPr>
                <a:t>A VOZ DOS CONSUMIDORES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3400588"/>
              <a:ext cx="12655417" cy="733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>
                  <a:solidFill>
                    <a:srgbClr val="56AEFF"/>
                  </a:solidFill>
                  <a:latin typeface="Now Bold"/>
                </a:rPr>
                <a:t>O PRINCIPAL ATOR NESSE DEBATE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08957" y="-101114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95175" y="863050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8934716" cy="5025778"/>
          </a:xfrm>
          <a:custGeom>
            <a:avLst/>
            <a:gdLst/>
            <a:ahLst/>
            <a:cxnLst/>
            <a:rect r="r" b="b" t="t" l="l"/>
            <a:pathLst>
              <a:path h="5025778" w="8934716">
                <a:moveTo>
                  <a:pt x="0" y="0"/>
                </a:moveTo>
                <a:lnTo>
                  <a:pt x="8934716" y="0"/>
                </a:lnTo>
                <a:lnTo>
                  <a:pt x="8934716" y="5025778"/>
                </a:lnTo>
                <a:lnTo>
                  <a:pt x="0" y="5025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53284" y="5261222"/>
            <a:ext cx="8934716" cy="5025778"/>
          </a:xfrm>
          <a:custGeom>
            <a:avLst/>
            <a:gdLst/>
            <a:ahLst/>
            <a:cxnLst/>
            <a:rect r="r" b="b" t="t" l="l"/>
            <a:pathLst>
              <a:path h="5025778" w="8934716">
                <a:moveTo>
                  <a:pt x="0" y="0"/>
                </a:moveTo>
                <a:lnTo>
                  <a:pt x="8934716" y="0"/>
                </a:lnTo>
                <a:lnTo>
                  <a:pt x="8934716" y="5025778"/>
                </a:lnTo>
                <a:lnTo>
                  <a:pt x="0" y="5025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380909" y="0"/>
            <a:ext cx="8879466" cy="5025778"/>
          </a:xfrm>
          <a:custGeom>
            <a:avLst/>
            <a:gdLst/>
            <a:ahLst/>
            <a:cxnLst/>
            <a:rect r="r" b="b" t="t" l="l"/>
            <a:pathLst>
              <a:path h="5025778" w="8879466">
                <a:moveTo>
                  <a:pt x="0" y="0"/>
                </a:moveTo>
                <a:lnTo>
                  <a:pt x="8879466" y="0"/>
                </a:lnTo>
                <a:lnTo>
                  <a:pt x="8879466" y="5025778"/>
                </a:lnTo>
                <a:lnTo>
                  <a:pt x="0" y="50257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204" y="5261222"/>
            <a:ext cx="8907512" cy="5025778"/>
          </a:xfrm>
          <a:custGeom>
            <a:avLst/>
            <a:gdLst/>
            <a:ahLst/>
            <a:cxnLst/>
            <a:rect r="r" b="b" t="t" l="l"/>
            <a:pathLst>
              <a:path h="5025778" w="8907512">
                <a:moveTo>
                  <a:pt x="0" y="0"/>
                </a:moveTo>
                <a:lnTo>
                  <a:pt x="8907512" y="0"/>
                </a:lnTo>
                <a:lnTo>
                  <a:pt x="8907512" y="5025778"/>
                </a:lnTo>
                <a:lnTo>
                  <a:pt x="0" y="50257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49472" cy="508135"/>
            </a:xfrm>
            <a:custGeom>
              <a:avLst/>
              <a:gdLst/>
              <a:ahLst/>
              <a:cxnLst/>
              <a:rect r="r" b="b" t="t" l="l"/>
              <a:pathLst>
                <a:path h="508135" w="3149472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208957" y="-101114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95175" y="863050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57876" y="4001796"/>
            <a:ext cx="14524248" cy="433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 Bold"/>
              </a:rPr>
              <a:t>O CIGARRO ELETRÔNICO É TÃO OU MAIS PREJUDICIAL DO QUE OS CIGARROS CONVENCIONAIS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 Bold"/>
              </a:rPr>
              <a:t>É UMA PORTA DE ENTRADA AO TABAGISMO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 Bold"/>
              </a:rPr>
              <a:t>HÁ INALAÇÃO DOS METAIS PESADOS DAS BATERIAS (NÃO É ASSIM QUE BATERIAS FUNCIONAM)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 Bold"/>
              </a:rPr>
              <a:t>1 CIGARRO ELETRÔNICO = 100 CIGARROS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 Bold"/>
              </a:rPr>
              <a:t>O CIGARRO ELETRÔNICO </a:t>
            </a:r>
            <a:r>
              <a:rPr lang="en-US" sz="2499" u="sng">
                <a:solidFill>
                  <a:srgbClr val="FFFFFF"/>
                </a:solidFill>
                <a:latin typeface="Lato Bold"/>
              </a:rPr>
              <a:t>CAUSA EVALI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57876" y="585788"/>
            <a:ext cx="16230600" cy="177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83"/>
              </a:lnSpc>
            </a:pPr>
            <a:r>
              <a:rPr lang="en-US" sz="5820">
                <a:solidFill>
                  <a:srgbClr val="FFFFFF"/>
                </a:solidFill>
                <a:latin typeface="Now Bold"/>
              </a:rPr>
              <a:t>O CIGARRO ELETRÔNICO </a:t>
            </a:r>
          </a:p>
          <a:p>
            <a:pPr algn="l" marL="0" indent="0" lvl="0">
              <a:lnSpc>
                <a:spcPts val="6983"/>
              </a:lnSpc>
              <a:spcBef>
                <a:spcPct val="0"/>
              </a:spcBef>
            </a:pPr>
            <a:r>
              <a:rPr lang="en-US" sz="5820">
                <a:solidFill>
                  <a:srgbClr val="FFFFFF"/>
                </a:solidFill>
                <a:latin typeface="Now Bold"/>
              </a:rPr>
              <a:t>NA MÍDIA BRASILEIRA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7876" y="2408943"/>
            <a:ext cx="12939940" cy="1030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3"/>
              </a:lnSpc>
            </a:pPr>
            <a:r>
              <a:rPr lang="en-US" sz="3609">
                <a:solidFill>
                  <a:srgbClr val="FFFFFF"/>
                </a:solidFill>
                <a:latin typeface="Lato Bold"/>
              </a:rPr>
              <a:t>O que é dito no Brasil não se sustenta com as evidências científicas internacionais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49472" cy="508135"/>
            </a:xfrm>
            <a:custGeom>
              <a:avLst/>
              <a:gdLst/>
              <a:ahLst/>
              <a:cxnLst/>
              <a:rect r="r" b="b" t="t" l="l"/>
              <a:pathLst>
                <a:path h="508135" w="3149472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208957" y="-101114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95175" y="863050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57876" y="2822336"/>
            <a:ext cx="15557645" cy="685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BASTA CONSULTAR O CDC - CENTER FOR DISEASE CONTROL AND PREVENTION DOS EUA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A EVALI É UMA DOENÇA FRUTO DO CRIME. CRIMINOSOS NOS EUA FALSIFICARAM CARTUCHOS PARA CONSUMO DE THC (SUBPRODUTO DA MACONHA)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SEM CONHECIMENTO TÉCNICO OU PREOCUPAÇÃO COM A SEGURANÇA, USARAM "ACETATO DE VITAMINA E" PARA DILUIR OS PRODUTOS, QUE CAUSA UMA DOENÇA PULMONAR GRAVE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HOSPITALIZARAM QUASE 3000 PESSOAS, MATARAM 68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NÃO SE TRATAVAM DE PRODUTOS COM NICOTINA, OS CONSUMIDOS NO BRASIL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MAS NÃO SE ENGANEM, UMA EVALI PODE ACONTER NO BRASIL SE JÁ NÃO ESTÁ ACONTECENDO, PORQUE AFINAL DE CONTAS, TUDO POR AQUI É CONTROLADO PELO MERCADO ILEGAL, QUE NÃO SE PREOCUPA COM O QUE VENDE, NEM PARA QUEM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EM RESPOSTA, O GOV. DOS EUA REGULAMENTOU OS CIGARROS ELETRÔNICOS E A EVALI ACABOU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57876" y="585788"/>
            <a:ext cx="16230600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83"/>
              </a:lnSpc>
              <a:spcBef>
                <a:spcPct val="0"/>
              </a:spcBef>
            </a:pPr>
            <a:r>
              <a:rPr lang="en-US" sz="5820">
                <a:solidFill>
                  <a:srgbClr val="FFFFFF"/>
                </a:solidFill>
                <a:latin typeface="Now Bold"/>
              </a:rPr>
              <a:t>EVALI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7876" y="1502139"/>
            <a:ext cx="12939940" cy="1007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499">
                <a:solidFill>
                  <a:srgbClr val="FFFFFF"/>
                </a:solidFill>
                <a:latin typeface="Lato Bold"/>
              </a:rPr>
              <a:t>Uma mentira repetida a exaustão não pode se tornar uma verdade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49472" cy="508135"/>
            </a:xfrm>
            <a:custGeom>
              <a:avLst/>
              <a:gdLst/>
              <a:ahLst/>
              <a:cxnLst/>
              <a:rect r="r" b="b" t="t" l="l"/>
              <a:pathLst>
                <a:path h="508135" w="3149472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208957" y="-101114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380940" y="649592"/>
            <a:ext cx="7516996" cy="8987817"/>
            <a:chOff x="0" y="0"/>
            <a:chExt cx="8603361" cy="102867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794" y="-127"/>
              <a:ext cx="8606155" cy="10286873"/>
            </a:xfrm>
            <a:custGeom>
              <a:avLst/>
              <a:gdLst/>
              <a:ahLst/>
              <a:cxnLst/>
              <a:rect r="r" b="b" t="t" l="l"/>
              <a:pathLst>
                <a:path h="10286873" w="8606155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5"/>
              <a:stretch>
                <a:fillRect l="-99459" t="0" r="-99459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457876" y="3161538"/>
            <a:ext cx="9755332" cy="6652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Now"/>
              </a:rPr>
              <a:t>A SUÉCIA ESTÁ PRESTES A SE TORNAR O PRIMEIRO PAÍS DO MUNDO “LIVRE DO FUMO”.</a:t>
            </a:r>
          </a:p>
          <a:p>
            <a:pPr algn="l" marL="518160" indent="-259080" lvl="1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Now"/>
              </a:rPr>
              <a:t>NOS ÚLTIMOS 10 ANOS:</a:t>
            </a:r>
          </a:p>
          <a:p>
            <a:pPr algn="l" marL="1036320" indent="-345440" lvl="2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FFFFFF"/>
                </a:solidFill>
                <a:latin typeface="Now"/>
              </a:rPr>
              <a:t>DIMINUIU EM 55% O ÍNDICE DE TABAGISMO </a:t>
            </a:r>
          </a:p>
          <a:p>
            <a:pPr algn="l" marL="1036320" indent="-345440" lvl="2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FFFFFF"/>
                </a:solidFill>
                <a:latin typeface="Now"/>
              </a:rPr>
              <a:t>41% MENOS CÂNCER COMPARADO AO RESTO DA EUROPA</a:t>
            </a:r>
          </a:p>
          <a:p>
            <a:pPr algn="l" marL="1036320" indent="-345440" lvl="2">
              <a:lnSpc>
                <a:spcPts val="4800"/>
              </a:lnSpc>
              <a:buFont typeface="Arial"/>
              <a:buChar char="⚬"/>
            </a:pPr>
            <a:r>
              <a:rPr lang="en-US" sz="2400">
                <a:solidFill>
                  <a:srgbClr val="FFFFFF"/>
                </a:solidFill>
                <a:latin typeface="Now"/>
              </a:rPr>
              <a:t>38% MENOS MORTES ATRELADAS A QUALQUER TIPO DE CÂNCER</a:t>
            </a:r>
          </a:p>
          <a:p>
            <a:pPr algn="l" marL="518160" indent="-259080" lvl="1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Now"/>
              </a:rPr>
              <a:t>SE O BRASIL SEGUISSE O MODELO SUECO, </a:t>
            </a:r>
            <a:r>
              <a:rPr lang="en-US" sz="2400">
                <a:solidFill>
                  <a:srgbClr val="FFFFFF"/>
                </a:solidFill>
                <a:latin typeface="Now"/>
              </a:rPr>
              <a:t>MAIS DE 1.3 MILHÕES DE VIDAS PODERIAM SER SALVAS NOS PRÓXIMOS ANOS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7876" y="585788"/>
            <a:ext cx="16230600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83"/>
              </a:lnSpc>
              <a:spcBef>
                <a:spcPct val="0"/>
              </a:spcBef>
            </a:pPr>
            <a:r>
              <a:rPr lang="en-US" sz="5820">
                <a:solidFill>
                  <a:srgbClr val="FFFFFF"/>
                </a:solidFill>
                <a:latin typeface="Now Bold"/>
              </a:rPr>
              <a:t>1.3 MILHÕES DE VIDAS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57876" y="1490662"/>
            <a:ext cx="10000078" cy="1536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3"/>
              </a:lnSpc>
            </a:pPr>
            <a:r>
              <a:rPr lang="en-US" sz="3609">
                <a:solidFill>
                  <a:srgbClr val="FFFFFF"/>
                </a:solidFill>
                <a:latin typeface="Lato Bold"/>
              </a:rPr>
              <a:t>Relatório baseado na Suécia mostra o que aconteceria se o Brasil aceitasse o cigarro eletrônico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49472" cy="508135"/>
            </a:xfrm>
            <a:custGeom>
              <a:avLst/>
              <a:gdLst/>
              <a:ahLst/>
              <a:cxnLst/>
              <a:rect r="r" b="b" t="t" l="l"/>
              <a:pathLst>
                <a:path h="508135" w="3149472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208957" y="-101114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380940" y="649592"/>
            <a:ext cx="7516996" cy="8987817"/>
            <a:chOff x="0" y="0"/>
            <a:chExt cx="8603361" cy="102867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794" y="-127"/>
              <a:ext cx="8606155" cy="10286873"/>
            </a:xfrm>
            <a:custGeom>
              <a:avLst/>
              <a:gdLst/>
              <a:ahLst/>
              <a:cxnLst/>
              <a:rect r="r" b="b" t="t" l="l"/>
              <a:pathLst>
                <a:path h="10286873" w="8606155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5"/>
              <a:stretch>
                <a:fillRect l="-25298" t="0" r="-82644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295175" y="863050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02622" y="3276489"/>
            <a:ext cx="10506335" cy="252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40"/>
              </a:lnSpc>
            </a:pPr>
            <a:r>
              <a:rPr lang="en-US" sz="8200">
                <a:solidFill>
                  <a:srgbClr val="FFFBFB"/>
                </a:solidFill>
                <a:latin typeface="Now Bold"/>
              </a:rPr>
              <a:t>O QUE OS CONSUMIDORES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02622" y="5905611"/>
            <a:ext cx="9491563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56AEFF"/>
                </a:solidFill>
                <a:latin typeface="Now Bold"/>
              </a:rPr>
              <a:t>ESTÃO DIZENDO SOBRE A DECISÃO DA ANVISA E SOBRE A PROIBIÇÃO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04840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3" y="0"/>
                </a:lnTo>
                <a:lnTo>
                  <a:pt x="101813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476464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4" y="0"/>
                </a:lnTo>
                <a:lnTo>
                  <a:pt x="101813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86143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4" y="0"/>
                </a:lnTo>
                <a:lnTo>
                  <a:pt x="101813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00430" y="2615335"/>
            <a:ext cx="7861979" cy="1239100"/>
            <a:chOff x="0" y="0"/>
            <a:chExt cx="10482639" cy="1652134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0482639" cy="1652134"/>
              <a:chOff x="0" y="0"/>
              <a:chExt cx="2070645" cy="326347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070645" cy="326347"/>
              </a:xfrm>
              <a:custGeom>
                <a:avLst/>
                <a:gdLst/>
                <a:ahLst/>
                <a:cxnLst/>
                <a:rect r="r" b="b" t="t" l="l"/>
                <a:pathLst>
                  <a:path h="326347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276126"/>
                    </a:lnTo>
                    <a:cubicBezTo>
                      <a:pt x="2070645" y="303863"/>
                      <a:pt x="2048160" y="326347"/>
                      <a:pt x="2020424" y="326347"/>
                    </a:cubicBezTo>
                    <a:lnTo>
                      <a:pt x="50221" y="326347"/>
                    </a:lnTo>
                    <a:cubicBezTo>
                      <a:pt x="22485" y="326347"/>
                      <a:pt x="0" y="303863"/>
                      <a:pt x="0" y="276126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2070645" cy="36444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283483" y="265056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1795633" y="189748"/>
              <a:ext cx="8460322" cy="1303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Difícil aceitar uma decisão que não leva em consideração os vários estudos científicos atualizados de vários países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00430" y="815242"/>
            <a:ext cx="7861979" cy="1263798"/>
            <a:chOff x="0" y="0"/>
            <a:chExt cx="10482639" cy="168506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0482639" cy="1685064"/>
              <a:chOff x="0" y="0"/>
              <a:chExt cx="2070645" cy="332852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070645" cy="332852"/>
              </a:xfrm>
              <a:custGeom>
                <a:avLst/>
                <a:gdLst/>
                <a:ahLst/>
                <a:cxnLst/>
                <a:rect r="r" b="b" t="t" l="l"/>
                <a:pathLst>
                  <a:path h="332852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282631"/>
                    </a:lnTo>
                    <a:cubicBezTo>
                      <a:pt x="2070645" y="310367"/>
                      <a:pt x="2048160" y="332852"/>
                      <a:pt x="2020424" y="332852"/>
                    </a:cubicBezTo>
                    <a:lnTo>
                      <a:pt x="50221" y="332852"/>
                    </a:lnTo>
                    <a:cubicBezTo>
                      <a:pt x="22485" y="332852"/>
                      <a:pt x="0" y="310367"/>
                      <a:pt x="0" y="282631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2070645" cy="37095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820139" y="138352"/>
              <a:ext cx="8460322" cy="1303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eu sonho com a regulamentação para poder comprar meu vape sem ser taxado de criminoso, com produtos aprovados e regulamentados pela Anvisa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00430" y="4387835"/>
            <a:ext cx="7861979" cy="1930548"/>
            <a:chOff x="0" y="0"/>
            <a:chExt cx="10482639" cy="2574064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10482639" cy="2574064"/>
              <a:chOff x="0" y="0"/>
              <a:chExt cx="2070645" cy="508457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2070645" cy="508457"/>
              </a:xfrm>
              <a:custGeom>
                <a:avLst/>
                <a:gdLst/>
                <a:ahLst/>
                <a:cxnLst/>
                <a:rect r="r" b="b" t="t" l="l"/>
                <a:pathLst>
                  <a:path h="508457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458236"/>
                    </a:lnTo>
                    <a:cubicBezTo>
                      <a:pt x="2070645" y="485972"/>
                      <a:pt x="2048160" y="508457"/>
                      <a:pt x="2020424" y="508457"/>
                    </a:cubicBezTo>
                    <a:lnTo>
                      <a:pt x="50221" y="508457"/>
                    </a:lnTo>
                    <a:cubicBezTo>
                      <a:pt x="22485" y="508457"/>
                      <a:pt x="0" y="485972"/>
                      <a:pt x="0" y="458236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2070645" cy="5465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1820139" y="138352"/>
              <a:ext cx="8460322" cy="2192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A regulamentação pode ser mais eficaz em impedir públicos específicos de terem acesso aos produtos, e fomentar a redução de danos nas pessoas adultas que decidam fazer o uso de substâncias por meio destes equipamentos.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397321" y="6746158"/>
            <a:ext cx="7861979" cy="1263798"/>
            <a:chOff x="0" y="0"/>
            <a:chExt cx="10482639" cy="1685064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10482639" cy="1685064"/>
              <a:chOff x="0" y="0"/>
              <a:chExt cx="2070645" cy="332852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2070645" cy="332852"/>
              </a:xfrm>
              <a:custGeom>
                <a:avLst/>
                <a:gdLst/>
                <a:ahLst/>
                <a:cxnLst/>
                <a:rect r="r" b="b" t="t" l="l"/>
                <a:pathLst>
                  <a:path h="332852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282631"/>
                    </a:lnTo>
                    <a:cubicBezTo>
                      <a:pt x="2070645" y="310367"/>
                      <a:pt x="2048160" y="332852"/>
                      <a:pt x="2020424" y="332852"/>
                    </a:cubicBezTo>
                    <a:lnTo>
                      <a:pt x="50221" y="332852"/>
                    </a:lnTo>
                    <a:cubicBezTo>
                      <a:pt x="22485" y="332852"/>
                      <a:pt x="0" y="310367"/>
                      <a:pt x="0" y="282631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2070645" cy="37095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1820139" y="138352"/>
              <a:ext cx="8460322" cy="1303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Decisão anacrônica. A Anvisa reitera o paternalismo historico e reforça a infantilizacao do povo ao proibir alternativas de redução de dano a adultos tabagistas.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9397321" y="8543356"/>
            <a:ext cx="7861979" cy="1193700"/>
            <a:chOff x="0" y="0"/>
            <a:chExt cx="10482639" cy="1591600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10482639" cy="1591600"/>
              <a:chOff x="0" y="0"/>
              <a:chExt cx="2070645" cy="31439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2070645" cy="314390"/>
              </a:xfrm>
              <a:custGeom>
                <a:avLst/>
                <a:gdLst/>
                <a:ahLst/>
                <a:cxnLst/>
                <a:rect r="r" b="b" t="t" l="l"/>
                <a:pathLst>
                  <a:path h="314390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264169"/>
                    </a:lnTo>
                    <a:cubicBezTo>
                      <a:pt x="2070645" y="291905"/>
                      <a:pt x="2048160" y="314390"/>
                      <a:pt x="2020424" y="314390"/>
                    </a:cubicBezTo>
                    <a:lnTo>
                      <a:pt x="50221" y="314390"/>
                    </a:lnTo>
                    <a:cubicBezTo>
                      <a:pt x="22485" y="314390"/>
                      <a:pt x="0" y="291905"/>
                      <a:pt x="0" y="264169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2070645" cy="3524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33" id="33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1820139" y="313869"/>
              <a:ext cx="8460322" cy="859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Já é comercializado mesmo sendo proibido. Caso seja legalizado,poderia ter arrecadação de impostos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800430" y="6851783"/>
            <a:ext cx="7861979" cy="1785424"/>
            <a:chOff x="0" y="0"/>
            <a:chExt cx="10482639" cy="2380565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0"/>
              <a:ext cx="10482639" cy="2380565"/>
              <a:chOff x="0" y="0"/>
              <a:chExt cx="2070645" cy="470235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2070645" cy="470235"/>
              </a:xfrm>
              <a:custGeom>
                <a:avLst/>
                <a:gdLst/>
                <a:ahLst/>
                <a:cxnLst/>
                <a:rect r="r" b="b" t="t" l="l"/>
                <a:pathLst>
                  <a:path h="470235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420014"/>
                    </a:lnTo>
                    <a:cubicBezTo>
                      <a:pt x="2070645" y="447750"/>
                      <a:pt x="2048160" y="470235"/>
                      <a:pt x="2020424" y="470235"/>
                    </a:cubicBezTo>
                    <a:lnTo>
                      <a:pt x="50221" y="470235"/>
                    </a:lnTo>
                    <a:cubicBezTo>
                      <a:pt x="22485" y="470235"/>
                      <a:pt x="0" y="447750"/>
                      <a:pt x="0" y="420014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38100"/>
                <a:ext cx="2070645" cy="50833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39" id="39"/>
            <p:cNvSpPr/>
            <p:nvPr/>
          </p:nvSpPr>
          <p:spPr>
            <a:xfrm flipH="false" flipV="false" rot="0">
              <a:off x="192759" y="305382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 rot="0">
              <a:off x="1704908" y="452325"/>
              <a:ext cx="8460322" cy="1748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Uma decisão no mínimo frustrante para os fumantes que já tentaram outros métodos para erradicar ou diminuir o consumo de nicotina e encontraram nos dispositivos de entrega de nicotina uma alternativa.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9397321" y="815242"/>
            <a:ext cx="7861979" cy="1263798"/>
            <a:chOff x="0" y="0"/>
            <a:chExt cx="10482639" cy="1685064"/>
          </a:xfrm>
        </p:grpSpPr>
        <p:grpSp>
          <p:nvGrpSpPr>
            <p:cNvPr name="Group 42" id="42"/>
            <p:cNvGrpSpPr/>
            <p:nvPr/>
          </p:nvGrpSpPr>
          <p:grpSpPr>
            <a:xfrm rot="0">
              <a:off x="0" y="0"/>
              <a:ext cx="10482639" cy="1685064"/>
              <a:chOff x="0" y="0"/>
              <a:chExt cx="2070645" cy="332852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2070645" cy="332852"/>
              </a:xfrm>
              <a:custGeom>
                <a:avLst/>
                <a:gdLst/>
                <a:ahLst/>
                <a:cxnLst/>
                <a:rect r="r" b="b" t="t" l="l"/>
                <a:pathLst>
                  <a:path h="332852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282631"/>
                    </a:lnTo>
                    <a:cubicBezTo>
                      <a:pt x="2070645" y="310367"/>
                      <a:pt x="2048160" y="332852"/>
                      <a:pt x="2020424" y="332852"/>
                    </a:cubicBezTo>
                    <a:lnTo>
                      <a:pt x="50221" y="332852"/>
                    </a:lnTo>
                    <a:cubicBezTo>
                      <a:pt x="22485" y="332852"/>
                      <a:pt x="0" y="310367"/>
                      <a:pt x="0" y="282631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D21D2C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38100"/>
                <a:ext cx="2070645" cy="37095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45" id="45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 rot="0">
              <a:off x="1820139" y="138352"/>
              <a:ext cx="8460322" cy="1303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Mesmo sendo proibido, manterei o uso, visto que comprovei através de exames clínicos, uma melhora significativa em minha saúde e qualidade de vida.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9397321" y="2615335"/>
            <a:ext cx="7861979" cy="3597424"/>
            <a:chOff x="0" y="0"/>
            <a:chExt cx="10482639" cy="4796565"/>
          </a:xfrm>
        </p:grpSpPr>
        <p:grpSp>
          <p:nvGrpSpPr>
            <p:cNvPr name="Group 48" id="48"/>
            <p:cNvGrpSpPr/>
            <p:nvPr/>
          </p:nvGrpSpPr>
          <p:grpSpPr>
            <a:xfrm rot="0">
              <a:off x="0" y="0"/>
              <a:ext cx="10482639" cy="4796565"/>
              <a:chOff x="0" y="0"/>
              <a:chExt cx="2070645" cy="94747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2070645" cy="947470"/>
              </a:xfrm>
              <a:custGeom>
                <a:avLst/>
                <a:gdLst/>
                <a:ahLst/>
                <a:cxnLst/>
                <a:rect r="r" b="b" t="t" l="l"/>
                <a:pathLst>
                  <a:path h="947470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897248"/>
                    </a:lnTo>
                    <a:cubicBezTo>
                      <a:pt x="2070645" y="924985"/>
                      <a:pt x="2048160" y="947470"/>
                      <a:pt x="2020424" y="947470"/>
                    </a:cubicBezTo>
                    <a:lnTo>
                      <a:pt x="50221" y="947470"/>
                    </a:lnTo>
                    <a:cubicBezTo>
                      <a:pt x="22485" y="947470"/>
                      <a:pt x="0" y="924985"/>
                      <a:pt x="0" y="897248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38100"/>
                <a:ext cx="2070645" cy="9855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51" id="51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2" id="52"/>
            <p:cNvSpPr txBox="true"/>
            <p:nvPr/>
          </p:nvSpPr>
          <p:spPr>
            <a:xfrm rot="0">
              <a:off x="1820139" y="138352"/>
              <a:ext cx="8460322" cy="4415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Acho uma grande irresponsabilidade proibir a comercialização de algo que é cientificamente comprovado ser menos danoso que o cigarro convencional.</a:t>
              </a:r>
            </a:p>
            <a:p>
              <a:pPr algn="l">
                <a:lnSpc>
                  <a:spcPts val="2643"/>
                </a:lnSpc>
              </a:pPr>
            </a:p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Desconsiderar estudos de outros países é uma afronta à própria ciência.</a:t>
              </a:r>
            </a:p>
            <a:p>
              <a:pPr algn="l">
                <a:lnSpc>
                  <a:spcPts val="2643"/>
                </a:lnSpc>
              </a:pPr>
            </a:p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Legalizaram o contrabando, foi isso que fizeram ao proibir o comércio.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04840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3" y="0"/>
                </a:lnTo>
                <a:lnTo>
                  <a:pt x="101813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476464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4" y="0"/>
                </a:lnTo>
                <a:lnTo>
                  <a:pt x="101813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86143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4" y="0"/>
                </a:lnTo>
                <a:lnTo>
                  <a:pt x="101813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996317" y="5299855"/>
            <a:ext cx="7779270" cy="1248290"/>
            <a:chOff x="0" y="0"/>
            <a:chExt cx="10372360" cy="1664387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0372360" cy="1664387"/>
              <a:chOff x="0" y="0"/>
              <a:chExt cx="2048861" cy="32876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048861" cy="328768"/>
              </a:xfrm>
              <a:custGeom>
                <a:avLst/>
                <a:gdLst/>
                <a:ahLst/>
                <a:cxnLst/>
                <a:rect r="r" b="b" t="t" l="l"/>
                <a:pathLst>
                  <a:path h="328768" w="2048861">
                    <a:moveTo>
                      <a:pt x="50755" y="0"/>
                    </a:moveTo>
                    <a:lnTo>
                      <a:pt x="1998106" y="0"/>
                    </a:lnTo>
                    <a:cubicBezTo>
                      <a:pt x="2011567" y="0"/>
                      <a:pt x="2024477" y="5347"/>
                      <a:pt x="2033995" y="14866"/>
                    </a:cubicBezTo>
                    <a:cubicBezTo>
                      <a:pt x="2043514" y="24384"/>
                      <a:pt x="2048861" y="37294"/>
                      <a:pt x="2048861" y="50755"/>
                    </a:cubicBezTo>
                    <a:lnTo>
                      <a:pt x="2048861" y="278013"/>
                    </a:lnTo>
                    <a:cubicBezTo>
                      <a:pt x="2048861" y="306044"/>
                      <a:pt x="2026137" y="328768"/>
                      <a:pt x="1998106" y="328768"/>
                    </a:cubicBezTo>
                    <a:lnTo>
                      <a:pt x="50755" y="328768"/>
                    </a:lnTo>
                    <a:cubicBezTo>
                      <a:pt x="22724" y="328768"/>
                      <a:pt x="0" y="306044"/>
                      <a:pt x="0" y="278013"/>
                    </a:cubicBezTo>
                    <a:lnTo>
                      <a:pt x="0" y="50755"/>
                    </a:lnTo>
                    <a:cubicBezTo>
                      <a:pt x="0" y="37294"/>
                      <a:pt x="5347" y="24384"/>
                      <a:pt x="14866" y="14866"/>
                    </a:cubicBezTo>
                    <a:cubicBezTo>
                      <a:pt x="24384" y="5347"/>
                      <a:pt x="37294" y="0"/>
                      <a:pt x="50755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2048861" cy="36686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197710" y="159060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1709860" y="130485"/>
              <a:ext cx="8460322" cy="1303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Porque o diabético tem acesso a redução de danos com alimentos light, e eu não posso ter o vape como redução de danos ao cigarro?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55779" y="3735362"/>
            <a:ext cx="7861979" cy="3548315"/>
            <a:chOff x="0" y="0"/>
            <a:chExt cx="10482639" cy="4731086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0482639" cy="4731086"/>
              <a:chOff x="0" y="0"/>
              <a:chExt cx="2070645" cy="934536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070645" cy="934536"/>
              </a:xfrm>
              <a:custGeom>
                <a:avLst/>
                <a:gdLst/>
                <a:ahLst/>
                <a:cxnLst/>
                <a:rect r="r" b="b" t="t" l="l"/>
                <a:pathLst>
                  <a:path h="934536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884314"/>
                    </a:lnTo>
                    <a:cubicBezTo>
                      <a:pt x="2070645" y="912051"/>
                      <a:pt x="2048160" y="934536"/>
                      <a:pt x="2020424" y="934536"/>
                    </a:cubicBezTo>
                    <a:lnTo>
                      <a:pt x="50221" y="934536"/>
                    </a:lnTo>
                    <a:cubicBezTo>
                      <a:pt x="22485" y="934536"/>
                      <a:pt x="0" y="912051"/>
                      <a:pt x="0" y="884314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2070645" cy="9726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307990" y="176181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820139" y="147606"/>
              <a:ext cx="8460322" cy="4415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A proibição do vape hoje, apenas vai fortalecer o uso desenfreado como vemos hoje, o uso irrestrito de vape/pod descartavel junto aos adolescentes.</a:t>
              </a:r>
            </a:p>
            <a:p>
              <a:pPr algn="l">
                <a:lnSpc>
                  <a:spcPts val="2643"/>
                </a:lnSpc>
              </a:pPr>
            </a:p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Infelizmente a ação de proibição vai ser boa apenas para o mercado ilegal.</a:t>
              </a:r>
            </a:p>
            <a:p>
              <a:pPr algn="l">
                <a:lnSpc>
                  <a:spcPts val="2643"/>
                </a:lnSpc>
              </a:pPr>
            </a:p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O vape não é o vilão, é a salvação de muitos, mas concordo que deve ter leis perante a legalização/regulamentação.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913608" y="1028700"/>
            <a:ext cx="7861979" cy="3930798"/>
            <a:chOff x="0" y="0"/>
            <a:chExt cx="10482639" cy="5241064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10482639" cy="5241064"/>
              <a:chOff x="0" y="0"/>
              <a:chExt cx="2070645" cy="1035272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2070645" cy="1035272"/>
              </a:xfrm>
              <a:custGeom>
                <a:avLst/>
                <a:gdLst/>
                <a:ahLst/>
                <a:cxnLst/>
                <a:rect r="r" b="b" t="t" l="l"/>
                <a:pathLst>
                  <a:path h="1035272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985051"/>
                    </a:lnTo>
                    <a:cubicBezTo>
                      <a:pt x="2070645" y="1012787"/>
                      <a:pt x="2048160" y="1035272"/>
                      <a:pt x="2020424" y="1035272"/>
                    </a:cubicBezTo>
                    <a:lnTo>
                      <a:pt x="50221" y="1035272"/>
                    </a:lnTo>
                    <a:cubicBezTo>
                      <a:pt x="22485" y="1035272"/>
                      <a:pt x="0" y="1012787"/>
                      <a:pt x="0" y="985051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2070645" cy="107337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1820139" y="138352"/>
              <a:ext cx="8460322" cy="4859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pelo que eu pude ver, a ANVISA não trata as coisas de forma séria, de forma a beneficiar a população, ela trata tudo de forma política, e esta proibição hipócrita, baseada em "falta de dados", foi mais um destes episódios, assim como trataram a Pandemia, pois foi muito conveniente politicamente fazer como fizeram, agora no caso dos vapers, so me resta uma dúvida, quem pagou e quanto cada um dos corruptos que fazem parte desta corja recebeu em suas contas, como "bonificação" pra proibir o vape... #ANVISAcorruPTa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855779" y="1028700"/>
            <a:ext cx="7861979" cy="2332369"/>
            <a:chOff x="0" y="0"/>
            <a:chExt cx="10482639" cy="3109826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10482639" cy="3109826"/>
              <a:chOff x="0" y="0"/>
              <a:chExt cx="2070645" cy="614287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2070645" cy="614287"/>
              </a:xfrm>
              <a:custGeom>
                <a:avLst/>
                <a:gdLst/>
                <a:ahLst/>
                <a:cxnLst/>
                <a:rect r="r" b="b" t="t" l="l"/>
                <a:pathLst>
                  <a:path h="614287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564065"/>
                    </a:lnTo>
                    <a:cubicBezTo>
                      <a:pt x="2070645" y="591802"/>
                      <a:pt x="2048160" y="614287"/>
                      <a:pt x="2020424" y="614287"/>
                    </a:cubicBezTo>
                    <a:lnTo>
                      <a:pt x="50221" y="614287"/>
                    </a:lnTo>
                    <a:cubicBezTo>
                      <a:pt x="22485" y="614287"/>
                      <a:pt x="0" y="591802"/>
                      <a:pt x="0" y="564065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D21D2C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2070645" cy="65238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192759" y="253414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1704908" y="224839"/>
              <a:ext cx="8460322" cy="2637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Isso é lamentável!</a:t>
              </a:r>
            </a:p>
            <a:p>
              <a:pPr algn="l">
                <a:lnSpc>
                  <a:spcPts val="2643"/>
                </a:lnSpc>
              </a:pPr>
            </a:p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A proibição da ANVISA apenas promove o mercado ilegal. Esta suposta decisão tomada por um corpo técnico nunca teve a intenção real de proteger os adultos e jovens de nosso país.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55779" y="7655152"/>
            <a:ext cx="7861979" cy="1597173"/>
            <a:chOff x="0" y="0"/>
            <a:chExt cx="10482639" cy="2129564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10482639" cy="2129564"/>
              <a:chOff x="0" y="0"/>
              <a:chExt cx="2070645" cy="420655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2070645" cy="420655"/>
              </a:xfrm>
              <a:custGeom>
                <a:avLst/>
                <a:gdLst/>
                <a:ahLst/>
                <a:cxnLst/>
                <a:rect r="r" b="b" t="t" l="l"/>
                <a:pathLst>
                  <a:path h="420655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370434"/>
                    </a:lnTo>
                    <a:cubicBezTo>
                      <a:pt x="2070645" y="398170"/>
                      <a:pt x="2048160" y="420655"/>
                      <a:pt x="2020424" y="420655"/>
                    </a:cubicBezTo>
                    <a:lnTo>
                      <a:pt x="50221" y="420655"/>
                    </a:lnTo>
                    <a:cubicBezTo>
                      <a:pt x="22485" y="420655"/>
                      <a:pt x="0" y="398170"/>
                      <a:pt x="0" y="370434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D21D2C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2070645" cy="45875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33" id="33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1820139" y="138352"/>
              <a:ext cx="8460322" cy="1748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Tive o direito de escolha a 5 anos atrás e depois de 34 Anos fumando o cigarro analógico o cigarro eletrônico foi o único equipamento que foi capaz de me tirar desse vício maldito.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9913608" y="6919620"/>
            <a:ext cx="7861979" cy="1782023"/>
            <a:chOff x="0" y="0"/>
            <a:chExt cx="10482639" cy="2376031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0"/>
              <a:ext cx="10482639" cy="2376031"/>
              <a:chOff x="0" y="0"/>
              <a:chExt cx="2070645" cy="469339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2070645" cy="469340"/>
              </a:xfrm>
              <a:custGeom>
                <a:avLst/>
                <a:gdLst/>
                <a:ahLst/>
                <a:cxnLst/>
                <a:rect r="r" b="b" t="t" l="l"/>
                <a:pathLst>
                  <a:path h="469340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419118"/>
                    </a:lnTo>
                    <a:cubicBezTo>
                      <a:pt x="2070645" y="446855"/>
                      <a:pt x="2048160" y="469340"/>
                      <a:pt x="2020424" y="469340"/>
                    </a:cubicBezTo>
                    <a:lnTo>
                      <a:pt x="50221" y="469340"/>
                    </a:lnTo>
                    <a:cubicBezTo>
                      <a:pt x="22485" y="469340"/>
                      <a:pt x="0" y="446855"/>
                      <a:pt x="0" y="419118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38100"/>
                <a:ext cx="2070645" cy="50743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39" id="39"/>
            <p:cNvSpPr/>
            <p:nvPr/>
          </p:nvSpPr>
          <p:spPr>
            <a:xfrm flipH="false" flipV="false" rot="0">
              <a:off x="314482" y="296286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 rot="0">
              <a:off x="1795633" y="329401"/>
              <a:ext cx="8460322" cy="1748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Um verdadeiro retrocesso a liberdade. Não permitem que a gente escolha a opção de redução de danos e não embasam a decisão em cima de estudos científicos renomados.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04840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3" y="0"/>
                </a:lnTo>
                <a:lnTo>
                  <a:pt x="101813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476464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4" y="0"/>
                </a:lnTo>
                <a:lnTo>
                  <a:pt x="101813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86143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4" y="0"/>
                </a:lnTo>
                <a:lnTo>
                  <a:pt x="101813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83836" y="7461074"/>
            <a:ext cx="7861979" cy="2395562"/>
            <a:chOff x="0" y="0"/>
            <a:chExt cx="10482639" cy="3194082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0482639" cy="3194082"/>
              <a:chOff x="0" y="0"/>
              <a:chExt cx="2070645" cy="63093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070645" cy="630930"/>
              </a:xfrm>
              <a:custGeom>
                <a:avLst/>
                <a:gdLst/>
                <a:ahLst/>
                <a:cxnLst/>
                <a:rect r="r" b="b" t="t" l="l"/>
                <a:pathLst>
                  <a:path h="630930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580709"/>
                    </a:lnTo>
                    <a:cubicBezTo>
                      <a:pt x="2070645" y="608445"/>
                      <a:pt x="2048160" y="630930"/>
                      <a:pt x="2020424" y="630930"/>
                    </a:cubicBezTo>
                    <a:lnTo>
                      <a:pt x="50221" y="630930"/>
                    </a:lnTo>
                    <a:cubicBezTo>
                      <a:pt x="22485" y="630930"/>
                      <a:pt x="0" y="608445"/>
                      <a:pt x="0" y="580709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2070645" cy="66903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 rot="0">
              <a:off x="1820139" y="313869"/>
              <a:ext cx="8460322" cy="2637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 Foi com o vape que larguei o cigarro convencional a 1 ano e 6 meses, depois de 25 anos fumando, minha saúde melhorou muito e com certeza a da minha família também, quero ter o direito de comprar o vape, poder escolher o melhor lugar e com procedência.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734025" y="6911243"/>
            <a:ext cx="7861979" cy="1918205"/>
            <a:chOff x="0" y="0"/>
            <a:chExt cx="10482639" cy="2557606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0482639" cy="2557606"/>
              <a:chOff x="0" y="0"/>
              <a:chExt cx="2070645" cy="505206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070645" cy="505206"/>
              </a:xfrm>
              <a:custGeom>
                <a:avLst/>
                <a:gdLst/>
                <a:ahLst/>
                <a:cxnLst/>
                <a:rect r="r" b="b" t="t" l="l"/>
                <a:pathLst>
                  <a:path h="505206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454985"/>
                    </a:lnTo>
                    <a:cubicBezTo>
                      <a:pt x="2070645" y="482721"/>
                      <a:pt x="2048160" y="505206"/>
                      <a:pt x="2020424" y="505206"/>
                    </a:cubicBezTo>
                    <a:lnTo>
                      <a:pt x="50221" y="505206"/>
                    </a:lnTo>
                    <a:cubicBezTo>
                      <a:pt x="22485" y="505206"/>
                      <a:pt x="0" y="482721"/>
                      <a:pt x="0" y="454985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D21D2C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2070645" cy="54330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220986" y="221685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733136" y="146378"/>
              <a:ext cx="8460322" cy="2192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Homicídio culposo disfarçado de preocupação, nos tirando o direito à redução de danos e incentivando o uso desenfreado de produtos sem rastreabilidade e/ou de cigarros tradicionais, nos matando aos poucos!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83836" y="5968488"/>
            <a:ext cx="7861979" cy="1218761"/>
            <a:chOff x="0" y="0"/>
            <a:chExt cx="10482639" cy="1625014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10482639" cy="1625014"/>
              <a:chOff x="0" y="0"/>
              <a:chExt cx="2070645" cy="32099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2070645" cy="320990"/>
              </a:xfrm>
              <a:custGeom>
                <a:avLst/>
                <a:gdLst/>
                <a:ahLst/>
                <a:cxnLst/>
                <a:rect r="r" b="b" t="t" l="l"/>
                <a:pathLst>
                  <a:path h="320990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270769"/>
                    </a:lnTo>
                    <a:cubicBezTo>
                      <a:pt x="2070645" y="298506"/>
                      <a:pt x="2048160" y="320990"/>
                      <a:pt x="2020424" y="320990"/>
                    </a:cubicBezTo>
                    <a:lnTo>
                      <a:pt x="50221" y="320990"/>
                    </a:lnTo>
                    <a:cubicBezTo>
                      <a:pt x="22485" y="320990"/>
                      <a:pt x="0" y="298506"/>
                      <a:pt x="0" y="270769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2070645" cy="3590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283483" y="217769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1795633" y="142461"/>
              <a:ext cx="8460322" cy="1303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descalabro, dois pesos e duas medidas para uma instituição que é (ou deveria ser) essencialmente guiada por conhecimento científico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783836" y="430364"/>
            <a:ext cx="7861979" cy="5264298"/>
            <a:chOff x="0" y="0"/>
            <a:chExt cx="10482639" cy="7019064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10482639" cy="7019064"/>
              <a:chOff x="0" y="0"/>
              <a:chExt cx="2070645" cy="1386482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2070645" cy="1386482"/>
              </a:xfrm>
              <a:custGeom>
                <a:avLst/>
                <a:gdLst/>
                <a:ahLst/>
                <a:cxnLst/>
                <a:rect r="r" b="b" t="t" l="l"/>
                <a:pathLst>
                  <a:path h="1386482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1336261"/>
                    </a:lnTo>
                    <a:cubicBezTo>
                      <a:pt x="2070645" y="1363997"/>
                      <a:pt x="2048160" y="1386482"/>
                      <a:pt x="2020424" y="1386482"/>
                    </a:cubicBezTo>
                    <a:lnTo>
                      <a:pt x="50221" y="1386482"/>
                    </a:lnTo>
                    <a:cubicBezTo>
                      <a:pt x="22485" y="1386482"/>
                      <a:pt x="0" y="1363997"/>
                      <a:pt x="0" y="1336261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D21D2C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2070645" cy="14245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1820139" y="138352"/>
              <a:ext cx="8460322" cy="6637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A manutenção da norma ainda mais a proibição, não convenceu com os discursos. Sendo utilizado como justificativas, meias verdades. Falta de observação e aceitação de diversos estudos, bem como afirmações incorretas, completam o discurso parcial. Alterar o meio de transporte da nicotina auxilia sim a redução. Quero que minha utilização seja livre de alcatrão, arsênico, agrotóxico e monóxido de carbono.</a:t>
              </a:r>
            </a:p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Quero baterias seguras, originais. Quero comprar itens regulamentos e não, andar à margem da sociedade. Não é possível ver liberado um produto com mais de 4700 substâncias identificadas (fora as que ainda não foram identificadas) ser regulamentada e o vape não.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9734025" y="430364"/>
            <a:ext cx="7861979" cy="4597549"/>
            <a:chOff x="0" y="0"/>
            <a:chExt cx="10482639" cy="6130065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10482639" cy="6130065"/>
              <a:chOff x="0" y="0"/>
              <a:chExt cx="2070645" cy="1210877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2070645" cy="1210877"/>
              </a:xfrm>
              <a:custGeom>
                <a:avLst/>
                <a:gdLst/>
                <a:ahLst/>
                <a:cxnLst/>
                <a:rect r="r" b="b" t="t" l="l"/>
                <a:pathLst>
                  <a:path h="1210877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1160656"/>
                    </a:lnTo>
                    <a:cubicBezTo>
                      <a:pt x="2070645" y="1188392"/>
                      <a:pt x="2048160" y="1210877"/>
                      <a:pt x="2020424" y="1210877"/>
                    </a:cubicBezTo>
                    <a:lnTo>
                      <a:pt x="50221" y="1210877"/>
                    </a:lnTo>
                    <a:cubicBezTo>
                      <a:pt x="22485" y="1210877"/>
                      <a:pt x="0" y="1188392"/>
                      <a:pt x="0" y="1160656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2070645" cy="12489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33" id="33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1820139" y="138352"/>
              <a:ext cx="8460322" cy="5748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Proibição leva ao comércio ilegal e sabemos que ele não deixará de existir. Com o comércio ilegal não teremos regulamentação nem controle de "qualidade". Desse modo, as pessoas não conseguirão nem avaliar os riscos do que estão fumando. </a:t>
              </a:r>
            </a:p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Nada é um argumento válido para a proibição haja visto que outras substâncias danosas à saúde humana são permitidos como o cigarro e o álcool.</a:t>
              </a:r>
            </a:p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Então, se a questão é a preocupação com a saúde da população, e sabemos que não é, que se proíba também a produção uso e comercialização de álcool e cigarro</a:t>
              </a:r>
            </a:p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9734025" y="5365788"/>
            <a:ext cx="7861979" cy="1212080"/>
            <a:chOff x="0" y="0"/>
            <a:chExt cx="10482639" cy="1616106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0"/>
              <a:ext cx="10482639" cy="1616106"/>
              <a:chOff x="0" y="0"/>
              <a:chExt cx="2070645" cy="319231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2070645" cy="319231"/>
              </a:xfrm>
              <a:custGeom>
                <a:avLst/>
                <a:gdLst/>
                <a:ahLst/>
                <a:cxnLst/>
                <a:rect r="r" b="b" t="t" l="l"/>
                <a:pathLst>
                  <a:path h="319231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269010"/>
                    </a:lnTo>
                    <a:cubicBezTo>
                      <a:pt x="2070645" y="296746"/>
                      <a:pt x="2048160" y="319231"/>
                      <a:pt x="2020424" y="319231"/>
                    </a:cubicBezTo>
                    <a:lnTo>
                      <a:pt x="50221" y="319231"/>
                    </a:lnTo>
                    <a:cubicBezTo>
                      <a:pt x="22485" y="319231"/>
                      <a:pt x="0" y="296746"/>
                      <a:pt x="0" y="269010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38100"/>
                <a:ext cx="2070645" cy="3573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39" id="39"/>
            <p:cNvSpPr/>
            <p:nvPr/>
          </p:nvSpPr>
          <p:spPr>
            <a:xfrm flipH="false" flipV="false" rot="0">
              <a:off x="262195" y="265494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 rot="0">
              <a:off x="1774345" y="236919"/>
              <a:ext cx="8460322" cy="859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Uma negação da ciência e das boas práticas adotadas pelos países desenvolvidos.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04840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3" y="0"/>
                </a:lnTo>
                <a:lnTo>
                  <a:pt x="101813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476464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4" y="0"/>
                </a:lnTo>
                <a:lnTo>
                  <a:pt x="101813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86143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4" y="0"/>
                </a:lnTo>
                <a:lnTo>
                  <a:pt x="101813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80417" y="829579"/>
            <a:ext cx="7861979" cy="3288459"/>
            <a:chOff x="0" y="0"/>
            <a:chExt cx="10482639" cy="4384612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0482639" cy="4384612"/>
              <a:chOff x="0" y="0"/>
              <a:chExt cx="2070645" cy="866096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070645" cy="866096"/>
              </a:xfrm>
              <a:custGeom>
                <a:avLst/>
                <a:gdLst/>
                <a:ahLst/>
                <a:cxnLst/>
                <a:rect r="r" b="b" t="t" l="l"/>
                <a:pathLst>
                  <a:path h="866096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815875"/>
                    </a:lnTo>
                    <a:cubicBezTo>
                      <a:pt x="2070645" y="843611"/>
                      <a:pt x="2048160" y="866096"/>
                      <a:pt x="2020424" y="866096"/>
                    </a:cubicBezTo>
                    <a:lnTo>
                      <a:pt x="50221" y="866096"/>
                    </a:lnTo>
                    <a:cubicBezTo>
                      <a:pt x="22485" y="866096"/>
                      <a:pt x="0" y="843611"/>
                      <a:pt x="0" y="815875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2070645" cy="9041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197710" y="312226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1709860" y="236919"/>
              <a:ext cx="8460322" cy="3970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Primeiramente não consigo entender como a Anvisa deixa o cigarro que tem mais de 4700 substâncias ser comercializado e o vape NÃO, só acho que há um interesse muito grande para que o vape não seja legalizado no Brasil, e infelizmente é muito triste não ter a sua liberdade e seu livre arbítrio para que possamos escolher o que é melhor para a nossa saúde, e assim a Anvisa deu total liberdade e força para o mercado ilegal. TRISTE VIVER ISSO.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583300" y="829579"/>
            <a:ext cx="7861979" cy="5282678"/>
            <a:chOff x="0" y="0"/>
            <a:chExt cx="10482639" cy="7043571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0482639" cy="7043571"/>
              <a:chOff x="0" y="0"/>
              <a:chExt cx="2070645" cy="1391323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070645" cy="1391323"/>
              </a:xfrm>
              <a:custGeom>
                <a:avLst/>
                <a:gdLst/>
                <a:ahLst/>
                <a:cxnLst/>
                <a:rect r="r" b="b" t="t" l="l"/>
                <a:pathLst>
                  <a:path h="1391323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1341101"/>
                    </a:lnTo>
                    <a:cubicBezTo>
                      <a:pt x="2070645" y="1368838"/>
                      <a:pt x="2048160" y="1391323"/>
                      <a:pt x="2020424" y="1391323"/>
                    </a:cubicBezTo>
                    <a:lnTo>
                      <a:pt x="50221" y="1391323"/>
                    </a:lnTo>
                    <a:cubicBezTo>
                      <a:pt x="22485" y="1391323"/>
                      <a:pt x="0" y="1368838"/>
                      <a:pt x="0" y="1341101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2070645" cy="142942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262195" y="265494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774345" y="236919"/>
              <a:ext cx="8460322" cy="6637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Infelizmente este órgão perde pra mim a credibilidade, eu como pai e cidadão, esperava mais responsabilidade da Anvisa, olhando mais em projeção ao futuro e não só no hoje. A proibição nunca foi e nunca será eficaz, e sim prejudicial, com a proibição não haverá estudos, informações e conscientização, continuasse na mesma, futuros usuários, crianças, adolescentes entregues a produtos ilegais e sem procedência.</a:t>
              </a:r>
            </a:p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Será que a Anvisa se acovardou em ser responsável? Será que os que lá estão, estão cansados de trabalhar?</a:t>
              </a:r>
            </a:p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Trabalho sério exige esforço, ímpeto, dedicação e no caso da Anvisa, humanidade, pensando no próximo e no bem maior com todos os cidadãos.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583300" y="6494048"/>
            <a:ext cx="7861979" cy="1948928"/>
            <a:chOff x="0" y="0"/>
            <a:chExt cx="10482639" cy="2598571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10482639" cy="2598571"/>
              <a:chOff x="0" y="0"/>
              <a:chExt cx="2070645" cy="513298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2070645" cy="513298"/>
              </a:xfrm>
              <a:custGeom>
                <a:avLst/>
                <a:gdLst/>
                <a:ahLst/>
                <a:cxnLst/>
                <a:rect r="r" b="b" t="t" l="l"/>
                <a:pathLst>
                  <a:path h="513298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463077"/>
                    </a:lnTo>
                    <a:cubicBezTo>
                      <a:pt x="2070645" y="490813"/>
                      <a:pt x="2048160" y="513298"/>
                      <a:pt x="2020424" y="513298"/>
                    </a:cubicBezTo>
                    <a:lnTo>
                      <a:pt x="50221" y="513298"/>
                    </a:lnTo>
                    <a:cubicBezTo>
                      <a:pt x="22485" y="513298"/>
                      <a:pt x="0" y="490813"/>
                      <a:pt x="0" y="463077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2070645" cy="55139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262195" y="265494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1774345" y="236919"/>
              <a:ext cx="8460322" cy="2192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A regulamentação vai me dar o direito, como consumidor, de saber exatamente o que tem dentro dos produtos, além da segurança de comprar fora do mercado ilegal, fazendo valer todos os outros direitos que, como consumidor, tenho.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28700" y="6192629"/>
            <a:ext cx="7861979" cy="2764772"/>
            <a:chOff x="0" y="0"/>
            <a:chExt cx="10482639" cy="3686362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10482639" cy="3686362"/>
              <a:chOff x="0" y="0"/>
              <a:chExt cx="2070645" cy="72817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2070645" cy="728170"/>
              </a:xfrm>
              <a:custGeom>
                <a:avLst/>
                <a:gdLst/>
                <a:ahLst/>
                <a:cxnLst/>
                <a:rect r="r" b="b" t="t" l="l"/>
                <a:pathLst>
                  <a:path h="728170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677949"/>
                    </a:lnTo>
                    <a:cubicBezTo>
                      <a:pt x="2070645" y="705686"/>
                      <a:pt x="2048160" y="728170"/>
                      <a:pt x="2020424" y="728170"/>
                    </a:cubicBezTo>
                    <a:lnTo>
                      <a:pt x="50221" y="728170"/>
                    </a:lnTo>
                    <a:cubicBezTo>
                      <a:pt x="22485" y="728170"/>
                      <a:pt x="0" y="705686"/>
                      <a:pt x="0" y="677949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D21D2C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2070645" cy="7662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220986" y="417830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1733136" y="342523"/>
              <a:ext cx="8460322" cy="3081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Enquanto houver proibição e não uma regulamentação justa e baseada realmente em estudos científicos, sobre a redução de danos, continuará existindo produtos de qualidade duvidosa, com altas doses de nicotina, adolescentes continuaram comprado descartáveis e se viciando em nicotina.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070055" y="4467052"/>
            <a:ext cx="7779270" cy="1344306"/>
            <a:chOff x="0" y="0"/>
            <a:chExt cx="10372360" cy="1792408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10372360" cy="1792408"/>
              <a:chOff x="0" y="0"/>
              <a:chExt cx="2048861" cy="354056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2048861" cy="354056"/>
              </a:xfrm>
              <a:custGeom>
                <a:avLst/>
                <a:gdLst/>
                <a:ahLst/>
                <a:cxnLst/>
                <a:rect r="r" b="b" t="t" l="l"/>
                <a:pathLst>
                  <a:path h="354056" w="2048861">
                    <a:moveTo>
                      <a:pt x="50755" y="0"/>
                    </a:moveTo>
                    <a:lnTo>
                      <a:pt x="1998106" y="0"/>
                    </a:lnTo>
                    <a:cubicBezTo>
                      <a:pt x="2011567" y="0"/>
                      <a:pt x="2024477" y="5347"/>
                      <a:pt x="2033995" y="14866"/>
                    </a:cubicBezTo>
                    <a:cubicBezTo>
                      <a:pt x="2043514" y="24384"/>
                      <a:pt x="2048861" y="37294"/>
                      <a:pt x="2048861" y="50755"/>
                    </a:cubicBezTo>
                    <a:lnTo>
                      <a:pt x="2048861" y="303301"/>
                    </a:lnTo>
                    <a:cubicBezTo>
                      <a:pt x="2048861" y="316762"/>
                      <a:pt x="2043514" y="329672"/>
                      <a:pt x="2033995" y="339190"/>
                    </a:cubicBezTo>
                    <a:cubicBezTo>
                      <a:pt x="2024477" y="348709"/>
                      <a:pt x="2011567" y="354056"/>
                      <a:pt x="1998106" y="354056"/>
                    </a:cubicBezTo>
                    <a:lnTo>
                      <a:pt x="50755" y="354056"/>
                    </a:lnTo>
                    <a:cubicBezTo>
                      <a:pt x="22724" y="354056"/>
                      <a:pt x="0" y="331332"/>
                      <a:pt x="0" y="303301"/>
                    </a:cubicBezTo>
                    <a:lnTo>
                      <a:pt x="0" y="50755"/>
                    </a:lnTo>
                    <a:cubicBezTo>
                      <a:pt x="0" y="37294"/>
                      <a:pt x="5347" y="24384"/>
                      <a:pt x="14866" y="14866"/>
                    </a:cubicBezTo>
                    <a:cubicBezTo>
                      <a:pt x="24384" y="5347"/>
                      <a:pt x="37294" y="0"/>
                      <a:pt x="50755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2048861" cy="39215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33" id="33"/>
            <p:cNvSpPr/>
            <p:nvPr/>
          </p:nvSpPr>
          <p:spPr>
            <a:xfrm flipH="false" flipV="false" rot="0">
              <a:off x="197710" y="312226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1709860" y="236919"/>
              <a:ext cx="8460322" cy="1303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Acho uma falta de responsabilidade da ANVISA, que de forma voluntária ou não está pactuando o fato de colocar minha vida em risco.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04840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3" y="0"/>
                </a:lnTo>
                <a:lnTo>
                  <a:pt x="101813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476464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4" y="0"/>
                </a:lnTo>
                <a:lnTo>
                  <a:pt x="101813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86143" y="0"/>
            <a:ext cx="10181304" cy="10287000"/>
          </a:xfrm>
          <a:custGeom>
            <a:avLst/>
            <a:gdLst/>
            <a:ahLst/>
            <a:cxnLst/>
            <a:rect r="r" b="b" t="t" l="l"/>
            <a:pathLst>
              <a:path h="10287000" w="10181304">
                <a:moveTo>
                  <a:pt x="0" y="0"/>
                </a:moveTo>
                <a:lnTo>
                  <a:pt x="10181304" y="0"/>
                </a:lnTo>
                <a:lnTo>
                  <a:pt x="101813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39900" r="0" b="-3990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80417" y="829579"/>
            <a:ext cx="7861979" cy="3288459"/>
            <a:chOff x="0" y="0"/>
            <a:chExt cx="10482639" cy="4384612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0482639" cy="4384612"/>
              <a:chOff x="0" y="0"/>
              <a:chExt cx="2070645" cy="866096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070645" cy="866096"/>
              </a:xfrm>
              <a:custGeom>
                <a:avLst/>
                <a:gdLst/>
                <a:ahLst/>
                <a:cxnLst/>
                <a:rect r="r" b="b" t="t" l="l"/>
                <a:pathLst>
                  <a:path h="866096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815875"/>
                    </a:lnTo>
                    <a:cubicBezTo>
                      <a:pt x="2070645" y="843611"/>
                      <a:pt x="2048160" y="866096"/>
                      <a:pt x="2020424" y="866096"/>
                    </a:cubicBezTo>
                    <a:lnTo>
                      <a:pt x="50221" y="866096"/>
                    </a:lnTo>
                    <a:cubicBezTo>
                      <a:pt x="22485" y="866096"/>
                      <a:pt x="0" y="843611"/>
                      <a:pt x="0" y="815875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2070645" cy="9041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197710" y="312226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1709860" y="236919"/>
              <a:ext cx="8460322" cy="3970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Uma falta de respeito com quem quer ter uma opção para reduzir os danos. Tendo em vista que a própria cerveja hoje em dia tem ela 0 álcool, comidas sem glútem, refrigerante zero açúcar. Tudo isso para reduzir os danos, e a forma que temos para minimizar os danos. Não é algo que realmente preocupa eles.</a:t>
              </a:r>
            </a:p>
            <a:p>
              <a:pPr algn="l">
                <a:lnSpc>
                  <a:spcPts val="2643"/>
                </a:lnSpc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Preferem ir contra e tá tudo certo.</a:t>
              </a:r>
            </a:p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Nem se quer querem ouvir relatos e exames comprovando o contrário que eles falam. Covardes!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28700" y="4461854"/>
            <a:ext cx="7861979" cy="1930548"/>
            <a:chOff x="0" y="0"/>
            <a:chExt cx="10482639" cy="2574065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0482639" cy="2574065"/>
              <a:chOff x="0" y="0"/>
              <a:chExt cx="2070645" cy="50845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070645" cy="508457"/>
              </a:xfrm>
              <a:custGeom>
                <a:avLst/>
                <a:gdLst/>
                <a:ahLst/>
                <a:cxnLst/>
                <a:rect r="r" b="b" t="t" l="l"/>
                <a:pathLst>
                  <a:path h="508457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458236"/>
                    </a:lnTo>
                    <a:cubicBezTo>
                      <a:pt x="2070645" y="485972"/>
                      <a:pt x="2048160" y="508457"/>
                      <a:pt x="2020424" y="508457"/>
                    </a:cubicBezTo>
                    <a:lnTo>
                      <a:pt x="50221" y="508457"/>
                    </a:lnTo>
                    <a:cubicBezTo>
                      <a:pt x="22485" y="508457"/>
                      <a:pt x="0" y="485972"/>
                      <a:pt x="0" y="458236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D21D2C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2070645" cy="54655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820139" y="138352"/>
              <a:ext cx="8460322" cy="2192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Estamos a mercê da clandestinidade e do tráfico. A população adulta merece fazer uma escolha informada e consciente, e isso só pode acontecer com a participação do poder publico e órgãos reguladores.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026651" y="5974627"/>
            <a:ext cx="7861979" cy="1954959"/>
            <a:chOff x="0" y="0"/>
            <a:chExt cx="10482639" cy="2606612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10482639" cy="2606612"/>
              <a:chOff x="0" y="0"/>
              <a:chExt cx="2070645" cy="514886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2070645" cy="514886"/>
              </a:xfrm>
              <a:custGeom>
                <a:avLst/>
                <a:gdLst/>
                <a:ahLst/>
                <a:cxnLst/>
                <a:rect r="r" b="b" t="t" l="l"/>
                <a:pathLst>
                  <a:path h="514886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464665"/>
                    </a:lnTo>
                    <a:cubicBezTo>
                      <a:pt x="2070645" y="492402"/>
                      <a:pt x="2048160" y="514886"/>
                      <a:pt x="2020424" y="514886"/>
                    </a:cubicBezTo>
                    <a:lnTo>
                      <a:pt x="50221" y="514886"/>
                    </a:lnTo>
                    <a:cubicBezTo>
                      <a:pt x="22485" y="514886"/>
                      <a:pt x="0" y="492402"/>
                      <a:pt x="0" y="464665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D21D2C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2070645" cy="5529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197710" y="312226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4"/>
                  </a:lnTo>
                  <a:lnTo>
                    <a:pt x="0" y="1181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1709860" y="236919"/>
              <a:ext cx="8460322" cy="2192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Irresponsáveis! Mantendo a proibição estão lavando as mãos para não encarar o problema. Uma decisão que só estimula o mercado ilegal e favorece o crime organizado e milícias. Após 25 anos de tabagismo só consegui parar trocando pelo vape.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880417" y="6735302"/>
            <a:ext cx="7917119" cy="1220720"/>
            <a:chOff x="0" y="0"/>
            <a:chExt cx="10556159" cy="1627627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10556159" cy="1627627"/>
              <a:chOff x="0" y="0"/>
              <a:chExt cx="2085167" cy="321507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2085167" cy="321507"/>
              </a:xfrm>
              <a:custGeom>
                <a:avLst/>
                <a:gdLst/>
                <a:ahLst/>
                <a:cxnLst/>
                <a:rect r="r" b="b" t="t" l="l"/>
                <a:pathLst>
                  <a:path h="321507" w="2085167">
                    <a:moveTo>
                      <a:pt x="49871" y="0"/>
                    </a:moveTo>
                    <a:lnTo>
                      <a:pt x="2035296" y="0"/>
                    </a:lnTo>
                    <a:cubicBezTo>
                      <a:pt x="2062839" y="0"/>
                      <a:pt x="2085167" y="22328"/>
                      <a:pt x="2085167" y="49871"/>
                    </a:cubicBezTo>
                    <a:lnTo>
                      <a:pt x="2085167" y="271635"/>
                    </a:lnTo>
                    <a:cubicBezTo>
                      <a:pt x="2085167" y="284862"/>
                      <a:pt x="2079913" y="297547"/>
                      <a:pt x="2070560" y="306900"/>
                    </a:cubicBezTo>
                    <a:cubicBezTo>
                      <a:pt x="2061207" y="316252"/>
                      <a:pt x="2048522" y="321507"/>
                      <a:pt x="2035296" y="321507"/>
                    </a:cubicBezTo>
                    <a:lnTo>
                      <a:pt x="49871" y="321507"/>
                    </a:lnTo>
                    <a:cubicBezTo>
                      <a:pt x="22328" y="321507"/>
                      <a:pt x="0" y="299178"/>
                      <a:pt x="0" y="271635"/>
                    </a:cubicBezTo>
                    <a:lnTo>
                      <a:pt x="0" y="49871"/>
                    </a:lnTo>
                    <a:cubicBezTo>
                      <a:pt x="0" y="22328"/>
                      <a:pt x="22328" y="0"/>
                      <a:pt x="4987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2085167" cy="35960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381509" y="238104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4" y="0"/>
                  </a:lnTo>
                  <a:lnTo>
                    <a:pt x="1181644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1893659" y="385046"/>
              <a:ext cx="8460322" cy="859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Proibição do vape é um massacre em massa dos tabagistas, quero direto a redução de danos.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0026651" y="829579"/>
            <a:ext cx="7861979" cy="4597549"/>
            <a:chOff x="0" y="0"/>
            <a:chExt cx="10482639" cy="6130065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0"/>
              <a:ext cx="10482639" cy="6130065"/>
              <a:chOff x="0" y="0"/>
              <a:chExt cx="2070645" cy="1210877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2070645" cy="1210877"/>
              </a:xfrm>
              <a:custGeom>
                <a:avLst/>
                <a:gdLst/>
                <a:ahLst/>
                <a:cxnLst/>
                <a:rect r="r" b="b" t="t" l="l"/>
                <a:pathLst>
                  <a:path h="1210877" w="2070645">
                    <a:moveTo>
                      <a:pt x="50221" y="0"/>
                    </a:moveTo>
                    <a:lnTo>
                      <a:pt x="2020424" y="0"/>
                    </a:lnTo>
                    <a:cubicBezTo>
                      <a:pt x="2048160" y="0"/>
                      <a:pt x="2070645" y="22485"/>
                      <a:pt x="2070645" y="50221"/>
                    </a:cubicBezTo>
                    <a:lnTo>
                      <a:pt x="2070645" y="1160656"/>
                    </a:lnTo>
                    <a:cubicBezTo>
                      <a:pt x="2070645" y="1188392"/>
                      <a:pt x="2048160" y="1210877"/>
                      <a:pt x="2020424" y="1210877"/>
                    </a:cubicBezTo>
                    <a:lnTo>
                      <a:pt x="50221" y="1210877"/>
                    </a:lnTo>
                    <a:cubicBezTo>
                      <a:pt x="22485" y="1210877"/>
                      <a:pt x="0" y="1188392"/>
                      <a:pt x="0" y="1160656"/>
                    </a:cubicBezTo>
                    <a:lnTo>
                      <a:pt x="0" y="50221"/>
                    </a:lnTo>
                    <a:cubicBezTo>
                      <a:pt x="0" y="22485"/>
                      <a:pt x="22485" y="0"/>
                      <a:pt x="50221" y="0"/>
                    </a:cubicBezTo>
                    <a:close/>
                  </a:path>
                </a:pathLst>
              </a:custGeom>
              <a:solidFill>
                <a:srgbClr val="1F3655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2070645" cy="12489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05"/>
                  </a:lnSpc>
                </a:pPr>
              </a:p>
            </p:txBody>
          </p:sp>
        </p:grpSp>
        <p:sp>
          <p:nvSpPr>
            <p:cNvPr name="Freeform 33" id="33"/>
            <p:cNvSpPr/>
            <p:nvPr/>
          </p:nvSpPr>
          <p:spPr>
            <a:xfrm flipH="false" flipV="false" rot="0">
              <a:off x="307990" y="166927"/>
              <a:ext cx="1181644" cy="1181644"/>
            </a:xfrm>
            <a:custGeom>
              <a:avLst/>
              <a:gdLst/>
              <a:ahLst/>
              <a:cxnLst/>
              <a:rect r="r" b="b" t="t" l="l"/>
              <a:pathLst>
                <a:path h="1181644" w="1181644">
                  <a:moveTo>
                    <a:pt x="0" y="0"/>
                  </a:moveTo>
                  <a:lnTo>
                    <a:pt x="1181643" y="0"/>
                  </a:lnTo>
                  <a:lnTo>
                    <a:pt x="1181643" y="1181643"/>
                  </a:lnTo>
                  <a:lnTo>
                    <a:pt x="0" y="1181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1820139" y="138352"/>
              <a:ext cx="8460322" cy="57486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43"/>
                </a:lnSpc>
                <a:spcBef>
                  <a:spcPct val="0"/>
                </a:spcBef>
              </a:pPr>
              <a:r>
                <a:rPr lang="en-US" sz="1915">
                  <a:solidFill>
                    <a:srgbClr val="FFFFFF"/>
                  </a:solidFill>
                  <a:latin typeface="DM Sans Bold"/>
                </a:rPr>
                <a:t>Eu já sou usuário há sete anos de vape e a situação é lamentável discrepante hipócrita da parte da decisão da Anvisa. Eu faço exame periódico de 6 em 6 meses pulmonar, eu não tenho nenhuma perfuração, nenhuma doença crônica, nenhuma doença contagiosa, nada relacionado ao que a Anvisa sempre bateu na mesma tecla que o vape é a causa de doenças, se fosse assim eu já estaria morto! Eu detesto esse tipo de hipocrisia que a Anvisa faz, como ela trata totalmente ao contrário conforme outros países que já regulamentaram, tratando de forma séria. A forma como Anvisa vem tratando o caso no Brasil isso é um absurdo #fora Anvisa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49472" cy="508135"/>
            </a:xfrm>
            <a:custGeom>
              <a:avLst/>
              <a:gdLst/>
              <a:ahLst/>
              <a:cxnLst/>
              <a:rect r="r" b="b" t="t" l="l"/>
              <a:pathLst>
                <a:path h="508135" w="3149472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208957" y="-101114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380940" y="649592"/>
            <a:ext cx="7516996" cy="8987817"/>
            <a:chOff x="0" y="0"/>
            <a:chExt cx="8603361" cy="10286746"/>
          </a:xfrm>
        </p:grpSpPr>
        <p:sp>
          <p:nvSpPr>
            <p:cNvPr name="Freeform 7" id="7"/>
            <p:cNvSpPr/>
            <p:nvPr/>
          </p:nvSpPr>
          <p:spPr>
            <a:xfrm flipH="true" flipV="false" rot="0">
              <a:off x="-50" y="-127"/>
              <a:ext cx="8606155" cy="10286873"/>
            </a:xfrm>
            <a:custGeom>
              <a:avLst/>
              <a:gdLst/>
              <a:ahLst/>
              <a:cxnLst/>
              <a:rect r="r" b="b" t="t" l="l"/>
              <a:pathLst>
                <a:path h="10286873" w="8606155">
                  <a:moveTo>
                    <a:pt x="0" y="10251440"/>
                  </a:moveTo>
                  <a:cubicBezTo>
                    <a:pt x="0" y="10284587"/>
                    <a:pt x="10669" y="10286873"/>
                    <a:pt x="38482" y="10286873"/>
                  </a:cubicBezTo>
                  <a:cubicBezTo>
                    <a:pt x="2893060" y="10286238"/>
                    <a:pt x="5747512" y="10286238"/>
                    <a:pt x="8602091" y="10286238"/>
                  </a:cubicBezTo>
                  <a:cubicBezTo>
                    <a:pt x="8606155" y="10272395"/>
                    <a:pt x="8599805" y="10259822"/>
                    <a:pt x="8596884" y="10246995"/>
                  </a:cubicBezTo>
                  <a:cubicBezTo>
                    <a:pt x="8471408" y="9685401"/>
                    <a:pt x="8345805" y="9123934"/>
                    <a:pt x="8219948" y="8562467"/>
                  </a:cubicBezTo>
                  <a:cubicBezTo>
                    <a:pt x="8040497" y="7761986"/>
                    <a:pt x="7860665" y="6961632"/>
                    <a:pt x="7681341" y="6161151"/>
                  </a:cubicBezTo>
                  <a:cubicBezTo>
                    <a:pt x="7459853" y="5172583"/>
                    <a:pt x="7238873" y="4184015"/>
                    <a:pt x="7017512" y="3195574"/>
                  </a:cubicBezTo>
                  <a:cubicBezTo>
                    <a:pt x="6792595" y="2191385"/>
                    <a:pt x="6567551" y="1187323"/>
                    <a:pt x="6341999" y="183261"/>
                  </a:cubicBezTo>
                  <a:cubicBezTo>
                    <a:pt x="6328283" y="122174"/>
                    <a:pt x="6319520" y="59690"/>
                    <a:pt x="6297295" y="635"/>
                  </a:cubicBezTo>
                  <a:cubicBezTo>
                    <a:pt x="4210939" y="635"/>
                    <a:pt x="2124583" y="635"/>
                    <a:pt x="38227" y="0"/>
                  </a:cubicBezTo>
                  <a:cubicBezTo>
                    <a:pt x="9906" y="0"/>
                    <a:pt x="254" y="3429"/>
                    <a:pt x="254" y="35814"/>
                  </a:cubicBezTo>
                  <a:cubicBezTo>
                    <a:pt x="1016" y="3441065"/>
                    <a:pt x="1016" y="6846316"/>
                    <a:pt x="0" y="10251440"/>
                  </a:cubicBezTo>
                  <a:close/>
                </a:path>
              </a:pathLst>
            </a:custGeom>
            <a:blipFill>
              <a:blip r:embed="rId5"/>
              <a:stretch>
                <a:fillRect l="-1450" t="0" r="-145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546384" y="9107804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57876" y="2522708"/>
            <a:ext cx="10216611" cy="559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FUMEI CIGARROS POR MAIS DE 15 ANOS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CONSUMIA 3 MAÇOS POR DIA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TENTEI PARAR SEM SUCESSO ATRAVÉS DA FORÇA DE VONTADE, ADESIVOS, GOMAS DE MASCAR E REMÉDIOS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SOMENTE GRAÇAS AOS CIGARROS ELETRÔNICOS, FIZ UMA TROCA COMPLETA NO DIA 30 DE MAIO DE 2015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MINHA SAÚDE MELHOROU MUITO RAPIDAMENTE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 u="sng">
                <a:solidFill>
                  <a:srgbClr val="FFFFFF"/>
                </a:solidFill>
                <a:latin typeface="Lato Bold"/>
              </a:rPr>
              <a:t>APÓS 9 ANOS FAÇO EXAMES FREQUENTES QUE MOSTRAM MINHA SAÚDE IGUAL A DE UM NÃO FUMANTE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57876" y="524456"/>
            <a:ext cx="16230600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82"/>
              </a:lnSpc>
              <a:spcBef>
                <a:spcPct val="0"/>
              </a:spcBef>
            </a:pPr>
            <a:r>
              <a:rPr lang="en-US" sz="5818">
                <a:solidFill>
                  <a:srgbClr val="FFFFFF"/>
                </a:solidFill>
                <a:latin typeface="Now Bold"/>
              </a:rPr>
              <a:t>ALEXANDRO LUCIAN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49472" cy="508135"/>
            </a:xfrm>
            <a:custGeom>
              <a:avLst/>
              <a:gdLst/>
              <a:ahLst/>
              <a:cxnLst/>
              <a:rect r="r" b="b" t="t" l="l"/>
              <a:pathLst>
                <a:path h="508135" w="3149472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208957" y="-101114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95175" y="863050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26088" y="3422720"/>
            <a:ext cx="8172624" cy="4205520"/>
          </a:xfrm>
          <a:custGeom>
            <a:avLst/>
            <a:gdLst/>
            <a:ahLst/>
            <a:cxnLst/>
            <a:rect r="r" b="b" t="t" l="l"/>
            <a:pathLst>
              <a:path h="4205520" w="8172624">
                <a:moveTo>
                  <a:pt x="0" y="0"/>
                </a:moveTo>
                <a:lnTo>
                  <a:pt x="8172624" y="0"/>
                </a:lnTo>
                <a:lnTo>
                  <a:pt x="8172624" y="4205520"/>
                </a:lnTo>
                <a:lnTo>
                  <a:pt x="0" y="4205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573176" y="3014505"/>
            <a:ext cx="7240551" cy="5244029"/>
          </a:xfrm>
          <a:custGeom>
            <a:avLst/>
            <a:gdLst/>
            <a:ahLst/>
            <a:cxnLst/>
            <a:rect r="r" b="b" t="t" l="l"/>
            <a:pathLst>
              <a:path h="5244029" w="7240551">
                <a:moveTo>
                  <a:pt x="0" y="0"/>
                </a:moveTo>
                <a:lnTo>
                  <a:pt x="7240551" y="0"/>
                </a:lnTo>
                <a:lnTo>
                  <a:pt x="7240551" y="5244029"/>
                </a:lnTo>
                <a:lnTo>
                  <a:pt x="0" y="52440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57876" y="524456"/>
            <a:ext cx="16230600" cy="177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83"/>
              </a:lnSpc>
            </a:pPr>
            <a:r>
              <a:rPr lang="en-US" sz="5820">
                <a:solidFill>
                  <a:srgbClr val="FFFFFF"/>
                </a:solidFill>
                <a:latin typeface="Now Bold"/>
              </a:rPr>
              <a:t>CONSUMIDORES QUEREM</a:t>
            </a:r>
          </a:p>
          <a:p>
            <a:pPr algn="l" marL="0" indent="0" lvl="0">
              <a:lnSpc>
                <a:spcPts val="6983"/>
              </a:lnSpc>
              <a:spcBef>
                <a:spcPct val="0"/>
              </a:spcBef>
            </a:pPr>
            <a:r>
              <a:rPr lang="en-US" sz="5820">
                <a:solidFill>
                  <a:srgbClr val="FFFFFF"/>
                </a:solidFill>
                <a:latin typeface="Now Bold"/>
              </a:rPr>
              <a:t>REGULAMENTAÇÃO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975317" y="-2198044"/>
            <a:ext cx="4337366" cy="4337366"/>
          </a:xfrm>
          <a:custGeom>
            <a:avLst/>
            <a:gdLst/>
            <a:ahLst/>
            <a:cxnLst/>
            <a:rect r="r" b="b" t="t" l="l"/>
            <a:pathLst>
              <a:path h="4337366" w="4337366">
                <a:moveTo>
                  <a:pt x="0" y="0"/>
                </a:moveTo>
                <a:lnTo>
                  <a:pt x="4337366" y="0"/>
                </a:lnTo>
                <a:lnTo>
                  <a:pt x="4337366" y="4337366"/>
                </a:lnTo>
                <a:lnTo>
                  <a:pt x="0" y="4337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329732" y="1028700"/>
            <a:ext cx="8529818" cy="8841610"/>
            <a:chOff x="0" y="0"/>
            <a:chExt cx="3461888" cy="35884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61888" cy="3588431"/>
            </a:xfrm>
            <a:custGeom>
              <a:avLst/>
              <a:gdLst/>
              <a:ahLst/>
              <a:cxnLst/>
              <a:rect r="r" b="b" t="t" l="l"/>
              <a:pathLst>
                <a:path h="3588431" w="3461888">
                  <a:moveTo>
                    <a:pt x="0" y="0"/>
                  </a:moveTo>
                  <a:lnTo>
                    <a:pt x="3461888" y="0"/>
                  </a:lnTo>
                  <a:lnTo>
                    <a:pt x="3461888" y="3588431"/>
                  </a:lnTo>
                  <a:lnTo>
                    <a:pt x="0" y="3588431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461888" cy="36265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83"/>
                </a:lnSpc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58473" y="669680"/>
            <a:ext cx="9472336" cy="925388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457876" y="2940915"/>
            <a:ext cx="8580068" cy="6802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0523" indent="-240262" lvl="1">
              <a:lnSpc>
                <a:spcPts val="3071"/>
              </a:lnSpc>
              <a:buFont typeface="Arial"/>
              <a:buChar char="•"/>
            </a:pPr>
            <a:r>
              <a:rPr lang="en-US" sz="2225">
                <a:solidFill>
                  <a:srgbClr val="FFFFFF"/>
                </a:solidFill>
                <a:latin typeface="DM Sans"/>
              </a:rPr>
              <a:t>IPEC 2022 - 2.9 milhões usam diariamente e +6 milhões de fumantes já experimentaram (aumento de 600% desde 2018)</a:t>
            </a:r>
          </a:p>
          <a:p>
            <a:pPr algn="l">
              <a:lnSpc>
                <a:spcPts val="3071"/>
              </a:lnSpc>
            </a:pPr>
          </a:p>
          <a:p>
            <a:pPr algn="l" marL="480523" indent="-240262" lvl="1">
              <a:lnSpc>
                <a:spcPts val="3071"/>
              </a:lnSpc>
              <a:buFont typeface="Arial"/>
              <a:buChar char="•"/>
            </a:pPr>
            <a:r>
              <a:rPr lang="en-US" sz="2225">
                <a:solidFill>
                  <a:srgbClr val="FFFFFF"/>
                </a:solidFill>
                <a:latin typeface="DM Sans"/>
              </a:rPr>
              <a:t>Covitel 2023 - 4 milhões de adultos</a:t>
            </a:r>
          </a:p>
          <a:p>
            <a:pPr algn="l">
              <a:lnSpc>
                <a:spcPts val="3071"/>
              </a:lnSpc>
            </a:pPr>
          </a:p>
          <a:p>
            <a:pPr algn="l" marL="480523" indent="-240262" lvl="1">
              <a:lnSpc>
                <a:spcPts val="3071"/>
              </a:lnSpc>
              <a:buFont typeface="Arial"/>
              <a:buChar char="•"/>
            </a:pPr>
            <a:r>
              <a:rPr lang="en-US" sz="2225">
                <a:solidFill>
                  <a:srgbClr val="FFFFFF"/>
                </a:solidFill>
                <a:latin typeface="DM Sans"/>
              </a:rPr>
              <a:t>PeNSE 2019 - 16,8% de crianças entre 13 e 17 anos já experimentaram</a:t>
            </a:r>
          </a:p>
          <a:p>
            <a:pPr algn="l">
              <a:lnSpc>
                <a:spcPts val="3071"/>
              </a:lnSpc>
            </a:pPr>
          </a:p>
          <a:p>
            <a:pPr algn="l" marL="480523" indent="-240262" lvl="1">
              <a:lnSpc>
                <a:spcPts val="3071"/>
              </a:lnSpc>
              <a:buFont typeface="Arial"/>
              <a:buChar char="•"/>
            </a:pPr>
            <a:r>
              <a:rPr lang="en-US" sz="2225">
                <a:solidFill>
                  <a:srgbClr val="FFFFFF"/>
                </a:solidFill>
                <a:latin typeface="DM Sans"/>
              </a:rPr>
              <a:t>Receita Federal 2022/2023 - + R$ 100 milhões de reais em apreensões nos últimos 2 anos</a:t>
            </a:r>
          </a:p>
          <a:p>
            <a:pPr algn="l">
              <a:lnSpc>
                <a:spcPts val="3071"/>
              </a:lnSpc>
            </a:pPr>
          </a:p>
          <a:p>
            <a:pPr algn="l" marL="480523" indent="-240262" lvl="1">
              <a:lnSpc>
                <a:spcPts val="3071"/>
              </a:lnSpc>
              <a:buFont typeface="Arial"/>
              <a:buChar char="•"/>
            </a:pPr>
            <a:r>
              <a:rPr lang="en-US" sz="2225">
                <a:solidFill>
                  <a:srgbClr val="FFFFFF"/>
                </a:solidFill>
                <a:latin typeface="DM Sans"/>
              </a:rPr>
              <a:t>FIEMG - Me</a:t>
            </a:r>
            <a:r>
              <a:rPr lang="en-US" sz="2225">
                <a:solidFill>
                  <a:srgbClr val="FFFFFF"/>
                </a:solidFill>
                <a:latin typeface="DM Sans"/>
              </a:rPr>
              <a:t>rcado ilegal já é estimado em R$ 7 bilhões de reais, R$ 2 bilhões anuais somente em e</a:t>
            </a:r>
            <a:r>
              <a:rPr lang="en-US" sz="2225">
                <a:solidFill>
                  <a:srgbClr val="FFFFFF"/>
                </a:solidFill>
                <a:latin typeface="DM Sans"/>
              </a:rPr>
              <a:t>vasão fiscal de impostos federais</a:t>
            </a:r>
            <a:r>
              <a:rPr lang="en-US" sz="2225">
                <a:solidFill>
                  <a:srgbClr val="FFFFFF"/>
                </a:solidFill>
                <a:latin typeface="DM Sans"/>
              </a:rPr>
              <a:t>, +100 mil empregos deixam de ser gerados e outros R$ 2 bilhões deixam de se transformar em renda para esses trabalhadores, deixando de gerar R$ 673 milhões de reais em impostos sobre a massa salarial</a:t>
            </a:r>
          </a:p>
          <a:p>
            <a:pPr algn="l">
              <a:lnSpc>
                <a:spcPts val="3071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9708229" y="9205688"/>
            <a:ext cx="7893613" cy="581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48"/>
              </a:lnSpc>
            </a:pPr>
            <a:r>
              <a:rPr lang="en-US" sz="1122">
                <a:solidFill>
                  <a:srgbClr val="000000"/>
                </a:solidFill>
                <a:latin typeface="DM Sans Bold"/>
              </a:rPr>
              <a:t>O número de fumantes de cigarros eletrônicos cresceu 600% de 2018 a 2023. Segundo pesquisa do Ipec (Inteligência em Pesquisa e Consultoria Estratégica), o número passou de 500 mil para 2,9 milhões no ano passado.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892467" y="8377832"/>
            <a:ext cx="4337366" cy="4337366"/>
          </a:xfrm>
          <a:custGeom>
            <a:avLst/>
            <a:gdLst/>
            <a:ahLst/>
            <a:cxnLst/>
            <a:rect r="r" b="b" t="t" l="l"/>
            <a:pathLst>
              <a:path h="4337366" w="4337366">
                <a:moveTo>
                  <a:pt x="0" y="0"/>
                </a:moveTo>
                <a:lnTo>
                  <a:pt x="4337366" y="0"/>
                </a:lnTo>
                <a:lnTo>
                  <a:pt x="4337366" y="4337366"/>
                </a:lnTo>
                <a:lnTo>
                  <a:pt x="0" y="4337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7876" y="524456"/>
            <a:ext cx="16230600" cy="177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83"/>
              </a:lnSpc>
            </a:pPr>
            <a:r>
              <a:rPr lang="en-US" sz="5820">
                <a:solidFill>
                  <a:srgbClr val="FFFFFF"/>
                </a:solidFill>
                <a:latin typeface="Now Bold"/>
              </a:rPr>
              <a:t>CONSUMO </a:t>
            </a:r>
            <a:r>
              <a:rPr lang="en-US" sz="5820" u="sng">
                <a:solidFill>
                  <a:srgbClr val="FFFFFF"/>
                </a:solidFill>
                <a:latin typeface="Now Bold"/>
              </a:rPr>
              <a:t>ILEGAL</a:t>
            </a:r>
          </a:p>
          <a:p>
            <a:pPr algn="l" marL="0" indent="0" lvl="0">
              <a:lnSpc>
                <a:spcPts val="6983"/>
              </a:lnSpc>
              <a:spcBef>
                <a:spcPct val="0"/>
              </a:spcBef>
            </a:pPr>
            <a:r>
              <a:rPr lang="en-US" sz="5820">
                <a:solidFill>
                  <a:srgbClr val="FFFFFF"/>
                </a:solidFill>
                <a:latin typeface="Now Bold"/>
              </a:rPr>
              <a:t>EM NÚMEROS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83520" y="1590911"/>
            <a:ext cx="2651835" cy="2651835"/>
          </a:xfrm>
          <a:custGeom>
            <a:avLst/>
            <a:gdLst/>
            <a:ahLst/>
            <a:cxnLst/>
            <a:rect r="r" b="b" t="t" l="l"/>
            <a:pathLst>
              <a:path h="2651835" w="2651835">
                <a:moveTo>
                  <a:pt x="0" y="0"/>
                </a:moveTo>
                <a:lnTo>
                  <a:pt x="2651835" y="0"/>
                </a:lnTo>
                <a:lnTo>
                  <a:pt x="2651835" y="2651835"/>
                </a:lnTo>
                <a:lnTo>
                  <a:pt x="0" y="26518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637321" y="2636321"/>
            <a:ext cx="7650679" cy="7650679"/>
            <a:chOff x="0" y="0"/>
            <a:chExt cx="3331210" cy="33312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31210" cy="3331210"/>
            </a:xfrm>
            <a:custGeom>
              <a:avLst/>
              <a:gdLst/>
              <a:ahLst/>
              <a:cxnLst/>
              <a:rect r="r" b="b" t="t" l="l"/>
              <a:pathLst>
                <a:path h="3331210" w="3331210">
                  <a:moveTo>
                    <a:pt x="3331210" y="3331210"/>
                  </a:moveTo>
                  <a:lnTo>
                    <a:pt x="0" y="3331210"/>
                  </a:lnTo>
                  <a:cubicBezTo>
                    <a:pt x="0" y="1490980"/>
                    <a:pt x="1490980" y="0"/>
                    <a:pt x="3331210" y="0"/>
                  </a:cubicBezTo>
                  <a:lnTo>
                    <a:pt x="3331210" y="3331210"/>
                  </a:lnTo>
                  <a:close/>
                </a:path>
              </a:pathLst>
            </a:custGeom>
            <a:blipFill>
              <a:blip r:embed="rId5"/>
              <a:stretch>
                <a:fillRect l="-25000" t="0" r="-25000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2255514" y="5730689"/>
            <a:ext cx="9364819" cy="617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99"/>
              </a:lnSpc>
              <a:spcBef>
                <a:spcPct val="0"/>
              </a:spcBef>
            </a:pPr>
            <a:r>
              <a:rPr lang="en-US" sz="3695">
                <a:solidFill>
                  <a:srgbClr val="4BD1FB"/>
                </a:solidFill>
                <a:latin typeface="DM Sans Bold"/>
              </a:rPr>
              <a:t>Alexandro Lucian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5514" y="2764429"/>
            <a:ext cx="10434893" cy="129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543"/>
              </a:lnSpc>
            </a:pPr>
            <a:r>
              <a:rPr lang="en-US" sz="7530" spc="459">
                <a:solidFill>
                  <a:srgbClr val="FFFFFF"/>
                </a:solidFill>
                <a:latin typeface="Now"/>
              </a:rPr>
              <a:t>Muito obrigado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55514" y="7755632"/>
            <a:ext cx="5437025" cy="435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49"/>
              </a:lnSpc>
              <a:spcBef>
                <a:spcPct val="0"/>
              </a:spcBef>
            </a:pPr>
            <a:r>
              <a:rPr lang="en-US" sz="2874" spc="143">
                <a:solidFill>
                  <a:srgbClr val="FFFBFB"/>
                </a:solidFill>
                <a:latin typeface="DM Sans"/>
              </a:rPr>
              <a:t>info@direta.org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55514" y="6804122"/>
            <a:ext cx="3081187" cy="435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49"/>
              </a:lnSpc>
              <a:spcBef>
                <a:spcPct val="0"/>
              </a:spcBef>
            </a:pPr>
            <a:r>
              <a:rPr lang="en-US" sz="2874" spc="143">
                <a:solidFill>
                  <a:srgbClr val="FFFBFB"/>
                </a:solidFill>
                <a:latin typeface="DM Sans"/>
              </a:rPr>
              <a:t>www.direta.org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789475" y="-570381"/>
            <a:ext cx="2651835" cy="2651835"/>
          </a:xfrm>
          <a:custGeom>
            <a:avLst/>
            <a:gdLst/>
            <a:ahLst/>
            <a:cxnLst/>
            <a:rect r="r" b="b" t="t" l="l"/>
            <a:pathLst>
              <a:path h="2651835" w="2651835">
                <a:moveTo>
                  <a:pt x="0" y="0"/>
                </a:moveTo>
                <a:lnTo>
                  <a:pt x="2651836" y="0"/>
                </a:lnTo>
                <a:lnTo>
                  <a:pt x="2651836" y="2651835"/>
                </a:lnTo>
                <a:lnTo>
                  <a:pt x="0" y="26518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49472" cy="508135"/>
            </a:xfrm>
            <a:custGeom>
              <a:avLst/>
              <a:gdLst/>
              <a:ahLst/>
              <a:cxnLst/>
              <a:rect r="r" b="b" t="t" l="l"/>
              <a:pathLst>
                <a:path h="508135" w="3149472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208957" y="-101114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380940" y="649592"/>
            <a:ext cx="7516996" cy="8987817"/>
            <a:chOff x="0" y="0"/>
            <a:chExt cx="8603361" cy="102867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794" y="-127"/>
              <a:ext cx="8606155" cy="10286873"/>
            </a:xfrm>
            <a:custGeom>
              <a:avLst/>
              <a:gdLst/>
              <a:ahLst/>
              <a:cxnLst/>
              <a:rect r="r" b="b" t="t" l="l"/>
              <a:pathLst>
                <a:path h="10286873" w="8606155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5"/>
              <a:stretch>
                <a:fillRect l="-41409" t="0" r="-41409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295175" y="863050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57876" y="2519742"/>
            <a:ext cx="10044222" cy="559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ESTOU EM MAIS 45 GRUPOS DE WHATSAPP E TELEGRAM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MILHARES DE PESSOAS COM HISTÓRIAS SIMILARES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FUMAVAM MUITO, NÃO CONSEGUIAM PARAR, CONSEGUIRAM SOMENTE GRAÇAS AOS CIGARROS ELETRÔNICOS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A SAÚDE MELHOROU RAPIDAMENTE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 u="sng">
                <a:solidFill>
                  <a:srgbClr val="FFFFFF"/>
                </a:solidFill>
                <a:latin typeface="Lato Bold"/>
              </a:rPr>
              <a:t>CONSIDERAM QUE OS CIGARROS ELETRÔNICOS SALVARAM SUAS VIDAS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COM FREQUÊNCIA AS PESSOAS COMPARTILHAM SEUS EXAMES DE PULMÃO PARA COMEMORAR.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57876" y="524456"/>
            <a:ext cx="16230600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82"/>
              </a:lnSpc>
              <a:spcBef>
                <a:spcPct val="0"/>
              </a:spcBef>
            </a:pPr>
            <a:r>
              <a:rPr lang="en-US" sz="5818">
                <a:solidFill>
                  <a:srgbClr val="FFFFFF"/>
                </a:solidFill>
                <a:latin typeface="Now Bold"/>
              </a:rPr>
              <a:t>MILHÕES IGUAIS A MIM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49472" cy="508135"/>
            </a:xfrm>
            <a:custGeom>
              <a:avLst/>
              <a:gdLst/>
              <a:ahLst/>
              <a:cxnLst/>
              <a:rect r="r" b="b" t="t" l="l"/>
              <a:pathLst>
                <a:path h="508135" w="3149472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208957" y="-101114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380940" y="649592"/>
            <a:ext cx="7516996" cy="8987817"/>
            <a:chOff x="0" y="0"/>
            <a:chExt cx="8603361" cy="102867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794" y="-127"/>
              <a:ext cx="8606155" cy="10286873"/>
            </a:xfrm>
            <a:custGeom>
              <a:avLst/>
              <a:gdLst/>
              <a:ahLst/>
              <a:cxnLst/>
              <a:rect r="r" b="b" t="t" l="l"/>
              <a:pathLst>
                <a:path h="10286873" w="8606155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5"/>
              <a:stretch>
                <a:fillRect l="-30632" t="0" r="-30632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295175" y="863050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57876" y="2949832"/>
            <a:ext cx="10008426" cy="3089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2500">
                <a:solidFill>
                  <a:srgbClr val="FFFFFF"/>
                </a:solidFill>
                <a:latin typeface="Now"/>
              </a:rPr>
              <a:t>SOMENTE QUEM JÁ FOI PRISIONEIRO DO VÍCIO DO CIGARRO COMBUSTÍVEL PODE DAR A DEVIDA IMPORTÂNCIA PARA UM PRODUTO DE CONSUMO QUE PERMITE UMA TROCA COMPLETA DE MANEIRA MAIS EFICAZ E COM GRANDE REDUÇÃO DE DANOS À SAÚDE.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57876" y="524456"/>
            <a:ext cx="16230600" cy="177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5818">
                <a:solidFill>
                  <a:srgbClr val="FFFFFF"/>
                </a:solidFill>
                <a:latin typeface="Now Bold"/>
              </a:rPr>
              <a:t>O CIGARRO ELETRÔNICO</a:t>
            </a:r>
          </a:p>
          <a:p>
            <a:pPr algn="l" marL="0" indent="0" lvl="0">
              <a:lnSpc>
                <a:spcPts val="6982"/>
              </a:lnSpc>
              <a:spcBef>
                <a:spcPct val="0"/>
              </a:spcBef>
            </a:pPr>
            <a:r>
              <a:rPr lang="en-US" sz="5818">
                <a:solidFill>
                  <a:srgbClr val="FFFFFF"/>
                </a:solidFill>
                <a:latin typeface="Now Bold"/>
              </a:rPr>
              <a:t>NÃO É APENAS UM PRODUTO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67463" y="6553457"/>
            <a:ext cx="7789253" cy="213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Lato Bold"/>
              </a:rPr>
              <a:t>PARA MILHÕES DE PESSOAS, O CIGARRO ELETRÔNICO É UMA FERRAMENTA QUE FUNCIONA</a:t>
            </a:r>
            <a:r>
              <a:rPr lang="en-US" sz="2499">
                <a:solidFill>
                  <a:srgbClr val="FFFFFF"/>
                </a:solidFill>
                <a:latin typeface="Lato Bold"/>
              </a:rPr>
              <a:t>, diminui danos </a:t>
            </a:r>
            <a:r>
              <a:rPr lang="en-US" sz="2499">
                <a:solidFill>
                  <a:srgbClr val="FFFFFF"/>
                </a:solidFill>
                <a:latin typeface="Lato Bold"/>
              </a:rPr>
              <a:t>E É A DIFERENÇA ENTRE CONTINUAR FUMANDO UM CIGARRO A COMBUSTÃO OU NÃO.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49472" cy="508135"/>
            </a:xfrm>
            <a:custGeom>
              <a:avLst/>
              <a:gdLst/>
              <a:ahLst/>
              <a:cxnLst/>
              <a:rect r="r" b="b" t="t" l="l"/>
              <a:pathLst>
                <a:path h="508135" w="3149472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208957" y="-101114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771004" y="649592"/>
            <a:ext cx="7516996" cy="8987817"/>
            <a:chOff x="0" y="0"/>
            <a:chExt cx="8603361" cy="102867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794" y="-127"/>
              <a:ext cx="8606155" cy="10286873"/>
            </a:xfrm>
            <a:custGeom>
              <a:avLst/>
              <a:gdLst/>
              <a:ahLst/>
              <a:cxnLst/>
              <a:rect r="r" b="b" t="t" l="l"/>
              <a:pathLst>
                <a:path h="10286873" w="8606155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5"/>
              <a:stretch>
                <a:fillRect l="-30632" t="0" r="-30632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295175" y="8630507"/>
            <a:ext cx="2647750" cy="2647750"/>
          </a:xfrm>
          <a:custGeom>
            <a:avLst/>
            <a:gdLst/>
            <a:ahLst/>
            <a:cxnLst/>
            <a:rect r="r" b="b" t="t" l="l"/>
            <a:pathLst>
              <a:path h="2647750" w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72514" y="3153953"/>
            <a:ext cx="10008426" cy="559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NÃO FOI INVENTADO POR ELAS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OS PRODUTOS CONSUMIDOS NO BRASIL NÃO SÃO DELAS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SEQUER DETÉM DOMÍNIO DO MERCADO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 u="sng">
                <a:solidFill>
                  <a:srgbClr val="FFFFFF"/>
                </a:solidFill>
                <a:latin typeface="Lato Bold"/>
              </a:rPr>
              <a:t>SE HÁ UM “DONO”, ESTE É O CONSUMIDOR</a:t>
            </a:r>
          </a:p>
          <a:p>
            <a:pPr algn="l" marL="539749" indent="-269875" lvl="1">
              <a:lnSpc>
                <a:spcPts val="49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ato"/>
              </a:rPr>
              <a:t>CONSUMIDORES DE CIGARROS ELETRÔNICOS SÃO BEM INFORMADOS, INDO ALÉM DO QUE A MÍDIA MOSTRA NO BRASIL, INFELIZMENTE PERMEADA DE DESINFORMAÇÃO</a:t>
            </a:r>
          </a:p>
          <a:p>
            <a:pPr algn="l">
              <a:lnSpc>
                <a:spcPts val="4999"/>
              </a:lnSpc>
            </a:pPr>
          </a:p>
          <a:p>
            <a:pPr algn="ctr">
              <a:lnSpc>
                <a:spcPts val="499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457876" y="524456"/>
            <a:ext cx="16230600" cy="177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5818">
                <a:solidFill>
                  <a:srgbClr val="FFFFFF"/>
                </a:solidFill>
                <a:latin typeface="Now Bold"/>
              </a:rPr>
              <a:t>O CIGARRO ELETRÔNICO </a:t>
            </a:r>
          </a:p>
          <a:p>
            <a:pPr algn="l" marL="0" indent="0" lvl="0">
              <a:lnSpc>
                <a:spcPts val="6982"/>
              </a:lnSpc>
              <a:spcBef>
                <a:spcPct val="0"/>
              </a:spcBef>
            </a:pPr>
            <a:r>
              <a:rPr lang="en-US" sz="5818">
                <a:solidFill>
                  <a:srgbClr val="FFFFFF"/>
                </a:solidFill>
                <a:latin typeface="Now Bold"/>
              </a:rPr>
              <a:t>NÃO PERTENCE ÀS TABAGISTAS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45D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57563" y="3650614"/>
            <a:ext cx="1715127" cy="1715127"/>
          </a:xfrm>
          <a:custGeom>
            <a:avLst/>
            <a:gdLst/>
            <a:ahLst/>
            <a:cxnLst/>
            <a:rect r="r" b="b" t="t" l="l"/>
            <a:pathLst>
              <a:path h="1715127" w="1715127">
                <a:moveTo>
                  <a:pt x="0" y="0"/>
                </a:moveTo>
                <a:lnTo>
                  <a:pt x="1715126" y="0"/>
                </a:lnTo>
                <a:lnTo>
                  <a:pt x="1715126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00991" y="9922935"/>
            <a:ext cx="2988937" cy="570615"/>
          </a:xfrm>
          <a:custGeom>
            <a:avLst/>
            <a:gdLst/>
            <a:ahLst/>
            <a:cxnLst/>
            <a:rect r="r" b="b" t="t" l="l"/>
            <a:pathLst>
              <a:path h="570615" w="2988937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6944" y="9620368"/>
            <a:ext cx="1905614" cy="308213"/>
          </a:xfrm>
          <a:custGeom>
            <a:avLst/>
            <a:gdLst/>
            <a:ahLst/>
            <a:cxnLst/>
            <a:rect r="r" b="b" t="t" l="l"/>
            <a:pathLst>
              <a:path h="308213" w="1905614">
                <a:moveTo>
                  <a:pt x="0" y="0"/>
                </a:moveTo>
                <a:lnTo>
                  <a:pt x="1905614" y="0"/>
                </a:lnTo>
                <a:lnTo>
                  <a:pt x="1905614" y="308213"/>
                </a:lnTo>
                <a:lnTo>
                  <a:pt x="0" y="308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73" t="-106344" r="-37963" b="-727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62477" y="9620368"/>
            <a:ext cx="1905614" cy="308213"/>
          </a:xfrm>
          <a:custGeom>
            <a:avLst/>
            <a:gdLst/>
            <a:ahLst/>
            <a:cxnLst/>
            <a:rect r="r" b="b" t="t" l="l"/>
            <a:pathLst>
              <a:path h="308213" w="1905614">
                <a:moveTo>
                  <a:pt x="0" y="0"/>
                </a:moveTo>
                <a:lnTo>
                  <a:pt x="1905615" y="0"/>
                </a:lnTo>
                <a:lnTo>
                  <a:pt x="1905615" y="308213"/>
                </a:lnTo>
                <a:lnTo>
                  <a:pt x="0" y="308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73" t="-106344" r="-37963" b="-727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667562" y="9673579"/>
            <a:ext cx="1905614" cy="308213"/>
          </a:xfrm>
          <a:custGeom>
            <a:avLst/>
            <a:gdLst/>
            <a:ahLst/>
            <a:cxnLst/>
            <a:rect r="r" b="b" t="t" l="l"/>
            <a:pathLst>
              <a:path h="308213" w="1905614">
                <a:moveTo>
                  <a:pt x="0" y="0"/>
                </a:moveTo>
                <a:lnTo>
                  <a:pt x="1905614" y="0"/>
                </a:lnTo>
                <a:lnTo>
                  <a:pt x="1905614" y="308213"/>
                </a:lnTo>
                <a:lnTo>
                  <a:pt x="0" y="308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73" t="-106344" r="-37963" b="-727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94039" y="9650122"/>
            <a:ext cx="1905614" cy="308213"/>
          </a:xfrm>
          <a:custGeom>
            <a:avLst/>
            <a:gdLst/>
            <a:ahLst/>
            <a:cxnLst/>
            <a:rect r="r" b="b" t="t" l="l"/>
            <a:pathLst>
              <a:path h="308213" w="1905614">
                <a:moveTo>
                  <a:pt x="0" y="0"/>
                </a:moveTo>
                <a:lnTo>
                  <a:pt x="1905615" y="0"/>
                </a:lnTo>
                <a:lnTo>
                  <a:pt x="1905615" y="308213"/>
                </a:lnTo>
                <a:lnTo>
                  <a:pt x="0" y="308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73" t="-106344" r="-37963" b="-727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703647" y="9650122"/>
            <a:ext cx="1905614" cy="308213"/>
          </a:xfrm>
          <a:custGeom>
            <a:avLst/>
            <a:gdLst/>
            <a:ahLst/>
            <a:cxnLst/>
            <a:rect r="r" b="b" t="t" l="l"/>
            <a:pathLst>
              <a:path h="308213" w="1905614">
                <a:moveTo>
                  <a:pt x="0" y="0"/>
                </a:moveTo>
                <a:lnTo>
                  <a:pt x="1905615" y="0"/>
                </a:lnTo>
                <a:lnTo>
                  <a:pt x="1905615" y="308213"/>
                </a:lnTo>
                <a:lnTo>
                  <a:pt x="0" y="308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73" t="-106344" r="-37963" b="-727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619318" y="9620368"/>
            <a:ext cx="1905614" cy="308213"/>
          </a:xfrm>
          <a:custGeom>
            <a:avLst/>
            <a:gdLst/>
            <a:ahLst/>
            <a:cxnLst/>
            <a:rect r="r" b="b" t="t" l="l"/>
            <a:pathLst>
              <a:path h="308213" w="1905614">
                <a:moveTo>
                  <a:pt x="0" y="0"/>
                </a:moveTo>
                <a:lnTo>
                  <a:pt x="1905614" y="0"/>
                </a:lnTo>
                <a:lnTo>
                  <a:pt x="1905614" y="308213"/>
                </a:lnTo>
                <a:lnTo>
                  <a:pt x="0" y="308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73" t="-106344" r="-37963" b="-7271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804754" y="9265051"/>
            <a:ext cx="1715127" cy="1715127"/>
          </a:xfrm>
          <a:custGeom>
            <a:avLst/>
            <a:gdLst/>
            <a:ahLst/>
            <a:cxnLst/>
            <a:rect r="r" b="b" t="t" l="l"/>
            <a:pathLst>
              <a:path h="1715127" w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690640" y="-1543050"/>
            <a:ext cx="19210521" cy="4662928"/>
            <a:chOff x="0" y="0"/>
            <a:chExt cx="5059561" cy="12280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059561" cy="1228096"/>
            </a:xfrm>
            <a:custGeom>
              <a:avLst/>
              <a:gdLst/>
              <a:ahLst/>
              <a:cxnLst/>
              <a:rect r="r" b="b" t="t" l="l"/>
              <a:pathLst>
                <a:path h="1228096" w="5059561">
                  <a:moveTo>
                    <a:pt x="0" y="0"/>
                  </a:moveTo>
                  <a:lnTo>
                    <a:pt x="5059561" y="0"/>
                  </a:lnTo>
                  <a:lnTo>
                    <a:pt x="5059561" y="1228096"/>
                  </a:lnTo>
                  <a:lnTo>
                    <a:pt x="0" y="122809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5059561" cy="12661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5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4398071" y="-136788"/>
            <a:ext cx="2988937" cy="570615"/>
          </a:xfrm>
          <a:custGeom>
            <a:avLst/>
            <a:gdLst/>
            <a:ahLst/>
            <a:cxnLst/>
            <a:rect r="r" b="b" t="t" l="l"/>
            <a:pathLst>
              <a:path h="570615" w="2988937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409873" y="3981849"/>
            <a:ext cx="2680615" cy="3603636"/>
            <a:chOff x="0" y="0"/>
            <a:chExt cx="3574154" cy="4804849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3574154" cy="4804849"/>
              <a:chOff x="0" y="0"/>
              <a:chExt cx="963258" cy="1294938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963258" cy="1294938"/>
              </a:xfrm>
              <a:custGeom>
                <a:avLst/>
                <a:gdLst/>
                <a:ahLst/>
                <a:cxnLst/>
                <a:rect r="r" b="b" t="t" l="l"/>
                <a:pathLst>
                  <a:path h="1294938" w="963258">
                    <a:moveTo>
                      <a:pt x="0" y="0"/>
                    </a:moveTo>
                    <a:lnTo>
                      <a:pt x="963258" y="0"/>
                    </a:lnTo>
                    <a:lnTo>
                      <a:pt x="963258" y="1294938"/>
                    </a:lnTo>
                    <a:lnTo>
                      <a:pt x="0" y="1294938"/>
                    </a:lnTo>
                    <a:close/>
                  </a:path>
                </a:pathLst>
              </a:custGeom>
              <a:solidFill>
                <a:srgbClr val="051D4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47625"/>
                <a:ext cx="963258" cy="13425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3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9" id="19"/>
            <p:cNvSpPr/>
            <p:nvPr/>
          </p:nvSpPr>
          <p:spPr>
            <a:xfrm flipH="false" flipV="false" rot="0">
              <a:off x="133896" y="122889"/>
              <a:ext cx="3348929" cy="4581908"/>
            </a:xfrm>
            <a:custGeom>
              <a:avLst/>
              <a:gdLst/>
              <a:ahLst/>
              <a:cxnLst/>
              <a:rect r="r" b="b" t="t" l="l"/>
              <a:pathLst>
                <a:path h="4581908" w="3348929">
                  <a:moveTo>
                    <a:pt x="0" y="0"/>
                  </a:moveTo>
                  <a:lnTo>
                    <a:pt x="3348929" y="0"/>
                  </a:lnTo>
                  <a:lnTo>
                    <a:pt x="3348929" y="4581908"/>
                  </a:lnTo>
                  <a:lnTo>
                    <a:pt x="0" y="458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2852" r="-231" b="-1546"/>
              </a:stretch>
            </a:blipFill>
          </p:spPr>
        </p:sp>
      </p:grpSp>
      <p:sp>
        <p:nvSpPr>
          <p:cNvPr name="Freeform 20" id="20" descr="A qr code with black squares  Description automatically generated"/>
          <p:cNvSpPr/>
          <p:nvPr/>
        </p:nvSpPr>
        <p:spPr>
          <a:xfrm flipH="false" flipV="false" rot="0">
            <a:off x="786944" y="7860133"/>
            <a:ext cx="1926475" cy="1960295"/>
          </a:xfrm>
          <a:custGeom>
            <a:avLst/>
            <a:gdLst/>
            <a:ahLst/>
            <a:cxnLst/>
            <a:rect r="r" b="b" t="t" l="l"/>
            <a:pathLst>
              <a:path h="1960295" w="1926475">
                <a:moveTo>
                  <a:pt x="0" y="0"/>
                </a:moveTo>
                <a:lnTo>
                  <a:pt x="1926475" y="0"/>
                </a:lnTo>
                <a:lnTo>
                  <a:pt x="1926475" y="1960295"/>
                </a:lnTo>
                <a:lnTo>
                  <a:pt x="0" y="19602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927" t="-5336" r="-5104" b="-3779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3374977" y="3985340"/>
            <a:ext cx="2680615" cy="3603636"/>
            <a:chOff x="0" y="0"/>
            <a:chExt cx="3574154" cy="4804849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3574154" cy="4804849"/>
              <a:chOff x="0" y="0"/>
              <a:chExt cx="963258" cy="1294938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963258" cy="1294938"/>
              </a:xfrm>
              <a:custGeom>
                <a:avLst/>
                <a:gdLst/>
                <a:ahLst/>
                <a:cxnLst/>
                <a:rect r="r" b="b" t="t" l="l"/>
                <a:pathLst>
                  <a:path h="1294938" w="963258">
                    <a:moveTo>
                      <a:pt x="0" y="0"/>
                    </a:moveTo>
                    <a:lnTo>
                      <a:pt x="963258" y="0"/>
                    </a:lnTo>
                    <a:lnTo>
                      <a:pt x="963258" y="1294938"/>
                    </a:lnTo>
                    <a:lnTo>
                      <a:pt x="0" y="1294938"/>
                    </a:lnTo>
                    <a:close/>
                  </a:path>
                </a:pathLst>
              </a:custGeom>
              <a:solidFill>
                <a:srgbClr val="051D4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963258" cy="13425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3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25" id="25"/>
            <p:cNvSpPr/>
            <p:nvPr/>
          </p:nvSpPr>
          <p:spPr>
            <a:xfrm flipH="false" flipV="false" rot="0">
              <a:off x="114631" y="134137"/>
              <a:ext cx="3319823" cy="4532873"/>
            </a:xfrm>
            <a:custGeom>
              <a:avLst/>
              <a:gdLst/>
              <a:ahLst/>
              <a:cxnLst/>
              <a:rect r="r" b="b" t="t" l="l"/>
              <a:pathLst>
                <a:path h="4532873" w="3319823">
                  <a:moveTo>
                    <a:pt x="0" y="0"/>
                  </a:moveTo>
                  <a:lnTo>
                    <a:pt x="3319823" y="0"/>
                  </a:lnTo>
                  <a:lnTo>
                    <a:pt x="3319823" y="4532874"/>
                  </a:lnTo>
                  <a:lnTo>
                    <a:pt x="0" y="4532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806" t="-1902" r="0" b="-1902"/>
              </a:stretch>
            </a:blipFill>
          </p:spPr>
        </p:sp>
      </p:grpSp>
      <p:sp>
        <p:nvSpPr>
          <p:cNvPr name="Freeform 26" id="26" descr="A qr code with black squares  Description automatically generated"/>
          <p:cNvSpPr/>
          <p:nvPr/>
        </p:nvSpPr>
        <p:spPr>
          <a:xfrm flipH="false" flipV="false" rot="0">
            <a:off x="3742059" y="7860133"/>
            <a:ext cx="1946451" cy="1954268"/>
          </a:xfrm>
          <a:custGeom>
            <a:avLst/>
            <a:gdLst/>
            <a:ahLst/>
            <a:cxnLst/>
            <a:rect r="r" b="b" t="t" l="l"/>
            <a:pathLst>
              <a:path h="1954268" w="1946451">
                <a:moveTo>
                  <a:pt x="0" y="0"/>
                </a:moveTo>
                <a:lnTo>
                  <a:pt x="1946451" y="0"/>
                </a:lnTo>
                <a:lnTo>
                  <a:pt x="1946451" y="1954268"/>
                </a:lnTo>
                <a:lnTo>
                  <a:pt x="0" y="19542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465" t="-3532" r="-3836" b="-3341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6341342" y="3985340"/>
            <a:ext cx="2680615" cy="3603636"/>
            <a:chOff x="0" y="0"/>
            <a:chExt cx="3574154" cy="4804849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3574154" cy="4804849"/>
              <a:chOff x="0" y="0"/>
              <a:chExt cx="963258" cy="1294938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963258" cy="1294938"/>
              </a:xfrm>
              <a:custGeom>
                <a:avLst/>
                <a:gdLst/>
                <a:ahLst/>
                <a:cxnLst/>
                <a:rect r="r" b="b" t="t" l="l"/>
                <a:pathLst>
                  <a:path h="1294938" w="963258">
                    <a:moveTo>
                      <a:pt x="0" y="0"/>
                    </a:moveTo>
                    <a:lnTo>
                      <a:pt x="963258" y="0"/>
                    </a:lnTo>
                    <a:lnTo>
                      <a:pt x="963258" y="1294938"/>
                    </a:lnTo>
                    <a:lnTo>
                      <a:pt x="0" y="1294938"/>
                    </a:lnTo>
                    <a:close/>
                  </a:path>
                </a:pathLst>
              </a:custGeom>
              <a:solidFill>
                <a:srgbClr val="051D4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963258" cy="13425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3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31" id="31"/>
            <p:cNvSpPr/>
            <p:nvPr/>
          </p:nvSpPr>
          <p:spPr>
            <a:xfrm flipH="false" flipV="false" rot="0">
              <a:off x="139700" y="136175"/>
              <a:ext cx="3290456" cy="4515626"/>
            </a:xfrm>
            <a:custGeom>
              <a:avLst/>
              <a:gdLst/>
              <a:ahLst/>
              <a:cxnLst/>
              <a:rect r="r" b="b" t="t" l="l"/>
              <a:pathLst>
                <a:path h="4515626" w="3290456">
                  <a:moveTo>
                    <a:pt x="0" y="0"/>
                  </a:moveTo>
                  <a:lnTo>
                    <a:pt x="3290456" y="0"/>
                  </a:lnTo>
                  <a:lnTo>
                    <a:pt x="3290456" y="4515626"/>
                  </a:lnTo>
                  <a:lnTo>
                    <a:pt x="0" y="4515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-1675" r="0" b="-1675"/>
              </a:stretch>
            </a:blipFill>
          </p:spPr>
        </p:sp>
      </p:grpSp>
      <p:sp>
        <p:nvSpPr>
          <p:cNvPr name="Freeform 32" id="32" descr="A qr code with black squares  Description automatically generated"/>
          <p:cNvSpPr/>
          <p:nvPr/>
        </p:nvSpPr>
        <p:spPr>
          <a:xfrm flipH="false" flipV="false" rot="0">
            <a:off x="6612881" y="7860133"/>
            <a:ext cx="1960295" cy="1960295"/>
          </a:xfrm>
          <a:custGeom>
            <a:avLst/>
            <a:gdLst/>
            <a:ahLst/>
            <a:cxnLst/>
            <a:rect r="r" b="b" t="t" l="l"/>
            <a:pathLst>
              <a:path h="1960295" w="1960295">
                <a:moveTo>
                  <a:pt x="0" y="0"/>
                </a:moveTo>
                <a:lnTo>
                  <a:pt x="1960295" y="0"/>
                </a:lnTo>
                <a:lnTo>
                  <a:pt x="1960295" y="1960295"/>
                </a:lnTo>
                <a:lnTo>
                  <a:pt x="0" y="19602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352" t="-2104" r="-1610" b="-1857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12269763" y="3985340"/>
            <a:ext cx="2680615" cy="3603636"/>
            <a:chOff x="0" y="0"/>
            <a:chExt cx="3574154" cy="4804849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0" y="0"/>
              <a:ext cx="3574154" cy="4804849"/>
              <a:chOff x="0" y="0"/>
              <a:chExt cx="963258" cy="1294938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963258" cy="1294938"/>
              </a:xfrm>
              <a:custGeom>
                <a:avLst/>
                <a:gdLst/>
                <a:ahLst/>
                <a:cxnLst/>
                <a:rect r="r" b="b" t="t" l="l"/>
                <a:pathLst>
                  <a:path h="1294938" w="963258">
                    <a:moveTo>
                      <a:pt x="0" y="0"/>
                    </a:moveTo>
                    <a:lnTo>
                      <a:pt x="963258" y="0"/>
                    </a:lnTo>
                    <a:lnTo>
                      <a:pt x="963258" y="1294938"/>
                    </a:lnTo>
                    <a:lnTo>
                      <a:pt x="0" y="1294938"/>
                    </a:lnTo>
                    <a:close/>
                  </a:path>
                </a:pathLst>
              </a:custGeom>
              <a:solidFill>
                <a:srgbClr val="051D4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963258" cy="13425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3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37" id="37" descr="A document with text on it  Description automatically generated"/>
            <p:cNvSpPr/>
            <p:nvPr/>
          </p:nvSpPr>
          <p:spPr>
            <a:xfrm flipH="false" flipV="false" rot="0">
              <a:off x="159126" y="89212"/>
              <a:ext cx="3255903" cy="4549012"/>
            </a:xfrm>
            <a:custGeom>
              <a:avLst/>
              <a:gdLst/>
              <a:ahLst/>
              <a:cxnLst/>
              <a:rect r="r" b="b" t="t" l="l"/>
              <a:pathLst>
                <a:path h="4549012" w="3255903">
                  <a:moveTo>
                    <a:pt x="0" y="0"/>
                  </a:moveTo>
                  <a:lnTo>
                    <a:pt x="3255902" y="0"/>
                  </a:lnTo>
                  <a:lnTo>
                    <a:pt x="3255902" y="4549012"/>
                  </a:lnTo>
                  <a:lnTo>
                    <a:pt x="0" y="4549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-1442"/>
              </a:stretch>
            </a:blipFill>
          </p:spPr>
        </p:sp>
      </p:grpSp>
      <p:sp>
        <p:nvSpPr>
          <p:cNvPr name="Freeform 38" id="38" descr="A qr code with black squares  Description automatically generated"/>
          <p:cNvSpPr/>
          <p:nvPr/>
        </p:nvSpPr>
        <p:spPr>
          <a:xfrm flipH="false" flipV="false" rot="0">
            <a:off x="12662794" y="7854106"/>
            <a:ext cx="1968105" cy="1960295"/>
          </a:xfrm>
          <a:custGeom>
            <a:avLst/>
            <a:gdLst/>
            <a:ahLst/>
            <a:cxnLst/>
            <a:rect r="r" b="b" t="t" l="l"/>
            <a:pathLst>
              <a:path h="1960295" w="1968105">
                <a:moveTo>
                  <a:pt x="0" y="0"/>
                </a:moveTo>
                <a:lnTo>
                  <a:pt x="1968105" y="0"/>
                </a:lnTo>
                <a:lnTo>
                  <a:pt x="1968105" y="1960295"/>
                </a:lnTo>
                <a:lnTo>
                  <a:pt x="0" y="19602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8217" t="-8954" r="-8692" b="-8421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15231818" y="3981849"/>
            <a:ext cx="2680615" cy="3603636"/>
            <a:chOff x="0" y="0"/>
            <a:chExt cx="3574154" cy="4804849"/>
          </a:xfrm>
        </p:grpSpPr>
        <p:grpSp>
          <p:nvGrpSpPr>
            <p:cNvPr name="Group 40" id="40"/>
            <p:cNvGrpSpPr/>
            <p:nvPr/>
          </p:nvGrpSpPr>
          <p:grpSpPr>
            <a:xfrm rot="0">
              <a:off x="0" y="0"/>
              <a:ext cx="3574154" cy="4804849"/>
              <a:chOff x="0" y="0"/>
              <a:chExt cx="963258" cy="1294938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963258" cy="1294938"/>
              </a:xfrm>
              <a:custGeom>
                <a:avLst/>
                <a:gdLst/>
                <a:ahLst/>
                <a:cxnLst/>
                <a:rect r="r" b="b" t="t" l="l"/>
                <a:pathLst>
                  <a:path h="1294938" w="963258">
                    <a:moveTo>
                      <a:pt x="0" y="0"/>
                    </a:moveTo>
                    <a:lnTo>
                      <a:pt x="963258" y="0"/>
                    </a:lnTo>
                    <a:lnTo>
                      <a:pt x="963258" y="1294938"/>
                    </a:lnTo>
                    <a:lnTo>
                      <a:pt x="0" y="1294938"/>
                    </a:lnTo>
                    <a:close/>
                  </a:path>
                </a:pathLst>
              </a:custGeom>
              <a:solidFill>
                <a:srgbClr val="051D4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963258" cy="13425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3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43" id="43"/>
            <p:cNvSpPr/>
            <p:nvPr/>
          </p:nvSpPr>
          <p:spPr>
            <a:xfrm flipH="false" flipV="false" rot="0">
              <a:off x="137050" y="153575"/>
              <a:ext cx="3300054" cy="4497699"/>
            </a:xfrm>
            <a:custGeom>
              <a:avLst/>
              <a:gdLst/>
              <a:ahLst/>
              <a:cxnLst/>
              <a:rect r="r" b="b" t="t" l="l"/>
              <a:pathLst>
                <a:path h="4497699" w="3300054">
                  <a:moveTo>
                    <a:pt x="0" y="0"/>
                  </a:moveTo>
                  <a:lnTo>
                    <a:pt x="3300054" y="0"/>
                  </a:lnTo>
                  <a:lnTo>
                    <a:pt x="3300054" y="4497699"/>
                  </a:lnTo>
                  <a:lnTo>
                    <a:pt x="0" y="4497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761" t="0" r="-761" b="0"/>
              </a:stretch>
            </a:blipFill>
          </p:spPr>
        </p:sp>
      </p:grpSp>
      <p:sp>
        <p:nvSpPr>
          <p:cNvPr name="Freeform 44" id="44"/>
          <p:cNvSpPr/>
          <p:nvPr/>
        </p:nvSpPr>
        <p:spPr>
          <a:xfrm flipH="false" flipV="false" rot="0">
            <a:off x="9307708" y="7461566"/>
            <a:ext cx="2680615" cy="247839"/>
          </a:xfrm>
          <a:custGeom>
            <a:avLst/>
            <a:gdLst/>
            <a:ahLst/>
            <a:cxnLst/>
            <a:rect r="r" b="b" t="t" l="l"/>
            <a:pathLst>
              <a:path h="247839" w="2680615">
                <a:moveTo>
                  <a:pt x="0" y="0"/>
                </a:moveTo>
                <a:lnTo>
                  <a:pt x="2680615" y="0"/>
                </a:lnTo>
                <a:lnTo>
                  <a:pt x="2680615" y="247839"/>
                </a:lnTo>
                <a:lnTo>
                  <a:pt x="0" y="247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06344" r="0" b="-7271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2277964" y="7461566"/>
            <a:ext cx="2680615" cy="247839"/>
          </a:xfrm>
          <a:custGeom>
            <a:avLst/>
            <a:gdLst/>
            <a:ahLst/>
            <a:cxnLst/>
            <a:rect r="r" b="b" t="t" l="l"/>
            <a:pathLst>
              <a:path h="247839" w="2680615">
                <a:moveTo>
                  <a:pt x="0" y="0"/>
                </a:moveTo>
                <a:lnTo>
                  <a:pt x="2680615" y="0"/>
                </a:lnTo>
                <a:lnTo>
                  <a:pt x="2680615" y="247839"/>
                </a:lnTo>
                <a:lnTo>
                  <a:pt x="0" y="247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06344" r="0" b="-7271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5231818" y="7461566"/>
            <a:ext cx="2680615" cy="247839"/>
          </a:xfrm>
          <a:custGeom>
            <a:avLst/>
            <a:gdLst/>
            <a:ahLst/>
            <a:cxnLst/>
            <a:rect r="r" b="b" t="t" l="l"/>
            <a:pathLst>
              <a:path h="247839" w="2680615">
                <a:moveTo>
                  <a:pt x="0" y="0"/>
                </a:moveTo>
                <a:lnTo>
                  <a:pt x="2680615" y="0"/>
                </a:lnTo>
                <a:lnTo>
                  <a:pt x="2680615" y="247839"/>
                </a:lnTo>
                <a:lnTo>
                  <a:pt x="0" y="247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06344" r="0" b="-7271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6341342" y="7465057"/>
            <a:ext cx="2680615" cy="247839"/>
          </a:xfrm>
          <a:custGeom>
            <a:avLst/>
            <a:gdLst/>
            <a:ahLst/>
            <a:cxnLst/>
            <a:rect r="r" b="b" t="t" l="l"/>
            <a:pathLst>
              <a:path h="247839" w="2680615">
                <a:moveTo>
                  <a:pt x="0" y="0"/>
                </a:moveTo>
                <a:lnTo>
                  <a:pt x="2680616" y="0"/>
                </a:lnTo>
                <a:lnTo>
                  <a:pt x="2680616" y="247839"/>
                </a:lnTo>
                <a:lnTo>
                  <a:pt x="0" y="247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06344" r="0" b="-7271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3374977" y="7465057"/>
            <a:ext cx="2680615" cy="247839"/>
          </a:xfrm>
          <a:custGeom>
            <a:avLst/>
            <a:gdLst/>
            <a:ahLst/>
            <a:cxnLst/>
            <a:rect r="r" b="b" t="t" l="l"/>
            <a:pathLst>
              <a:path h="247839" w="2680615">
                <a:moveTo>
                  <a:pt x="0" y="0"/>
                </a:moveTo>
                <a:lnTo>
                  <a:pt x="2680615" y="0"/>
                </a:lnTo>
                <a:lnTo>
                  <a:pt x="2680615" y="247839"/>
                </a:lnTo>
                <a:lnTo>
                  <a:pt x="0" y="247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06344" r="0" b="-7271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408611" y="7461566"/>
            <a:ext cx="2680615" cy="247839"/>
          </a:xfrm>
          <a:custGeom>
            <a:avLst/>
            <a:gdLst/>
            <a:ahLst/>
            <a:cxnLst/>
            <a:rect r="r" b="b" t="t" l="l"/>
            <a:pathLst>
              <a:path h="247839" w="2680615">
                <a:moveTo>
                  <a:pt x="0" y="0"/>
                </a:moveTo>
                <a:lnTo>
                  <a:pt x="2680616" y="0"/>
                </a:lnTo>
                <a:lnTo>
                  <a:pt x="2680616" y="247839"/>
                </a:lnTo>
                <a:lnTo>
                  <a:pt x="0" y="247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06344" r="0" b="-7271"/>
            </a:stretch>
          </a:blipFill>
        </p:spPr>
      </p:sp>
      <p:grpSp>
        <p:nvGrpSpPr>
          <p:cNvPr name="Group 50" id="50"/>
          <p:cNvGrpSpPr/>
          <p:nvPr/>
        </p:nvGrpSpPr>
        <p:grpSpPr>
          <a:xfrm rot="0">
            <a:off x="9307708" y="3985340"/>
            <a:ext cx="2680615" cy="3603636"/>
            <a:chOff x="0" y="0"/>
            <a:chExt cx="3574154" cy="4804849"/>
          </a:xfrm>
        </p:grpSpPr>
        <p:grpSp>
          <p:nvGrpSpPr>
            <p:cNvPr name="Group 51" id="51"/>
            <p:cNvGrpSpPr/>
            <p:nvPr/>
          </p:nvGrpSpPr>
          <p:grpSpPr>
            <a:xfrm rot="0">
              <a:off x="0" y="0"/>
              <a:ext cx="3574154" cy="4804849"/>
              <a:chOff x="0" y="0"/>
              <a:chExt cx="963258" cy="1294938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963258" cy="1294938"/>
              </a:xfrm>
              <a:custGeom>
                <a:avLst/>
                <a:gdLst/>
                <a:ahLst/>
                <a:cxnLst/>
                <a:rect r="r" b="b" t="t" l="l"/>
                <a:pathLst>
                  <a:path h="1294938" w="963258">
                    <a:moveTo>
                      <a:pt x="0" y="0"/>
                    </a:moveTo>
                    <a:lnTo>
                      <a:pt x="963258" y="0"/>
                    </a:lnTo>
                    <a:lnTo>
                      <a:pt x="963258" y="1294938"/>
                    </a:lnTo>
                    <a:lnTo>
                      <a:pt x="0" y="1294938"/>
                    </a:lnTo>
                    <a:close/>
                  </a:path>
                </a:pathLst>
              </a:custGeom>
              <a:solidFill>
                <a:srgbClr val="051D4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47625"/>
                <a:ext cx="963258" cy="134256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33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54" id="54"/>
            <p:cNvSpPr/>
            <p:nvPr/>
          </p:nvSpPr>
          <p:spPr>
            <a:xfrm flipH="false" flipV="false" rot="0">
              <a:off x="146205" y="136712"/>
              <a:ext cx="3302169" cy="4522115"/>
            </a:xfrm>
            <a:custGeom>
              <a:avLst/>
              <a:gdLst/>
              <a:ahLst/>
              <a:cxnLst/>
              <a:rect r="r" b="b" t="t" l="l"/>
              <a:pathLst>
                <a:path h="4522115" w="3302169">
                  <a:moveTo>
                    <a:pt x="0" y="0"/>
                  </a:moveTo>
                  <a:lnTo>
                    <a:pt x="3302169" y="0"/>
                  </a:lnTo>
                  <a:lnTo>
                    <a:pt x="3302169" y="4522114"/>
                  </a:lnTo>
                  <a:lnTo>
                    <a:pt x="0" y="4522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-3249"/>
              </a:stretch>
            </a:blipFill>
          </p:spPr>
        </p:sp>
      </p:grpSp>
      <p:sp>
        <p:nvSpPr>
          <p:cNvPr name="Freeform 55" id="55"/>
          <p:cNvSpPr/>
          <p:nvPr/>
        </p:nvSpPr>
        <p:spPr>
          <a:xfrm flipH="false" flipV="false" rot="0">
            <a:off x="15594377" y="7864932"/>
            <a:ext cx="1955496" cy="1955496"/>
          </a:xfrm>
          <a:custGeom>
            <a:avLst/>
            <a:gdLst/>
            <a:ahLst/>
            <a:cxnLst/>
            <a:rect r="r" b="b" t="t" l="l"/>
            <a:pathLst>
              <a:path h="1955496" w="1955496">
                <a:moveTo>
                  <a:pt x="0" y="0"/>
                </a:moveTo>
                <a:lnTo>
                  <a:pt x="1955497" y="0"/>
                </a:lnTo>
                <a:lnTo>
                  <a:pt x="1955497" y="1955496"/>
                </a:lnTo>
                <a:lnTo>
                  <a:pt x="0" y="19554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9703647" y="7854106"/>
            <a:ext cx="1973580" cy="1973580"/>
          </a:xfrm>
          <a:custGeom>
            <a:avLst/>
            <a:gdLst/>
            <a:ahLst/>
            <a:cxnLst/>
            <a:rect r="r" b="b" t="t" l="l"/>
            <a:pathLst>
              <a:path h="1973580" w="1973580">
                <a:moveTo>
                  <a:pt x="0" y="0"/>
                </a:moveTo>
                <a:lnTo>
                  <a:pt x="1973580" y="0"/>
                </a:lnTo>
                <a:lnTo>
                  <a:pt x="1973580" y="1973579"/>
                </a:lnTo>
                <a:lnTo>
                  <a:pt x="0" y="197357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57" id="57"/>
          <p:cNvSpPr txBox="true"/>
          <p:nvPr/>
        </p:nvSpPr>
        <p:spPr>
          <a:xfrm rot="0">
            <a:off x="457876" y="1573839"/>
            <a:ext cx="11859742" cy="1030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3"/>
              </a:lnSpc>
            </a:pPr>
            <a:r>
              <a:rPr lang="en-US" sz="3609">
                <a:solidFill>
                  <a:srgbClr val="FFFFFF"/>
                </a:solidFill>
                <a:latin typeface="Lato Bold"/>
              </a:rPr>
              <a:t>Grandes revisões científicas independentes, sem conflito de interesses e sem a participação da indústria do tabaco.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457876" y="585788"/>
            <a:ext cx="16230600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82"/>
              </a:lnSpc>
              <a:spcBef>
                <a:spcPct val="0"/>
              </a:spcBef>
            </a:pPr>
            <a:r>
              <a:rPr lang="en-US" sz="5818">
                <a:solidFill>
                  <a:srgbClr val="FFFFFF"/>
                </a:solidFill>
                <a:latin typeface="Now Bold"/>
              </a:rPr>
              <a:t>E O QUE DESCOBRIRAM?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3374977" y="3237595"/>
            <a:ext cx="2680615" cy="546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Abril de 2016</a:t>
            </a:r>
          </a:p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680 referências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409873" y="3237595"/>
            <a:ext cx="2680615" cy="546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Setembro de 2008</a:t>
            </a:r>
          </a:p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23 referências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6341342" y="3237595"/>
            <a:ext cx="2680615" cy="546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Fevereiro de 2018</a:t>
            </a:r>
          </a:p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415 referências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2269763" y="3237595"/>
            <a:ext cx="2680615" cy="546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Setembro de 2022</a:t>
            </a:r>
          </a:p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320 referências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5231818" y="3237595"/>
            <a:ext cx="2680615" cy="546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Janeiro de 2024</a:t>
            </a:r>
          </a:p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88 referências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9307708" y="3237595"/>
            <a:ext cx="2680615" cy="546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Junho de 2022</a:t>
            </a:r>
          </a:p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129 referências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45D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23661" y="3428373"/>
            <a:ext cx="1715127" cy="1715127"/>
          </a:xfrm>
          <a:custGeom>
            <a:avLst/>
            <a:gdLst/>
            <a:ahLst/>
            <a:cxnLst/>
            <a:rect r="r" b="b" t="t" l="l"/>
            <a:pathLst>
              <a:path h="1715127" w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975140" y="2466316"/>
            <a:ext cx="1715127" cy="1715127"/>
          </a:xfrm>
          <a:custGeom>
            <a:avLst/>
            <a:gdLst/>
            <a:ahLst/>
            <a:cxnLst/>
            <a:rect r="r" b="b" t="t" l="l"/>
            <a:pathLst>
              <a:path h="1715127" w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690640" y="-1543050"/>
            <a:ext cx="19210521" cy="4662928"/>
            <a:chOff x="0" y="0"/>
            <a:chExt cx="5059561" cy="122809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059561" cy="1228096"/>
            </a:xfrm>
            <a:custGeom>
              <a:avLst/>
              <a:gdLst/>
              <a:ahLst/>
              <a:cxnLst/>
              <a:rect r="r" b="b" t="t" l="l"/>
              <a:pathLst>
                <a:path h="1228096" w="5059561">
                  <a:moveTo>
                    <a:pt x="0" y="0"/>
                  </a:moveTo>
                  <a:lnTo>
                    <a:pt x="5059561" y="0"/>
                  </a:lnTo>
                  <a:lnTo>
                    <a:pt x="5059561" y="1228096"/>
                  </a:lnTo>
                  <a:lnTo>
                    <a:pt x="0" y="122809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5059561" cy="12661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5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398071" y="-136788"/>
            <a:ext cx="2988937" cy="570615"/>
          </a:xfrm>
          <a:custGeom>
            <a:avLst/>
            <a:gdLst/>
            <a:ahLst/>
            <a:cxnLst/>
            <a:rect r="r" b="b" t="t" l="l"/>
            <a:pathLst>
              <a:path h="570615" w="2988937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688102" y="4181443"/>
            <a:ext cx="2680615" cy="3603636"/>
            <a:chOff x="0" y="0"/>
            <a:chExt cx="963258" cy="129493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63258" cy="1294938"/>
            </a:xfrm>
            <a:custGeom>
              <a:avLst/>
              <a:gdLst/>
              <a:ahLst/>
              <a:cxnLst/>
              <a:rect r="r" b="b" t="t" l="l"/>
              <a:pathLst>
                <a:path h="1294938" w="963258">
                  <a:moveTo>
                    <a:pt x="0" y="0"/>
                  </a:moveTo>
                  <a:lnTo>
                    <a:pt x="963258" y="0"/>
                  </a:lnTo>
                  <a:lnTo>
                    <a:pt x="963258" y="1294938"/>
                  </a:lnTo>
                  <a:lnTo>
                    <a:pt x="0" y="1294938"/>
                  </a:lnTo>
                  <a:close/>
                </a:path>
              </a:pathLst>
            </a:custGeom>
            <a:solidFill>
              <a:srgbClr val="051D40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963258" cy="13425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798549" y="4268836"/>
            <a:ext cx="2475041" cy="3392324"/>
          </a:xfrm>
          <a:custGeom>
            <a:avLst/>
            <a:gdLst/>
            <a:ahLst/>
            <a:cxnLst/>
            <a:rect r="r" b="b" t="t" l="l"/>
            <a:pathLst>
              <a:path h="3392324" w="2475041">
                <a:moveTo>
                  <a:pt x="0" y="0"/>
                </a:moveTo>
                <a:lnTo>
                  <a:pt x="2475041" y="0"/>
                </a:lnTo>
                <a:lnTo>
                  <a:pt x="2475041" y="3392324"/>
                </a:lnTo>
                <a:lnTo>
                  <a:pt x="0" y="33923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47" t="0" r="-1047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762" y="7661160"/>
            <a:ext cx="2680615" cy="247839"/>
          </a:xfrm>
          <a:custGeom>
            <a:avLst/>
            <a:gdLst/>
            <a:ahLst/>
            <a:cxnLst/>
            <a:rect r="r" b="b" t="t" l="l"/>
            <a:pathLst>
              <a:path h="247839" w="2680615">
                <a:moveTo>
                  <a:pt x="0" y="0"/>
                </a:moveTo>
                <a:lnTo>
                  <a:pt x="2680615" y="0"/>
                </a:lnTo>
                <a:lnTo>
                  <a:pt x="2680615" y="247839"/>
                </a:lnTo>
                <a:lnTo>
                  <a:pt x="0" y="2478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06344" r="0" b="-7271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083262" y="9785424"/>
            <a:ext cx="1905614" cy="308213"/>
          </a:xfrm>
          <a:custGeom>
            <a:avLst/>
            <a:gdLst/>
            <a:ahLst/>
            <a:cxnLst/>
            <a:rect r="r" b="b" t="t" l="l"/>
            <a:pathLst>
              <a:path h="308213" w="1905614">
                <a:moveTo>
                  <a:pt x="0" y="0"/>
                </a:moveTo>
                <a:lnTo>
                  <a:pt x="1905614" y="0"/>
                </a:lnTo>
                <a:lnTo>
                  <a:pt x="1905614" y="308213"/>
                </a:lnTo>
                <a:lnTo>
                  <a:pt x="0" y="3082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6973" t="-106344" r="-37963" b="-7271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41620" y="7965951"/>
            <a:ext cx="1973580" cy="1973580"/>
          </a:xfrm>
          <a:custGeom>
            <a:avLst/>
            <a:gdLst/>
            <a:ahLst/>
            <a:cxnLst/>
            <a:rect r="r" b="b" t="t" l="l"/>
            <a:pathLst>
              <a:path h="1973580" w="1973580">
                <a:moveTo>
                  <a:pt x="0" y="0"/>
                </a:moveTo>
                <a:lnTo>
                  <a:pt x="1973580" y="0"/>
                </a:lnTo>
                <a:lnTo>
                  <a:pt x="1973580" y="1973580"/>
                </a:lnTo>
                <a:lnTo>
                  <a:pt x="0" y="19735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57876" y="1573839"/>
            <a:ext cx="12939940" cy="1030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3"/>
              </a:lnSpc>
            </a:pPr>
            <a:r>
              <a:rPr lang="en-US" sz="3609">
                <a:solidFill>
                  <a:srgbClr val="FFFFFF"/>
                </a:solidFill>
                <a:latin typeface="Lato Bold"/>
              </a:rPr>
              <a:t>Padrão ouro em revisões científicas de acordo com a Organização Mundial da Saúde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57876" y="611814"/>
            <a:ext cx="16230600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82"/>
              </a:lnSpc>
              <a:spcBef>
                <a:spcPct val="0"/>
              </a:spcBef>
            </a:pPr>
            <a:r>
              <a:rPr lang="en-US" sz="5818">
                <a:solidFill>
                  <a:srgbClr val="FFFFFF"/>
                </a:solidFill>
                <a:latin typeface="Now Bold"/>
              </a:rPr>
              <a:t>BIBLIOTECA COCHRANE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33565" y="3437898"/>
            <a:ext cx="2589690" cy="546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Janeiro de 2024</a:t>
            </a:r>
          </a:p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88 referências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3116337" y="9837306"/>
            <a:ext cx="2988937" cy="570615"/>
          </a:xfrm>
          <a:custGeom>
            <a:avLst/>
            <a:gdLst/>
            <a:ahLst/>
            <a:cxnLst/>
            <a:rect r="r" b="b" t="t" l="l"/>
            <a:pathLst>
              <a:path h="570615" w="2988937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6235685" y="5165337"/>
            <a:ext cx="9347655" cy="2036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3"/>
              </a:lnSpc>
            </a:pPr>
            <a:r>
              <a:rPr lang="en-US" sz="3609">
                <a:solidFill>
                  <a:srgbClr val="FFFFFF"/>
                </a:solidFill>
                <a:latin typeface="Lato Italics"/>
              </a:rPr>
              <a:t>“Há alta certeza de que a cigarros eletrônicos de nicotina aumentam as taxas de abandono em comparação com a terapia de reposição de nicotina.”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45D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23661" y="3428373"/>
            <a:ext cx="1715127" cy="1715127"/>
          </a:xfrm>
          <a:custGeom>
            <a:avLst/>
            <a:gdLst/>
            <a:ahLst/>
            <a:cxnLst/>
            <a:rect r="r" b="b" t="t" l="l"/>
            <a:pathLst>
              <a:path h="1715127" w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975140" y="2466316"/>
            <a:ext cx="1715127" cy="1715127"/>
          </a:xfrm>
          <a:custGeom>
            <a:avLst/>
            <a:gdLst/>
            <a:ahLst/>
            <a:cxnLst/>
            <a:rect r="r" b="b" t="t" l="l"/>
            <a:pathLst>
              <a:path h="1715127" w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690640" y="-1543050"/>
            <a:ext cx="19210521" cy="4662928"/>
            <a:chOff x="0" y="0"/>
            <a:chExt cx="5059561" cy="122809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059561" cy="1228096"/>
            </a:xfrm>
            <a:custGeom>
              <a:avLst/>
              <a:gdLst/>
              <a:ahLst/>
              <a:cxnLst/>
              <a:rect r="r" b="b" t="t" l="l"/>
              <a:pathLst>
                <a:path h="1228096" w="5059561">
                  <a:moveTo>
                    <a:pt x="0" y="0"/>
                  </a:moveTo>
                  <a:lnTo>
                    <a:pt x="5059561" y="0"/>
                  </a:lnTo>
                  <a:lnTo>
                    <a:pt x="5059561" y="1228096"/>
                  </a:lnTo>
                  <a:lnTo>
                    <a:pt x="0" y="122809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5059561" cy="12661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5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398071" y="-136788"/>
            <a:ext cx="2988937" cy="570615"/>
          </a:xfrm>
          <a:custGeom>
            <a:avLst/>
            <a:gdLst/>
            <a:ahLst/>
            <a:cxnLst/>
            <a:rect r="r" b="b" t="t" l="l"/>
            <a:pathLst>
              <a:path h="570615" w="2988937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57876" y="1573839"/>
            <a:ext cx="12939940" cy="1030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3"/>
              </a:lnSpc>
            </a:pPr>
            <a:r>
              <a:rPr lang="en-US" sz="3609">
                <a:solidFill>
                  <a:srgbClr val="FFFFFF"/>
                </a:solidFill>
                <a:latin typeface="Lato Bold"/>
              </a:rPr>
              <a:t>A primeira do mundo a declarar que os cigarros convencionais causavam câncer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7876" y="585788"/>
            <a:ext cx="16230600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82"/>
              </a:lnSpc>
              <a:spcBef>
                <a:spcPct val="0"/>
              </a:spcBef>
            </a:pPr>
            <a:r>
              <a:rPr lang="en-US" sz="5818">
                <a:solidFill>
                  <a:srgbClr val="FFFFFF"/>
                </a:solidFill>
                <a:latin typeface="Now Bold"/>
              </a:rPr>
              <a:t>KING'S COLLEGE OF LONDON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083262" y="9785424"/>
            <a:ext cx="1905614" cy="308213"/>
          </a:xfrm>
          <a:custGeom>
            <a:avLst/>
            <a:gdLst/>
            <a:ahLst/>
            <a:cxnLst/>
            <a:rect r="r" b="b" t="t" l="l"/>
            <a:pathLst>
              <a:path h="308213" w="1905614">
                <a:moveTo>
                  <a:pt x="0" y="0"/>
                </a:moveTo>
                <a:lnTo>
                  <a:pt x="1905614" y="0"/>
                </a:lnTo>
                <a:lnTo>
                  <a:pt x="1905614" y="308213"/>
                </a:lnTo>
                <a:lnTo>
                  <a:pt x="0" y="308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73" t="-106344" r="-37963" b="-7271"/>
            </a:stretch>
          </a:blipFill>
        </p:spPr>
      </p:sp>
      <p:sp>
        <p:nvSpPr>
          <p:cNvPr name="Freeform 11" id="11" descr="A qr code with black squares  Description automatically generated"/>
          <p:cNvSpPr/>
          <p:nvPr/>
        </p:nvSpPr>
        <p:spPr>
          <a:xfrm flipH="false" flipV="false" rot="0">
            <a:off x="2045348" y="7965951"/>
            <a:ext cx="1981443" cy="1973580"/>
          </a:xfrm>
          <a:custGeom>
            <a:avLst/>
            <a:gdLst/>
            <a:ahLst/>
            <a:cxnLst/>
            <a:rect r="r" b="b" t="t" l="l"/>
            <a:pathLst>
              <a:path h="1973580" w="1981443">
                <a:moveTo>
                  <a:pt x="0" y="0"/>
                </a:moveTo>
                <a:lnTo>
                  <a:pt x="1981443" y="0"/>
                </a:lnTo>
                <a:lnTo>
                  <a:pt x="1981443" y="1973580"/>
                </a:lnTo>
                <a:lnTo>
                  <a:pt x="0" y="19735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217" t="-8954" r="-8692" b="-8421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116337" y="9837306"/>
            <a:ext cx="2988937" cy="570615"/>
          </a:xfrm>
          <a:custGeom>
            <a:avLst/>
            <a:gdLst/>
            <a:ahLst/>
            <a:cxnLst/>
            <a:rect r="r" b="b" t="t" l="l"/>
            <a:pathLst>
              <a:path h="570615" w="2988937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95762" y="7661160"/>
            <a:ext cx="2680615" cy="247839"/>
          </a:xfrm>
          <a:custGeom>
            <a:avLst/>
            <a:gdLst/>
            <a:ahLst/>
            <a:cxnLst/>
            <a:rect r="r" b="b" t="t" l="l"/>
            <a:pathLst>
              <a:path h="247839" w="2680615">
                <a:moveTo>
                  <a:pt x="0" y="0"/>
                </a:moveTo>
                <a:lnTo>
                  <a:pt x="2680615" y="0"/>
                </a:lnTo>
                <a:lnTo>
                  <a:pt x="2680615" y="247839"/>
                </a:lnTo>
                <a:lnTo>
                  <a:pt x="0" y="247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06344" r="0" b="-7271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688102" y="4181443"/>
            <a:ext cx="2680615" cy="3603636"/>
            <a:chOff x="0" y="0"/>
            <a:chExt cx="963258" cy="129493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63258" cy="1294938"/>
            </a:xfrm>
            <a:custGeom>
              <a:avLst/>
              <a:gdLst/>
              <a:ahLst/>
              <a:cxnLst/>
              <a:rect r="r" b="b" t="t" l="l"/>
              <a:pathLst>
                <a:path h="1294938" w="963258">
                  <a:moveTo>
                    <a:pt x="0" y="0"/>
                  </a:moveTo>
                  <a:lnTo>
                    <a:pt x="963258" y="0"/>
                  </a:lnTo>
                  <a:lnTo>
                    <a:pt x="963258" y="1294938"/>
                  </a:lnTo>
                  <a:lnTo>
                    <a:pt x="0" y="1294938"/>
                  </a:lnTo>
                  <a:close/>
                </a:path>
              </a:pathLst>
            </a:custGeom>
            <a:solidFill>
              <a:srgbClr val="051D40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963258" cy="13425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 descr="A document with text on it  Description automatically generated"/>
          <p:cNvSpPr/>
          <p:nvPr/>
        </p:nvSpPr>
        <p:spPr>
          <a:xfrm flipH="false" flipV="false" rot="0">
            <a:off x="1770506" y="4249401"/>
            <a:ext cx="2515808" cy="3452714"/>
          </a:xfrm>
          <a:custGeom>
            <a:avLst/>
            <a:gdLst/>
            <a:ahLst/>
            <a:cxnLst/>
            <a:rect r="r" b="b" t="t" l="l"/>
            <a:pathLst>
              <a:path h="3452714" w="2515808">
                <a:moveTo>
                  <a:pt x="0" y="0"/>
                </a:moveTo>
                <a:lnTo>
                  <a:pt x="2515808" y="0"/>
                </a:lnTo>
                <a:lnTo>
                  <a:pt x="2515808" y="3452714"/>
                </a:lnTo>
                <a:lnTo>
                  <a:pt x="0" y="34527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494" r="0" b="-1776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733565" y="3437898"/>
            <a:ext cx="2589690" cy="546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Setembro de 2022</a:t>
            </a:r>
          </a:p>
          <a:p>
            <a:pPr algn="ctr">
              <a:lnSpc>
                <a:spcPts val="2147"/>
              </a:lnSpc>
            </a:pPr>
            <a:r>
              <a:rPr lang="en-US" sz="1917">
                <a:solidFill>
                  <a:srgbClr val="FFFFFF"/>
                </a:solidFill>
                <a:latin typeface="Lato Bold"/>
              </a:rPr>
              <a:t>320 referências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235685" y="4460003"/>
            <a:ext cx="9347655" cy="4056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3"/>
              </a:lnSpc>
            </a:pPr>
            <a:r>
              <a:rPr lang="en-US" sz="3609">
                <a:solidFill>
                  <a:srgbClr val="FFFFFF"/>
                </a:solidFill>
                <a:latin typeface="Lato Italics"/>
              </a:rPr>
              <a:t>“Acreditamos que a estimativa de “pelo menos 95% menos prejudicial” permanece globalmente precisa, pelo menos em períodos de curto e médio prazo. No entanto, agora pode ser mais apropriado e unificador resumir as nossas descobertas usando a nossa outra afirmação firme: que a vaporização representa apenas uma pequena fração dos riscos do tabagismo.”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45D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77002" y="0"/>
            <a:ext cx="7802306" cy="10287000"/>
          </a:xfrm>
          <a:custGeom>
            <a:avLst/>
            <a:gdLst/>
            <a:ahLst/>
            <a:cxnLst/>
            <a:rect r="r" b="b" t="t" l="l"/>
            <a:pathLst>
              <a:path h="10287000" w="7802306">
                <a:moveTo>
                  <a:pt x="0" y="0"/>
                </a:moveTo>
                <a:lnTo>
                  <a:pt x="7802306" y="0"/>
                </a:lnTo>
                <a:lnTo>
                  <a:pt x="780230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-11590" t="0" r="-6420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00370" y="-5458262"/>
            <a:ext cx="10196686" cy="10196686"/>
          </a:xfrm>
          <a:custGeom>
            <a:avLst/>
            <a:gdLst/>
            <a:ahLst/>
            <a:cxnLst/>
            <a:rect r="r" b="b" t="t" l="l"/>
            <a:pathLst>
              <a:path h="10196686" w="10196686">
                <a:moveTo>
                  <a:pt x="0" y="0"/>
                </a:moveTo>
                <a:lnTo>
                  <a:pt x="10196685" y="0"/>
                </a:lnTo>
                <a:lnTo>
                  <a:pt x="10196685" y="10196685"/>
                </a:lnTo>
                <a:lnTo>
                  <a:pt x="0" y="10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628351" y="6667836"/>
            <a:ext cx="8414387" cy="8414387"/>
          </a:xfrm>
          <a:custGeom>
            <a:avLst/>
            <a:gdLst/>
            <a:ahLst/>
            <a:cxnLst/>
            <a:rect r="r" b="b" t="t" l="l"/>
            <a:pathLst>
              <a:path h="8414387" w="8414387">
                <a:moveTo>
                  <a:pt x="0" y="0"/>
                </a:moveTo>
                <a:lnTo>
                  <a:pt x="8414387" y="0"/>
                </a:lnTo>
                <a:lnTo>
                  <a:pt x="8414387" y="8414387"/>
                </a:lnTo>
                <a:lnTo>
                  <a:pt x="0" y="84143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68112" y="2933916"/>
            <a:ext cx="4402447" cy="555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19"/>
              </a:lnSpc>
              <a:spcBef>
                <a:spcPct val="0"/>
              </a:spcBef>
            </a:pPr>
            <a:r>
              <a:rPr lang="en-US" sz="3274">
                <a:solidFill>
                  <a:srgbClr val="4BD1FB"/>
                </a:solidFill>
                <a:latin typeface="DM Sans Bold"/>
              </a:rPr>
              <a:t>Reino Unido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85452" y="3543687"/>
            <a:ext cx="9002312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Lato Bold"/>
              </a:rPr>
              <a:t>“A curto e médio prazo, a vaporização representa uma pequena fração dos riscos de fumar.“ - Governo do Reino Unido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23697" y="3240029"/>
            <a:ext cx="1132677" cy="1132677"/>
          </a:xfrm>
          <a:custGeom>
            <a:avLst/>
            <a:gdLst/>
            <a:ahLst/>
            <a:cxnLst/>
            <a:rect r="r" b="b" t="t" l="l"/>
            <a:pathLst>
              <a:path h="1132677" w="1132677">
                <a:moveTo>
                  <a:pt x="0" y="0"/>
                </a:moveTo>
                <a:lnTo>
                  <a:pt x="1132677" y="0"/>
                </a:lnTo>
                <a:lnTo>
                  <a:pt x="1132677" y="1132678"/>
                </a:lnTo>
                <a:lnTo>
                  <a:pt x="0" y="1132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68112" y="7509980"/>
            <a:ext cx="4402447" cy="555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19"/>
              </a:lnSpc>
              <a:spcBef>
                <a:spcPct val="0"/>
              </a:spcBef>
            </a:pPr>
            <a:r>
              <a:rPr lang="en-US" sz="3274">
                <a:solidFill>
                  <a:srgbClr val="4BD1FB"/>
                </a:solidFill>
                <a:latin typeface="DM Sans Bold"/>
              </a:rPr>
              <a:t>Canadá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85452" y="8119751"/>
            <a:ext cx="9002312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Lato Bold"/>
              </a:rPr>
              <a:t>“Se você é um adulto que fuma atualmente, mudar completamente para a vaporização é uma opção menos prejudicial do que continuar a fumar.” - Governo do Canadá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23697" y="7825305"/>
            <a:ext cx="1132677" cy="1132677"/>
          </a:xfrm>
          <a:custGeom>
            <a:avLst/>
            <a:gdLst/>
            <a:ahLst/>
            <a:cxnLst/>
            <a:rect r="r" b="b" t="t" l="l"/>
            <a:pathLst>
              <a:path h="1132677" w="1132677">
                <a:moveTo>
                  <a:pt x="0" y="0"/>
                </a:moveTo>
                <a:lnTo>
                  <a:pt x="1132677" y="0"/>
                </a:lnTo>
                <a:lnTo>
                  <a:pt x="1132677" y="1132678"/>
                </a:lnTo>
                <a:lnTo>
                  <a:pt x="0" y="11326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868112" y="5221948"/>
            <a:ext cx="4402447" cy="555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19"/>
              </a:lnSpc>
              <a:spcBef>
                <a:spcPct val="0"/>
              </a:spcBef>
            </a:pPr>
            <a:r>
              <a:rPr lang="en-US" sz="3274">
                <a:solidFill>
                  <a:srgbClr val="4BD1FB"/>
                </a:solidFill>
                <a:latin typeface="DM Sans Bold"/>
              </a:rPr>
              <a:t>Estados Unidos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85452" y="5831719"/>
            <a:ext cx="9002312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Lato Bold"/>
              </a:rPr>
              <a:t>“O aerossol do cigarro eletrônico contém menos substâncias tóxicas, e em menor nível, que a fumaça dos cigarros.” - FDA - Food and Drug Administration.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523697" y="5528061"/>
            <a:ext cx="1132677" cy="1132677"/>
          </a:xfrm>
          <a:custGeom>
            <a:avLst/>
            <a:gdLst/>
            <a:ahLst/>
            <a:cxnLst/>
            <a:rect r="r" b="b" t="t" l="l"/>
            <a:pathLst>
              <a:path h="1132677" w="1132677">
                <a:moveTo>
                  <a:pt x="0" y="0"/>
                </a:moveTo>
                <a:lnTo>
                  <a:pt x="1132677" y="0"/>
                </a:lnTo>
                <a:lnTo>
                  <a:pt x="1132677" y="1132677"/>
                </a:lnTo>
                <a:lnTo>
                  <a:pt x="0" y="11326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23697" y="634059"/>
            <a:ext cx="16230600" cy="177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5818">
                <a:solidFill>
                  <a:srgbClr val="FFFFFF"/>
                </a:solidFill>
                <a:latin typeface="Now Bold"/>
              </a:rPr>
              <a:t>DECLARAÇÕES OFICIAIS</a:t>
            </a:r>
          </a:p>
          <a:p>
            <a:pPr algn="l" marL="0" indent="0" lvl="0">
              <a:lnSpc>
                <a:spcPts val="6982"/>
              </a:lnSpc>
              <a:spcBef>
                <a:spcPct val="0"/>
              </a:spcBef>
            </a:pPr>
            <a:r>
              <a:rPr lang="en-US" sz="5818">
                <a:solidFill>
                  <a:srgbClr val="FFFFFF"/>
                </a:solidFill>
                <a:latin typeface="Now Bold"/>
              </a:rPr>
              <a:t>DE OUTROS GOVERNOS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DAGEebb4GNg</dc:identifier>
  <dcterms:modified xsi:type="dcterms:W3CDTF">2011-08-01T06:04:30Z</dcterms:modified>
  <cp:revision>1</cp:revision>
  <dc:title>Apresentação Senado</dc:title>
</cp:coreProperties>
</file>