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8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19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20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21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9" r:id="rId1"/>
  </p:sldMasterIdLst>
  <p:notesMasterIdLst>
    <p:notesMasterId r:id="rId25"/>
  </p:notesMasterIdLst>
  <p:sldIdLst>
    <p:sldId id="256" r:id="rId2"/>
    <p:sldId id="260" r:id="rId3"/>
    <p:sldId id="320" r:id="rId4"/>
    <p:sldId id="283" r:id="rId5"/>
    <p:sldId id="319" r:id="rId6"/>
    <p:sldId id="324" r:id="rId7"/>
    <p:sldId id="322" r:id="rId8"/>
    <p:sldId id="318" r:id="rId9"/>
    <p:sldId id="330" r:id="rId10"/>
    <p:sldId id="317" r:id="rId11"/>
    <p:sldId id="331" r:id="rId12"/>
    <p:sldId id="321" r:id="rId13"/>
    <p:sldId id="332" r:id="rId14"/>
    <p:sldId id="333" r:id="rId15"/>
    <p:sldId id="258" r:id="rId16"/>
    <p:sldId id="323" r:id="rId17"/>
    <p:sldId id="325" r:id="rId18"/>
    <p:sldId id="326" r:id="rId19"/>
    <p:sldId id="327" r:id="rId20"/>
    <p:sldId id="328" r:id="rId21"/>
    <p:sldId id="329" r:id="rId22"/>
    <p:sldId id="286" r:id="rId23"/>
    <p:sldId id="334" r:id="rId24"/>
  </p:sldIdLst>
  <p:sldSz cx="9144000" cy="5143500" type="screen16x9"/>
  <p:notesSz cx="6858000" cy="9144000"/>
  <p:embeddedFontLst>
    <p:embeddedFont>
      <p:font typeface="Bahnschrift Condensed" panose="020B0502040204020203" pitchFamily="34" charset="0"/>
      <p:regular r:id="rId26"/>
      <p:bold r:id="rId27"/>
    </p:embeddedFont>
    <p:embeddedFont>
      <p:font typeface="Bahnschrift SemiLight Condensed" panose="020B0502040204020203" pitchFamily="34" charset="0"/>
      <p:regular r:id="rId28"/>
    </p:embeddedFont>
    <p:embeddedFont>
      <p:font typeface="Overpass Light" panose="020B0604020202020204" charset="0"/>
      <p:regular r:id="rId29"/>
      <p:bold r:id="rId30"/>
      <p:italic r:id="rId31"/>
      <p:boldItalic r:id="rId32"/>
    </p:embeddedFont>
    <p:embeddedFont>
      <p:font typeface="Bebas Neue" panose="020B0604020202020204" charset="0"/>
      <p:regular r:id="rId33"/>
    </p:embeddedFont>
    <p:embeddedFont>
      <p:font typeface="Roboto Slab Light" panose="020B0604020202020204" charset="0"/>
      <p:regular r:id="rId34"/>
      <p:bold r:id="rId35"/>
    </p:embeddedFont>
    <p:embeddedFont>
      <p:font typeface="Fira Sans Extra Condensed Medium" panose="020B0604020202020204" charset="0"/>
      <p:regular r:id="rId36"/>
      <p:bold r:id="rId37"/>
      <p:italic r:id="rId38"/>
      <p:boldItalic r:id="rId39"/>
    </p:embeddedFont>
    <p:embeddedFont>
      <p:font typeface="Overpass" panose="020B060402020202020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dro" initials="S" lastIdx="1" clrIdx="0">
    <p:extLst>
      <p:ext uri="{19B8F6BF-5375-455C-9EA6-DF929625EA0E}">
        <p15:presenceInfo xmlns:p15="http://schemas.microsoft.com/office/powerpoint/2012/main" userId="Sandr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714BF7-0A44-4BD6-9242-36B66750FC5D}">
  <a:tblStyle styleId="{40714BF7-0A44-4BD6-9242-36B66750FC5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89" autoAdjust="0"/>
    <p:restoredTop sz="92349" autoAdjust="0"/>
  </p:normalViewPr>
  <p:slideViewPr>
    <p:cSldViewPr>
      <p:cViewPr varScale="1">
        <p:scale>
          <a:sx n="76" d="100"/>
          <a:sy n="76" d="100"/>
        </p:scale>
        <p:origin x="114" y="4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22T22:18:55.960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22T22:18:55.960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22T22:18:55.960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22T22:18:55.960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4-22T22:18:55.960" idx="1">
    <p:pos x="10" y="10"/>
    <p:text/>
    <p:extLst>
      <p:ext uri="{C676402C-5697-4E1C-873F-D02D1690AC5C}">
        <p15:threadingInfo xmlns:p15="http://schemas.microsoft.com/office/powerpoint/2012/main" timeZoneBias="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36142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8945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77d29277cd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77d29277cd_2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01313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77d29277cd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77d29277cd_2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03466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77d29277cd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77d29277cd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0223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77d29277cd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77d29277cd_2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5817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77d29277cd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77d29277cd_2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20057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84339e5801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9" name="Google Shape;469;g84339e5801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241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77d29277cd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77d29277cd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02636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77d29277cd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77d29277cd_2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76919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77d29277cd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77d29277cd_2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17940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77d29277cd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77d29277cd_2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5936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77d29277cd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77d29277cd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17418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77d29277cd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77d29277cd_2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92919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77d29277cd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77d29277cd_2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46572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0" name="Google Shape;1160;gb47398cd52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1" name="Google Shape;1161;gb47398cd52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15588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77d29277cd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77d29277cd_2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39266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77d29277cd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77d29277cd_2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16028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g77a667ef0f_1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7" name="Google Shape;1047;g77a667ef0f_1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5635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77d29277cd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77d29277cd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9416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77d29277cd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77d29277cd_2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53451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77d29277cd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77d29277cd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5979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77d29277cd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77d29277cd_2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0437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77d29277cd_2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77d29277cd_2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3697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94450" y="2571750"/>
            <a:ext cx="9308100" cy="2589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03225" y="2571750"/>
            <a:ext cx="8940900" cy="2481600"/>
            <a:chOff x="103225" y="2571750"/>
            <a:chExt cx="8940900" cy="2481600"/>
          </a:xfrm>
        </p:grpSpPr>
        <p:cxnSp>
          <p:nvCxnSpPr>
            <p:cNvPr id="12" name="Google Shape;12;p2"/>
            <p:cNvCxnSpPr/>
            <p:nvPr/>
          </p:nvCxnSpPr>
          <p:spPr>
            <a:xfrm>
              <a:off x="103225" y="2571750"/>
              <a:ext cx="0" cy="24816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9044125" y="2571750"/>
              <a:ext cx="0" cy="24816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103225" y="5053350"/>
              <a:ext cx="89409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5" name="Google Shape;15;p2"/>
          <p:cNvSpPr txBox="1"/>
          <p:nvPr/>
        </p:nvSpPr>
        <p:spPr>
          <a:xfrm>
            <a:off x="4697175" y="1320225"/>
            <a:ext cx="3616800" cy="17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6000"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16" name="Google Shape;16;p2"/>
          <p:cNvSpPr txBox="1"/>
          <p:nvPr/>
        </p:nvSpPr>
        <p:spPr>
          <a:xfrm>
            <a:off x="5911825" y="2977800"/>
            <a:ext cx="2402100" cy="7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latin typeface="Roboto Slab Light"/>
              <a:ea typeface="Roboto Slab Light"/>
              <a:cs typeface="Roboto Slab Light"/>
              <a:sym typeface="Roboto Slab Light"/>
            </a:endParaRPr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194775" y="1457250"/>
            <a:ext cx="4754400" cy="22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200"/>
              <a:buNone/>
              <a:defRPr sz="5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2364775" y="3681600"/>
            <a:ext cx="4417800" cy="36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3740500" y="1865638"/>
            <a:ext cx="5473200" cy="1136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" name="Google Shape;22;p3"/>
          <p:cNvCxnSpPr/>
          <p:nvPr/>
        </p:nvCxnSpPr>
        <p:spPr>
          <a:xfrm>
            <a:off x="9042625" y="1877800"/>
            <a:ext cx="2400" cy="11121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3"/>
          <p:cNvSpPr txBox="1">
            <a:spLocks noGrp="1"/>
          </p:cNvSpPr>
          <p:nvPr>
            <p:ph type="title" hasCustomPrompt="1"/>
          </p:nvPr>
        </p:nvSpPr>
        <p:spPr>
          <a:xfrm>
            <a:off x="2052200" y="2001425"/>
            <a:ext cx="16632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/>
          </p:nvPr>
        </p:nvSpPr>
        <p:spPr>
          <a:xfrm>
            <a:off x="4454300" y="1753298"/>
            <a:ext cx="4321500" cy="12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Overpass"/>
              <a:buNone/>
              <a:defRPr sz="9600"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Overpass"/>
              <a:buNone/>
              <a:defRPr>
                <a:solidFill>
                  <a:schemeClr val="lt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subTitle" idx="1"/>
          </p:nvPr>
        </p:nvSpPr>
        <p:spPr>
          <a:xfrm>
            <a:off x="4468205" y="3131645"/>
            <a:ext cx="3834000" cy="6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ubTitle" idx="1"/>
          </p:nvPr>
        </p:nvSpPr>
        <p:spPr>
          <a:xfrm>
            <a:off x="621575" y="1228437"/>
            <a:ext cx="7878300" cy="36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625300" y="315813"/>
            <a:ext cx="7704000" cy="7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5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Google Shape;67;p13"/>
          <p:cNvCxnSpPr/>
          <p:nvPr/>
        </p:nvCxnSpPr>
        <p:spPr>
          <a:xfrm>
            <a:off x="107975" y="2076050"/>
            <a:ext cx="0" cy="1011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8" name="Google Shape;68;p13"/>
          <p:cNvCxnSpPr/>
          <p:nvPr/>
        </p:nvCxnSpPr>
        <p:spPr>
          <a:xfrm>
            <a:off x="9040374" y="2076050"/>
            <a:ext cx="0" cy="10110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Google Shape;69;p13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/>
          </p:nvPr>
        </p:nvSpPr>
        <p:spPr>
          <a:xfrm>
            <a:off x="625275" y="374693"/>
            <a:ext cx="3852000" cy="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2" hasCustomPrompt="1"/>
          </p:nvPr>
        </p:nvSpPr>
        <p:spPr>
          <a:xfrm>
            <a:off x="2042990" y="1354938"/>
            <a:ext cx="966000" cy="4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"/>
          </p:nvPr>
        </p:nvSpPr>
        <p:spPr>
          <a:xfrm>
            <a:off x="1588790" y="1916625"/>
            <a:ext cx="18744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3"/>
          </p:nvPr>
        </p:nvSpPr>
        <p:spPr>
          <a:xfrm>
            <a:off x="1465040" y="2195840"/>
            <a:ext cx="21219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4" hasCustomPrompt="1"/>
          </p:nvPr>
        </p:nvSpPr>
        <p:spPr>
          <a:xfrm>
            <a:off x="4542225" y="1354938"/>
            <a:ext cx="966000" cy="4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5"/>
          </p:nvPr>
        </p:nvSpPr>
        <p:spPr>
          <a:xfrm>
            <a:off x="4088025" y="1908702"/>
            <a:ext cx="18744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6"/>
          </p:nvPr>
        </p:nvSpPr>
        <p:spPr>
          <a:xfrm>
            <a:off x="3852975" y="2195840"/>
            <a:ext cx="2344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title" idx="7" hasCustomPrompt="1"/>
          </p:nvPr>
        </p:nvSpPr>
        <p:spPr>
          <a:xfrm>
            <a:off x="6994306" y="1354938"/>
            <a:ext cx="966000" cy="4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8"/>
          </p:nvPr>
        </p:nvSpPr>
        <p:spPr>
          <a:xfrm>
            <a:off x="6541456" y="1908693"/>
            <a:ext cx="18717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9"/>
          </p:nvPr>
        </p:nvSpPr>
        <p:spPr>
          <a:xfrm>
            <a:off x="6343756" y="2195840"/>
            <a:ext cx="22671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13" hasCustomPrompt="1"/>
          </p:nvPr>
        </p:nvSpPr>
        <p:spPr>
          <a:xfrm>
            <a:off x="2042990" y="3241327"/>
            <a:ext cx="9660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4"/>
          </p:nvPr>
        </p:nvSpPr>
        <p:spPr>
          <a:xfrm>
            <a:off x="1588790" y="3830925"/>
            <a:ext cx="18744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15"/>
          </p:nvPr>
        </p:nvSpPr>
        <p:spPr>
          <a:xfrm>
            <a:off x="1465040" y="4089824"/>
            <a:ext cx="21219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16" hasCustomPrompt="1"/>
          </p:nvPr>
        </p:nvSpPr>
        <p:spPr>
          <a:xfrm>
            <a:off x="4542225" y="3241327"/>
            <a:ext cx="9660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7"/>
          </p:nvPr>
        </p:nvSpPr>
        <p:spPr>
          <a:xfrm>
            <a:off x="4089375" y="3830925"/>
            <a:ext cx="18717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8"/>
          </p:nvPr>
        </p:nvSpPr>
        <p:spPr>
          <a:xfrm>
            <a:off x="3919575" y="4091377"/>
            <a:ext cx="22113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9" hasCustomPrompt="1"/>
          </p:nvPr>
        </p:nvSpPr>
        <p:spPr>
          <a:xfrm>
            <a:off x="6994306" y="3241327"/>
            <a:ext cx="9660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20"/>
          </p:nvPr>
        </p:nvSpPr>
        <p:spPr>
          <a:xfrm>
            <a:off x="6541456" y="3830925"/>
            <a:ext cx="18717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21"/>
          </p:nvPr>
        </p:nvSpPr>
        <p:spPr>
          <a:xfrm>
            <a:off x="6371656" y="4091377"/>
            <a:ext cx="22113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4">
  <p:cSld name="TITLE_ONLY_2_2_1">
    <p:bg>
      <p:bgPr>
        <a:solidFill>
          <a:schemeClr val="dk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8"/>
          <p:cNvSpPr txBox="1">
            <a:spLocks noGrp="1"/>
          </p:cNvSpPr>
          <p:nvPr>
            <p:ph type="title"/>
          </p:nvPr>
        </p:nvSpPr>
        <p:spPr>
          <a:xfrm>
            <a:off x="713225" y="353950"/>
            <a:ext cx="7726800" cy="75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8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5">
  <p:cSld name="TITLE_ONLY_2_1">
    <p:bg>
      <p:bgPr>
        <a:solidFill>
          <a:schemeClr val="dk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9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9"/>
          <p:cNvSpPr txBox="1">
            <a:spLocks noGrp="1"/>
          </p:cNvSpPr>
          <p:nvPr>
            <p:ph type="title"/>
          </p:nvPr>
        </p:nvSpPr>
        <p:spPr>
          <a:xfrm>
            <a:off x="491400" y="1929600"/>
            <a:ext cx="2267700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_1_1_1_1">
    <p:bg>
      <p:bgPr>
        <a:solidFill>
          <a:schemeClr val="dk1"/>
        </a:solidFill>
        <a:effectLst/>
      </p:bgPr>
    </p:bg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60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_2_1_1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61"/>
          <p:cNvSpPr/>
          <p:nvPr/>
        </p:nvSpPr>
        <p:spPr>
          <a:xfrm>
            <a:off x="101550" y="106200"/>
            <a:ext cx="8940900" cy="49311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61"/>
          <p:cNvSpPr txBox="1">
            <a:spLocks noGrp="1"/>
          </p:cNvSpPr>
          <p:nvPr>
            <p:ph type="subTitle" idx="1"/>
          </p:nvPr>
        </p:nvSpPr>
        <p:spPr>
          <a:xfrm>
            <a:off x="2844037" y="1738336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4" name="Google Shape;444;p61"/>
          <p:cNvSpPr txBox="1">
            <a:spLocks noGrp="1"/>
          </p:cNvSpPr>
          <p:nvPr>
            <p:ph type="subTitle" idx="2"/>
          </p:nvPr>
        </p:nvSpPr>
        <p:spPr>
          <a:xfrm>
            <a:off x="766875" y="2110195"/>
            <a:ext cx="13806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5" name="Google Shape;445;p61"/>
          <p:cNvSpPr txBox="1">
            <a:spLocks noGrp="1"/>
          </p:cNvSpPr>
          <p:nvPr>
            <p:ph type="subTitle" idx="3"/>
          </p:nvPr>
        </p:nvSpPr>
        <p:spPr>
          <a:xfrm>
            <a:off x="766887" y="1738347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6" name="Google Shape;446;p61"/>
          <p:cNvSpPr txBox="1">
            <a:spLocks noGrp="1"/>
          </p:cNvSpPr>
          <p:nvPr>
            <p:ph type="subTitle" idx="4"/>
          </p:nvPr>
        </p:nvSpPr>
        <p:spPr>
          <a:xfrm>
            <a:off x="2844025" y="2109968"/>
            <a:ext cx="13806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7" name="Google Shape;447;p61"/>
          <p:cNvSpPr txBox="1">
            <a:spLocks noGrp="1"/>
          </p:cNvSpPr>
          <p:nvPr>
            <p:ph type="subTitle" idx="5"/>
          </p:nvPr>
        </p:nvSpPr>
        <p:spPr>
          <a:xfrm>
            <a:off x="4919363" y="1738346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48" name="Google Shape;448;p61"/>
          <p:cNvSpPr txBox="1">
            <a:spLocks noGrp="1"/>
          </p:cNvSpPr>
          <p:nvPr>
            <p:ph type="subTitle" idx="6"/>
          </p:nvPr>
        </p:nvSpPr>
        <p:spPr>
          <a:xfrm>
            <a:off x="6996513" y="2107626"/>
            <a:ext cx="13806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9" name="Google Shape;449;p61"/>
          <p:cNvSpPr txBox="1">
            <a:spLocks noGrp="1"/>
          </p:cNvSpPr>
          <p:nvPr>
            <p:ph type="subTitle" idx="7"/>
          </p:nvPr>
        </p:nvSpPr>
        <p:spPr>
          <a:xfrm>
            <a:off x="6996513" y="1738336"/>
            <a:ext cx="1378800" cy="30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450" name="Google Shape;450;p61"/>
          <p:cNvSpPr txBox="1">
            <a:spLocks noGrp="1"/>
          </p:cNvSpPr>
          <p:nvPr>
            <p:ph type="subTitle" idx="8"/>
          </p:nvPr>
        </p:nvSpPr>
        <p:spPr>
          <a:xfrm>
            <a:off x="4919363" y="2109457"/>
            <a:ext cx="13806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34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Bebas Neue"/>
              <a:buNone/>
              <a:defRPr sz="4300" b="1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34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"/>
              <a:buChar char="●"/>
              <a:defRPr sz="1800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●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Char char="○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verpass"/>
              <a:buChar char="■"/>
              <a:defRPr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59" r:id="rId5"/>
    <p:sldLayoutId id="2147483684" r:id="rId6"/>
    <p:sldLayoutId id="2147483685" r:id="rId7"/>
    <p:sldLayoutId id="2147483706" r:id="rId8"/>
    <p:sldLayoutId id="2147483707" r:id="rId9"/>
  </p:sldLayoutIdLst>
  <p:transition spd="slow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comments" Target="../comments/commen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mailto:museucidaderecife@gmail.com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64"/>
          <p:cNvSpPr txBox="1">
            <a:spLocks noGrp="1"/>
          </p:cNvSpPr>
          <p:nvPr>
            <p:ph type="ctrTitle"/>
          </p:nvPr>
        </p:nvSpPr>
        <p:spPr>
          <a:xfrm>
            <a:off x="1691680" y="1059582"/>
            <a:ext cx="5616623" cy="222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4000" dirty="0" smtClean="0">
                <a:solidFill>
                  <a:schemeClr val="dk1"/>
                </a:solidFill>
                <a:latin typeface="Bahnschrift Condensed" panose="020B0502040204020203" pitchFamily="34" charset="0"/>
              </a:rPr>
              <a:t/>
            </a:r>
            <a:br>
              <a:rPr lang="pt-BR" sz="4000" dirty="0" smtClean="0">
                <a:solidFill>
                  <a:schemeClr val="dk1"/>
                </a:solidFill>
                <a:latin typeface="Bahnschrift Condensed" panose="020B0502040204020203" pitchFamily="34" charset="0"/>
              </a:rPr>
            </a:br>
            <a:r>
              <a:rPr lang="en" sz="4000" dirty="0" smtClean="0">
                <a:solidFill>
                  <a:schemeClr val="accent1"/>
                </a:solidFill>
                <a:latin typeface="Bahnschrift Condensed" panose="020B0502040204020203" pitchFamily="34" charset="0"/>
              </a:rPr>
              <a:t>O </a:t>
            </a:r>
            <a:r>
              <a:rPr lang="en" sz="4000" dirty="0" smtClean="0">
                <a:solidFill>
                  <a:schemeClr val="accent1"/>
                </a:solidFill>
                <a:latin typeface="Bahnschrift Condensed" panose="020B0502040204020203" pitchFamily="34" charset="0"/>
              </a:rPr>
              <a:t> QUE INFORMAM E COMUNICAM</a:t>
            </a:r>
            <a:br>
              <a:rPr lang="en" sz="4000" dirty="0" smtClean="0">
                <a:solidFill>
                  <a:schemeClr val="accent1"/>
                </a:solidFill>
                <a:latin typeface="Bahnschrift Condensed" panose="020B0502040204020203" pitchFamily="34" charset="0"/>
              </a:rPr>
            </a:br>
            <a:r>
              <a:rPr lang="en" sz="4000" dirty="0" smtClean="0">
                <a:solidFill>
                  <a:schemeClr val="accent1"/>
                </a:solidFill>
                <a:latin typeface="Bahnschrift Condensed" panose="020B0502040204020203" pitchFamily="34" charset="0"/>
              </a:rPr>
              <a:t>OS ACERVOS E SUAS OBRAS</a:t>
            </a:r>
            <a:r>
              <a:rPr lang="en" sz="4000" dirty="0" smtClean="0">
                <a:solidFill>
                  <a:schemeClr val="accent1"/>
                </a:solidFill>
                <a:latin typeface="Bahnschrift Condensed" panose="020B0502040204020203" pitchFamily="34" charset="0"/>
              </a:rPr>
              <a:t/>
            </a:r>
            <a:br>
              <a:rPr lang="en" sz="4000" dirty="0" smtClean="0">
                <a:solidFill>
                  <a:schemeClr val="accent1"/>
                </a:solidFill>
                <a:latin typeface="Bahnschrift Condensed" panose="020B0502040204020203" pitchFamily="34" charset="0"/>
              </a:rPr>
            </a:br>
            <a:r>
              <a:rPr lang="en" sz="4000" dirty="0" smtClean="0">
                <a:solidFill>
                  <a:schemeClr val="accent1"/>
                </a:solidFill>
                <a:latin typeface="Bahnschrift Condensed" panose="020B0502040204020203" pitchFamily="34" charset="0"/>
              </a:rPr>
              <a:t/>
            </a:r>
            <a:br>
              <a:rPr lang="en" sz="4000" dirty="0" smtClean="0">
                <a:solidFill>
                  <a:schemeClr val="accent1"/>
                </a:solidFill>
                <a:latin typeface="Bahnschrift Condensed" panose="020B0502040204020203" pitchFamily="34" charset="0"/>
              </a:rPr>
            </a:br>
            <a:r>
              <a:rPr lang="pt-BR" sz="4000" dirty="0" smtClean="0">
                <a:solidFill>
                  <a:schemeClr val="bg1"/>
                </a:solidFill>
                <a:latin typeface="Bahnschrift Condensed" panose="020B0502040204020203" pitchFamily="34" charset="0"/>
              </a:rPr>
              <a:t>MUSEU DA CIDADE DO RECIFE</a:t>
            </a:r>
            <a:endParaRPr sz="4000" dirty="0">
              <a:solidFill>
                <a:schemeClr val="accent1"/>
              </a:solidFill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65"/>
          <p:cNvSpPr txBox="1">
            <a:spLocks noGrp="1"/>
          </p:cNvSpPr>
          <p:nvPr>
            <p:ph type="title"/>
          </p:nvPr>
        </p:nvSpPr>
        <p:spPr>
          <a:xfrm>
            <a:off x="625300" y="1143970"/>
            <a:ext cx="7704000" cy="70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Bahnschrift Condensed" panose="020B0502040204020203" pitchFamily="34" charset="0"/>
              </a:rPr>
              <a:t>VALORES</a:t>
            </a:r>
            <a:endParaRPr dirty="0">
              <a:latin typeface="Bahnschrift Condensed" panose="020B0502040204020203" pitchFamily="34" charset="0"/>
            </a:endParaRPr>
          </a:p>
        </p:txBody>
      </p:sp>
      <p:sp>
        <p:nvSpPr>
          <p:cNvPr id="4" name="Google Shape;466;p65"/>
          <p:cNvSpPr txBox="1">
            <a:spLocks/>
          </p:cNvSpPr>
          <p:nvPr/>
        </p:nvSpPr>
        <p:spPr>
          <a:xfrm>
            <a:off x="625300" y="2139702"/>
            <a:ext cx="7878300" cy="1199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pPr marL="342900">
              <a:buSzPts val="1100"/>
              <a:buFont typeface="Arial" panose="020B0604020202020204" pitchFamily="34" charset="0"/>
              <a:buChar char="•"/>
            </a:pPr>
            <a:r>
              <a:rPr lang="pt-BR" sz="2000" dirty="0" smtClean="0"/>
              <a:t>Preservação da memória  e do patrimônio material e imaterial;</a:t>
            </a:r>
          </a:p>
          <a:p>
            <a:pPr marL="342900">
              <a:buSzPts val="1100"/>
              <a:buFont typeface="Arial" panose="020B0604020202020204" pitchFamily="34" charset="0"/>
              <a:buChar char="•"/>
            </a:pPr>
            <a:r>
              <a:rPr lang="pt-BR" sz="2000" dirty="0" smtClean="0"/>
              <a:t>Promover a Educação Patrimonial;</a:t>
            </a:r>
          </a:p>
          <a:p>
            <a:pPr marL="342900">
              <a:buSzPts val="1100"/>
              <a:buFont typeface="Arial" panose="020B0604020202020204" pitchFamily="34" charset="0"/>
              <a:buChar char="•"/>
            </a:pPr>
            <a:r>
              <a:rPr lang="pt-BR" sz="2000" dirty="0" smtClean="0"/>
              <a:t>Promover a comunicação do saber;</a:t>
            </a:r>
          </a:p>
          <a:p>
            <a:pPr marL="342900">
              <a:buSzPts val="1100"/>
              <a:buFont typeface="Arial" panose="020B0604020202020204" pitchFamily="34" charset="0"/>
              <a:buChar char="•"/>
            </a:pPr>
            <a:r>
              <a:rPr lang="pt-BR" sz="2000" dirty="0" smtClean="0"/>
              <a:t>Estimular a pesquisa e produção de informação;</a:t>
            </a:r>
          </a:p>
          <a:p>
            <a:pPr marL="342900">
              <a:buSzPts val="1100"/>
              <a:buFont typeface="Arial" panose="020B0604020202020204" pitchFamily="34" charset="0"/>
              <a:buChar char="•"/>
            </a:pPr>
            <a:r>
              <a:rPr lang="pt-BR" sz="2000" dirty="0" smtClean="0"/>
              <a:t>Gestão sustentável;</a:t>
            </a:r>
          </a:p>
          <a:p>
            <a:pPr marL="342900">
              <a:buSzPts val="1100"/>
              <a:buFont typeface="Arial" panose="020B0604020202020204" pitchFamily="34" charset="0"/>
              <a:buChar char="•"/>
            </a:pPr>
            <a:r>
              <a:rPr lang="pt-BR" sz="2000" dirty="0" smtClean="0"/>
              <a:t>Prezar pela qualidade do serviço prestado à população.</a:t>
            </a:r>
          </a:p>
        </p:txBody>
      </p:sp>
    </p:spTree>
    <p:extLst>
      <p:ext uri="{BB962C8B-B14F-4D97-AF65-F5344CB8AC3E}">
        <p14:creationId xmlns:p14="http://schemas.microsoft.com/office/powerpoint/2010/main" val="198274230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Museu da Cidade do Recife é opção de lazer no feriadão da Semana Santa –  Museu da Cidade do Recif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8" y="27822"/>
            <a:ext cx="7660145" cy="506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7812360" y="4371950"/>
            <a:ext cx="1080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Acervo Museu da Cidade do Recife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858430284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8"/>
          <p:cNvSpPr txBox="1">
            <a:spLocks noGrp="1"/>
          </p:cNvSpPr>
          <p:nvPr>
            <p:ph type="title"/>
          </p:nvPr>
        </p:nvSpPr>
        <p:spPr>
          <a:xfrm>
            <a:off x="2052200" y="2001425"/>
            <a:ext cx="16632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Bahnschrift Condensed" panose="020B0502040204020203" pitchFamily="34" charset="0"/>
              </a:rPr>
              <a:t>04</a:t>
            </a:r>
            <a:endParaRPr b="1" dirty="0">
              <a:latin typeface="Bahnschrift Condensed" panose="020B0502040204020203" pitchFamily="34" charset="0"/>
            </a:endParaRPr>
          </a:p>
        </p:txBody>
      </p:sp>
      <p:sp>
        <p:nvSpPr>
          <p:cNvPr id="516" name="Google Shape;516;p68"/>
          <p:cNvSpPr txBox="1">
            <a:spLocks noGrp="1"/>
          </p:cNvSpPr>
          <p:nvPr>
            <p:ph type="title" idx="2"/>
          </p:nvPr>
        </p:nvSpPr>
        <p:spPr>
          <a:xfrm>
            <a:off x="4427984" y="1691409"/>
            <a:ext cx="4321500" cy="12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O Acervo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83400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611560" y="987574"/>
            <a:ext cx="8136904" cy="3264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2100" kern="1200" cap="sm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small">
                <a:solidFill>
                  <a:schemeClr val="tx1">
                    <a:tint val="75000"/>
                  </a:schemeClr>
                </a:solidFill>
                <a:effectLst>
                  <a:glow rad="38100">
                    <a:schemeClr val="bg1">
                      <a:lumMod val="50000"/>
                      <a:lumOff val="50000"/>
                      <a:alpha val="20000"/>
                    </a:schemeClr>
                  </a:glow>
                  <a:outerShdw blurRad="44450" dist="12700" dir="13860000" algn="tl" rotWithShape="0">
                    <a:srgbClr val="000000">
                      <a:alpha val="20000"/>
                    </a:srgb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pt-BR" sz="2000" b="1" dirty="0">
                <a:latin typeface="Overpass" panose="020B0604020202020204" charset="0"/>
              </a:rPr>
              <a:t>COMPOSIÇÃO DO ACERVO DO  MUSEU DA CIDADE DO RECIFE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42867" y="1635646"/>
            <a:ext cx="698625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atin typeface="Overpass" panose="020B0604020202020204" charset="0"/>
              </a:rPr>
              <a:t>O acervo do museu é formado por documentos iconográficos, bibliográficos e cartográficos; vestígios cerâmicos da cidade como azulejos, pinhas e frações de cantaria; assim como fragmentos de artefatos arqueológicos encontrados nas prospecções realizadas no Forte das Cinco Pontas e em outros lugares do Estado, além de peças de artilharia, incluindo treze canhões e dois projéteis.  </a:t>
            </a:r>
          </a:p>
          <a:p>
            <a:pPr algn="just"/>
            <a:endParaRPr lang="pt-BR" sz="1600" dirty="0">
              <a:latin typeface="Overpass" panose="020B0604020202020204" charset="0"/>
            </a:endParaRPr>
          </a:p>
          <a:p>
            <a:pPr algn="just"/>
            <a:r>
              <a:rPr lang="pt-BR" sz="1600" dirty="0">
                <a:latin typeface="Overpass" panose="020B0604020202020204" charset="0"/>
              </a:rPr>
              <a:t>Esse conjunto patrimonial é bastante utilizado por pesquisadores para teses acadêmicas e publicações. O acervo fotográfico é formado por </a:t>
            </a:r>
            <a:r>
              <a:rPr lang="pt-BR" sz="1600" dirty="0" smtClean="0">
                <a:latin typeface="Overpass" panose="020B0604020202020204" charset="0"/>
              </a:rPr>
              <a:t>cerca </a:t>
            </a:r>
            <a:r>
              <a:rPr lang="pt-BR" sz="1600" dirty="0">
                <a:latin typeface="Overpass" panose="020B0604020202020204" charset="0"/>
              </a:rPr>
              <a:t>de </a:t>
            </a:r>
            <a:r>
              <a:rPr lang="pt-BR" sz="1600" dirty="0" smtClean="0">
                <a:latin typeface="Overpass" panose="020B0604020202020204" charset="0"/>
              </a:rPr>
              <a:t>250 </a:t>
            </a:r>
            <a:r>
              <a:rPr lang="pt-BR" sz="1600" dirty="0">
                <a:latin typeface="Overpass" panose="020B0604020202020204" charset="0"/>
              </a:rPr>
              <a:t>mil (</a:t>
            </a:r>
            <a:r>
              <a:rPr lang="pt-BR" sz="1600" dirty="0" smtClean="0">
                <a:latin typeface="Overpass" panose="020B0604020202020204" charset="0"/>
              </a:rPr>
              <a:t>duzentas e cinquenta </a:t>
            </a:r>
            <a:r>
              <a:rPr lang="pt-BR" sz="1600" dirty="0">
                <a:latin typeface="Overpass" panose="020B0604020202020204" charset="0"/>
              </a:rPr>
              <a:t>mil) imagens do </a:t>
            </a:r>
            <a:r>
              <a:rPr lang="pt-BR" sz="1600" dirty="0" smtClean="0">
                <a:latin typeface="Overpass" panose="020B0604020202020204" charset="0"/>
              </a:rPr>
              <a:t>início do século XX </a:t>
            </a:r>
            <a:r>
              <a:rPr lang="pt-BR" sz="1600" dirty="0">
                <a:latin typeface="Overpass" panose="020B0604020202020204" charset="0"/>
              </a:rPr>
              <a:t>até a década de 1980.</a:t>
            </a:r>
          </a:p>
          <a:p>
            <a:pPr algn="just"/>
            <a:endParaRPr lang="pt-BR" sz="1600" dirty="0">
              <a:latin typeface="Overpas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76668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86261"/>
            <a:ext cx="3169836" cy="2117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1510"/>
            <a:ext cx="3170344" cy="2117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D:\Pesquisa MCR\Desktop\Material para o site\Acervo arqueológico\IMG_992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68" y="2787774"/>
            <a:ext cx="3144804" cy="2096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Pesquisa MCR\Desktop\Material para o site\Acervo arqueológico\IMG_999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782091"/>
            <a:ext cx="3125871" cy="20839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6883614" y="4155926"/>
            <a:ext cx="1080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Acervo Museu da Cidade do Recife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450797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66"/>
          <p:cNvSpPr/>
          <p:nvPr/>
        </p:nvSpPr>
        <p:spPr>
          <a:xfrm>
            <a:off x="1500300" y="1346401"/>
            <a:ext cx="7643700" cy="46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66"/>
          <p:cNvSpPr/>
          <p:nvPr/>
        </p:nvSpPr>
        <p:spPr>
          <a:xfrm>
            <a:off x="1500300" y="3245575"/>
            <a:ext cx="7643700" cy="46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66"/>
          <p:cNvSpPr txBox="1">
            <a:spLocks noGrp="1"/>
          </p:cNvSpPr>
          <p:nvPr>
            <p:ph type="title"/>
          </p:nvPr>
        </p:nvSpPr>
        <p:spPr>
          <a:xfrm>
            <a:off x="625275" y="374693"/>
            <a:ext cx="3852000" cy="7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Bahnschrift Condensed" panose="020B0502040204020203" pitchFamily="34" charset="0"/>
              </a:rPr>
              <a:t>ACERVO</a:t>
            </a:r>
            <a:endParaRPr dirty="0">
              <a:latin typeface="Bahnschrift Condensed" panose="020B0502040204020203" pitchFamily="34" charset="0"/>
            </a:endParaRPr>
          </a:p>
        </p:txBody>
      </p:sp>
      <p:cxnSp>
        <p:nvCxnSpPr>
          <p:cNvPr id="474" name="Google Shape;474;p66"/>
          <p:cNvCxnSpPr/>
          <p:nvPr/>
        </p:nvCxnSpPr>
        <p:spPr>
          <a:xfrm>
            <a:off x="9044950" y="1353300"/>
            <a:ext cx="0" cy="4449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66"/>
          <p:cNvCxnSpPr/>
          <p:nvPr/>
        </p:nvCxnSpPr>
        <p:spPr>
          <a:xfrm>
            <a:off x="9044950" y="3253225"/>
            <a:ext cx="0" cy="4449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6" name="Google Shape;476;p66"/>
          <p:cNvSpPr txBox="1">
            <a:spLocks noGrp="1"/>
          </p:cNvSpPr>
          <p:nvPr>
            <p:ph type="title" idx="2"/>
          </p:nvPr>
        </p:nvSpPr>
        <p:spPr>
          <a:xfrm>
            <a:off x="2038788" y="1319400"/>
            <a:ext cx="966000" cy="4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ahnschrift Condensed" panose="020B0502040204020203" pitchFamily="34" charset="0"/>
              </a:rPr>
              <a:t>01</a:t>
            </a:r>
            <a:endParaRPr dirty="0">
              <a:latin typeface="Bahnschrift Condensed" panose="020B0502040204020203" pitchFamily="34" charset="0"/>
            </a:endParaRPr>
          </a:p>
        </p:txBody>
      </p:sp>
      <p:sp>
        <p:nvSpPr>
          <p:cNvPr id="477" name="Google Shape;477;p66"/>
          <p:cNvSpPr txBox="1">
            <a:spLocks noGrp="1"/>
          </p:cNvSpPr>
          <p:nvPr>
            <p:ph type="subTitle" idx="1"/>
          </p:nvPr>
        </p:nvSpPr>
        <p:spPr>
          <a:xfrm>
            <a:off x="1588790" y="1916625"/>
            <a:ext cx="1874400" cy="27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Bahnschrift Condensed" panose="020B0502040204020203" pitchFamily="34" charset="0"/>
              </a:rPr>
              <a:t>Fotografias</a:t>
            </a:r>
            <a:endParaRPr dirty="0">
              <a:latin typeface="Bahnschrift Condensed" panose="020B0502040204020203" pitchFamily="34" charset="0"/>
            </a:endParaRPr>
          </a:p>
        </p:txBody>
      </p:sp>
      <p:sp>
        <p:nvSpPr>
          <p:cNvPr id="478" name="Google Shape;478;p66"/>
          <p:cNvSpPr txBox="1">
            <a:spLocks noGrp="1"/>
          </p:cNvSpPr>
          <p:nvPr>
            <p:ph type="subTitle" idx="3"/>
          </p:nvPr>
        </p:nvSpPr>
        <p:spPr>
          <a:xfrm>
            <a:off x="1465040" y="2195840"/>
            <a:ext cx="21219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Cerca de 250.000 imagens</a:t>
            </a:r>
            <a:endParaRPr dirty="0"/>
          </a:p>
        </p:txBody>
      </p:sp>
      <p:sp>
        <p:nvSpPr>
          <p:cNvPr id="479" name="Google Shape;479;p66"/>
          <p:cNvSpPr txBox="1">
            <a:spLocks noGrp="1"/>
          </p:cNvSpPr>
          <p:nvPr>
            <p:ph type="title" idx="4"/>
          </p:nvPr>
        </p:nvSpPr>
        <p:spPr>
          <a:xfrm>
            <a:off x="4538023" y="1319400"/>
            <a:ext cx="966000" cy="4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ahnschrift Condensed" panose="020B0502040204020203" pitchFamily="34" charset="0"/>
              </a:rPr>
              <a:t>02</a:t>
            </a:r>
            <a:endParaRPr dirty="0">
              <a:latin typeface="Bahnschrift Condensed" panose="020B0502040204020203" pitchFamily="34" charset="0"/>
            </a:endParaRPr>
          </a:p>
        </p:txBody>
      </p:sp>
      <p:sp>
        <p:nvSpPr>
          <p:cNvPr id="480" name="Google Shape;480;p66"/>
          <p:cNvSpPr txBox="1">
            <a:spLocks noGrp="1"/>
          </p:cNvSpPr>
          <p:nvPr>
            <p:ph type="subTitle" idx="5"/>
          </p:nvPr>
        </p:nvSpPr>
        <p:spPr>
          <a:xfrm>
            <a:off x="4088025" y="1908702"/>
            <a:ext cx="18744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latin typeface="Bahnschrift Condensed" panose="020B0502040204020203" pitchFamily="34" charset="0"/>
              </a:rPr>
              <a:t>C</a:t>
            </a:r>
            <a:r>
              <a:rPr lang="en" dirty="0" smtClean="0">
                <a:latin typeface="Bahnschrift Condensed" panose="020B0502040204020203" pitchFamily="34" charset="0"/>
              </a:rPr>
              <a:t>artografia </a:t>
            </a:r>
            <a:endParaRPr dirty="0">
              <a:latin typeface="Bahnschrift Condensed" panose="020B0502040204020203" pitchFamily="34" charset="0"/>
            </a:endParaRPr>
          </a:p>
        </p:txBody>
      </p:sp>
      <p:sp>
        <p:nvSpPr>
          <p:cNvPr id="481" name="Google Shape;481;p66"/>
          <p:cNvSpPr txBox="1">
            <a:spLocks noGrp="1"/>
          </p:cNvSpPr>
          <p:nvPr>
            <p:ph type="subTitle" idx="6"/>
          </p:nvPr>
        </p:nvSpPr>
        <p:spPr>
          <a:xfrm>
            <a:off x="3852975" y="2195840"/>
            <a:ext cx="23445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1.898 elementos</a:t>
            </a:r>
            <a:endParaRPr dirty="0"/>
          </a:p>
        </p:txBody>
      </p:sp>
      <p:sp>
        <p:nvSpPr>
          <p:cNvPr id="482" name="Google Shape;482;p66"/>
          <p:cNvSpPr txBox="1">
            <a:spLocks noGrp="1"/>
          </p:cNvSpPr>
          <p:nvPr>
            <p:ph type="title" idx="7"/>
          </p:nvPr>
        </p:nvSpPr>
        <p:spPr>
          <a:xfrm>
            <a:off x="6990104" y="1319400"/>
            <a:ext cx="966000" cy="47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ahnschrift Condensed" panose="020B0502040204020203" pitchFamily="34" charset="0"/>
              </a:rPr>
              <a:t>03</a:t>
            </a:r>
            <a:endParaRPr dirty="0">
              <a:latin typeface="Bahnschrift Condensed" panose="020B0502040204020203" pitchFamily="34" charset="0"/>
            </a:endParaRPr>
          </a:p>
        </p:txBody>
      </p:sp>
      <p:sp>
        <p:nvSpPr>
          <p:cNvPr id="483" name="Google Shape;483;p66"/>
          <p:cNvSpPr txBox="1">
            <a:spLocks noGrp="1"/>
          </p:cNvSpPr>
          <p:nvPr>
            <p:ph type="subTitle" idx="8"/>
          </p:nvPr>
        </p:nvSpPr>
        <p:spPr>
          <a:xfrm>
            <a:off x="6541456" y="1908693"/>
            <a:ext cx="1871700" cy="28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>
                <a:latin typeface="Bahnschrift Condensed" panose="020B0502040204020203" pitchFamily="34" charset="0"/>
              </a:rPr>
              <a:t>B</a:t>
            </a:r>
            <a:r>
              <a:rPr lang="pt-BR" dirty="0" smtClean="0">
                <a:latin typeface="Bahnschrift Condensed" panose="020B0502040204020203" pitchFamily="34" charset="0"/>
              </a:rPr>
              <a:t>iblioteca</a:t>
            </a:r>
            <a:endParaRPr dirty="0">
              <a:latin typeface="Bahnschrift Condensed" panose="020B0502040204020203" pitchFamily="34" charset="0"/>
            </a:endParaRPr>
          </a:p>
        </p:txBody>
      </p:sp>
      <p:sp>
        <p:nvSpPr>
          <p:cNvPr id="484" name="Google Shape;484;p66"/>
          <p:cNvSpPr txBox="1">
            <a:spLocks noGrp="1"/>
          </p:cNvSpPr>
          <p:nvPr>
            <p:ph type="subTitle" idx="9"/>
          </p:nvPr>
        </p:nvSpPr>
        <p:spPr>
          <a:xfrm>
            <a:off x="6343756" y="2195840"/>
            <a:ext cx="2267100" cy="47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3.984 volumes</a:t>
            </a:r>
            <a:endParaRPr dirty="0"/>
          </a:p>
        </p:txBody>
      </p:sp>
      <p:sp>
        <p:nvSpPr>
          <p:cNvPr id="485" name="Google Shape;485;p66"/>
          <p:cNvSpPr txBox="1">
            <a:spLocks noGrp="1"/>
          </p:cNvSpPr>
          <p:nvPr>
            <p:ph type="title" idx="13"/>
          </p:nvPr>
        </p:nvSpPr>
        <p:spPr>
          <a:xfrm>
            <a:off x="2038788" y="3205789"/>
            <a:ext cx="9660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ahnschrift Condensed" panose="020B0502040204020203" pitchFamily="34" charset="0"/>
              </a:rPr>
              <a:t>04</a:t>
            </a:r>
            <a:endParaRPr dirty="0">
              <a:latin typeface="Bahnschrift Condensed" panose="020B0502040204020203" pitchFamily="34" charset="0"/>
            </a:endParaRPr>
          </a:p>
        </p:txBody>
      </p:sp>
      <p:sp>
        <p:nvSpPr>
          <p:cNvPr id="486" name="Google Shape;486;p66"/>
          <p:cNvSpPr txBox="1">
            <a:spLocks noGrp="1"/>
          </p:cNvSpPr>
          <p:nvPr>
            <p:ph type="subTitle" idx="14"/>
          </p:nvPr>
        </p:nvSpPr>
        <p:spPr>
          <a:xfrm>
            <a:off x="1588790" y="3830925"/>
            <a:ext cx="2090004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latin typeface="Bahnschrift Condensed" panose="020B0502040204020203" pitchFamily="34" charset="0"/>
              </a:rPr>
              <a:t>M</a:t>
            </a:r>
            <a:r>
              <a:rPr lang="en" dirty="0" smtClean="0">
                <a:latin typeface="Bahnschrift Condensed" panose="020B0502040204020203" pitchFamily="34" charset="0"/>
              </a:rPr>
              <a:t>aterial </a:t>
            </a:r>
            <a:r>
              <a:rPr lang="en" dirty="0" smtClean="0">
                <a:latin typeface="Bahnschrift Condensed" panose="020B0502040204020203" pitchFamily="34" charset="0"/>
              </a:rPr>
              <a:t>Arqueológico</a:t>
            </a:r>
            <a:endParaRPr dirty="0">
              <a:latin typeface="Bahnschrift Condensed" panose="020B0502040204020203" pitchFamily="34" charset="0"/>
            </a:endParaRPr>
          </a:p>
        </p:txBody>
      </p:sp>
      <p:sp>
        <p:nvSpPr>
          <p:cNvPr id="487" name="Google Shape;487;p66"/>
          <p:cNvSpPr txBox="1">
            <a:spLocks noGrp="1"/>
          </p:cNvSpPr>
          <p:nvPr>
            <p:ph type="subTitle" idx="15"/>
          </p:nvPr>
        </p:nvSpPr>
        <p:spPr>
          <a:xfrm>
            <a:off x="1465040" y="4089824"/>
            <a:ext cx="21219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9.875 itens</a:t>
            </a:r>
            <a:endParaRPr dirty="0"/>
          </a:p>
        </p:txBody>
      </p:sp>
      <p:sp>
        <p:nvSpPr>
          <p:cNvPr id="488" name="Google Shape;488;p66"/>
          <p:cNvSpPr txBox="1">
            <a:spLocks noGrp="1"/>
          </p:cNvSpPr>
          <p:nvPr>
            <p:ph type="title" idx="16"/>
          </p:nvPr>
        </p:nvSpPr>
        <p:spPr>
          <a:xfrm>
            <a:off x="4538023" y="3205789"/>
            <a:ext cx="9660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ahnschrift Condensed" panose="020B0502040204020203" pitchFamily="34" charset="0"/>
              </a:rPr>
              <a:t>05</a:t>
            </a:r>
            <a:endParaRPr dirty="0">
              <a:latin typeface="Bahnschrift Condensed" panose="020B0502040204020203" pitchFamily="34" charset="0"/>
            </a:endParaRPr>
          </a:p>
        </p:txBody>
      </p:sp>
      <p:sp>
        <p:nvSpPr>
          <p:cNvPr id="489" name="Google Shape;489;p66"/>
          <p:cNvSpPr txBox="1">
            <a:spLocks noGrp="1"/>
          </p:cNvSpPr>
          <p:nvPr>
            <p:ph type="subTitle" idx="17"/>
          </p:nvPr>
        </p:nvSpPr>
        <p:spPr>
          <a:xfrm>
            <a:off x="4089375" y="3830925"/>
            <a:ext cx="18717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Bahnschrift Condensed" panose="020B0502040204020203" pitchFamily="34" charset="0"/>
              </a:rPr>
              <a:t>Cerâmicas</a:t>
            </a:r>
            <a:endParaRPr dirty="0">
              <a:latin typeface="Bahnschrift Condensed" panose="020B0502040204020203" pitchFamily="34" charset="0"/>
            </a:endParaRPr>
          </a:p>
        </p:txBody>
      </p:sp>
      <p:sp>
        <p:nvSpPr>
          <p:cNvPr id="490" name="Google Shape;490;p66"/>
          <p:cNvSpPr txBox="1">
            <a:spLocks noGrp="1"/>
          </p:cNvSpPr>
          <p:nvPr>
            <p:ph type="subTitle" idx="18"/>
          </p:nvPr>
        </p:nvSpPr>
        <p:spPr>
          <a:xfrm>
            <a:off x="3919575" y="4091377"/>
            <a:ext cx="22113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4.839 peças</a:t>
            </a:r>
            <a:endParaRPr dirty="0"/>
          </a:p>
        </p:txBody>
      </p:sp>
      <p:sp>
        <p:nvSpPr>
          <p:cNvPr id="491" name="Google Shape;491;p66"/>
          <p:cNvSpPr txBox="1">
            <a:spLocks noGrp="1"/>
          </p:cNvSpPr>
          <p:nvPr>
            <p:ph type="title" idx="19"/>
          </p:nvPr>
        </p:nvSpPr>
        <p:spPr>
          <a:xfrm>
            <a:off x="6990104" y="3205789"/>
            <a:ext cx="9660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Bahnschrift Condensed" panose="020B0502040204020203" pitchFamily="34" charset="0"/>
              </a:rPr>
              <a:t>06</a:t>
            </a:r>
            <a:endParaRPr dirty="0">
              <a:latin typeface="Bahnschrift Condensed" panose="020B0502040204020203" pitchFamily="34" charset="0"/>
            </a:endParaRPr>
          </a:p>
        </p:txBody>
      </p:sp>
      <p:sp>
        <p:nvSpPr>
          <p:cNvPr id="492" name="Google Shape;492;p66"/>
          <p:cNvSpPr txBox="1">
            <a:spLocks noGrp="1"/>
          </p:cNvSpPr>
          <p:nvPr>
            <p:ph type="subTitle" idx="20"/>
          </p:nvPr>
        </p:nvSpPr>
        <p:spPr>
          <a:xfrm>
            <a:off x="6541456" y="3830925"/>
            <a:ext cx="18717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latin typeface="Bahnschrift Condensed" panose="020B0502040204020203" pitchFamily="34" charset="0"/>
              </a:rPr>
              <a:t>Peças de Artilharia</a:t>
            </a:r>
            <a:endParaRPr dirty="0">
              <a:latin typeface="Bahnschrift Condensed" panose="020B0502040204020203" pitchFamily="34" charset="0"/>
            </a:endParaRPr>
          </a:p>
        </p:txBody>
      </p:sp>
      <p:sp>
        <p:nvSpPr>
          <p:cNvPr id="493" name="Google Shape;493;p66"/>
          <p:cNvSpPr txBox="1">
            <a:spLocks noGrp="1"/>
          </p:cNvSpPr>
          <p:nvPr>
            <p:ph type="subTitle" idx="21"/>
          </p:nvPr>
        </p:nvSpPr>
        <p:spPr>
          <a:xfrm>
            <a:off x="6371656" y="4091377"/>
            <a:ext cx="2211300" cy="47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13 canhões e 03 projéteis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8"/>
          <p:cNvSpPr txBox="1">
            <a:spLocks noGrp="1"/>
          </p:cNvSpPr>
          <p:nvPr>
            <p:ph type="title"/>
          </p:nvPr>
        </p:nvSpPr>
        <p:spPr>
          <a:xfrm>
            <a:off x="2052200" y="2001425"/>
            <a:ext cx="16632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o5</a:t>
            </a:r>
            <a:endParaRPr b="1" dirty="0"/>
          </a:p>
        </p:txBody>
      </p:sp>
      <p:sp>
        <p:nvSpPr>
          <p:cNvPr id="516" name="Google Shape;516;p68"/>
          <p:cNvSpPr txBox="1">
            <a:spLocks noGrp="1"/>
          </p:cNvSpPr>
          <p:nvPr>
            <p:ph type="title" idx="2"/>
          </p:nvPr>
        </p:nvSpPr>
        <p:spPr>
          <a:xfrm>
            <a:off x="4139952" y="1753298"/>
            <a:ext cx="4635848" cy="12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/>
              <a:t>A paisagem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514317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3478"/>
            <a:ext cx="7180130" cy="482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eta para Baixo 5"/>
          <p:cNvSpPr/>
          <p:nvPr/>
        </p:nvSpPr>
        <p:spPr>
          <a:xfrm>
            <a:off x="1331640" y="2093521"/>
            <a:ext cx="186545" cy="110047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Seta para Baixo 7"/>
          <p:cNvSpPr/>
          <p:nvPr/>
        </p:nvSpPr>
        <p:spPr>
          <a:xfrm>
            <a:off x="3203848" y="1603104"/>
            <a:ext cx="144016" cy="10441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Seta para Baixo 8"/>
          <p:cNvSpPr/>
          <p:nvPr/>
        </p:nvSpPr>
        <p:spPr>
          <a:xfrm>
            <a:off x="2915816" y="843557"/>
            <a:ext cx="144016" cy="1044116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4860032" y="3712845"/>
            <a:ext cx="1872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b="1" dirty="0" smtClean="0">
                <a:solidFill>
                  <a:srgbClr val="FF0000"/>
                </a:solidFill>
              </a:rPr>
              <a:t>Praça Frei Caneca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4860032" y="4011910"/>
            <a:ext cx="2880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b="1" dirty="0" smtClean="0">
                <a:solidFill>
                  <a:srgbClr val="FFFF00"/>
                </a:solidFill>
              </a:rPr>
              <a:t>Forte das Cinco Pontas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860032" y="4299942"/>
            <a:ext cx="30598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1200" b="1" dirty="0" smtClean="0">
                <a:solidFill>
                  <a:srgbClr val="002060"/>
                </a:solidFill>
              </a:rPr>
              <a:t>Igreja de Nossa Senhora do Terço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7668344" y="339502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 smtClean="0"/>
              <a:t>Acervo Museu da Cidade do Recife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39398797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live.staticflickr.com/16/122103403_10eda36a52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92"/>
            <a:ext cx="6300192" cy="5157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5508104" y="3291830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Praça Frei Caneca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480212" y="4371950"/>
            <a:ext cx="1080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Acervo Museu da Cidade do Recife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5757870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visit.recife.br/wp-content/uploads/2017/10/o-que-fazer-museu-da-cidade-do-recife-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2824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5220072" y="1203598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FF00"/>
                </a:solidFill>
              </a:rPr>
              <a:t>Forte das Cinco Pontas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156176" y="4347850"/>
            <a:ext cx="1080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Acervo Museu da Cidade do Recife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5432458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8"/>
          <p:cNvSpPr txBox="1">
            <a:spLocks noGrp="1"/>
          </p:cNvSpPr>
          <p:nvPr>
            <p:ph type="title"/>
          </p:nvPr>
        </p:nvSpPr>
        <p:spPr>
          <a:xfrm>
            <a:off x="2052200" y="2001425"/>
            <a:ext cx="16632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Bahnschrift SemiLight Condensed" panose="020B0502040204020203" pitchFamily="34" charset="0"/>
              </a:rPr>
              <a:t>0</a:t>
            </a:r>
            <a:r>
              <a:rPr lang="en" dirty="0">
                <a:latin typeface="Bahnschrift SemiLight Condensed" panose="020B0502040204020203" pitchFamily="34" charset="0"/>
              </a:rPr>
              <a:t>1</a:t>
            </a:r>
            <a:endParaRPr b="1" dirty="0">
              <a:latin typeface="Bahnschrift SemiLight Condensed" panose="020B0502040204020203" pitchFamily="34" charset="0"/>
            </a:endParaRPr>
          </a:p>
        </p:txBody>
      </p:sp>
      <p:sp>
        <p:nvSpPr>
          <p:cNvPr id="516" name="Google Shape;516;p68"/>
          <p:cNvSpPr txBox="1">
            <a:spLocks noGrp="1"/>
          </p:cNvSpPr>
          <p:nvPr>
            <p:ph type="title" idx="2"/>
          </p:nvPr>
        </p:nvSpPr>
        <p:spPr>
          <a:xfrm>
            <a:off x="3715400" y="1753298"/>
            <a:ext cx="5321096" cy="12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0" b="0" dirty="0" smtClean="0">
                <a:latin typeface="Bahnschrift Condensed" panose="020B0502040204020203" pitchFamily="34" charset="0"/>
              </a:rPr>
              <a:t>A CONFEDERAÇÃO</a:t>
            </a:r>
            <a:endParaRPr sz="7000" b="0" dirty="0">
              <a:latin typeface="Bahnschrift Condensed" panose="020B0502040204020203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ages.mnstatic.com/1a/78/1a783f6c81899dcbab0a023bd49e69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83099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4427984" y="411510"/>
            <a:ext cx="4376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002060"/>
                </a:solidFill>
              </a:rPr>
              <a:t>Igreja de Nossa Senhora do Terço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6076249" y="4347850"/>
            <a:ext cx="1080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Acervo Museu da Cidade do Recife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321782955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7495"/>
            <a:ext cx="3168352" cy="2106954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25036"/>
            <a:ext cx="3168352" cy="210695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9953" y="267495"/>
            <a:ext cx="3168352" cy="2106954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625036"/>
            <a:ext cx="3168352" cy="2106954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956378" y="1866617"/>
            <a:ext cx="20162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latin typeface="Overpass" panose="020B0604020202020204" charset="0"/>
              </a:rPr>
              <a:t>Celebração:</a:t>
            </a:r>
          </a:p>
          <a:p>
            <a:pPr algn="ctr"/>
            <a:r>
              <a:rPr lang="pt-BR" sz="2000" dirty="0" smtClean="0">
                <a:latin typeface="Overpass" panose="020B0604020202020204" charset="0"/>
              </a:rPr>
              <a:t>Frei Caneca</a:t>
            </a:r>
          </a:p>
          <a:p>
            <a:pPr algn="ctr"/>
            <a:r>
              <a:rPr lang="pt-BR" sz="2000" dirty="0" smtClean="0">
                <a:latin typeface="Overpass" panose="020B0604020202020204" charset="0"/>
              </a:rPr>
              <a:t>(13 Janeiro)</a:t>
            </a:r>
            <a:endParaRPr lang="pt-BR" sz="2000" dirty="0">
              <a:latin typeface="Overpass" panose="020B060402020202020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6948264" y="4131826"/>
            <a:ext cx="1080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Acervo Museu da Cidade do Recife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79551692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3" name="Google Shape;1163;p94"/>
          <p:cNvSpPr/>
          <p:nvPr/>
        </p:nvSpPr>
        <p:spPr>
          <a:xfrm>
            <a:off x="0" y="1266250"/>
            <a:ext cx="9144000" cy="21054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6" name="Google Shape;1166;p94"/>
          <p:cNvSpPr txBox="1">
            <a:spLocks noGrp="1"/>
          </p:cNvSpPr>
          <p:nvPr>
            <p:ph type="title"/>
          </p:nvPr>
        </p:nvSpPr>
        <p:spPr>
          <a:xfrm>
            <a:off x="713225" y="353950"/>
            <a:ext cx="7726800" cy="75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latin typeface="Bahnschrift Condensed" panose="020B0502040204020203" pitchFamily="34" charset="0"/>
              </a:rPr>
              <a:t>INFORMAÇÕES</a:t>
            </a:r>
            <a:endParaRPr dirty="0">
              <a:latin typeface="Bahnschrift Condensed" panose="020B0502040204020203" pitchFamily="34" charset="0"/>
            </a:endParaRPr>
          </a:p>
        </p:txBody>
      </p:sp>
      <p:sp>
        <p:nvSpPr>
          <p:cNvPr id="1167" name="Google Shape;1167;p94"/>
          <p:cNvSpPr txBox="1"/>
          <p:nvPr/>
        </p:nvSpPr>
        <p:spPr>
          <a:xfrm>
            <a:off x="5076056" y="3564641"/>
            <a:ext cx="16275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 smtClean="0">
                <a:solidFill>
                  <a:schemeClr val="lt1"/>
                </a:solidFill>
                <a:latin typeface="Bahnschrift Condensed" panose="020B0502040204020203" pitchFamily="34" charset="0"/>
                <a:ea typeface="Bebas Neue"/>
                <a:cs typeface="Bebas Neue"/>
                <a:sym typeface="Bebas Neue"/>
              </a:rPr>
              <a:t>INSTAGRAM</a:t>
            </a:r>
            <a:endParaRPr sz="2200" b="1" dirty="0">
              <a:solidFill>
                <a:schemeClr val="lt1"/>
              </a:solidFill>
              <a:latin typeface="Bahnschrift Condensed" panose="020B0502040204020203" pitchFamily="34" charset="0"/>
              <a:ea typeface="Bebas Neue"/>
              <a:cs typeface="Bebas Neue"/>
              <a:sym typeface="Bebas Neue"/>
            </a:endParaRPr>
          </a:p>
        </p:txBody>
      </p:sp>
      <p:sp>
        <p:nvSpPr>
          <p:cNvPr id="1168" name="Google Shape;1168;p94"/>
          <p:cNvSpPr txBox="1"/>
          <p:nvPr/>
        </p:nvSpPr>
        <p:spPr>
          <a:xfrm>
            <a:off x="713225" y="3558693"/>
            <a:ext cx="16275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 smtClean="0">
                <a:solidFill>
                  <a:schemeClr val="lt1"/>
                </a:solidFill>
                <a:latin typeface="Bahnschrift Condensed" panose="020B0502040204020203" pitchFamily="34" charset="0"/>
                <a:ea typeface="Bebas Neue"/>
                <a:cs typeface="Bebas Neue"/>
                <a:sym typeface="Bebas Neue"/>
              </a:rPr>
              <a:t>SITE</a:t>
            </a:r>
            <a:endParaRPr sz="2200" b="1" dirty="0">
              <a:solidFill>
                <a:schemeClr val="lt1"/>
              </a:solidFill>
              <a:latin typeface="Bahnschrift Condensed" panose="020B0502040204020203" pitchFamily="34" charset="0"/>
              <a:ea typeface="Bebas Neue"/>
              <a:cs typeface="Bebas Neue"/>
              <a:sym typeface="Bebas Neue"/>
            </a:endParaRPr>
          </a:p>
        </p:txBody>
      </p:sp>
      <p:sp>
        <p:nvSpPr>
          <p:cNvPr id="1169" name="Google Shape;1169;p94"/>
          <p:cNvSpPr txBox="1"/>
          <p:nvPr/>
        </p:nvSpPr>
        <p:spPr>
          <a:xfrm>
            <a:off x="5076056" y="1419622"/>
            <a:ext cx="2862225" cy="197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 smtClean="0">
                <a:solidFill>
                  <a:schemeClr val="dk1"/>
                </a:solidFill>
                <a:latin typeface="Bahnschrift Condensed" panose="020B0502040204020203" pitchFamily="34" charset="0"/>
                <a:ea typeface="Bebas Neue"/>
                <a:cs typeface="Bebas Neue"/>
                <a:sym typeface="Bebas Neue"/>
              </a:rPr>
              <a:t>MUSEU DA CIDADE DO RECIFE</a:t>
            </a:r>
            <a:endParaRPr sz="2200" b="1" dirty="0">
              <a:solidFill>
                <a:schemeClr val="dk1"/>
              </a:solidFill>
              <a:latin typeface="Bahnschrift Condensed" panose="020B0502040204020203" pitchFamily="34" charset="0"/>
              <a:ea typeface="Bebas Neue"/>
              <a:cs typeface="Bebas Neue"/>
              <a:sym typeface="Bebas Neue"/>
            </a:endParaRPr>
          </a:p>
        </p:txBody>
      </p:sp>
      <p:sp>
        <p:nvSpPr>
          <p:cNvPr id="1176" name="Google Shape;1176;p94"/>
          <p:cNvSpPr txBox="1"/>
          <p:nvPr/>
        </p:nvSpPr>
        <p:spPr>
          <a:xfrm>
            <a:off x="4531530" y="1689025"/>
            <a:ext cx="4244854" cy="162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Praça das Cinco Pontas, S/N – São José- Recife -PE</a:t>
            </a:r>
            <a:endParaRPr dirty="0">
              <a:solidFill>
                <a:schemeClr val="dk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Tel.: (81) </a:t>
            </a:r>
            <a:endParaRPr dirty="0">
              <a:solidFill>
                <a:schemeClr val="dk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E-mail: </a:t>
            </a:r>
            <a:r>
              <a:rPr lang="pt-BR" dirty="0" smtClean="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  <a:hlinkClick r:id="rId3"/>
              </a:rPr>
              <a:t>museucidaderecife@gmail.com</a:t>
            </a:r>
            <a:r>
              <a:rPr lang="pt-BR" dirty="0" smtClean="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 smtClean="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Funcionamento:</a:t>
            </a:r>
            <a:endParaRPr dirty="0">
              <a:solidFill>
                <a:schemeClr val="dk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dirty="0" smtClean="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Das quartas às Sextas 09h às 17h</a:t>
            </a:r>
            <a:endParaRPr dirty="0">
              <a:solidFill>
                <a:schemeClr val="dk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solidFill>
                  <a:schemeClr val="dk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Sábados e domingos:09h às 16h</a:t>
            </a:r>
            <a:endParaRPr dirty="0">
              <a:solidFill>
                <a:schemeClr val="dk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cxnSp>
        <p:nvCxnSpPr>
          <p:cNvPr id="1197" name="Google Shape;1197;p94"/>
          <p:cNvCxnSpPr/>
          <p:nvPr/>
        </p:nvCxnSpPr>
        <p:spPr>
          <a:xfrm>
            <a:off x="101775" y="1907325"/>
            <a:ext cx="0" cy="290580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218" name="Picture 2" descr="https://www.neoenergia.com/documents/d/guest/forte-1200x62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6947"/>
            <a:ext cx="4105900" cy="214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Google Shape;1168;p94"/>
          <p:cNvSpPr txBox="1"/>
          <p:nvPr/>
        </p:nvSpPr>
        <p:spPr>
          <a:xfrm>
            <a:off x="683034" y="3977232"/>
            <a:ext cx="3744416" cy="363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2200" b="1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https://museudacidadedorecife.org/</a:t>
            </a:r>
            <a:endParaRPr sz="2200" b="1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9" name="Google Shape;1168;p94"/>
          <p:cNvSpPr txBox="1"/>
          <p:nvPr/>
        </p:nvSpPr>
        <p:spPr>
          <a:xfrm>
            <a:off x="5031968" y="3977232"/>
            <a:ext cx="3744416" cy="363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pt-BR" sz="2200" b="1" dirty="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https://museudacidadedorecife.org/</a:t>
            </a:r>
            <a:endParaRPr sz="2200" b="1" dirty="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5286;p124"/>
          <p:cNvSpPr txBox="1">
            <a:spLocks noGrp="1"/>
          </p:cNvSpPr>
          <p:nvPr>
            <p:ph type="title"/>
          </p:nvPr>
        </p:nvSpPr>
        <p:spPr>
          <a:xfrm>
            <a:off x="2771800" y="1203598"/>
            <a:ext cx="3834300" cy="103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dirty="0" smtClean="0">
                <a:latin typeface="Bahnschrift Condensed" panose="020B0502040204020203" pitchFamily="34" charset="0"/>
              </a:rPr>
              <a:t>OBRIGADO</a:t>
            </a:r>
            <a:endParaRPr sz="5400" dirty="0">
              <a:latin typeface="Bahnschrift Condensed" panose="020B0502040204020203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267744" y="242773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pt-BR" sz="1600" b="1" dirty="0">
                <a:latin typeface="Overpass" panose="020B0604020202020204" charset="0"/>
              </a:rPr>
              <a:t>Sandro Vasconcelos da Silva</a:t>
            </a:r>
          </a:p>
          <a:p>
            <a:pPr lvl="0" algn="ctr"/>
            <a:endParaRPr lang="pt-BR" sz="1600" dirty="0">
              <a:latin typeface="Overpass" panose="020B0604020202020204" charset="0"/>
            </a:endParaRPr>
          </a:p>
          <a:p>
            <a:pPr lvl="0" algn="ctr"/>
            <a:r>
              <a:rPr lang="pt-BR" sz="1600" dirty="0">
                <a:latin typeface="Overpass" panose="020B0604020202020204" charset="0"/>
              </a:rPr>
              <a:t>Mestre em História Social </a:t>
            </a:r>
          </a:p>
          <a:p>
            <a:pPr lvl="0" algn="ctr"/>
            <a:r>
              <a:rPr lang="pt-BR" sz="1600" dirty="0">
                <a:latin typeface="Overpass" panose="020B0604020202020204" charset="0"/>
              </a:rPr>
              <a:t>Responsável pelo Setor de Pesquisas do Museu da Cidade do Recife</a:t>
            </a:r>
          </a:p>
          <a:p>
            <a:pPr lvl="0" algn="ctr"/>
            <a:r>
              <a:rPr lang="pt-BR" sz="1600" dirty="0">
                <a:latin typeface="Overpass" panose="020B0604020202020204" charset="0"/>
              </a:rPr>
              <a:t>E-mail: </a:t>
            </a:r>
          </a:p>
          <a:p>
            <a:pPr lvl="0" algn="ctr"/>
            <a:r>
              <a:rPr lang="pt-BR" sz="1600" dirty="0" err="1">
                <a:latin typeface="Overpass" panose="020B0604020202020204" charset="0"/>
              </a:rPr>
              <a:t>biblios.museudacidadedorecife</a:t>
            </a:r>
            <a:r>
              <a:rPr lang="pt-BR" sz="1600" dirty="0">
                <a:latin typeface="Overpass" panose="020B0604020202020204" charset="0"/>
              </a:rPr>
              <a:t> @gmail.com</a:t>
            </a:r>
          </a:p>
          <a:p>
            <a:pPr lvl="0"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236237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66;p65"/>
          <p:cNvSpPr txBox="1">
            <a:spLocks/>
          </p:cNvSpPr>
          <p:nvPr/>
        </p:nvSpPr>
        <p:spPr>
          <a:xfrm>
            <a:off x="621575" y="4119148"/>
            <a:ext cx="7878300" cy="767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pPr marL="0" indent="0" algn="ctr">
              <a:buSzPts val="1100"/>
            </a:pPr>
            <a:r>
              <a:rPr lang="pt-BR" sz="2000" dirty="0" smtClean="0">
                <a:latin typeface="Bahnschrift SemiLight Condensed" panose="020B0502040204020203" pitchFamily="34" charset="0"/>
              </a:rPr>
              <a:t>Bandeira da Confederação</a:t>
            </a:r>
            <a:endParaRPr lang="pt-BR" dirty="0">
              <a:latin typeface="Bahnschrift SemiLight Condensed" panose="020B0502040204020203" pitchFamily="34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2859" y="411510"/>
            <a:ext cx="5035732" cy="3603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791693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456770" y="0"/>
            <a:ext cx="5679875" cy="51435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1049" name="Google Shape;1049;p91"/>
          <p:cNvSpPr txBox="1">
            <a:spLocks noGrp="1"/>
          </p:cNvSpPr>
          <p:nvPr>
            <p:ph type="title"/>
          </p:nvPr>
        </p:nvSpPr>
        <p:spPr>
          <a:xfrm>
            <a:off x="323528" y="1929600"/>
            <a:ext cx="2815169" cy="12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 dirty="0" smtClean="0">
                <a:latin typeface="Bahnschrift Condensed" panose="020B0502040204020203" pitchFamily="34" charset="0"/>
              </a:rPr>
              <a:t>NOMES</a:t>
            </a:r>
            <a:br>
              <a:rPr lang="pt-BR" sz="4500" dirty="0" smtClean="0">
                <a:latin typeface="Bahnschrift Condensed" panose="020B0502040204020203" pitchFamily="34" charset="0"/>
              </a:rPr>
            </a:br>
            <a:r>
              <a:rPr lang="pt-BR" sz="4500" dirty="0" smtClean="0">
                <a:latin typeface="Bahnschrift Condensed" panose="020B0502040204020203" pitchFamily="34" charset="0"/>
              </a:rPr>
              <a:t>IMPORTANTES</a:t>
            </a:r>
            <a:endParaRPr sz="4500" dirty="0">
              <a:latin typeface="Bahnschrift Condensed" panose="020B0502040204020203" pitchFamily="34" charset="0"/>
            </a:endParaRPr>
          </a:p>
        </p:txBody>
      </p:sp>
      <p:sp>
        <p:nvSpPr>
          <p:cNvPr id="1053" name="Google Shape;1053;p91"/>
          <p:cNvSpPr txBox="1"/>
          <p:nvPr/>
        </p:nvSpPr>
        <p:spPr>
          <a:xfrm>
            <a:off x="5086140" y="687335"/>
            <a:ext cx="3808701" cy="269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 smtClean="0">
                <a:solidFill>
                  <a:schemeClr val="lt1"/>
                </a:solidFill>
                <a:latin typeface="Bahnschrift Condensed" panose="020B0502040204020203" pitchFamily="34" charset="0"/>
                <a:ea typeface="Bebas Neue"/>
                <a:cs typeface="Bebas Neue"/>
                <a:sym typeface="Bebas Neue"/>
              </a:rPr>
              <a:t>Manuel de </a:t>
            </a:r>
            <a:r>
              <a:rPr lang="en" sz="2200" b="1" dirty="0">
                <a:solidFill>
                  <a:schemeClr val="lt1"/>
                </a:solidFill>
                <a:latin typeface="Bahnschrift Condensed" panose="020B0502040204020203" pitchFamily="34" charset="0"/>
                <a:ea typeface="Bebas Neue"/>
                <a:cs typeface="Bebas Neue"/>
                <a:sym typeface="Bebas Neue"/>
              </a:rPr>
              <a:t>C</a:t>
            </a:r>
            <a:r>
              <a:rPr lang="en" sz="2200" b="1" dirty="0" smtClean="0">
                <a:solidFill>
                  <a:schemeClr val="lt1"/>
                </a:solidFill>
                <a:latin typeface="Bahnschrift Condensed" panose="020B0502040204020203" pitchFamily="34" charset="0"/>
                <a:ea typeface="Bebas Neue"/>
                <a:cs typeface="Bebas Neue"/>
                <a:sym typeface="Bebas Neue"/>
              </a:rPr>
              <a:t>arvalho </a:t>
            </a:r>
            <a:r>
              <a:rPr lang="en" sz="2200" b="1" dirty="0" smtClean="0">
                <a:solidFill>
                  <a:schemeClr val="lt1"/>
                </a:solidFill>
                <a:latin typeface="Bahnschrift Condensed" panose="020B0502040204020203" pitchFamily="34" charset="0"/>
                <a:ea typeface="Bebas Neue"/>
                <a:cs typeface="Bebas Neue"/>
                <a:sym typeface="Bebas Neue"/>
              </a:rPr>
              <a:t>Paes de </a:t>
            </a:r>
            <a:r>
              <a:rPr lang="en" sz="2200" b="1" dirty="0" smtClean="0">
                <a:solidFill>
                  <a:schemeClr val="lt1"/>
                </a:solidFill>
                <a:latin typeface="Bahnschrift Condensed" panose="020B0502040204020203" pitchFamily="34" charset="0"/>
                <a:ea typeface="Bebas Neue"/>
                <a:cs typeface="Bebas Neue"/>
                <a:sym typeface="Bebas Neue"/>
              </a:rPr>
              <a:t>Andrade</a:t>
            </a:r>
            <a:endParaRPr sz="2200" b="1" dirty="0">
              <a:solidFill>
                <a:schemeClr val="lt1"/>
              </a:solidFill>
              <a:latin typeface="Bahnschrift Condensed" panose="020B0502040204020203" pitchFamily="34" charset="0"/>
              <a:ea typeface="Bebas Neue"/>
              <a:cs typeface="Bebas Neue"/>
              <a:sym typeface="Bebas Neue"/>
            </a:endParaRPr>
          </a:p>
        </p:txBody>
      </p:sp>
      <p:sp>
        <p:nvSpPr>
          <p:cNvPr id="1054" name="Google Shape;1054;p91"/>
          <p:cNvSpPr txBox="1"/>
          <p:nvPr/>
        </p:nvSpPr>
        <p:spPr>
          <a:xfrm>
            <a:off x="6101046" y="1097750"/>
            <a:ext cx="1724533" cy="141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Pernambucano</a:t>
            </a:r>
            <a:endParaRPr sz="1600" dirty="0">
              <a:solidFill>
                <a:schemeClr val="lt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sp>
        <p:nvSpPr>
          <p:cNvPr id="1055" name="Google Shape;1055;p91"/>
          <p:cNvSpPr txBox="1"/>
          <p:nvPr/>
        </p:nvSpPr>
        <p:spPr>
          <a:xfrm>
            <a:off x="4657779" y="2410109"/>
            <a:ext cx="2051543" cy="187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 smtClean="0">
                <a:solidFill>
                  <a:schemeClr val="lt1"/>
                </a:solidFill>
                <a:latin typeface="Bahnschrift Condensed" panose="020B0502040204020203" pitchFamily="34" charset="0"/>
                <a:ea typeface="Bebas Neue"/>
                <a:cs typeface="Bebas Neue"/>
                <a:sym typeface="Bebas Neue"/>
              </a:rPr>
              <a:t>Bárbara de </a:t>
            </a:r>
            <a:r>
              <a:rPr lang="en" sz="2200" b="1" dirty="0">
                <a:solidFill>
                  <a:schemeClr val="lt1"/>
                </a:solidFill>
                <a:latin typeface="Bahnschrift Condensed" panose="020B0502040204020203" pitchFamily="34" charset="0"/>
                <a:ea typeface="Bebas Neue"/>
                <a:cs typeface="Bebas Neue"/>
                <a:sym typeface="Bebas Neue"/>
              </a:rPr>
              <a:t>A</a:t>
            </a:r>
            <a:r>
              <a:rPr lang="en" sz="2200" b="1" dirty="0" smtClean="0">
                <a:solidFill>
                  <a:schemeClr val="lt1"/>
                </a:solidFill>
                <a:latin typeface="Bahnschrift Condensed" panose="020B0502040204020203" pitchFamily="34" charset="0"/>
                <a:ea typeface="Bebas Neue"/>
                <a:cs typeface="Bebas Neue"/>
                <a:sym typeface="Bebas Neue"/>
              </a:rPr>
              <a:t>lencar</a:t>
            </a:r>
            <a:endParaRPr sz="2200" b="1" dirty="0">
              <a:solidFill>
                <a:schemeClr val="lt1"/>
              </a:solidFill>
              <a:latin typeface="Bahnschrift Condensed" panose="020B0502040204020203" pitchFamily="34" charset="0"/>
              <a:ea typeface="Bebas Neue"/>
              <a:cs typeface="Bebas Neue"/>
              <a:sym typeface="Bebas Neue"/>
            </a:endParaRPr>
          </a:p>
        </p:txBody>
      </p:sp>
      <p:sp>
        <p:nvSpPr>
          <p:cNvPr id="1056" name="Google Shape;1056;p91"/>
          <p:cNvSpPr txBox="1"/>
          <p:nvPr/>
        </p:nvSpPr>
        <p:spPr>
          <a:xfrm>
            <a:off x="5081821" y="2734933"/>
            <a:ext cx="1097400" cy="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Cearense</a:t>
            </a:r>
            <a:endParaRPr sz="1600" dirty="0">
              <a:solidFill>
                <a:schemeClr val="lt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cxnSp>
        <p:nvCxnSpPr>
          <p:cNvPr id="1057" name="Google Shape;1057;p91"/>
          <p:cNvCxnSpPr/>
          <p:nvPr/>
        </p:nvCxnSpPr>
        <p:spPr>
          <a:xfrm>
            <a:off x="4884558" y="3245940"/>
            <a:ext cx="1921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sp>
        <p:nvSpPr>
          <p:cNvPr id="1058" name="Google Shape;1058;p91"/>
          <p:cNvSpPr txBox="1"/>
          <p:nvPr/>
        </p:nvSpPr>
        <p:spPr>
          <a:xfrm>
            <a:off x="5081821" y="4011910"/>
            <a:ext cx="3628993" cy="232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b="1" dirty="0" smtClean="0">
                <a:solidFill>
                  <a:schemeClr val="lt1"/>
                </a:solidFill>
                <a:latin typeface="Bahnschrift Condensed" panose="020B0502040204020203" pitchFamily="34" charset="0"/>
                <a:ea typeface="Bebas Neue"/>
                <a:cs typeface="Bebas Neue"/>
                <a:sym typeface="Bebas Neue"/>
              </a:rPr>
              <a:t>Frei Joaquim do </a:t>
            </a:r>
            <a:r>
              <a:rPr lang="en" sz="2200" b="1" dirty="0">
                <a:solidFill>
                  <a:schemeClr val="lt1"/>
                </a:solidFill>
                <a:latin typeface="Bahnschrift Condensed" panose="020B0502040204020203" pitchFamily="34" charset="0"/>
                <a:ea typeface="Bebas Neue"/>
                <a:cs typeface="Bebas Neue"/>
                <a:sym typeface="Bebas Neue"/>
              </a:rPr>
              <a:t>A</a:t>
            </a:r>
            <a:r>
              <a:rPr lang="en" sz="2200" b="1" dirty="0" smtClean="0">
                <a:solidFill>
                  <a:schemeClr val="lt1"/>
                </a:solidFill>
                <a:latin typeface="Bahnschrift Condensed" panose="020B0502040204020203" pitchFamily="34" charset="0"/>
                <a:ea typeface="Bebas Neue"/>
                <a:cs typeface="Bebas Neue"/>
                <a:sym typeface="Bebas Neue"/>
              </a:rPr>
              <a:t>mor Divino Caneca</a:t>
            </a:r>
            <a:endParaRPr sz="2200" b="1" dirty="0">
              <a:solidFill>
                <a:schemeClr val="lt1"/>
              </a:solidFill>
              <a:latin typeface="Bahnschrift Condensed" panose="020B0502040204020203" pitchFamily="34" charset="0"/>
              <a:ea typeface="Bebas Neue"/>
              <a:cs typeface="Bebas Neue"/>
              <a:sym typeface="Bebas Neue"/>
            </a:endParaRPr>
          </a:p>
        </p:txBody>
      </p:sp>
      <p:sp>
        <p:nvSpPr>
          <p:cNvPr id="1059" name="Google Shape;1059;p91"/>
          <p:cNvSpPr txBox="1"/>
          <p:nvPr/>
        </p:nvSpPr>
        <p:spPr>
          <a:xfrm>
            <a:off x="5992608" y="4378221"/>
            <a:ext cx="1627500" cy="1538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 smtClean="0">
                <a:solidFill>
                  <a:schemeClr val="lt1"/>
                </a:solidFill>
                <a:latin typeface="Overpass Light"/>
                <a:ea typeface="Overpass Light"/>
                <a:cs typeface="Overpass Light"/>
                <a:sym typeface="Overpass Light"/>
              </a:rPr>
              <a:t>Pernambucano </a:t>
            </a:r>
            <a:endParaRPr sz="1600" dirty="0">
              <a:solidFill>
                <a:schemeClr val="lt1"/>
              </a:solidFill>
              <a:latin typeface="Overpass Light"/>
              <a:ea typeface="Overpass Light"/>
              <a:cs typeface="Overpass Light"/>
              <a:sym typeface="Overpass Light"/>
            </a:endParaRPr>
          </a:p>
        </p:txBody>
      </p:sp>
      <p:cxnSp>
        <p:nvCxnSpPr>
          <p:cNvPr id="1062" name="Google Shape;1062;p91"/>
          <p:cNvCxnSpPr/>
          <p:nvPr/>
        </p:nvCxnSpPr>
        <p:spPr>
          <a:xfrm>
            <a:off x="4994654" y="1911510"/>
            <a:ext cx="17691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dash"/>
            <a:round/>
            <a:headEnd type="none" w="med" len="med"/>
            <a:tailEnd type="none" w="med" len="med"/>
          </a:ln>
        </p:spPr>
      </p:cxnSp>
      <p:grpSp>
        <p:nvGrpSpPr>
          <p:cNvPr id="1063" name="Google Shape;1063;p91"/>
          <p:cNvGrpSpPr/>
          <p:nvPr/>
        </p:nvGrpSpPr>
        <p:grpSpPr>
          <a:xfrm>
            <a:off x="3237130" y="101275"/>
            <a:ext cx="5806849" cy="4935100"/>
            <a:chOff x="4571486" y="101275"/>
            <a:chExt cx="4473000" cy="4935100"/>
          </a:xfrm>
        </p:grpSpPr>
        <p:cxnSp>
          <p:nvCxnSpPr>
            <p:cNvPr id="1064" name="Google Shape;1064;p91"/>
            <p:cNvCxnSpPr/>
            <p:nvPr/>
          </p:nvCxnSpPr>
          <p:spPr>
            <a:xfrm rot="10800000">
              <a:off x="9032861" y="108900"/>
              <a:ext cx="0" cy="491970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5" name="Google Shape;1065;p91"/>
            <p:cNvCxnSpPr/>
            <p:nvPr/>
          </p:nvCxnSpPr>
          <p:spPr>
            <a:xfrm>
              <a:off x="4571486" y="5036375"/>
              <a:ext cx="4473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6" name="Google Shape;1066;p91"/>
            <p:cNvCxnSpPr/>
            <p:nvPr/>
          </p:nvCxnSpPr>
          <p:spPr>
            <a:xfrm>
              <a:off x="4571486" y="101275"/>
              <a:ext cx="4473000" cy="0"/>
            </a:xfrm>
            <a:prstGeom prst="straightConnector1">
              <a:avLst/>
            </a:prstGeom>
            <a:noFill/>
            <a:ln w="1905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pic>
        <p:nvPicPr>
          <p:cNvPr id="23" name="Picture 4" descr="https://s2-g1.glbimg.com/aGRajHqotVqPB7f6lpIQ1q9uUY8=/0x0:766x630/984x0/smart/filters:strip_icc()/i.s3.glbimg.com/v1/AUTH_59edd422c0c84a879bd37670ae4f538a/internal_photos/bs/2019/N/X/Mi8hGqSGAM1WeeJ0yAcw/barbara-de-alencar-2-biblioteca-nacion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413" y="1825021"/>
            <a:ext cx="1809402" cy="1487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f/f7/Dom_Manoel_de_Carvalho_Paes_de_Andrad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85" y="435582"/>
            <a:ext cx="1290542" cy="148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98" b="51513"/>
          <a:stretch/>
        </p:blipFill>
        <p:spPr>
          <a:xfrm>
            <a:off x="3456770" y="3253716"/>
            <a:ext cx="1398002" cy="14845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8"/>
          <p:cNvSpPr txBox="1">
            <a:spLocks noGrp="1"/>
          </p:cNvSpPr>
          <p:nvPr>
            <p:ph type="title"/>
          </p:nvPr>
        </p:nvSpPr>
        <p:spPr>
          <a:xfrm>
            <a:off x="2052200" y="2001425"/>
            <a:ext cx="16632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Bahnschrift Condensed" panose="020B0502040204020203" pitchFamily="34" charset="0"/>
              </a:rPr>
              <a:t>02</a:t>
            </a:r>
            <a:endParaRPr b="1" dirty="0">
              <a:latin typeface="Bahnschrift Condensed" panose="020B0502040204020203" pitchFamily="34" charset="0"/>
            </a:endParaRPr>
          </a:p>
        </p:txBody>
      </p:sp>
      <p:sp>
        <p:nvSpPr>
          <p:cNvPr id="516" name="Google Shape;516;p68"/>
          <p:cNvSpPr txBox="1">
            <a:spLocks noGrp="1"/>
          </p:cNvSpPr>
          <p:nvPr>
            <p:ph type="title" idx="2"/>
          </p:nvPr>
        </p:nvSpPr>
        <p:spPr>
          <a:xfrm>
            <a:off x="4427984" y="1563638"/>
            <a:ext cx="4321500" cy="12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latin typeface="Bahnschrift Condensed" panose="020B0502040204020203" pitchFamily="34" charset="0"/>
              </a:rPr>
              <a:t>O FORTE</a:t>
            </a:r>
            <a:endParaRPr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23459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466;p65"/>
          <p:cNvSpPr txBox="1">
            <a:spLocks/>
          </p:cNvSpPr>
          <p:nvPr/>
        </p:nvSpPr>
        <p:spPr>
          <a:xfrm>
            <a:off x="621575" y="4335172"/>
            <a:ext cx="7878300" cy="612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pPr marL="0" indent="0" algn="ctr">
              <a:buSzPts val="1100"/>
            </a:pPr>
            <a:r>
              <a:rPr lang="pt-BR" sz="1600" dirty="0" smtClean="0"/>
              <a:t>Forte de São Tiago das Cinco Pontas</a:t>
            </a:r>
          </a:p>
          <a:p>
            <a:pPr marL="0" indent="0" algn="ctr">
              <a:buSzPts val="1100"/>
            </a:pPr>
            <a:r>
              <a:rPr lang="pt-BR" sz="1600" dirty="0" smtClean="0"/>
              <a:t>Bairro de São José – Recife -PE</a:t>
            </a:r>
            <a:endParaRPr lang="pt-BR" sz="1600" dirty="0"/>
          </a:p>
        </p:txBody>
      </p:sp>
      <p:pic>
        <p:nvPicPr>
          <p:cNvPr id="1028" name="Picture 4" descr="https://pbs.twimg.com/media/FCTmBSWWYAA0Qq8.jpg: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500" y="409830"/>
            <a:ext cx="6984449" cy="392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7932654" y="4332029"/>
            <a:ext cx="11344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Acervo Museu da Cidade do Recife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2701803985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8"/>
          <p:cNvSpPr txBox="1">
            <a:spLocks noGrp="1"/>
          </p:cNvSpPr>
          <p:nvPr>
            <p:ph type="title"/>
          </p:nvPr>
        </p:nvSpPr>
        <p:spPr>
          <a:xfrm>
            <a:off x="2052200" y="2001425"/>
            <a:ext cx="1663200" cy="93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latin typeface="Bahnschrift Condensed" panose="020B0502040204020203" pitchFamily="34" charset="0"/>
              </a:rPr>
              <a:t>03</a:t>
            </a:r>
            <a:endParaRPr b="1" dirty="0">
              <a:latin typeface="Bahnschrift Condensed" panose="020B0502040204020203" pitchFamily="34" charset="0"/>
            </a:endParaRPr>
          </a:p>
        </p:txBody>
      </p:sp>
      <p:sp>
        <p:nvSpPr>
          <p:cNvPr id="516" name="Google Shape;516;p68"/>
          <p:cNvSpPr txBox="1">
            <a:spLocks noGrp="1"/>
          </p:cNvSpPr>
          <p:nvPr>
            <p:ph type="title" idx="2"/>
          </p:nvPr>
        </p:nvSpPr>
        <p:spPr>
          <a:xfrm>
            <a:off x="4427984" y="1563638"/>
            <a:ext cx="4321500" cy="12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 smtClean="0">
                <a:latin typeface="Bahnschrift Condensed" panose="020B0502040204020203" pitchFamily="34" charset="0"/>
              </a:rPr>
              <a:t>O </a:t>
            </a:r>
            <a:r>
              <a:rPr lang="pt-BR" dirty="0" smtClean="0">
                <a:latin typeface="Bahnschrift Condensed" panose="020B0502040204020203" pitchFamily="34" charset="0"/>
              </a:rPr>
              <a:t>MUSEU</a:t>
            </a:r>
            <a:endParaRPr dirty="0">
              <a:latin typeface="Bahnschrif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073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65;p65"/>
          <p:cNvSpPr txBox="1">
            <a:spLocks/>
          </p:cNvSpPr>
          <p:nvPr/>
        </p:nvSpPr>
        <p:spPr>
          <a:xfrm>
            <a:off x="625300" y="1347614"/>
            <a:ext cx="7704000" cy="7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Bebas Neue"/>
              <a:buNone/>
              <a:defRPr sz="4300" b="1" i="0" u="none" strike="noStrike" cap="none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dirty="0" smtClean="0">
                <a:latin typeface="Bahnschrift Condensed" panose="020B0502040204020203" pitchFamily="34" charset="0"/>
              </a:rPr>
              <a:t>MISSÃO</a:t>
            </a:r>
            <a:endParaRPr lang="pt-BR" dirty="0">
              <a:latin typeface="Bahnschrift Condensed" panose="020B0502040204020203" pitchFamily="34" charset="0"/>
            </a:endParaRPr>
          </a:p>
        </p:txBody>
      </p:sp>
      <p:sp>
        <p:nvSpPr>
          <p:cNvPr id="5" name="Google Shape;466;p65"/>
          <p:cNvSpPr txBox="1">
            <a:spLocks/>
          </p:cNvSpPr>
          <p:nvPr/>
        </p:nvSpPr>
        <p:spPr>
          <a:xfrm>
            <a:off x="621575" y="2332246"/>
            <a:ext cx="7878300" cy="1199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verpass"/>
              <a:buNone/>
              <a:defRPr sz="1200" b="0" i="0" u="none" strike="noStrike" cap="none">
                <a:solidFill>
                  <a:schemeClr val="dk1"/>
                </a:solidFill>
                <a:latin typeface="Overpass"/>
                <a:ea typeface="Overpass"/>
                <a:cs typeface="Overpass"/>
                <a:sym typeface="Overpass"/>
              </a:defRPr>
            </a:lvl9pPr>
          </a:lstStyle>
          <a:p>
            <a:pPr marL="342900">
              <a:buSzPts val="1100"/>
              <a:buFont typeface="Arial" panose="020B0604020202020204" pitchFamily="34" charset="0"/>
              <a:buChar char="•"/>
            </a:pPr>
            <a:r>
              <a:rPr lang="pt-BR" sz="2000" dirty="0" smtClean="0"/>
              <a:t>Construir possibilidades  para a reflexão sobre a memória e os valores urbanos, visando o desenvolvimento do Recife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2240154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:\Pessoas no Museu\DSC_4088.tif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3" y="-17260"/>
            <a:ext cx="7754726" cy="5160759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812360" y="4347850"/>
            <a:ext cx="108012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dirty="0" smtClean="0"/>
              <a:t>Acervo Museu da Cidade do Recife</a:t>
            </a:r>
            <a:endParaRPr lang="pt-BR" sz="1100" dirty="0"/>
          </a:p>
        </p:txBody>
      </p:sp>
    </p:spTree>
    <p:extLst>
      <p:ext uri="{BB962C8B-B14F-4D97-AF65-F5344CB8AC3E}">
        <p14:creationId xmlns:p14="http://schemas.microsoft.com/office/powerpoint/2010/main" val="1428681162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mal Marketing by Slidesgo XL">
  <a:themeElements>
    <a:clrScheme name="Simple Light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000000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FFF"/>
      </a:accent5>
      <a:accent6>
        <a:srgbClr val="21212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425</Words>
  <Application>Microsoft Office PowerPoint</Application>
  <PresentationFormat>Apresentação na tela (16:9)</PresentationFormat>
  <Paragraphs>91</Paragraphs>
  <Slides>23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2" baseType="lpstr">
      <vt:lpstr>Bahnschrift Condensed</vt:lpstr>
      <vt:lpstr>Bahnschrift SemiLight Condensed</vt:lpstr>
      <vt:lpstr>Overpass Light</vt:lpstr>
      <vt:lpstr>Bebas Neue</vt:lpstr>
      <vt:lpstr>Arial</vt:lpstr>
      <vt:lpstr>Roboto Slab Light</vt:lpstr>
      <vt:lpstr>Fira Sans Extra Condensed Medium</vt:lpstr>
      <vt:lpstr>Overpass</vt:lpstr>
      <vt:lpstr>Minimal Marketing by Slidesgo XL</vt:lpstr>
      <vt:lpstr> O  QUE INFORMAM E COMUNICAM OS ACERVOS E SUAS OBRAS  MUSEU DA CIDADE DO RECIFE</vt:lpstr>
      <vt:lpstr>01</vt:lpstr>
      <vt:lpstr>Apresentação do PowerPoint</vt:lpstr>
      <vt:lpstr>NOMES IMPORTANTES</vt:lpstr>
      <vt:lpstr>02</vt:lpstr>
      <vt:lpstr>Apresentação do PowerPoint</vt:lpstr>
      <vt:lpstr>03</vt:lpstr>
      <vt:lpstr>Apresentação do PowerPoint</vt:lpstr>
      <vt:lpstr>Apresentação do PowerPoint</vt:lpstr>
      <vt:lpstr>VALORES</vt:lpstr>
      <vt:lpstr>Apresentação do PowerPoint</vt:lpstr>
      <vt:lpstr>04</vt:lpstr>
      <vt:lpstr>Apresentação do PowerPoint</vt:lpstr>
      <vt:lpstr>Apresentação do PowerPoint</vt:lpstr>
      <vt:lpstr>ACERVO</vt:lpstr>
      <vt:lpstr>o5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INFORMAÇÕES</vt:lpstr>
      <vt:lpstr>OBRIGADO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Museu da cidade do Recife  O que informam e comunicam os acervos e suas obras</dc:title>
  <dc:creator>Pesquisa MCR</dc:creator>
  <cp:lastModifiedBy>Breno de Lima Andrade</cp:lastModifiedBy>
  <cp:revision>27</cp:revision>
  <dcterms:modified xsi:type="dcterms:W3CDTF">2024-04-23T16:13:35Z</dcterms:modified>
</cp:coreProperties>
</file>