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302" r:id="rId4"/>
    <p:sldId id="258" r:id="rId5"/>
    <p:sldId id="303" r:id="rId6"/>
    <p:sldId id="286" r:id="rId7"/>
    <p:sldId id="308" r:id="rId8"/>
    <p:sldId id="306" r:id="rId9"/>
    <p:sldId id="307" r:id="rId10"/>
    <p:sldId id="290" r:id="rId11"/>
    <p:sldId id="289" r:id="rId12"/>
    <p:sldId id="291" r:id="rId13"/>
    <p:sldId id="292" r:id="rId14"/>
    <p:sldId id="311" r:id="rId15"/>
    <p:sldId id="312" r:id="rId16"/>
    <p:sldId id="313" r:id="rId17"/>
    <p:sldId id="314" r:id="rId18"/>
    <p:sldId id="315" r:id="rId19"/>
    <p:sldId id="319" r:id="rId20"/>
    <p:sldId id="321" r:id="rId21"/>
    <p:sldId id="320" r:id="rId22"/>
    <p:sldId id="322" r:id="rId23"/>
    <p:sldId id="323" r:id="rId24"/>
    <p:sldId id="317" r:id="rId25"/>
    <p:sldId id="300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84" autoAdjust="0"/>
    <p:restoredTop sz="99621" autoAdjust="0"/>
  </p:normalViewPr>
  <p:slideViewPr>
    <p:cSldViewPr snapToGrid="0" snapToObjects="1">
      <p:cViewPr>
        <p:scale>
          <a:sx n="94" d="100"/>
          <a:sy n="94" d="100"/>
        </p:scale>
        <p:origin x="-128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F1E459E-7ED0-47E2-B1AA-DB6D42D899C7}" type="doc">
      <dgm:prSet loTypeId="urn:microsoft.com/office/officeart/2005/8/layout/hProcess9" loCatId="process" qsTypeId="urn:microsoft.com/office/officeart/2005/8/quickstyle/simple1" qsCatId="simple" csTypeId="urn:microsoft.com/office/officeart/2005/8/colors/colorful4" csCatId="colorful" phldr="1"/>
      <dgm:spPr/>
    </dgm:pt>
    <dgm:pt modelId="{ADCFC8CE-E3C5-4DEF-9637-642B6590EFFA}">
      <dgm:prSet phldrT="[Texto]"/>
      <dgm:spPr/>
      <dgm:t>
        <a:bodyPr/>
        <a:lstStyle/>
        <a:p>
          <a:r>
            <a:rPr lang="pt-BR" dirty="0" smtClean="0"/>
            <a:t>Produção horizontalizada</a:t>
          </a:r>
          <a:endParaRPr lang="pt-BR" dirty="0"/>
        </a:p>
      </dgm:t>
    </dgm:pt>
    <dgm:pt modelId="{0CCEF3AE-9E54-4D72-8DA1-F32ADE440BD1}" type="parTrans" cxnId="{724C0819-1E46-41A7-B896-1C882BE70223}">
      <dgm:prSet/>
      <dgm:spPr/>
      <dgm:t>
        <a:bodyPr/>
        <a:lstStyle/>
        <a:p>
          <a:endParaRPr lang="pt-BR"/>
        </a:p>
      </dgm:t>
    </dgm:pt>
    <dgm:pt modelId="{430312C8-51CA-4D8C-8AE2-C13C1CCFE404}" type="sibTrans" cxnId="{724C0819-1E46-41A7-B896-1C882BE70223}">
      <dgm:prSet/>
      <dgm:spPr/>
      <dgm:t>
        <a:bodyPr/>
        <a:lstStyle/>
        <a:p>
          <a:endParaRPr lang="pt-BR"/>
        </a:p>
      </dgm:t>
    </dgm:pt>
    <dgm:pt modelId="{476F02A1-CA1D-47B5-8A87-5BBBA43F210A}">
      <dgm:prSet phldrT="[Texto]"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pt-BR" dirty="0" smtClean="0"/>
            <a:t>Produção enxuta e pronto atendimento (</a:t>
          </a:r>
          <a:r>
            <a:rPr lang="pt-BR" i="1" dirty="0" err="1" smtClean="0"/>
            <a:t>just</a:t>
          </a:r>
          <a:r>
            <a:rPr lang="pt-BR" i="1" dirty="0" smtClean="0"/>
            <a:t> in time</a:t>
          </a:r>
          <a:r>
            <a:rPr lang="pt-BR" dirty="0" smtClean="0"/>
            <a:t>)</a:t>
          </a:r>
          <a:endParaRPr lang="pt-BR" dirty="0"/>
        </a:p>
      </dgm:t>
    </dgm:pt>
    <dgm:pt modelId="{E9CE94EF-94B5-4185-A291-F6F17509DF24}" type="parTrans" cxnId="{3A0FD170-D462-4940-A843-F78110EDDEF6}">
      <dgm:prSet/>
      <dgm:spPr/>
      <dgm:t>
        <a:bodyPr/>
        <a:lstStyle/>
        <a:p>
          <a:endParaRPr lang="pt-BR"/>
        </a:p>
      </dgm:t>
    </dgm:pt>
    <dgm:pt modelId="{94CBF1AE-4A61-4073-9FD5-88C73046B18F}" type="sibTrans" cxnId="{3A0FD170-D462-4940-A843-F78110EDDEF6}">
      <dgm:prSet/>
      <dgm:spPr/>
      <dgm:t>
        <a:bodyPr/>
        <a:lstStyle/>
        <a:p>
          <a:endParaRPr lang="pt-BR"/>
        </a:p>
      </dgm:t>
    </dgm:pt>
    <dgm:pt modelId="{B631AA4C-80C9-4689-8DF0-9581820F8875}">
      <dgm:prSet phldrT="[Texto]">
        <dgm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pt-BR" dirty="0" smtClean="0"/>
            <a:t>Reforço às gerências de marketing e logística</a:t>
          </a:r>
          <a:endParaRPr lang="pt-BR" dirty="0"/>
        </a:p>
      </dgm:t>
    </dgm:pt>
    <dgm:pt modelId="{B7954DC0-A301-4B93-9C7D-CDC9ED8AE92E}" type="parTrans" cxnId="{A20745F7-8FAE-4B2D-8DAB-812922B66685}">
      <dgm:prSet/>
      <dgm:spPr/>
      <dgm:t>
        <a:bodyPr/>
        <a:lstStyle/>
        <a:p>
          <a:endParaRPr lang="pt-BR"/>
        </a:p>
      </dgm:t>
    </dgm:pt>
    <dgm:pt modelId="{08DE978C-790C-4709-AABE-8F7DA4AEC588}" type="sibTrans" cxnId="{A20745F7-8FAE-4B2D-8DAB-812922B66685}">
      <dgm:prSet/>
      <dgm:spPr/>
      <dgm:t>
        <a:bodyPr/>
        <a:lstStyle/>
        <a:p>
          <a:endParaRPr lang="pt-BR"/>
        </a:p>
      </dgm:t>
    </dgm:pt>
    <dgm:pt modelId="{A4C0B26D-9CAB-4477-9455-8B6CE439709E}">
      <dgm:prSet phldrT="[Texto]"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pt-BR" dirty="0" smtClean="0"/>
            <a:t>Qualidade total</a:t>
          </a:r>
          <a:endParaRPr lang="pt-BR" dirty="0"/>
        </a:p>
      </dgm:t>
    </dgm:pt>
    <dgm:pt modelId="{34D970C8-A3B0-4270-AB2A-65B69C72D06C}" type="parTrans" cxnId="{7E1D6543-0AB5-49BB-83D5-DB34BC64AAD4}">
      <dgm:prSet/>
      <dgm:spPr/>
      <dgm:t>
        <a:bodyPr/>
        <a:lstStyle/>
        <a:p>
          <a:endParaRPr lang="pt-BR"/>
        </a:p>
      </dgm:t>
    </dgm:pt>
    <dgm:pt modelId="{BE48E15F-EC73-400D-A0CF-C4464D4B3F9A}" type="sibTrans" cxnId="{7E1D6543-0AB5-49BB-83D5-DB34BC64AAD4}">
      <dgm:prSet/>
      <dgm:spPr/>
      <dgm:t>
        <a:bodyPr/>
        <a:lstStyle/>
        <a:p>
          <a:endParaRPr lang="pt-BR"/>
        </a:p>
      </dgm:t>
    </dgm:pt>
    <dgm:pt modelId="{8889359D-FC9C-574E-97EF-3D6A4C005BB4}">
      <dgm:prSet phldrT="[Texto]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pt-BR" dirty="0" smtClean="0"/>
            <a:t>Euforia do consumo e “</a:t>
          </a:r>
          <a:r>
            <a:rPr lang="pt-BR" dirty="0" err="1" smtClean="0"/>
            <a:t>obsoletagem</a:t>
          </a:r>
          <a:r>
            <a:rPr lang="pt-BR" dirty="0" smtClean="0"/>
            <a:t> programada”</a:t>
          </a:r>
          <a:endParaRPr lang="pt-BR" dirty="0"/>
        </a:p>
      </dgm:t>
    </dgm:pt>
    <dgm:pt modelId="{90E57BD2-6358-8C47-925E-C734AD48A6D3}" type="parTrans" cxnId="{0B6EDCCF-C4DD-5440-9DC2-8A78E46177A6}">
      <dgm:prSet/>
      <dgm:spPr/>
      <dgm:t>
        <a:bodyPr/>
        <a:lstStyle/>
        <a:p>
          <a:endParaRPr lang="en-US"/>
        </a:p>
      </dgm:t>
    </dgm:pt>
    <dgm:pt modelId="{A7EDD5A9-4F1F-C34C-8BF1-E415587D520B}" type="sibTrans" cxnId="{0B6EDCCF-C4DD-5440-9DC2-8A78E46177A6}">
      <dgm:prSet/>
      <dgm:spPr/>
      <dgm:t>
        <a:bodyPr/>
        <a:lstStyle/>
        <a:p>
          <a:endParaRPr lang="en-US"/>
        </a:p>
      </dgm:t>
    </dgm:pt>
    <dgm:pt modelId="{2B19A10B-4ADC-43E5-A665-50EDB84495CA}" type="pres">
      <dgm:prSet presAssocID="{EF1E459E-7ED0-47E2-B1AA-DB6D42D899C7}" presName="CompostProcess" presStyleCnt="0">
        <dgm:presLayoutVars>
          <dgm:dir/>
          <dgm:resizeHandles val="exact"/>
        </dgm:presLayoutVars>
      </dgm:prSet>
      <dgm:spPr/>
    </dgm:pt>
    <dgm:pt modelId="{4D24570C-3ADC-4959-A83C-691D7495BB83}" type="pres">
      <dgm:prSet presAssocID="{EF1E459E-7ED0-47E2-B1AA-DB6D42D899C7}" presName="arrow" presStyleLbl="bgShp" presStyleIdx="0" presStyleCnt="1"/>
      <dgm:spPr/>
    </dgm:pt>
    <dgm:pt modelId="{33EEC840-4A9F-4955-82C9-B35423A64AB0}" type="pres">
      <dgm:prSet presAssocID="{EF1E459E-7ED0-47E2-B1AA-DB6D42D899C7}" presName="linearProcess" presStyleCnt="0"/>
      <dgm:spPr/>
    </dgm:pt>
    <dgm:pt modelId="{C28EDEF6-1DB2-4862-BD13-49E77B7AB5CA}" type="pres">
      <dgm:prSet presAssocID="{ADCFC8CE-E3C5-4DEF-9637-642B6590EFFA}" presName="text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FA2A932-38CF-4947-8560-A81DB7BF0F65}" type="pres">
      <dgm:prSet presAssocID="{430312C8-51CA-4D8C-8AE2-C13C1CCFE404}" presName="sibTrans" presStyleCnt="0"/>
      <dgm:spPr/>
    </dgm:pt>
    <dgm:pt modelId="{A5587E04-8DB8-48B7-ADB5-0E267889BA06}" type="pres">
      <dgm:prSet presAssocID="{476F02A1-CA1D-47B5-8A87-5BBBA43F210A}" presName="text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CBFED7D-6291-402F-B53C-D04D8A605480}" type="pres">
      <dgm:prSet presAssocID="{94CBF1AE-4A61-4073-9FD5-88C73046B18F}" presName="sibTrans" presStyleCnt="0"/>
      <dgm:spPr/>
    </dgm:pt>
    <dgm:pt modelId="{E84D49E6-1A2C-42F9-A2BC-5BDC8A7B79A9}" type="pres">
      <dgm:prSet presAssocID="{B631AA4C-80C9-4689-8DF0-9581820F8875}" presName="text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AEDB4E4-D608-4916-90F7-171ADCDD8B22}" type="pres">
      <dgm:prSet presAssocID="{08DE978C-790C-4709-AABE-8F7DA4AEC588}" presName="sibTrans" presStyleCnt="0"/>
      <dgm:spPr/>
    </dgm:pt>
    <dgm:pt modelId="{CD5E0062-2DC3-487C-9D51-7E649D2309AB}" type="pres">
      <dgm:prSet presAssocID="{A4C0B26D-9CAB-4477-9455-8B6CE439709E}" presName="text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49F7213-FA55-4749-8D26-2B1942821940}" type="pres">
      <dgm:prSet presAssocID="{BE48E15F-EC73-400D-A0CF-C4464D4B3F9A}" presName="sibTrans" presStyleCnt="0"/>
      <dgm:spPr/>
    </dgm:pt>
    <dgm:pt modelId="{9B82B5F2-8FFD-5B43-B08A-229AA592D646}" type="pres">
      <dgm:prSet presAssocID="{8889359D-FC9C-574E-97EF-3D6A4C005BB4}" presName="text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A713362-6376-48F8-88CB-1B6EA866888A}" type="presOf" srcId="{476F02A1-CA1D-47B5-8A87-5BBBA43F210A}" destId="{A5587E04-8DB8-48B7-ADB5-0E267889BA06}" srcOrd="0" destOrd="0" presId="urn:microsoft.com/office/officeart/2005/8/layout/hProcess9"/>
    <dgm:cxn modelId="{3A0FD170-D462-4940-A843-F78110EDDEF6}" srcId="{EF1E459E-7ED0-47E2-B1AA-DB6D42D899C7}" destId="{476F02A1-CA1D-47B5-8A87-5BBBA43F210A}" srcOrd="1" destOrd="0" parTransId="{E9CE94EF-94B5-4185-A291-F6F17509DF24}" sibTransId="{94CBF1AE-4A61-4073-9FD5-88C73046B18F}"/>
    <dgm:cxn modelId="{4322285D-995E-4C81-AFFE-6BD41D4E19DF}" type="presOf" srcId="{B631AA4C-80C9-4689-8DF0-9581820F8875}" destId="{E84D49E6-1A2C-42F9-A2BC-5BDC8A7B79A9}" srcOrd="0" destOrd="0" presId="urn:microsoft.com/office/officeart/2005/8/layout/hProcess9"/>
    <dgm:cxn modelId="{D0F6A57B-5DBB-144F-AF1A-A05F42078BA3}" type="presOf" srcId="{8889359D-FC9C-574E-97EF-3D6A4C005BB4}" destId="{9B82B5F2-8FFD-5B43-B08A-229AA592D646}" srcOrd="0" destOrd="0" presId="urn:microsoft.com/office/officeart/2005/8/layout/hProcess9"/>
    <dgm:cxn modelId="{FD81206B-504B-4BF3-A7E4-A582E14DFFE8}" type="presOf" srcId="{A4C0B26D-9CAB-4477-9455-8B6CE439709E}" destId="{CD5E0062-2DC3-487C-9D51-7E649D2309AB}" srcOrd="0" destOrd="0" presId="urn:microsoft.com/office/officeart/2005/8/layout/hProcess9"/>
    <dgm:cxn modelId="{7E1D6543-0AB5-49BB-83D5-DB34BC64AAD4}" srcId="{EF1E459E-7ED0-47E2-B1AA-DB6D42D899C7}" destId="{A4C0B26D-9CAB-4477-9455-8B6CE439709E}" srcOrd="3" destOrd="0" parTransId="{34D970C8-A3B0-4270-AB2A-65B69C72D06C}" sibTransId="{BE48E15F-EC73-400D-A0CF-C4464D4B3F9A}"/>
    <dgm:cxn modelId="{37D5B4A3-6B82-4903-A0EE-1E714BC107D4}" type="presOf" srcId="{EF1E459E-7ED0-47E2-B1AA-DB6D42D899C7}" destId="{2B19A10B-4ADC-43E5-A665-50EDB84495CA}" srcOrd="0" destOrd="0" presId="urn:microsoft.com/office/officeart/2005/8/layout/hProcess9"/>
    <dgm:cxn modelId="{A20745F7-8FAE-4B2D-8DAB-812922B66685}" srcId="{EF1E459E-7ED0-47E2-B1AA-DB6D42D899C7}" destId="{B631AA4C-80C9-4689-8DF0-9581820F8875}" srcOrd="2" destOrd="0" parTransId="{B7954DC0-A301-4B93-9C7D-CDC9ED8AE92E}" sibTransId="{08DE978C-790C-4709-AABE-8F7DA4AEC588}"/>
    <dgm:cxn modelId="{0B6EDCCF-C4DD-5440-9DC2-8A78E46177A6}" srcId="{EF1E459E-7ED0-47E2-B1AA-DB6D42D899C7}" destId="{8889359D-FC9C-574E-97EF-3D6A4C005BB4}" srcOrd="4" destOrd="0" parTransId="{90E57BD2-6358-8C47-925E-C734AD48A6D3}" sibTransId="{A7EDD5A9-4F1F-C34C-8BF1-E415587D520B}"/>
    <dgm:cxn modelId="{724C0819-1E46-41A7-B896-1C882BE70223}" srcId="{EF1E459E-7ED0-47E2-B1AA-DB6D42D899C7}" destId="{ADCFC8CE-E3C5-4DEF-9637-642B6590EFFA}" srcOrd="0" destOrd="0" parTransId="{0CCEF3AE-9E54-4D72-8DA1-F32ADE440BD1}" sibTransId="{430312C8-51CA-4D8C-8AE2-C13C1CCFE404}"/>
    <dgm:cxn modelId="{C6023BCB-FE31-4180-94B5-D1BE5E153A8A}" type="presOf" srcId="{ADCFC8CE-E3C5-4DEF-9637-642B6590EFFA}" destId="{C28EDEF6-1DB2-4862-BD13-49E77B7AB5CA}" srcOrd="0" destOrd="0" presId="urn:microsoft.com/office/officeart/2005/8/layout/hProcess9"/>
    <dgm:cxn modelId="{C0D11DA2-C008-4EBF-9DB9-31935B8394B5}" type="presParOf" srcId="{2B19A10B-4ADC-43E5-A665-50EDB84495CA}" destId="{4D24570C-3ADC-4959-A83C-691D7495BB83}" srcOrd="0" destOrd="0" presId="urn:microsoft.com/office/officeart/2005/8/layout/hProcess9"/>
    <dgm:cxn modelId="{992248BC-2888-4036-91D7-577B120BE98E}" type="presParOf" srcId="{2B19A10B-4ADC-43E5-A665-50EDB84495CA}" destId="{33EEC840-4A9F-4955-82C9-B35423A64AB0}" srcOrd="1" destOrd="0" presId="urn:microsoft.com/office/officeart/2005/8/layout/hProcess9"/>
    <dgm:cxn modelId="{BD3496E3-4FE0-48FB-BE41-771F948C198F}" type="presParOf" srcId="{33EEC840-4A9F-4955-82C9-B35423A64AB0}" destId="{C28EDEF6-1DB2-4862-BD13-49E77B7AB5CA}" srcOrd="0" destOrd="0" presId="urn:microsoft.com/office/officeart/2005/8/layout/hProcess9"/>
    <dgm:cxn modelId="{57A2A134-20E3-4EC0-A64E-F39B652B63E7}" type="presParOf" srcId="{33EEC840-4A9F-4955-82C9-B35423A64AB0}" destId="{BFA2A932-38CF-4947-8560-A81DB7BF0F65}" srcOrd="1" destOrd="0" presId="urn:microsoft.com/office/officeart/2005/8/layout/hProcess9"/>
    <dgm:cxn modelId="{3FAEDFAA-0992-4C4D-B0F9-E2CF682ECEDE}" type="presParOf" srcId="{33EEC840-4A9F-4955-82C9-B35423A64AB0}" destId="{A5587E04-8DB8-48B7-ADB5-0E267889BA06}" srcOrd="2" destOrd="0" presId="urn:microsoft.com/office/officeart/2005/8/layout/hProcess9"/>
    <dgm:cxn modelId="{08DA9E59-0DA1-4955-8CAB-65FCEB27CEB1}" type="presParOf" srcId="{33EEC840-4A9F-4955-82C9-B35423A64AB0}" destId="{BCBFED7D-6291-402F-B53C-D04D8A605480}" srcOrd="3" destOrd="0" presId="urn:microsoft.com/office/officeart/2005/8/layout/hProcess9"/>
    <dgm:cxn modelId="{B2558AE0-43D6-4834-870A-B72278464C4A}" type="presParOf" srcId="{33EEC840-4A9F-4955-82C9-B35423A64AB0}" destId="{E84D49E6-1A2C-42F9-A2BC-5BDC8A7B79A9}" srcOrd="4" destOrd="0" presId="urn:microsoft.com/office/officeart/2005/8/layout/hProcess9"/>
    <dgm:cxn modelId="{9C300627-46DA-4FC1-BAA1-41E56F49F7CB}" type="presParOf" srcId="{33EEC840-4A9F-4955-82C9-B35423A64AB0}" destId="{3AEDB4E4-D608-4916-90F7-171ADCDD8B22}" srcOrd="5" destOrd="0" presId="urn:microsoft.com/office/officeart/2005/8/layout/hProcess9"/>
    <dgm:cxn modelId="{371AFD9F-5A5E-4150-99DE-5F13ADF4720C}" type="presParOf" srcId="{33EEC840-4A9F-4955-82C9-B35423A64AB0}" destId="{CD5E0062-2DC3-487C-9D51-7E649D2309AB}" srcOrd="6" destOrd="0" presId="urn:microsoft.com/office/officeart/2005/8/layout/hProcess9"/>
    <dgm:cxn modelId="{BBBE3266-0365-6742-A0E7-7F9C679A1CAE}" type="presParOf" srcId="{33EEC840-4A9F-4955-82C9-B35423A64AB0}" destId="{949F7213-FA55-4749-8D26-2B1942821940}" srcOrd="7" destOrd="0" presId="urn:microsoft.com/office/officeart/2005/8/layout/hProcess9"/>
    <dgm:cxn modelId="{987FC826-51C0-B646-A0C9-6F90DBE77083}" type="presParOf" srcId="{33EEC840-4A9F-4955-82C9-B35423A64AB0}" destId="{9B82B5F2-8FFD-5B43-B08A-229AA592D646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D11AB5A-124F-429B-B0C0-D845DC2CF211}" type="doc">
      <dgm:prSet loTypeId="urn:microsoft.com/office/officeart/2005/8/layout/arrow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2757C920-AC6E-48E8-94B2-A2A0D14224E9}">
      <dgm:prSet phldrT="[Texto]" custT="1"/>
      <dgm:spPr/>
      <dgm:t>
        <a:bodyPr/>
        <a:lstStyle/>
        <a:p>
          <a:r>
            <a:rPr lang="pt-BR" sz="3600" dirty="0" smtClean="0">
              <a:solidFill>
                <a:schemeClr val="bg2"/>
              </a:solidFill>
            </a:rPr>
            <a:t>Regime do emprego constitucionalmente protegido</a:t>
          </a:r>
          <a:endParaRPr lang="pt-BR" sz="3600" dirty="0"/>
        </a:p>
      </dgm:t>
    </dgm:pt>
    <dgm:pt modelId="{9CB2E4EE-CB51-466A-8882-121583C2D971}" type="parTrans" cxnId="{755BBA98-6750-4600-8752-3AF8F1A23DF3}">
      <dgm:prSet/>
      <dgm:spPr/>
      <dgm:t>
        <a:bodyPr/>
        <a:lstStyle/>
        <a:p>
          <a:endParaRPr lang="pt-BR"/>
        </a:p>
      </dgm:t>
    </dgm:pt>
    <dgm:pt modelId="{2F039AF3-6464-44AF-BB4F-EE387D893CFA}" type="sibTrans" cxnId="{755BBA98-6750-4600-8752-3AF8F1A23DF3}">
      <dgm:prSet/>
      <dgm:spPr/>
      <dgm:t>
        <a:bodyPr/>
        <a:lstStyle/>
        <a:p>
          <a:endParaRPr lang="pt-BR"/>
        </a:p>
      </dgm:t>
    </dgm:pt>
    <dgm:pt modelId="{96A5A43C-5144-4BCD-93B5-262004ABF315}">
      <dgm:prSet phldrT="[Texto]"/>
      <dgm:spPr/>
      <dgm:t>
        <a:bodyPr/>
        <a:lstStyle/>
        <a:p>
          <a:r>
            <a:rPr lang="pt-BR" dirty="0" smtClean="0">
              <a:solidFill>
                <a:srgbClr val="073E87"/>
              </a:solidFill>
            </a:rPr>
            <a:t>Regime paralelo do emprego rarefeito</a:t>
          </a:r>
          <a:endParaRPr lang="pt-BR" dirty="0">
            <a:solidFill>
              <a:srgbClr val="073E87"/>
            </a:solidFill>
          </a:endParaRPr>
        </a:p>
      </dgm:t>
    </dgm:pt>
    <dgm:pt modelId="{13E7A494-3909-4E04-AB02-59D7FFFF3ECD}" type="parTrans" cxnId="{22ABE3BC-BF8D-4210-9E4E-6F1FDA269675}">
      <dgm:prSet/>
      <dgm:spPr/>
      <dgm:t>
        <a:bodyPr/>
        <a:lstStyle/>
        <a:p>
          <a:endParaRPr lang="pt-BR"/>
        </a:p>
      </dgm:t>
    </dgm:pt>
    <dgm:pt modelId="{A20C9D04-B8E9-4CEA-8D5E-FAAC965406E9}" type="sibTrans" cxnId="{22ABE3BC-BF8D-4210-9E4E-6F1FDA269675}">
      <dgm:prSet/>
      <dgm:spPr/>
      <dgm:t>
        <a:bodyPr/>
        <a:lstStyle/>
        <a:p>
          <a:endParaRPr lang="pt-BR"/>
        </a:p>
      </dgm:t>
    </dgm:pt>
    <dgm:pt modelId="{7F34B4DF-CC41-4313-AF32-4A68A4044EB5}" type="pres">
      <dgm:prSet presAssocID="{DD11AB5A-124F-429B-B0C0-D845DC2CF211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F7AFF11-92E9-493E-BB59-795342AF4F56}" type="pres">
      <dgm:prSet presAssocID="{DD11AB5A-124F-429B-B0C0-D845DC2CF211}" presName="ribbon" presStyleLbl="node1" presStyleIdx="0" presStyleCnt="1" custScaleY="121860" custLinFactNeighborY="4926"/>
      <dgm:spPr/>
    </dgm:pt>
    <dgm:pt modelId="{35CB4819-A2CE-4271-A57E-15884CEC8E2D}" type="pres">
      <dgm:prSet presAssocID="{DD11AB5A-124F-429B-B0C0-D845DC2CF211}" presName="leftArrowText" presStyleLbl="node1" presStyleIdx="0" presStyleCnt="1" custScaleX="144070" custScaleY="146295" custLinFactNeighborX="-6272" custLinFactNeighborY="13572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9D0C2E5-6B03-405C-97D9-2D557EE3D216}" type="pres">
      <dgm:prSet presAssocID="{DD11AB5A-124F-429B-B0C0-D845DC2CF211}" presName="righ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B7833670-2739-434D-AB2A-1666873D4B93}" type="presOf" srcId="{2757C920-AC6E-48E8-94B2-A2A0D14224E9}" destId="{35CB4819-A2CE-4271-A57E-15884CEC8E2D}" srcOrd="0" destOrd="0" presId="urn:microsoft.com/office/officeart/2005/8/layout/arrow6"/>
    <dgm:cxn modelId="{6933861E-CC69-4840-9DA1-18E74CDA502E}" type="presOf" srcId="{DD11AB5A-124F-429B-B0C0-D845DC2CF211}" destId="{7F34B4DF-CC41-4313-AF32-4A68A4044EB5}" srcOrd="0" destOrd="0" presId="urn:microsoft.com/office/officeart/2005/8/layout/arrow6"/>
    <dgm:cxn modelId="{22ABE3BC-BF8D-4210-9E4E-6F1FDA269675}" srcId="{DD11AB5A-124F-429B-B0C0-D845DC2CF211}" destId="{96A5A43C-5144-4BCD-93B5-262004ABF315}" srcOrd="1" destOrd="0" parTransId="{13E7A494-3909-4E04-AB02-59D7FFFF3ECD}" sibTransId="{A20C9D04-B8E9-4CEA-8D5E-FAAC965406E9}"/>
    <dgm:cxn modelId="{7BFB08D1-9BFD-4692-B2EC-F263B32B6E9A}" type="presOf" srcId="{96A5A43C-5144-4BCD-93B5-262004ABF315}" destId="{99D0C2E5-6B03-405C-97D9-2D557EE3D216}" srcOrd="0" destOrd="0" presId="urn:microsoft.com/office/officeart/2005/8/layout/arrow6"/>
    <dgm:cxn modelId="{755BBA98-6750-4600-8752-3AF8F1A23DF3}" srcId="{DD11AB5A-124F-429B-B0C0-D845DC2CF211}" destId="{2757C920-AC6E-48E8-94B2-A2A0D14224E9}" srcOrd="0" destOrd="0" parTransId="{9CB2E4EE-CB51-466A-8882-121583C2D971}" sibTransId="{2F039AF3-6464-44AF-BB4F-EE387D893CFA}"/>
    <dgm:cxn modelId="{5C1A7B34-060A-420B-B4EC-B6AEDC08DA29}" type="presParOf" srcId="{7F34B4DF-CC41-4313-AF32-4A68A4044EB5}" destId="{2F7AFF11-92E9-493E-BB59-795342AF4F56}" srcOrd="0" destOrd="0" presId="urn:microsoft.com/office/officeart/2005/8/layout/arrow6"/>
    <dgm:cxn modelId="{A296204C-8911-4684-815E-2D38F71CE668}" type="presParOf" srcId="{7F34B4DF-CC41-4313-AF32-4A68A4044EB5}" destId="{35CB4819-A2CE-4271-A57E-15884CEC8E2D}" srcOrd="1" destOrd="0" presId="urn:microsoft.com/office/officeart/2005/8/layout/arrow6"/>
    <dgm:cxn modelId="{350DF5DB-52A3-4BF8-B585-DA41D85C4DCD}" type="presParOf" srcId="{7F34B4DF-CC41-4313-AF32-4A68A4044EB5}" destId="{99D0C2E5-6B03-405C-97D9-2D557EE3D216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4CBE62B-A63A-CC4B-B5BA-279DF5493C78}" type="doc">
      <dgm:prSet loTypeId="urn:microsoft.com/office/officeart/2005/8/layout/arrow4" loCatId="process" qsTypeId="urn:microsoft.com/office/officeart/2005/8/quickstyle/simple4" qsCatId="simple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F57727A8-4F32-064A-9639-52893645D980}">
      <dgm:prSet phldrT="[Text]"/>
      <dgm:spPr/>
      <dgm:t>
        <a:bodyPr/>
        <a:lstStyle/>
        <a:p>
          <a:r>
            <a:rPr lang="en-US" dirty="0" err="1" smtClean="0">
              <a:solidFill>
                <a:schemeClr val="tx2">
                  <a:lumMod val="75000"/>
                </a:schemeClr>
              </a:solidFill>
            </a:rPr>
            <a:t>Empregados</a:t>
          </a:r>
          <a:r>
            <a:rPr lang="en-US" dirty="0" smtClean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en-US" dirty="0" err="1" smtClean="0">
              <a:solidFill>
                <a:schemeClr val="tx2">
                  <a:lumMod val="75000"/>
                </a:schemeClr>
              </a:solidFill>
            </a:rPr>
            <a:t>altamente</a:t>
          </a:r>
          <a:r>
            <a:rPr lang="en-US" dirty="0" smtClean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en-US" dirty="0" err="1" smtClean="0">
              <a:solidFill>
                <a:schemeClr val="tx2">
                  <a:lumMod val="75000"/>
                </a:schemeClr>
              </a:solidFill>
            </a:rPr>
            <a:t>qualificados</a:t>
          </a:r>
          <a:r>
            <a:rPr lang="en-US" dirty="0" smtClean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en-US" dirty="0" err="1" smtClean="0">
              <a:solidFill>
                <a:schemeClr val="tx2">
                  <a:lumMod val="75000"/>
                </a:schemeClr>
              </a:solidFill>
            </a:rPr>
            <a:t>são</a:t>
          </a:r>
          <a:r>
            <a:rPr lang="en-US" dirty="0" smtClean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en-US" dirty="0" err="1" smtClean="0">
              <a:solidFill>
                <a:schemeClr val="tx2">
                  <a:lumMod val="75000"/>
                </a:schemeClr>
              </a:solidFill>
            </a:rPr>
            <a:t>contratados</a:t>
          </a:r>
          <a:r>
            <a:rPr lang="en-US" dirty="0" smtClean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en-US" dirty="0" err="1" smtClean="0">
              <a:solidFill>
                <a:schemeClr val="tx2">
                  <a:lumMod val="75000"/>
                </a:schemeClr>
              </a:solidFill>
            </a:rPr>
            <a:t>diretamente</a:t>
          </a:r>
          <a:r>
            <a:rPr lang="en-US" dirty="0" smtClean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en-US" dirty="0" err="1" smtClean="0">
              <a:solidFill>
                <a:schemeClr val="tx2">
                  <a:lumMod val="75000"/>
                </a:schemeClr>
              </a:solidFill>
            </a:rPr>
            <a:t>pelas</a:t>
          </a:r>
          <a:r>
            <a:rPr lang="en-US" dirty="0" smtClean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en-US" dirty="0" err="1" smtClean="0">
              <a:solidFill>
                <a:schemeClr val="tx2">
                  <a:lumMod val="75000"/>
                </a:schemeClr>
              </a:solidFill>
            </a:rPr>
            <a:t>grandes</a:t>
          </a:r>
          <a:r>
            <a:rPr lang="en-US" dirty="0" smtClean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en-US" dirty="0" err="1" smtClean="0">
              <a:solidFill>
                <a:schemeClr val="tx2">
                  <a:lumMod val="75000"/>
                </a:schemeClr>
              </a:solidFill>
            </a:rPr>
            <a:t>empresas</a:t>
          </a:r>
          <a:r>
            <a:rPr lang="en-US" dirty="0" smtClean="0">
              <a:solidFill>
                <a:schemeClr val="tx2">
                  <a:lumMod val="75000"/>
                </a:schemeClr>
              </a:solidFill>
            </a:rPr>
            <a:t> e </a:t>
          </a:r>
          <a:r>
            <a:rPr lang="en-US" dirty="0" err="1" smtClean="0">
              <a:solidFill>
                <a:schemeClr val="tx2">
                  <a:lumMod val="75000"/>
                </a:schemeClr>
              </a:solidFill>
            </a:rPr>
            <a:t>mantêm</a:t>
          </a:r>
          <a:r>
            <a:rPr lang="en-US" dirty="0" smtClean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en-US" dirty="0" err="1" smtClean="0">
              <a:solidFill>
                <a:schemeClr val="tx2">
                  <a:lumMod val="75000"/>
                </a:schemeClr>
              </a:solidFill>
            </a:rPr>
            <a:t>suas</a:t>
          </a:r>
          <a:r>
            <a:rPr lang="en-US" dirty="0" smtClean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en-US" dirty="0" err="1" smtClean="0">
              <a:solidFill>
                <a:schemeClr val="tx2">
                  <a:lumMod val="75000"/>
                </a:schemeClr>
              </a:solidFill>
            </a:rPr>
            <a:t>garantias</a:t>
          </a:r>
          <a:r>
            <a:rPr lang="en-US" dirty="0" smtClean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en-US" dirty="0" err="1" smtClean="0">
              <a:solidFill>
                <a:schemeClr val="tx2">
                  <a:lumMod val="75000"/>
                </a:schemeClr>
              </a:solidFill>
            </a:rPr>
            <a:t>trabalhistas</a:t>
          </a:r>
          <a:r>
            <a:rPr lang="en-US" dirty="0" smtClean="0">
              <a:solidFill>
                <a:schemeClr val="tx2">
                  <a:lumMod val="75000"/>
                </a:schemeClr>
              </a:solidFill>
            </a:rPr>
            <a:t>.</a:t>
          </a:r>
          <a:endParaRPr lang="en-US" dirty="0">
            <a:solidFill>
              <a:schemeClr val="tx2">
                <a:lumMod val="75000"/>
              </a:schemeClr>
            </a:solidFill>
          </a:endParaRPr>
        </a:p>
      </dgm:t>
    </dgm:pt>
    <dgm:pt modelId="{1D93C42A-8EA4-8C4B-A584-F9DEAE61A6D2}" type="parTrans" cxnId="{8656A7C6-C75D-DD46-A9F8-37DC133CF6CA}">
      <dgm:prSet/>
      <dgm:spPr/>
      <dgm:t>
        <a:bodyPr/>
        <a:lstStyle/>
        <a:p>
          <a:endParaRPr lang="en-US"/>
        </a:p>
      </dgm:t>
    </dgm:pt>
    <dgm:pt modelId="{B40FC439-D10B-1A47-A6FB-443C96C8A901}" type="sibTrans" cxnId="{8656A7C6-C75D-DD46-A9F8-37DC133CF6CA}">
      <dgm:prSet/>
      <dgm:spPr/>
      <dgm:t>
        <a:bodyPr/>
        <a:lstStyle/>
        <a:p>
          <a:endParaRPr lang="en-US"/>
        </a:p>
      </dgm:t>
    </dgm:pt>
    <dgm:pt modelId="{BE8D5606-F2F2-F642-AE9D-07ADFBF48E65}">
      <dgm:prSet phldrT="[Text]"/>
      <dgm:spPr/>
      <dgm:t>
        <a:bodyPr/>
        <a:lstStyle/>
        <a:p>
          <a:r>
            <a:rPr lang="en-US" dirty="0" err="1" smtClean="0">
              <a:solidFill>
                <a:schemeClr val="accent3">
                  <a:lumMod val="60000"/>
                  <a:lumOff val="40000"/>
                </a:schemeClr>
              </a:solidFill>
            </a:rPr>
            <a:t>Trabalhadores</a:t>
          </a:r>
          <a:r>
            <a:rPr lang="en-US" dirty="0" smtClean="0">
              <a:solidFill>
                <a:schemeClr val="accent3">
                  <a:lumMod val="60000"/>
                  <a:lumOff val="40000"/>
                </a:schemeClr>
              </a:solidFill>
            </a:rPr>
            <a:t> de </a:t>
          </a:r>
          <a:r>
            <a:rPr lang="en-US" dirty="0" err="1" smtClean="0">
              <a:solidFill>
                <a:schemeClr val="accent3">
                  <a:lumMod val="60000"/>
                  <a:lumOff val="40000"/>
                </a:schemeClr>
              </a:solidFill>
            </a:rPr>
            <a:t>baixa</a:t>
          </a:r>
          <a:r>
            <a:rPr lang="en-US" dirty="0" smtClean="0">
              <a:solidFill>
                <a:schemeClr val="accent3">
                  <a:lumMod val="60000"/>
                  <a:lumOff val="40000"/>
                </a:schemeClr>
              </a:solidFill>
            </a:rPr>
            <a:t> </a:t>
          </a:r>
          <a:r>
            <a:rPr lang="en-US" dirty="0" err="1" smtClean="0">
              <a:solidFill>
                <a:schemeClr val="accent3">
                  <a:lumMod val="60000"/>
                  <a:lumOff val="40000"/>
                </a:schemeClr>
              </a:solidFill>
            </a:rPr>
            <a:t>qualificação</a:t>
          </a:r>
          <a:r>
            <a:rPr lang="en-US" dirty="0" smtClean="0">
              <a:solidFill>
                <a:schemeClr val="accent3">
                  <a:lumMod val="60000"/>
                  <a:lumOff val="40000"/>
                </a:schemeClr>
              </a:solidFill>
            </a:rPr>
            <a:t> </a:t>
          </a:r>
          <a:r>
            <a:rPr lang="en-US" dirty="0" err="1" smtClean="0">
              <a:solidFill>
                <a:schemeClr val="accent3">
                  <a:lumMod val="60000"/>
                  <a:lumOff val="40000"/>
                </a:schemeClr>
              </a:solidFill>
            </a:rPr>
            <a:t>perdem</a:t>
          </a:r>
          <a:r>
            <a:rPr lang="en-US" dirty="0" smtClean="0">
              <a:solidFill>
                <a:schemeClr val="accent3">
                  <a:lumMod val="60000"/>
                  <a:lumOff val="40000"/>
                </a:schemeClr>
              </a:solidFill>
            </a:rPr>
            <a:t> </a:t>
          </a:r>
          <a:r>
            <a:rPr lang="en-US" dirty="0" err="1" smtClean="0">
              <a:solidFill>
                <a:schemeClr val="accent3">
                  <a:lumMod val="60000"/>
                  <a:lumOff val="40000"/>
                </a:schemeClr>
              </a:solidFill>
            </a:rPr>
            <a:t>suas</a:t>
          </a:r>
          <a:r>
            <a:rPr lang="en-US" dirty="0" smtClean="0">
              <a:solidFill>
                <a:schemeClr val="accent3">
                  <a:lumMod val="60000"/>
                  <a:lumOff val="40000"/>
                </a:schemeClr>
              </a:solidFill>
            </a:rPr>
            <a:t> </a:t>
          </a:r>
          <a:r>
            <a:rPr lang="en-US" dirty="0" err="1" smtClean="0">
              <a:solidFill>
                <a:schemeClr val="accent3">
                  <a:lumMod val="60000"/>
                  <a:lumOff val="40000"/>
                </a:schemeClr>
              </a:solidFill>
            </a:rPr>
            <a:t>garantias</a:t>
          </a:r>
          <a:r>
            <a:rPr lang="en-US" dirty="0" smtClean="0">
              <a:solidFill>
                <a:schemeClr val="accent3">
                  <a:lumMod val="60000"/>
                  <a:lumOff val="40000"/>
                </a:schemeClr>
              </a:solidFill>
            </a:rPr>
            <a:t> </a:t>
          </a:r>
          <a:r>
            <a:rPr lang="en-US" dirty="0" err="1" smtClean="0">
              <a:solidFill>
                <a:schemeClr val="accent3">
                  <a:lumMod val="60000"/>
                  <a:lumOff val="40000"/>
                </a:schemeClr>
              </a:solidFill>
            </a:rPr>
            <a:t>trabalhistas</a:t>
          </a:r>
          <a:r>
            <a:rPr lang="en-US" dirty="0" smtClean="0">
              <a:solidFill>
                <a:schemeClr val="accent3">
                  <a:lumMod val="60000"/>
                  <a:lumOff val="40000"/>
                </a:schemeClr>
              </a:solidFill>
            </a:rPr>
            <a:t> e </a:t>
          </a:r>
          <a:r>
            <a:rPr lang="en-US" dirty="0" err="1" smtClean="0">
              <a:solidFill>
                <a:schemeClr val="accent3">
                  <a:lumMod val="60000"/>
                  <a:lumOff val="40000"/>
                </a:schemeClr>
              </a:solidFill>
            </a:rPr>
            <a:t>sofrem</a:t>
          </a:r>
          <a:r>
            <a:rPr lang="en-US" dirty="0" smtClean="0">
              <a:solidFill>
                <a:schemeClr val="accent3">
                  <a:lumMod val="60000"/>
                  <a:lumOff val="40000"/>
                </a:schemeClr>
              </a:solidFill>
            </a:rPr>
            <a:t> com a </a:t>
          </a:r>
          <a:r>
            <a:rPr lang="en-US" dirty="0" err="1" smtClean="0">
              <a:solidFill>
                <a:schemeClr val="accent3">
                  <a:lumMod val="60000"/>
                  <a:lumOff val="40000"/>
                </a:schemeClr>
              </a:solidFill>
            </a:rPr>
            <a:t>mobilidade</a:t>
          </a:r>
          <a:r>
            <a:rPr lang="en-US" dirty="0" smtClean="0">
              <a:solidFill>
                <a:schemeClr val="accent3">
                  <a:lumMod val="60000"/>
                  <a:lumOff val="40000"/>
                </a:schemeClr>
              </a:solidFill>
            </a:rPr>
            <a:t> </a:t>
          </a:r>
          <a:r>
            <a:rPr lang="en-US" dirty="0" err="1" smtClean="0">
              <a:solidFill>
                <a:schemeClr val="accent3">
                  <a:lumMod val="60000"/>
                  <a:lumOff val="40000"/>
                </a:schemeClr>
              </a:solidFill>
            </a:rPr>
            <a:t>laboral</a:t>
          </a:r>
          <a:r>
            <a:rPr lang="en-US" dirty="0" smtClean="0">
              <a:solidFill>
                <a:schemeClr val="accent3">
                  <a:lumMod val="60000"/>
                  <a:lumOff val="40000"/>
                </a:schemeClr>
              </a:solidFill>
            </a:rPr>
            <a:t>.</a:t>
          </a:r>
          <a:endParaRPr lang="en-US" dirty="0">
            <a:solidFill>
              <a:schemeClr val="accent3">
                <a:lumMod val="60000"/>
                <a:lumOff val="40000"/>
              </a:schemeClr>
            </a:solidFill>
          </a:endParaRPr>
        </a:p>
      </dgm:t>
    </dgm:pt>
    <dgm:pt modelId="{8F58C1A2-2E9E-244F-99A5-6F934E87ECD0}" type="parTrans" cxnId="{5AD15477-9998-854E-BE6A-9247DCB1F5E7}">
      <dgm:prSet/>
      <dgm:spPr/>
      <dgm:t>
        <a:bodyPr/>
        <a:lstStyle/>
        <a:p>
          <a:endParaRPr lang="en-US"/>
        </a:p>
      </dgm:t>
    </dgm:pt>
    <dgm:pt modelId="{B5AAC07A-0B9D-7047-A2E6-635A9B0E1FAC}" type="sibTrans" cxnId="{5AD15477-9998-854E-BE6A-9247DCB1F5E7}">
      <dgm:prSet/>
      <dgm:spPr/>
      <dgm:t>
        <a:bodyPr/>
        <a:lstStyle/>
        <a:p>
          <a:endParaRPr lang="en-US"/>
        </a:p>
      </dgm:t>
    </dgm:pt>
    <dgm:pt modelId="{B24C2903-23EC-DB4D-BBFD-F9A03AC84930}" type="pres">
      <dgm:prSet presAssocID="{F4CBE62B-A63A-CC4B-B5BA-279DF5493C78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98D363E-C4BD-664D-87C2-306E5C54B585}" type="pres">
      <dgm:prSet presAssocID="{F57727A8-4F32-064A-9639-52893645D980}" presName="upArrow" presStyleLbl="node1" presStyleIdx="0" presStyleCnt="2"/>
      <dgm:spPr/>
    </dgm:pt>
    <dgm:pt modelId="{FA1C1FB9-9B14-1040-8DBB-2CAE946D3356}" type="pres">
      <dgm:prSet presAssocID="{F57727A8-4F32-064A-9639-52893645D980}" presName="upArrowText" presStyleLbl="revTx" presStyleIdx="0" presStyleCnt="2" custLinFactNeighborX="1860" custLinFactNeighborY="2484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9CC54A-1100-A243-B21F-F29E5E8FE796}" type="pres">
      <dgm:prSet presAssocID="{BE8D5606-F2F2-F642-AE9D-07ADFBF48E65}" presName="downArrow" presStyleLbl="node1" presStyleIdx="1" presStyleCnt="2"/>
      <dgm:spPr/>
    </dgm:pt>
    <dgm:pt modelId="{497D88FB-806D-BD45-831C-6D78ADCE753C}" type="pres">
      <dgm:prSet presAssocID="{BE8D5606-F2F2-F642-AE9D-07ADFBF48E65}" presName="downArrowText" presStyleLbl="revTx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C574FB1-7973-5743-8BE6-0F7E2D970AB0}" type="presOf" srcId="{BE8D5606-F2F2-F642-AE9D-07ADFBF48E65}" destId="{497D88FB-806D-BD45-831C-6D78ADCE753C}" srcOrd="0" destOrd="0" presId="urn:microsoft.com/office/officeart/2005/8/layout/arrow4"/>
    <dgm:cxn modelId="{62F3D1DC-3640-4F49-8796-6D486B619306}" type="presOf" srcId="{F4CBE62B-A63A-CC4B-B5BA-279DF5493C78}" destId="{B24C2903-23EC-DB4D-BBFD-F9A03AC84930}" srcOrd="0" destOrd="0" presId="urn:microsoft.com/office/officeart/2005/8/layout/arrow4"/>
    <dgm:cxn modelId="{8656A7C6-C75D-DD46-A9F8-37DC133CF6CA}" srcId="{F4CBE62B-A63A-CC4B-B5BA-279DF5493C78}" destId="{F57727A8-4F32-064A-9639-52893645D980}" srcOrd="0" destOrd="0" parTransId="{1D93C42A-8EA4-8C4B-A584-F9DEAE61A6D2}" sibTransId="{B40FC439-D10B-1A47-A6FB-443C96C8A901}"/>
    <dgm:cxn modelId="{5AD15477-9998-854E-BE6A-9247DCB1F5E7}" srcId="{F4CBE62B-A63A-CC4B-B5BA-279DF5493C78}" destId="{BE8D5606-F2F2-F642-AE9D-07ADFBF48E65}" srcOrd="1" destOrd="0" parTransId="{8F58C1A2-2E9E-244F-99A5-6F934E87ECD0}" sibTransId="{B5AAC07A-0B9D-7047-A2E6-635A9B0E1FAC}"/>
    <dgm:cxn modelId="{DEC648FE-003C-A246-BB05-9DE042C69408}" type="presOf" srcId="{F57727A8-4F32-064A-9639-52893645D980}" destId="{FA1C1FB9-9B14-1040-8DBB-2CAE946D3356}" srcOrd="0" destOrd="0" presId="urn:microsoft.com/office/officeart/2005/8/layout/arrow4"/>
    <dgm:cxn modelId="{1E3909DD-A6A3-E04D-ACE8-4412957E0031}" type="presParOf" srcId="{B24C2903-23EC-DB4D-BBFD-F9A03AC84930}" destId="{698D363E-C4BD-664D-87C2-306E5C54B585}" srcOrd="0" destOrd="0" presId="urn:microsoft.com/office/officeart/2005/8/layout/arrow4"/>
    <dgm:cxn modelId="{F6E3DD91-8892-B745-B242-61414208E590}" type="presParOf" srcId="{B24C2903-23EC-DB4D-BBFD-F9A03AC84930}" destId="{FA1C1FB9-9B14-1040-8DBB-2CAE946D3356}" srcOrd="1" destOrd="0" presId="urn:microsoft.com/office/officeart/2005/8/layout/arrow4"/>
    <dgm:cxn modelId="{653C3C7F-B7E1-B643-8A46-A4C044230C7B}" type="presParOf" srcId="{B24C2903-23EC-DB4D-BBFD-F9A03AC84930}" destId="{7C9CC54A-1100-A243-B21F-F29E5E8FE796}" srcOrd="2" destOrd="0" presId="urn:microsoft.com/office/officeart/2005/8/layout/arrow4"/>
    <dgm:cxn modelId="{33C0647E-CCFA-4740-A761-452B1A3FFB8A}" type="presParOf" srcId="{B24C2903-23EC-DB4D-BBFD-F9A03AC84930}" destId="{497D88FB-806D-BD45-831C-6D78ADCE753C}" srcOrd="3" destOrd="0" presId="urn:microsoft.com/office/officeart/2005/8/layout/arrow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D24570C-3ADC-4959-A83C-691D7495BB83}">
      <dsp:nvSpPr>
        <dsp:cNvPr id="0" name=""/>
        <dsp:cNvSpPr/>
      </dsp:nvSpPr>
      <dsp:spPr>
        <a:xfrm>
          <a:off x="685799" y="0"/>
          <a:ext cx="7772400" cy="4632960"/>
        </a:xfrm>
        <a:prstGeom prst="rightArrow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8EDEF6-1DB2-4862-BD13-49E77B7AB5CA}">
      <dsp:nvSpPr>
        <dsp:cNvPr id="0" name=""/>
        <dsp:cNvSpPr/>
      </dsp:nvSpPr>
      <dsp:spPr>
        <a:xfrm>
          <a:off x="4018" y="1389887"/>
          <a:ext cx="1756916" cy="1853184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 smtClean="0"/>
            <a:t>Produção horizontalizada</a:t>
          </a:r>
          <a:endParaRPr lang="pt-BR" sz="1700" kern="1200" dirty="0"/>
        </a:p>
      </dsp:txBody>
      <dsp:txXfrm>
        <a:off x="4018" y="1389887"/>
        <a:ext cx="1756916" cy="1853184"/>
      </dsp:txXfrm>
    </dsp:sp>
    <dsp:sp modelId="{A5587E04-8DB8-48B7-ADB5-0E267889BA06}">
      <dsp:nvSpPr>
        <dsp:cNvPr id="0" name=""/>
        <dsp:cNvSpPr/>
      </dsp:nvSpPr>
      <dsp:spPr>
        <a:xfrm>
          <a:off x="1848780" y="1389887"/>
          <a:ext cx="1756916" cy="1853184"/>
        </a:xfrm>
        <a:prstGeom prst="roundRect">
          <a:avLst/>
        </a:prstGeom>
        <a:solidFill>
          <a:schemeClr val="accent3"/>
        </a:solidFill>
        <a:ln w="15875" cap="flat" cmpd="sng" algn="ctr">
          <a:solidFill>
            <a:schemeClr val="lt1"/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 smtClean="0"/>
            <a:t>Produção enxuta e pronto atendimento (</a:t>
          </a:r>
          <a:r>
            <a:rPr lang="pt-BR" sz="1700" i="1" kern="1200" dirty="0" err="1" smtClean="0"/>
            <a:t>just</a:t>
          </a:r>
          <a:r>
            <a:rPr lang="pt-BR" sz="1700" i="1" kern="1200" dirty="0" smtClean="0"/>
            <a:t> in time</a:t>
          </a:r>
          <a:r>
            <a:rPr lang="pt-BR" sz="1700" kern="1200" dirty="0" smtClean="0"/>
            <a:t>)</a:t>
          </a:r>
          <a:endParaRPr lang="pt-BR" sz="1700" kern="1200" dirty="0"/>
        </a:p>
      </dsp:txBody>
      <dsp:txXfrm>
        <a:off x="1848780" y="1389887"/>
        <a:ext cx="1756916" cy="1853184"/>
      </dsp:txXfrm>
    </dsp:sp>
    <dsp:sp modelId="{E84D49E6-1A2C-42F9-A2BC-5BDC8A7B79A9}">
      <dsp:nvSpPr>
        <dsp:cNvPr id="0" name=""/>
        <dsp:cNvSpPr/>
      </dsp:nvSpPr>
      <dsp:spPr>
        <a:xfrm>
          <a:off x="3693541" y="1389887"/>
          <a:ext cx="1756916" cy="1853184"/>
        </a:xfrm>
        <a:prstGeom prst="roundRect">
          <a:avLst/>
        </a:prstGeom>
        <a:gradFill rotWithShape="1">
          <a:gsLst>
            <a:gs pos="0">
              <a:schemeClr val="accent6">
                <a:shade val="63000"/>
              </a:schemeClr>
            </a:gs>
            <a:gs pos="30000">
              <a:schemeClr val="accent6">
                <a:shade val="90000"/>
                <a:satMod val="110000"/>
              </a:schemeClr>
            </a:gs>
            <a:gs pos="45000">
              <a:schemeClr val="accent6">
                <a:shade val="100000"/>
                <a:satMod val="118000"/>
              </a:schemeClr>
            </a:gs>
            <a:gs pos="55000">
              <a:schemeClr val="accent6">
                <a:shade val="100000"/>
                <a:satMod val="118000"/>
              </a:schemeClr>
            </a:gs>
            <a:gs pos="73000">
              <a:schemeClr val="accent6">
                <a:shade val="90000"/>
                <a:satMod val="110000"/>
              </a:schemeClr>
            </a:gs>
            <a:gs pos="100000">
              <a:schemeClr val="accent6">
                <a:shade val="63000"/>
              </a:schemeClr>
            </a:gs>
          </a:gsLst>
          <a:lin ang="950000" scaled="1"/>
        </a:gradFill>
        <a:ln w="9525" cap="flat" cmpd="sng" algn="ctr">
          <a:solidFill>
            <a:schemeClr val="accent6"/>
          </a:solidFill>
          <a:prstDash val="solid"/>
        </a:ln>
        <a:effectLst>
          <a:outerShdw blurRad="50800" dist="41909" dir="5400000" rotWithShape="0">
            <a:srgbClr val="000000">
              <a:alpha val="40000"/>
            </a:srgbClr>
          </a:outerShdw>
        </a:effectLst>
      </dsp:spPr>
      <dsp:style>
        <a:lnRef idx="1">
          <a:schemeClr val="accent6"/>
        </a:lnRef>
        <a:fillRef idx="3">
          <a:schemeClr val="accent6"/>
        </a:fillRef>
        <a:effectRef idx="2">
          <a:schemeClr val="accent6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 smtClean="0"/>
            <a:t>Reforço às gerências de marketing e logística</a:t>
          </a:r>
          <a:endParaRPr lang="pt-BR" sz="1700" kern="1200" dirty="0"/>
        </a:p>
      </dsp:txBody>
      <dsp:txXfrm>
        <a:off x="3693541" y="1389887"/>
        <a:ext cx="1756916" cy="1853184"/>
      </dsp:txXfrm>
    </dsp:sp>
    <dsp:sp modelId="{CD5E0062-2DC3-487C-9D51-7E649D2309AB}">
      <dsp:nvSpPr>
        <dsp:cNvPr id="0" name=""/>
        <dsp:cNvSpPr/>
      </dsp:nvSpPr>
      <dsp:spPr>
        <a:xfrm>
          <a:off x="5538303" y="1389887"/>
          <a:ext cx="1756916" cy="1853184"/>
        </a:xfrm>
        <a:prstGeom prst="roundRect">
          <a:avLst/>
        </a:prstGeom>
        <a:gradFill rotWithShape="1">
          <a:gsLst>
            <a:gs pos="0">
              <a:schemeClr val="accent5">
                <a:shade val="63000"/>
              </a:schemeClr>
            </a:gs>
            <a:gs pos="30000">
              <a:schemeClr val="accent5">
                <a:shade val="90000"/>
                <a:satMod val="110000"/>
              </a:schemeClr>
            </a:gs>
            <a:gs pos="45000">
              <a:schemeClr val="accent5">
                <a:shade val="100000"/>
                <a:satMod val="118000"/>
              </a:schemeClr>
            </a:gs>
            <a:gs pos="55000">
              <a:schemeClr val="accent5">
                <a:shade val="100000"/>
                <a:satMod val="118000"/>
              </a:schemeClr>
            </a:gs>
            <a:gs pos="73000">
              <a:schemeClr val="accent5">
                <a:shade val="90000"/>
                <a:satMod val="110000"/>
              </a:schemeClr>
            </a:gs>
            <a:gs pos="100000">
              <a:schemeClr val="accent5">
                <a:shade val="63000"/>
              </a:schemeClr>
            </a:gs>
          </a:gsLst>
          <a:lin ang="950000" scaled="1"/>
        </a:gradFill>
        <a:ln w="9525" cap="flat" cmpd="sng" algn="ctr">
          <a:solidFill>
            <a:schemeClr val="accent5"/>
          </a:solidFill>
          <a:prstDash val="solid"/>
        </a:ln>
        <a:effectLst>
          <a:outerShdw blurRad="50800" dist="41909" dir="5400000" rotWithShape="0">
            <a:srgbClr val="000000">
              <a:alpha val="40000"/>
            </a:srgbClr>
          </a:outerShdw>
        </a:effectLst>
      </dsp:spPr>
      <dsp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 smtClean="0"/>
            <a:t>Qualidade total</a:t>
          </a:r>
          <a:endParaRPr lang="pt-BR" sz="1700" kern="1200" dirty="0"/>
        </a:p>
      </dsp:txBody>
      <dsp:txXfrm>
        <a:off x="5538303" y="1389887"/>
        <a:ext cx="1756916" cy="1853184"/>
      </dsp:txXfrm>
    </dsp:sp>
    <dsp:sp modelId="{9B82B5F2-8FFD-5B43-B08A-229AA592D646}">
      <dsp:nvSpPr>
        <dsp:cNvPr id="0" name=""/>
        <dsp:cNvSpPr/>
      </dsp:nvSpPr>
      <dsp:spPr>
        <a:xfrm>
          <a:off x="7383065" y="1389887"/>
          <a:ext cx="1756916" cy="1853184"/>
        </a:xfrm>
        <a:prstGeom prst="roundRect">
          <a:avLst/>
        </a:prstGeom>
        <a:gradFill rotWithShape="1">
          <a:gsLst>
            <a:gs pos="0">
              <a:schemeClr val="accent2">
                <a:shade val="63000"/>
              </a:schemeClr>
            </a:gs>
            <a:gs pos="30000">
              <a:schemeClr val="accent2">
                <a:shade val="90000"/>
                <a:satMod val="110000"/>
              </a:schemeClr>
            </a:gs>
            <a:gs pos="45000">
              <a:schemeClr val="accent2">
                <a:shade val="100000"/>
                <a:satMod val="118000"/>
              </a:schemeClr>
            </a:gs>
            <a:gs pos="55000">
              <a:schemeClr val="accent2">
                <a:shade val="100000"/>
                <a:satMod val="118000"/>
              </a:schemeClr>
            </a:gs>
            <a:gs pos="73000">
              <a:schemeClr val="accent2">
                <a:shade val="90000"/>
                <a:satMod val="110000"/>
              </a:schemeClr>
            </a:gs>
            <a:gs pos="100000">
              <a:schemeClr val="accent2"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38100" dir="5400000" rotWithShape="0">
            <a:srgbClr val="000000">
              <a:alpha val="58000"/>
            </a:srgbClr>
          </a:outerShdw>
        </a:effectLst>
        <a:scene3d>
          <a:camera prst="orthographicFront">
            <a:rot lat="0" lon="0" rev="0"/>
          </a:camera>
          <a:lightRig rig="flat" dir="t"/>
        </a:scene3d>
        <a:sp3d contourW="15875">
          <a:bevelT w="95250" h="127000"/>
          <a:contourClr>
            <a:schemeClr val="accent2">
              <a:shade val="30000"/>
            </a:schemeClr>
          </a:contourClr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 smtClean="0"/>
            <a:t>Euforia do consumo e “</a:t>
          </a:r>
          <a:r>
            <a:rPr lang="pt-BR" sz="1700" kern="1200" dirty="0" err="1" smtClean="0"/>
            <a:t>obsoletagem</a:t>
          </a:r>
          <a:r>
            <a:rPr lang="pt-BR" sz="1700" kern="1200" dirty="0" smtClean="0"/>
            <a:t> programada”</a:t>
          </a:r>
          <a:endParaRPr lang="pt-BR" sz="1700" kern="1200" dirty="0"/>
        </a:p>
      </dsp:txBody>
      <dsp:txXfrm>
        <a:off x="7383065" y="1389887"/>
        <a:ext cx="1756916" cy="1853184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4">
  <dgm:title val=""/>
  <dgm:desc val=""/>
  <dgm:catLst>
    <dgm:cat type="relationship" pri="8000"/>
    <dgm:cat type="process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b" for="ch" forName="upArrowText" refType="h" fact="0.48"/>
              <dgm:constr type="l" for="ch" forName="upArrowText" refType="w" refFor="ch" refForName="upArrow" fact="1.03"/>
            </dgm:constrLst>
          </dgm:if>
          <dgm:else name="Name4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b" for="ch" forName="upArrowText" refType="h" fact="0.48"/>
              <dgm:constr type="l" for="ch" forName="upArrowText" refType="w" refFor="ch" refForName="upArrow" fact="1.03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refFor="ch" refForName="downArrow" fact="0.3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 refType="w" refFor="ch" refForName="downArrow" fact="1.33"/>
            </dgm:constrLst>
          </dgm:else>
        </dgm:choose>
      </dgm:if>
      <dgm:else name="Name5">
        <dgm:choose name="Name6">
          <dgm:if name="Name7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t" for="ch" forName="upArrowText"/>
              <dgm:constr type="l" for="ch" forName="upArrowText" refType="w" fact="0.1"/>
            </dgm:constrLst>
          </dgm:if>
          <dgm:else name="Name8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t" for="ch" forName="upArrowText"/>
              <dgm:constr type="l" for="ch" forName="upArrowText" refType="w" fact="0.1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fact="0.57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/>
            </dgm:constrLst>
          </dgm:else>
        </dgm:choose>
      </dgm:else>
    </dgm:choose>
    <dgm:ruleLst/>
    <dgm:forEach name="Name9" axis="ch" ptType="node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chMax val="0"/>
          <dgm:bulletEnabled val="1"/>
        </dgm:varLst>
        <dgm:choose name="Name10">
          <dgm:if name="Name1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2">
            <dgm:choose name="Name13">
              <dgm:if name="Name14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15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  <dgm:forEach name="Name16" axis="ch" ptType="node" st="2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chMax val="0"/>
          <dgm:bulletEnabled val="1"/>
        </dgm:varLst>
        <dgm:choose name="Name17">
          <dgm:if name="Name18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9">
            <dgm:choose name="Name20">
              <dgm:if name="Name21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22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4000">
                <a:schemeClr val="accent1">
                  <a:lumMod val="60000"/>
                  <a:lumOff val="40000"/>
                </a:schemeClr>
              </a:gs>
              <a:gs pos="83000">
                <a:schemeClr val="accent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b="1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41000">
                <a:schemeClr val="accent1">
                  <a:alpha val="0"/>
                </a:schemeClr>
              </a:gs>
              <a:gs pos="57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alpha val="0"/>
                </a:schemeClr>
              </a:gs>
            </a:gsLst>
            <a:lin ang="6000000" scaled="0"/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b="1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0" y="5545932"/>
            <a:ext cx="9146383" cy="1314449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33337 h 1214437"/>
              <a:gd name="connsiteX1" fmla="*/ 6305550 w 9134475"/>
              <a:gd name="connsiteY1" fmla="*/ 1100137 h 1214437"/>
              <a:gd name="connsiteX2" fmla="*/ 9044270 w 9134475"/>
              <a:gd name="connsiteY2" fmla="*/ 0 h 1214437"/>
              <a:gd name="connsiteX3" fmla="*/ 9134475 w 9134475"/>
              <a:gd name="connsiteY3" fmla="*/ 1214437 h 1214437"/>
              <a:gd name="connsiteX4" fmla="*/ 0 w 9134475"/>
              <a:gd name="connsiteY4" fmla="*/ 1214437 h 1214437"/>
              <a:gd name="connsiteX5" fmla="*/ 0 w 9134475"/>
              <a:gd name="connsiteY5" fmla="*/ 33337 h 1214437"/>
              <a:gd name="connsiteX0" fmla="*/ 0 w 9134475"/>
              <a:gd name="connsiteY0" fmla="*/ 130968 h 1312068"/>
              <a:gd name="connsiteX1" fmla="*/ 6305550 w 9134475"/>
              <a:gd name="connsiteY1" fmla="*/ 1197768 h 1312068"/>
              <a:gd name="connsiteX2" fmla="*/ 9113111 w 9134475"/>
              <a:gd name="connsiteY2" fmla="*/ 0 h 1312068"/>
              <a:gd name="connsiteX3" fmla="*/ 9134475 w 9134475"/>
              <a:gd name="connsiteY3" fmla="*/ 1312068 h 1312068"/>
              <a:gd name="connsiteX4" fmla="*/ 0 w 9134475"/>
              <a:gd name="connsiteY4" fmla="*/ 1312068 h 1312068"/>
              <a:gd name="connsiteX5" fmla="*/ 0 w 9134475"/>
              <a:gd name="connsiteY5" fmla="*/ 130968 h 1312068"/>
              <a:gd name="connsiteX0" fmla="*/ 0 w 9113111"/>
              <a:gd name="connsiteY0" fmla="*/ 130968 h 1312068"/>
              <a:gd name="connsiteX1" fmla="*/ 6305550 w 9113111"/>
              <a:gd name="connsiteY1" fmla="*/ 1197768 h 1312068"/>
              <a:gd name="connsiteX2" fmla="*/ 9113111 w 9113111"/>
              <a:gd name="connsiteY2" fmla="*/ 0 h 1312068"/>
              <a:gd name="connsiteX3" fmla="*/ 8958813 w 9113111"/>
              <a:gd name="connsiteY3" fmla="*/ 1009649 h 1312068"/>
              <a:gd name="connsiteX4" fmla="*/ 0 w 9113111"/>
              <a:gd name="connsiteY4" fmla="*/ 1312068 h 1312068"/>
              <a:gd name="connsiteX5" fmla="*/ 0 w 9113111"/>
              <a:gd name="connsiteY5" fmla="*/ 130968 h 1312068"/>
              <a:gd name="connsiteX0" fmla="*/ 0 w 9117860"/>
              <a:gd name="connsiteY0" fmla="*/ 130968 h 1314449"/>
              <a:gd name="connsiteX1" fmla="*/ 6305550 w 9117860"/>
              <a:gd name="connsiteY1" fmla="*/ 1197768 h 1314449"/>
              <a:gd name="connsiteX2" fmla="*/ 9113111 w 9117860"/>
              <a:gd name="connsiteY2" fmla="*/ 0 h 1314449"/>
              <a:gd name="connsiteX3" fmla="*/ 9117860 w 9117860"/>
              <a:gd name="connsiteY3" fmla="*/ 1314449 h 1314449"/>
              <a:gd name="connsiteX4" fmla="*/ 0 w 9117860"/>
              <a:gd name="connsiteY4" fmla="*/ 1312068 h 1314449"/>
              <a:gd name="connsiteX5" fmla="*/ 0 w 9117860"/>
              <a:gd name="connsiteY5" fmla="*/ 130968 h 1314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17860" h="1314449">
                <a:moveTo>
                  <a:pt x="0" y="130968"/>
                </a:moveTo>
                <a:lnTo>
                  <a:pt x="6305550" y="1197768"/>
                </a:lnTo>
                <a:lnTo>
                  <a:pt x="9113111" y="0"/>
                </a:lnTo>
                <a:lnTo>
                  <a:pt x="9117860" y="1314449"/>
                </a:lnTo>
                <a:lnTo>
                  <a:pt x="0" y="1312068"/>
                </a:lnTo>
                <a:lnTo>
                  <a:pt x="0" y="130968"/>
                </a:lnTo>
                <a:close/>
              </a:path>
            </a:pathLst>
          </a:cu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50000">
                <a:schemeClr val="accent3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b="1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0" y="1676400"/>
            <a:ext cx="3886200" cy="1524000"/>
          </a:xfrm>
        </p:spPr>
        <p:txBody>
          <a:bodyPr anchor="b" anchorCtr="0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203574"/>
            <a:ext cx="3886200" cy="1825625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5262465"/>
            <a:ext cx="9144000" cy="7464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130" y="5502670"/>
            <a:ext cx="9144066" cy="1271150"/>
          </a:xfrm>
          <a:custGeom>
            <a:avLst/>
            <a:gdLst>
              <a:gd name="connsiteX0" fmla="*/ 9331 w 9144000"/>
              <a:gd name="connsiteY0" fmla="*/ 111968 h 1278294"/>
              <a:gd name="connsiteX1" fmla="*/ 6288833 w 9144000"/>
              <a:gd name="connsiteY1" fmla="*/ 1194319 h 1278294"/>
              <a:gd name="connsiteX2" fmla="*/ 9144000 w 9144000"/>
              <a:gd name="connsiteY2" fmla="*/ 0 h 1278294"/>
              <a:gd name="connsiteX3" fmla="*/ 9144000 w 9144000"/>
              <a:gd name="connsiteY3" fmla="*/ 83976 h 1278294"/>
              <a:gd name="connsiteX4" fmla="*/ 6279502 w 9144000"/>
              <a:gd name="connsiteY4" fmla="*/ 1278294 h 1278294"/>
              <a:gd name="connsiteX5" fmla="*/ 0 w 9144000"/>
              <a:gd name="connsiteY5" fmla="*/ 195943 h 1278294"/>
              <a:gd name="connsiteX6" fmla="*/ 9331 w 9144000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71644 w 9134669"/>
              <a:gd name="connsiteY5" fmla="*/ 388824 h 1278294"/>
              <a:gd name="connsiteX6" fmla="*/ 0 w 9134669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94 w 9134669"/>
              <a:gd name="connsiteY5" fmla="*/ 195943 h 1278294"/>
              <a:gd name="connsiteX6" fmla="*/ 0 w 9134669"/>
              <a:gd name="connsiteY6" fmla="*/ 111968 h 1278294"/>
              <a:gd name="connsiteX0" fmla="*/ 49877 w 9134540"/>
              <a:gd name="connsiteY0" fmla="*/ 42912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49877 w 9134540"/>
              <a:gd name="connsiteY6" fmla="*/ 42912 h 1278294"/>
              <a:gd name="connsiteX0" fmla="*/ 2252 w 9134540"/>
              <a:gd name="connsiteY0" fmla="*/ 116731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279373 w 9134540"/>
              <a:gd name="connsiteY1" fmla="*/ 1234801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307948 w 9134540"/>
              <a:gd name="connsiteY1" fmla="*/ 1189558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28287"/>
              <a:gd name="connsiteX1" fmla="*/ 6307948 w 9134540"/>
              <a:gd name="connsiteY1" fmla="*/ 1189558 h 1228287"/>
              <a:gd name="connsiteX2" fmla="*/ 9134540 w 9134540"/>
              <a:gd name="connsiteY2" fmla="*/ 0 h 1228287"/>
              <a:gd name="connsiteX3" fmla="*/ 9134540 w 9134540"/>
              <a:gd name="connsiteY3" fmla="*/ 83976 h 1228287"/>
              <a:gd name="connsiteX4" fmla="*/ 6270042 w 9134540"/>
              <a:gd name="connsiteY4" fmla="*/ 1228287 h 1228287"/>
              <a:gd name="connsiteX5" fmla="*/ 65 w 9134540"/>
              <a:gd name="connsiteY5" fmla="*/ 195943 h 1228287"/>
              <a:gd name="connsiteX6" fmla="*/ 2252 w 9134540"/>
              <a:gd name="connsiteY6" fmla="*/ 116731 h 1228287"/>
              <a:gd name="connsiteX0" fmla="*/ 2252 w 9134540"/>
              <a:gd name="connsiteY0" fmla="*/ 116731 h 1266387"/>
              <a:gd name="connsiteX1" fmla="*/ 6307948 w 9134540"/>
              <a:gd name="connsiteY1" fmla="*/ 1189558 h 1266387"/>
              <a:gd name="connsiteX2" fmla="*/ 9134540 w 9134540"/>
              <a:gd name="connsiteY2" fmla="*/ 0 h 1266387"/>
              <a:gd name="connsiteX3" fmla="*/ 9134540 w 9134540"/>
              <a:gd name="connsiteY3" fmla="*/ 83976 h 1266387"/>
              <a:gd name="connsiteX4" fmla="*/ 6315286 w 9134540"/>
              <a:gd name="connsiteY4" fmla="*/ 1266387 h 1266387"/>
              <a:gd name="connsiteX5" fmla="*/ 65 w 9134540"/>
              <a:gd name="connsiteY5" fmla="*/ 195943 h 1266387"/>
              <a:gd name="connsiteX6" fmla="*/ 2252 w 9134540"/>
              <a:gd name="connsiteY6" fmla="*/ 116731 h 1266387"/>
              <a:gd name="connsiteX0" fmla="*/ 2252 w 9134540"/>
              <a:gd name="connsiteY0" fmla="*/ 152450 h 1302106"/>
              <a:gd name="connsiteX1" fmla="*/ 6307948 w 9134540"/>
              <a:gd name="connsiteY1" fmla="*/ 1225277 h 1302106"/>
              <a:gd name="connsiteX2" fmla="*/ 8932134 w 9134540"/>
              <a:gd name="connsiteY2" fmla="*/ 0 h 1302106"/>
              <a:gd name="connsiteX3" fmla="*/ 9134540 w 9134540"/>
              <a:gd name="connsiteY3" fmla="*/ 119695 h 1302106"/>
              <a:gd name="connsiteX4" fmla="*/ 6315286 w 9134540"/>
              <a:gd name="connsiteY4" fmla="*/ 1302106 h 1302106"/>
              <a:gd name="connsiteX5" fmla="*/ 65 w 9134540"/>
              <a:gd name="connsiteY5" fmla="*/ 231662 h 1302106"/>
              <a:gd name="connsiteX6" fmla="*/ 2252 w 9134540"/>
              <a:gd name="connsiteY6" fmla="*/ 152450 h 1302106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34540 w 9144066"/>
              <a:gd name="connsiteY3" fmla="*/ 88739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051196 w 9144066"/>
              <a:gd name="connsiteY3" fmla="*/ 236376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41683 w 9144066"/>
              <a:gd name="connsiteY3" fmla="*/ 79214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66" h="1271150">
                <a:moveTo>
                  <a:pt x="2252" y="121494"/>
                </a:moveTo>
                <a:lnTo>
                  <a:pt x="6307948" y="1194321"/>
                </a:lnTo>
                <a:lnTo>
                  <a:pt x="9144066" y="0"/>
                </a:lnTo>
                <a:cubicBezTo>
                  <a:pt x="9143272" y="26405"/>
                  <a:pt x="9142477" y="52809"/>
                  <a:pt x="9141683" y="79214"/>
                </a:cubicBezTo>
                <a:lnTo>
                  <a:pt x="6315286" y="1271150"/>
                </a:lnTo>
                <a:lnTo>
                  <a:pt x="65" y="200706"/>
                </a:lnTo>
                <a:cubicBezTo>
                  <a:pt x="0" y="172714"/>
                  <a:pt x="2317" y="149486"/>
                  <a:pt x="2252" y="121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5ECD5-515E-4817-8A06-1D2ED2C83850}" type="datetime4">
              <a:rPr lang="en-US" smtClean="0"/>
              <a:pPr/>
              <a:t>May 14, 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1D72EBF8-7CF5-44B7-B2BF-E22DE4D0703D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B59F4-DDCB-41FF-83F5-A48440F36FA7}" type="datetime4">
              <a:rPr lang="en-US" smtClean="0"/>
              <a:pPr/>
              <a:t>May 14, 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2EBF8-7CF5-44B7-B2BF-E22DE4D0703D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56348-D703-428C-A1C4-7D6796EF5F41}" type="datetime4">
              <a:rPr lang="en-US" smtClean="0"/>
              <a:pPr/>
              <a:t>May 14, 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2EBF8-7CF5-44B7-B2BF-E22DE4D0703D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1"/>
            <a:ext cx="7772400" cy="3733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D1919-1B5F-4141-B613-3E5C6008A186}" type="datetime4">
              <a:rPr lang="en-US" smtClean="0"/>
              <a:pPr/>
              <a:t>May 14, 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2EBF8-7CF5-44B7-B2BF-E22DE4D0703D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545932"/>
            <a:ext cx="9146383" cy="1314449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33337 h 1214437"/>
              <a:gd name="connsiteX1" fmla="*/ 6305550 w 9134475"/>
              <a:gd name="connsiteY1" fmla="*/ 1100137 h 1214437"/>
              <a:gd name="connsiteX2" fmla="*/ 9044270 w 9134475"/>
              <a:gd name="connsiteY2" fmla="*/ 0 h 1214437"/>
              <a:gd name="connsiteX3" fmla="*/ 9134475 w 9134475"/>
              <a:gd name="connsiteY3" fmla="*/ 1214437 h 1214437"/>
              <a:gd name="connsiteX4" fmla="*/ 0 w 9134475"/>
              <a:gd name="connsiteY4" fmla="*/ 1214437 h 1214437"/>
              <a:gd name="connsiteX5" fmla="*/ 0 w 9134475"/>
              <a:gd name="connsiteY5" fmla="*/ 33337 h 1214437"/>
              <a:gd name="connsiteX0" fmla="*/ 0 w 9134475"/>
              <a:gd name="connsiteY0" fmla="*/ 130968 h 1312068"/>
              <a:gd name="connsiteX1" fmla="*/ 6305550 w 9134475"/>
              <a:gd name="connsiteY1" fmla="*/ 1197768 h 1312068"/>
              <a:gd name="connsiteX2" fmla="*/ 9113111 w 9134475"/>
              <a:gd name="connsiteY2" fmla="*/ 0 h 1312068"/>
              <a:gd name="connsiteX3" fmla="*/ 9134475 w 9134475"/>
              <a:gd name="connsiteY3" fmla="*/ 1312068 h 1312068"/>
              <a:gd name="connsiteX4" fmla="*/ 0 w 9134475"/>
              <a:gd name="connsiteY4" fmla="*/ 1312068 h 1312068"/>
              <a:gd name="connsiteX5" fmla="*/ 0 w 9134475"/>
              <a:gd name="connsiteY5" fmla="*/ 130968 h 1312068"/>
              <a:gd name="connsiteX0" fmla="*/ 0 w 9113111"/>
              <a:gd name="connsiteY0" fmla="*/ 130968 h 1312068"/>
              <a:gd name="connsiteX1" fmla="*/ 6305550 w 9113111"/>
              <a:gd name="connsiteY1" fmla="*/ 1197768 h 1312068"/>
              <a:gd name="connsiteX2" fmla="*/ 9113111 w 9113111"/>
              <a:gd name="connsiteY2" fmla="*/ 0 h 1312068"/>
              <a:gd name="connsiteX3" fmla="*/ 8958813 w 9113111"/>
              <a:gd name="connsiteY3" fmla="*/ 1009649 h 1312068"/>
              <a:gd name="connsiteX4" fmla="*/ 0 w 9113111"/>
              <a:gd name="connsiteY4" fmla="*/ 1312068 h 1312068"/>
              <a:gd name="connsiteX5" fmla="*/ 0 w 9113111"/>
              <a:gd name="connsiteY5" fmla="*/ 130968 h 1312068"/>
              <a:gd name="connsiteX0" fmla="*/ 0 w 9117860"/>
              <a:gd name="connsiteY0" fmla="*/ 130968 h 1314449"/>
              <a:gd name="connsiteX1" fmla="*/ 6305550 w 9117860"/>
              <a:gd name="connsiteY1" fmla="*/ 1197768 h 1314449"/>
              <a:gd name="connsiteX2" fmla="*/ 9113111 w 9117860"/>
              <a:gd name="connsiteY2" fmla="*/ 0 h 1314449"/>
              <a:gd name="connsiteX3" fmla="*/ 9117860 w 9117860"/>
              <a:gd name="connsiteY3" fmla="*/ 1314449 h 1314449"/>
              <a:gd name="connsiteX4" fmla="*/ 0 w 9117860"/>
              <a:gd name="connsiteY4" fmla="*/ 1312068 h 1314449"/>
              <a:gd name="connsiteX5" fmla="*/ 0 w 9117860"/>
              <a:gd name="connsiteY5" fmla="*/ 130968 h 1314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17860" h="1314449">
                <a:moveTo>
                  <a:pt x="0" y="130968"/>
                </a:moveTo>
                <a:lnTo>
                  <a:pt x="6305550" y="1197768"/>
                </a:lnTo>
                <a:lnTo>
                  <a:pt x="9113111" y="0"/>
                </a:lnTo>
                <a:lnTo>
                  <a:pt x="9117860" y="1314449"/>
                </a:lnTo>
                <a:lnTo>
                  <a:pt x="0" y="1312068"/>
                </a:lnTo>
                <a:lnTo>
                  <a:pt x="0" y="130968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50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14000">
                <a:srgbClr val="333333"/>
              </a:gs>
              <a:gs pos="83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41000">
                <a:srgbClr val="000000">
                  <a:alpha val="0"/>
                </a:srgbClr>
              </a:gs>
              <a:gs pos="57000">
                <a:srgbClr val="4D4D4D"/>
              </a:gs>
              <a:gs pos="100000">
                <a:srgbClr val="000000">
                  <a:alpha val="0"/>
                </a:srgbClr>
              </a:gs>
            </a:gsLst>
            <a:lin ang="6000000" scaled="0"/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33787"/>
            <a:ext cx="7772400" cy="1362075"/>
          </a:xfrm>
        </p:spPr>
        <p:txBody>
          <a:bodyPr anchor="t"/>
          <a:lstStyle>
            <a:lvl1pPr algn="l">
              <a:defRPr sz="4000" b="0" i="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33600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5262465"/>
            <a:ext cx="9144000" cy="7464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130" y="5502670"/>
            <a:ext cx="9144066" cy="1271150"/>
          </a:xfrm>
          <a:custGeom>
            <a:avLst/>
            <a:gdLst>
              <a:gd name="connsiteX0" fmla="*/ 9331 w 9144000"/>
              <a:gd name="connsiteY0" fmla="*/ 111968 h 1278294"/>
              <a:gd name="connsiteX1" fmla="*/ 6288833 w 9144000"/>
              <a:gd name="connsiteY1" fmla="*/ 1194319 h 1278294"/>
              <a:gd name="connsiteX2" fmla="*/ 9144000 w 9144000"/>
              <a:gd name="connsiteY2" fmla="*/ 0 h 1278294"/>
              <a:gd name="connsiteX3" fmla="*/ 9144000 w 9144000"/>
              <a:gd name="connsiteY3" fmla="*/ 83976 h 1278294"/>
              <a:gd name="connsiteX4" fmla="*/ 6279502 w 9144000"/>
              <a:gd name="connsiteY4" fmla="*/ 1278294 h 1278294"/>
              <a:gd name="connsiteX5" fmla="*/ 0 w 9144000"/>
              <a:gd name="connsiteY5" fmla="*/ 195943 h 1278294"/>
              <a:gd name="connsiteX6" fmla="*/ 9331 w 9144000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71644 w 9134669"/>
              <a:gd name="connsiteY5" fmla="*/ 388824 h 1278294"/>
              <a:gd name="connsiteX6" fmla="*/ 0 w 9134669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94 w 9134669"/>
              <a:gd name="connsiteY5" fmla="*/ 195943 h 1278294"/>
              <a:gd name="connsiteX6" fmla="*/ 0 w 9134669"/>
              <a:gd name="connsiteY6" fmla="*/ 111968 h 1278294"/>
              <a:gd name="connsiteX0" fmla="*/ 49877 w 9134540"/>
              <a:gd name="connsiteY0" fmla="*/ 42912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49877 w 9134540"/>
              <a:gd name="connsiteY6" fmla="*/ 42912 h 1278294"/>
              <a:gd name="connsiteX0" fmla="*/ 2252 w 9134540"/>
              <a:gd name="connsiteY0" fmla="*/ 116731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279373 w 9134540"/>
              <a:gd name="connsiteY1" fmla="*/ 1234801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307948 w 9134540"/>
              <a:gd name="connsiteY1" fmla="*/ 1189558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28287"/>
              <a:gd name="connsiteX1" fmla="*/ 6307948 w 9134540"/>
              <a:gd name="connsiteY1" fmla="*/ 1189558 h 1228287"/>
              <a:gd name="connsiteX2" fmla="*/ 9134540 w 9134540"/>
              <a:gd name="connsiteY2" fmla="*/ 0 h 1228287"/>
              <a:gd name="connsiteX3" fmla="*/ 9134540 w 9134540"/>
              <a:gd name="connsiteY3" fmla="*/ 83976 h 1228287"/>
              <a:gd name="connsiteX4" fmla="*/ 6270042 w 9134540"/>
              <a:gd name="connsiteY4" fmla="*/ 1228287 h 1228287"/>
              <a:gd name="connsiteX5" fmla="*/ 65 w 9134540"/>
              <a:gd name="connsiteY5" fmla="*/ 195943 h 1228287"/>
              <a:gd name="connsiteX6" fmla="*/ 2252 w 9134540"/>
              <a:gd name="connsiteY6" fmla="*/ 116731 h 1228287"/>
              <a:gd name="connsiteX0" fmla="*/ 2252 w 9134540"/>
              <a:gd name="connsiteY0" fmla="*/ 116731 h 1266387"/>
              <a:gd name="connsiteX1" fmla="*/ 6307948 w 9134540"/>
              <a:gd name="connsiteY1" fmla="*/ 1189558 h 1266387"/>
              <a:gd name="connsiteX2" fmla="*/ 9134540 w 9134540"/>
              <a:gd name="connsiteY2" fmla="*/ 0 h 1266387"/>
              <a:gd name="connsiteX3" fmla="*/ 9134540 w 9134540"/>
              <a:gd name="connsiteY3" fmla="*/ 83976 h 1266387"/>
              <a:gd name="connsiteX4" fmla="*/ 6315286 w 9134540"/>
              <a:gd name="connsiteY4" fmla="*/ 1266387 h 1266387"/>
              <a:gd name="connsiteX5" fmla="*/ 65 w 9134540"/>
              <a:gd name="connsiteY5" fmla="*/ 195943 h 1266387"/>
              <a:gd name="connsiteX6" fmla="*/ 2252 w 9134540"/>
              <a:gd name="connsiteY6" fmla="*/ 116731 h 1266387"/>
              <a:gd name="connsiteX0" fmla="*/ 2252 w 9134540"/>
              <a:gd name="connsiteY0" fmla="*/ 152450 h 1302106"/>
              <a:gd name="connsiteX1" fmla="*/ 6307948 w 9134540"/>
              <a:gd name="connsiteY1" fmla="*/ 1225277 h 1302106"/>
              <a:gd name="connsiteX2" fmla="*/ 8932134 w 9134540"/>
              <a:gd name="connsiteY2" fmla="*/ 0 h 1302106"/>
              <a:gd name="connsiteX3" fmla="*/ 9134540 w 9134540"/>
              <a:gd name="connsiteY3" fmla="*/ 119695 h 1302106"/>
              <a:gd name="connsiteX4" fmla="*/ 6315286 w 9134540"/>
              <a:gd name="connsiteY4" fmla="*/ 1302106 h 1302106"/>
              <a:gd name="connsiteX5" fmla="*/ 65 w 9134540"/>
              <a:gd name="connsiteY5" fmla="*/ 231662 h 1302106"/>
              <a:gd name="connsiteX6" fmla="*/ 2252 w 9134540"/>
              <a:gd name="connsiteY6" fmla="*/ 152450 h 1302106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34540 w 9144066"/>
              <a:gd name="connsiteY3" fmla="*/ 88739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051196 w 9144066"/>
              <a:gd name="connsiteY3" fmla="*/ 236376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41683 w 9144066"/>
              <a:gd name="connsiteY3" fmla="*/ 79214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66" h="1271150">
                <a:moveTo>
                  <a:pt x="2252" y="121494"/>
                </a:moveTo>
                <a:lnTo>
                  <a:pt x="6307948" y="1194321"/>
                </a:lnTo>
                <a:lnTo>
                  <a:pt x="9144066" y="0"/>
                </a:lnTo>
                <a:cubicBezTo>
                  <a:pt x="9143272" y="26405"/>
                  <a:pt x="9142477" y="52809"/>
                  <a:pt x="9141683" y="79214"/>
                </a:cubicBezTo>
                <a:lnTo>
                  <a:pt x="6315286" y="1271150"/>
                </a:lnTo>
                <a:lnTo>
                  <a:pt x="65" y="200706"/>
                </a:lnTo>
                <a:cubicBezTo>
                  <a:pt x="0" y="172714"/>
                  <a:pt x="2317" y="149486"/>
                  <a:pt x="2252" y="121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22427-B1DD-49E6-9F05-DE0F1467D7DC}" type="datetime4">
              <a:rPr lang="en-US" smtClean="0"/>
              <a:pPr/>
              <a:t>May 14, 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2EBF8-7CF5-44B7-B2BF-E22DE4D0703D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CA7B5-8BC9-491C-A887-7C3E7ED947D8}" type="datetime4">
              <a:rPr lang="en-US" smtClean="0"/>
              <a:pPr/>
              <a:t>May 14, 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2EBF8-7CF5-44B7-B2BF-E22DE4D0703D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685800" y="1536192"/>
            <a:ext cx="3657600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4800600" y="1536192"/>
            <a:ext cx="3657600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1"/>
              </a:gs>
              <a:gs pos="40000">
                <a:schemeClr val="accent1">
                  <a:lumMod val="40000"/>
                  <a:lumOff val="60000"/>
                </a:schemeClr>
              </a:gs>
              <a:gs pos="4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52000">
                <a:schemeClr val="accent3">
                  <a:lumMod val="40000"/>
                  <a:lumOff val="60000"/>
                </a:schemeClr>
              </a:gs>
              <a:gs pos="66000">
                <a:schemeClr val="accent3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535113"/>
            <a:ext cx="3657600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535113"/>
            <a:ext cx="3657600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Freeform 11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18ED0-40F2-434C-A848-B92581875164}" type="datetime4">
              <a:rPr lang="en-US" smtClean="0"/>
              <a:pPr/>
              <a:t>May 14, 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2EBF8-7CF5-44B7-B2BF-E22DE4D0703D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3"/>
          </p:nvPr>
        </p:nvSpPr>
        <p:spPr>
          <a:xfrm>
            <a:off x="685800" y="2209800"/>
            <a:ext cx="3657600" cy="3200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7" name="Content Placeholder 16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657600" cy="3200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/>
          <p:nvPr/>
        </p:nvSpPr>
        <p:spPr>
          <a:xfrm>
            <a:off x="1" y="5010151"/>
            <a:ext cx="7439025" cy="157162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5827" h="1571625">
                <a:moveTo>
                  <a:pt x="0" y="0"/>
                </a:moveTo>
                <a:lnTo>
                  <a:pt x="7415827" y="866775"/>
                </a:lnTo>
                <a:lnTo>
                  <a:pt x="0" y="157162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1"/>
              </a:gs>
              <a:gs pos="50000">
                <a:schemeClr val="accent1">
                  <a:lumMod val="40000"/>
                  <a:lumOff val="60000"/>
                </a:schemeClr>
              </a:gs>
              <a:gs pos="5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0" y="4973410"/>
            <a:ext cx="7674867" cy="928299"/>
          </a:xfrm>
          <a:custGeom>
            <a:avLst/>
            <a:gdLst>
              <a:gd name="connsiteX0" fmla="*/ 0 w 7548466"/>
              <a:gd name="connsiteY0" fmla="*/ 0 h 933061"/>
              <a:gd name="connsiteX1" fmla="*/ 9331 w 7548466"/>
              <a:gd name="connsiteY1" fmla="*/ 65314 h 933061"/>
              <a:gd name="connsiteX2" fmla="*/ 7221894 w 7548466"/>
              <a:gd name="connsiteY2" fmla="*/ 933061 h 933061"/>
              <a:gd name="connsiteX3" fmla="*/ 7548466 w 7548466"/>
              <a:gd name="connsiteY3" fmla="*/ 914400 h 933061"/>
              <a:gd name="connsiteX4" fmla="*/ 0 w 7548466"/>
              <a:gd name="connsiteY4" fmla="*/ 0 h 933061"/>
              <a:gd name="connsiteX0" fmla="*/ 131163 w 7539135"/>
              <a:gd name="connsiteY0" fmla="*/ 0 h 1042598"/>
              <a:gd name="connsiteX1" fmla="*/ 0 w 7539135"/>
              <a:gd name="connsiteY1" fmla="*/ 174851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0 w 7407972"/>
              <a:gd name="connsiteY0" fmla="*/ 0 h 1042598"/>
              <a:gd name="connsiteX1" fmla="*/ 85531 w 7407972"/>
              <a:gd name="connsiteY1" fmla="*/ 134370 h 1042598"/>
              <a:gd name="connsiteX2" fmla="*/ 7081400 w 7407972"/>
              <a:gd name="connsiteY2" fmla="*/ 1042598 h 1042598"/>
              <a:gd name="connsiteX3" fmla="*/ 7407972 w 7407972"/>
              <a:gd name="connsiteY3" fmla="*/ 1023937 h 1042598"/>
              <a:gd name="connsiteX4" fmla="*/ 0 w 7407972"/>
              <a:gd name="connsiteY4" fmla="*/ 0 h 1042598"/>
              <a:gd name="connsiteX0" fmla="*/ 131163 w 7539135"/>
              <a:gd name="connsiteY0" fmla="*/ 0 h 1042598"/>
              <a:gd name="connsiteX1" fmla="*/ 0 w 7539135"/>
              <a:gd name="connsiteY1" fmla="*/ 193902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59725 w 7539135"/>
              <a:gd name="connsiteY0" fmla="*/ 0 h 892580"/>
              <a:gd name="connsiteX1" fmla="*/ 0 w 7539135"/>
              <a:gd name="connsiteY1" fmla="*/ 43884 h 892580"/>
              <a:gd name="connsiteX2" fmla="*/ 7212563 w 7539135"/>
              <a:gd name="connsiteY2" fmla="*/ 892580 h 892580"/>
              <a:gd name="connsiteX3" fmla="*/ 7539135 w 7539135"/>
              <a:gd name="connsiteY3" fmla="*/ 873919 h 892580"/>
              <a:gd name="connsiteX4" fmla="*/ 59725 w 7539135"/>
              <a:gd name="connsiteY4" fmla="*/ 0 h 892580"/>
              <a:gd name="connsiteX0" fmla="*/ 194 w 7539135"/>
              <a:gd name="connsiteY0" fmla="*/ 0 h 923536"/>
              <a:gd name="connsiteX1" fmla="*/ 0 w 7539135"/>
              <a:gd name="connsiteY1" fmla="*/ 74840 h 923536"/>
              <a:gd name="connsiteX2" fmla="*/ 7212563 w 7539135"/>
              <a:gd name="connsiteY2" fmla="*/ 923536 h 923536"/>
              <a:gd name="connsiteX3" fmla="*/ 7539135 w 7539135"/>
              <a:gd name="connsiteY3" fmla="*/ 904875 h 923536"/>
              <a:gd name="connsiteX4" fmla="*/ 194 w 7539135"/>
              <a:gd name="connsiteY4" fmla="*/ 0 h 923536"/>
              <a:gd name="connsiteX0" fmla="*/ 194 w 7539135"/>
              <a:gd name="connsiteY0" fmla="*/ 0 h 904875"/>
              <a:gd name="connsiteX1" fmla="*/ 0 w 7539135"/>
              <a:gd name="connsiteY1" fmla="*/ 74840 h 904875"/>
              <a:gd name="connsiteX2" fmla="*/ 7212563 w 7539135"/>
              <a:gd name="connsiteY2" fmla="*/ 883055 h 904875"/>
              <a:gd name="connsiteX3" fmla="*/ 7539135 w 7539135"/>
              <a:gd name="connsiteY3" fmla="*/ 904875 h 904875"/>
              <a:gd name="connsiteX4" fmla="*/ 194 w 7539135"/>
              <a:gd name="connsiteY4" fmla="*/ 0 h 904875"/>
              <a:gd name="connsiteX0" fmla="*/ 194 w 7703442"/>
              <a:gd name="connsiteY0" fmla="*/ 0 h 1016794"/>
              <a:gd name="connsiteX1" fmla="*/ 0 w 7703442"/>
              <a:gd name="connsiteY1" fmla="*/ 74840 h 1016794"/>
              <a:gd name="connsiteX2" fmla="*/ 7212563 w 7703442"/>
              <a:gd name="connsiteY2" fmla="*/ 883055 h 1016794"/>
              <a:gd name="connsiteX3" fmla="*/ 7703442 w 7703442"/>
              <a:gd name="connsiteY3" fmla="*/ 1016794 h 1016794"/>
              <a:gd name="connsiteX4" fmla="*/ 194 w 7703442"/>
              <a:gd name="connsiteY4" fmla="*/ 0 h 1016794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12563 w 7674867"/>
              <a:gd name="connsiteY2" fmla="*/ 883055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30680"/>
              <a:gd name="connsiteX1" fmla="*/ 0 w 7674867"/>
              <a:gd name="connsiteY1" fmla="*/ 74840 h 930680"/>
              <a:gd name="connsiteX2" fmla="*/ 7293526 w 7674867"/>
              <a:gd name="connsiteY2" fmla="*/ 930680 h 930680"/>
              <a:gd name="connsiteX3" fmla="*/ 7674867 w 7674867"/>
              <a:gd name="connsiteY3" fmla="*/ 897731 h 930680"/>
              <a:gd name="connsiteX4" fmla="*/ 194 w 7674867"/>
              <a:gd name="connsiteY4" fmla="*/ 0 h 930680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3526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38758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8289 w 7674867"/>
              <a:gd name="connsiteY2" fmla="*/ 661599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28299"/>
              <a:gd name="connsiteX1" fmla="*/ 0 w 7674867"/>
              <a:gd name="connsiteY1" fmla="*/ 74840 h 928299"/>
              <a:gd name="connsiteX2" fmla="*/ 7298289 w 7674867"/>
              <a:gd name="connsiteY2" fmla="*/ 928299 h 928299"/>
              <a:gd name="connsiteX3" fmla="*/ 7674867 w 7674867"/>
              <a:gd name="connsiteY3" fmla="*/ 897731 h 928299"/>
              <a:gd name="connsiteX4" fmla="*/ 194 w 7674867"/>
              <a:gd name="connsiteY4" fmla="*/ 0 h 9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74867" h="928299">
                <a:moveTo>
                  <a:pt x="194" y="0"/>
                </a:moveTo>
                <a:cubicBezTo>
                  <a:pt x="129" y="24947"/>
                  <a:pt x="65" y="49893"/>
                  <a:pt x="0" y="74840"/>
                </a:cubicBezTo>
                <a:lnTo>
                  <a:pt x="7298289" y="928299"/>
                </a:lnTo>
                <a:lnTo>
                  <a:pt x="7674867" y="897731"/>
                </a:lnTo>
                <a:lnTo>
                  <a:pt x="19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5437F-F4F9-44A9-B4D3-9191CA04E889}" type="datetime4">
              <a:rPr lang="en-US" smtClean="0"/>
              <a:pPr/>
              <a:t>May 14, 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2EBF8-7CF5-44B7-B2BF-E22DE4D0703D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3"/>
              </a:gs>
              <a:gs pos="50000">
                <a:schemeClr val="accent3">
                  <a:lumMod val="40000"/>
                  <a:lumOff val="60000"/>
                </a:schemeClr>
              </a:gs>
              <a:gs pos="5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0" y="5381627"/>
            <a:ext cx="3286124" cy="1207294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6996854"/>
              <a:gd name="connsiteY0" fmla="*/ 0 h 1571625"/>
              <a:gd name="connsiteX1" fmla="*/ 6996854 w 6996854"/>
              <a:gd name="connsiteY1" fmla="*/ 1266825 h 1571625"/>
              <a:gd name="connsiteX2" fmla="*/ 0 w 6996854"/>
              <a:gd name="connsiteY2" fmla="*/ 1571625 h 1571625"/>
              <a:gd name="connsiteX3" fmla="*/ 0 w 6996854"/>
              <a:gd name="connsiteY3" fmla="*/ 0 h 1571625"/>
              <a:gd name="connsiteX0" fmla="*/ 0 w 7583417"/>
              <a:gd name="connsiteY0" fmla="*/ 0 h 800100"/>
              <a:gd name="connsiteX1" fmla="*/ 7583417 w 7583417"/>
              <a:gd name="connsiteY1" fmla="*/ 495300 h 800100"/>
              <a:gd name="connsiteX2" fmla="*/ 586563 w 7583417"/>
              <a:gd name="connsiteY2" fmla="*/ 800100 h 800100"/>
              <a:gd name="connsiteX3" fmla="*/ 0 w 7583417"/>
              <a:gd name="connsiteY3" fmla="*/ 0 h 800100"/>
              <a:gd name="connsiteX0" fmla="*/ 0 w 7017803"/>
              <a:gd name="connsiteY0" fmla="*/ 0 h 1200150"/>
              <a:gd name="connsiteX1" fmla="*/ 7017803 w 7017803"/>
              <a:gd name="connsiteY1" fmla="*/ 895350 h 1200150"/>
              <a:gd name="connsiteX2" fmla="*/ 20949 w 7017803"/>
              <a:gd name="connsiteY2" fmla="*/ 1200150 h 1200150"/>
              <a:gd name="connsiteX3" fmla="*/ 0 w 7017803"/>
              <a:gd name="connsiteY3" fmla="*/ 0 h 1200150"/>
              <a:gd name="connsiteX0" fmla="*/ 0 w 6410292"/>
              <a:gd name="connsiteY0" fmla="*/ 0 h 1752600"/>
              <a:gd name="connsiteX1" fmla="*/ 6410292 w 6410292"/>
              <a:gd name="connsiteY1" fmla="*/ 1752600 h 1752600"/>
              <a:gd name="connsiteX2" fmla="*/ 20949 w 6410292"/>
              <a:gd name="connsiteY2" fmla="*/ 1200150 h 1752600"/>
              <a:gd name="connsiteX3" fmla="*/ 0 w 6410292"/>
              <a:gd name="connsiteY3" fmla="*/ 0 h 1752600"/>
              <a:gd name="connsiteX0" fmla="*/ 0 w 7227290"/>
              <a:gd name="connsiteY0" fmla="*/ 0 h 1200150"/>
              <a:gd name="connsiteX1" fmla="*/ 7227290 w 7227290"/>
              <a:gd name="connsiteY1" fmla="*/ 885825 h 1200150"/>
              <a:gd name="connsiteX2" fmla="*/ 20949 w 7227290"/>
              <a:gd name="connsiteY2" fmla="*/ 1200150 h 1200150"/>
              <a:gd name="connsiteX3" fmla="*/ 0 w 7227290"/>
              <a:gd name="connsiteY3" fmla="*/ 0 h 1200150"/>
              <a:gd name="connsiteX0" fmla="*/ 0 w 7227290"/>
              <a:gd name="connsiteY0" fmla="*/ 0 h 885825"/>
              <a:gd name="connsiteX1" fmla="*/ 7227290 w 7227290"/>
              <a:gd name="connsiteY1" fmla="*/ 885825 h 885825"/>
              <a:gd name="connsiteX2" fmla="*/ 555141 w 7227290"/>
              <a:gd name="connsiteY2" fmla="*/ 862013 h 885825"/>
              <a:gd name="connsiteX3" fmla="*/ 0 w 7227290"/>
              <a:gd name="connsiteY3" fmla="*/ 0 h 885825"/>
              <a:gd name="connsiteX0" fmla="*/ 0 w 7227290"/>
              <a:gd name="connsiteY0" fmla="*/ 0 h 1207294"/>
              <a:gd name="connsiteX1" fmla="*/ 7227290 w 7227290"/>
              <a:gd name="connsiteY1" fmla="*/ 885825 h 1207294"/>
              <a:gd name="connsiteX2" fmla="*/ 0 w 7227290"/>
              <a:gd name="connsiteY2" fmla="*/ 1207294 h 1207294"/>
              <a:gd name="connsiteX3" fmla="*/ 0 w 7227290"/>
              <a:gd name="connsiteY3" fmla="*/ 0 h 1207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27290" h="1207294">
                <a:moveTo>
                  <a:pt x="0" y="0"/>
                </a:moveTo>
                <a:lnTo>
                  <a:pt x="7227290" y="885825"/>
                </a:lnTo>
                <a:lnTo>
                  <a:pt x="0" y="1207294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196" y="5347020"/>
            <a:ext cx="3426231" cy="944725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2830674 w 7605568"/>
              <a:gd name="connsiteY2" fmla="*/ 806612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2930931"/>
              <a:gd name="connsiteY0" fmla="*/ 0 h 806612"/>
              <a:gd name="connsiteX1" fmla="*/ 0 w 2930931"/>
              <a:gd name="connsiteY1" fmla="*/ 75665 h 806612"/>
              <a:gd name="connsiteX2" fmla="*/ 2830674 w 2930931"/>
              <a:gd name="connsiteY2" fmla="*/ 806612 h 806612"/>
              <a:gd name="connsiteX3" fmla="*/ 2930931 w 2930931"/>
              <a:gd name="connsiteY3" fmla="*/ 785765 h 806612"/>
              <a:gd name="connsiteX4" fmla="*/ 1 w 2930931"/>
              <a:gd name="connsiteY4" fmla="*/ 0 h 806612"/>
              <a:gd name="connsiteX0" fmla="*/ 1 w 3204530"/>
              <a:gd name="connsiteY0" fmla="*/ 0 h 944725"/>
              <a:gd name="connsiteX1" fmla="*/ 0 w 3204530"/>
              <a:gd name="connsiteY1" fmla="*/ 75665 h 944725"/>
              <a:gd name="connsiteX2" fmla="*/ 3204530 w 3204530"/>
              <a:gd name="connsiteY2" fmla="*/ 944725 h 944725"/>
              <a:gd name="connsiteX3" fmla="*/ 2930931 w 3204530"/>
              <a:gd name="connsiteY3" fmla="*/ 785765 h 944725"/>
              <a:gd name="connsiteX4" fmla="*/ 1 w 3204530"/>
              <a:gd name="connsiteY4" fmla="*/ 0 h 944725"/>
              <a:gd name="connsiteX0" fmla="*/ 1 w 3426231"/>
              <a:gd name="connsiteY0" fmla="*/ 0 h 944725"/>
              <a:gd name="connsiteX1" fmla="*/ 0 w 3426231"/>
              <a:gd name="connsiteY1" fmla="*/ 75665 h 944725"/>
              <a:gd name="connsiteX2" fmla="*/ 3204530 w 3426231"/>
              <a:gd name="connsiteY2" fmla="*/ 944725 h 944725"/>
              <a:gd name="connsiteX3" fmla="*/ 3426231 w 3426231"/>
              <a:gd name="connsiteY3" fmla="*/ 923877 h 944725"/>
              <a:gd name="connsiteX4" fmla="*/ 1 w 3426231"/>
              <a:gd name="connsiteY4" fmla="*/ 0 h 944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6231" h="944725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3204530" y="944725"/>
                </a:lnTo>
                <a:lnTo>
                  <a:pt x="3426231" y="923877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24E59-01D0-4537-B876-7E5EC75B028D}" type="datetime4">
              <a:rPr lang="en-US" smtClean="0"/>
              <a:pPr/>
              <a:t>May 14, 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2EBF8-7CF5-44B7-B2BF-E22DE4D0703D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" y="5010151"/>
            <a:ext cx="7439025" cy="157162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5827" h="1571625">
                <a:moveTo>
                  <a:pt x="0" y="0"/>
                </a:moveTo>
                <a:lnTo>
                  <a:pt x="7415827" y="866775"/>
                </a:lnTo>
                <a:lnTo>
                  <a:pt x="0" y="157162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1"/>
              </a:gs>
              <a:gs pos="50000">
                <a:schemeClr val="accent1">
                  <a:lumMod val="40000"/>
                  <a:lumOff val="60000"/>
                </a:schemeClr>
              </a:gs>
              <a:gs pos="5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6656" y="609600"/>
            <a:ext cx="3383280" cy="914400"/>
          </a:xfrm>
        </p:spPr>
        <p:txBody>
          <a:bodyPr anchor="b">
            <a:noAutofit/>
          </a:bodyPr>
          <a:lstStyle>
            <a:lvl1pPr algn="l">
              <a:defRPr sz="22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0" y="4973410"/>
            <a:ext cx="7674867" cy="928299"/>
          </a:xfrm>
          <a:custGeom>
            <a:avLst/>
            <a:gdLst>
              <a:gd name="connsiteX0" fmla="*/ 0 w 7548466"/>
              <a:gd name="connsiteY0" fmla="*/ 0 h 933061"/>
              <a:gd name="connsiteX1" fmla="*/ 9331 w 7548466"/>
              <a:gd name="connsiteY1" fmla="*/ 65314 h 933061"/>
              <a:gd name="connsiteX2" fmla="*/ 7221894 w 7548466"/>
              <a:gd name="connsiteY2" fmla="*/ 933061 h 933061"/>
              <a:gd name="connsiteX3" fmla="*/ 7548466 w 7548466"/>
              <a:gd name="connsiteY3" fmla="*/ 914400 h 933061"/>
              <a:gd name="connsiteX4" fmla="*/ 0 w 7548466"/>
              <a:gd name="connsiteY4" fmla="*/ 0 h 933061"/>
              <a:gd name="connsiteX0" fmla="*/ 131163 w 7539135"/>
              <a:gd name="connsiteY0" fmla="*/ 0 h 1042598"/>
              <a:gd name="connsiteX1" fmla="*/ 0 w 7539135"/>
              <a:gd name="connsiteY1" fmla="*/ 174851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0 w 7407972"/>
              <a:gd name="connsiteY0" fmla="*/ 0 h 1042598"/>
              <a:gd name="connsiteX1" fmla="*/ 85531 w 7407972"/>
              <a:gd name="connsiteY1" fmla="*/ 134370 h 1042598"/>
              <a:gd name="connsiteX2" fmla="*/ 7081400 w 7407972"/>
              <a:gd name="connsiteY2" fmla="*/ 1042598 h 1042598"/>
              <a:gd name="connsiteX3" fmla="*/ 7407972 w 7407972"/>
              <a:gd name="connsiteY3" fmla="*/ 1023937 h 1042598"/>
              <a:gd name="connsiteX4" fmla="*/ 0 w 7407972"/>
              <a:gd name="connsiteY4" fmla="*/ 0 h 1042598"/>
              <a:gd name="connsiteX0" fmla="*/ 131163 w 7539135"/>
              <a:gd name="connsiteY0" fmla="*/ 0 h 1042598"/>
              <a:gd name="connsiteX1" fmla="*/ 0 w 7539135"/>
              <a:gd name="connsiteY1" fmla="*/ 193902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59725 w 7539135"/>
              <a:gd name="connsiteY0" fmla="*/ 0 h 892580"/>
              <a:gd name="connsiteX1" fmla="*/ 0 w 7539135"/>
              <a:gd name="connsiteY1" fmla="*/ 43884 h 892580"/>
              <a:gd name="connsiteX2" fmla="*/ 7212563 w 7539135"/>
              <a:gd name="connsiteY2" fmla="*/ 892580 h 892580"/>
              <a:gd name="connsiteX3" fmla="*/ 7539135 w 7539135"/>
              <a:gd name="connsiteY3" fmla="*/ 873919 h 892580"/>
              <a:gd name="connsiteX4" fmla="*/ 59725 w 7539135"/>
              <a:gd name="connsiteY4" fmla="*/ 0 h 892580"/>
              <a:gd name="connsiteX0" fmla="*/ 194 w 7539135"/>
              <a:gd name="connsiteY0" fmla="*/ 0 h 923536"/>
              <a:gd name="connsiteX1" fmla="*/ 0 w 7539135"/>
              <a:gd name="connsiteY1" fmla="*/ 74840 h 923536"/>
              <a:gd name="connsiteX2" fmla="*/ 7212563 w 7539135"/>
              <a:gd name="connsiteY2" fmla="*/ 923536 h 923536"/>
              <a:gd name="connsiteX3" fmla="*/ 7539135 w 7539135"/>
              <a:gd name="connsiteY3" fmla="*/ 904875 h 923536"/>
              <a:gd name="connsiteX4" fmla="*/ 194 w 7539135"/>
              <a:gd name="connsiteY4" fmla="*/ 0 h 923536"/>
              <a:gd name="connsiteX0" fmla="*/ 194 w 7539135"/>
              <a:gd name="connsiteY0" fmla="*/ 0 h 904875"/>
              <a:gd name="connsiteX1" fmla="*/ 0 w 7539135"/>
              <a:gd name="connsiteY1" fmla="*/ 74840 h 904875"/>
              <a:gd name="connsiteX2" fmla="*/ 7212563 w 7539135"/>
              <a:gd name="connsiteY2" fmla="*/ 883055 h 904875"/>
              <a:gd name="connsiteX3" fmla="*/ 7539135 w 7539135"/>
              <a:gd name="connsiteY3" fmla="*/ 904875 h 904875"/>
              <a:gd name="connsiteX4" fmla="*/ 194 w 7539135"/>
              <a:gd name="connsiteY4" fmla="*/ 0 h 904875"/>
              <a:gd name="connsiteX0" fmla="*/ 194 w 7703442"/>
              <a:gd name="connsiteY0" fmla="*/ 0 h 1016794"/>
              <a:gd name="connsiteX1" fmla="*/ 0 w 7703442"/>
              <a:gd name="connsiteY1" fmla="*/ 74840 h 1016794"/>
              <a:gd name="connsiteX2" fmla="*/ 7212563 w 7703442"/>
              <a:gd name="connsiteY2" fmla="*/ 883055 h 1016794"/>
              <a:gd name="connsiteX3" fmla="*/ 7703442 w 7703442"/>
              <a:gd name="connsiteY3" fmla="*/ 1016794 h 1016794"/>
              <a:gd name="connsiteX4" fmla="*/ 194 w 7703442"/>
              <a:gd name="connsiteY4" fmla="*/ 0 h 1016794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12563 w 7674867"/>
              <a:gd name="connsiteY2" fmla="*/ 883055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30680"/>
              <a:gd name="connsiteX1" fmla="*/ 0 w 7674867"/>
              <a:gd name="connsiteY1" fmla="*/ 74840 h 930680"/>
              <a:gd name="connsiteX2" fmla="*/ 7293526 w 7674867"/>
              <a:gd name="connsiteY2" fmla="*/ 930680 h 930680"/>
              <a:gd name="connsiteX3" fmla="*/ 7674867 w 7674867"/>
              <a:gd name="connsiteY3" fmla="*/ 897731 h 930680"/>
              <a:gd name="connsiteX4" fmla="*/ 194 w 7674867"/>
              <a:gd name="connsiteY4" fmla="*/ 0 h 930680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3526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38758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8289 w 7674867"/>
              <a:gd name="connsiteY2" fmla="*/ 661599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28299"/>
              <a:gd name="connsiteX1" fmla="*/ 0 w 7674867"/>
              <a:gd name="connsiteY1" fmla="*/ 74840 h 928299"/>
              <a:gd name="connsiteX2" fmla="*/ 7298289 w 7674867"/>
              <a:gd name="connsiteY2" fmla="*/ 928299 h 928299"/>
              <a:gd name="connsiteX3" fmla="*/ 7674867 w 7674867"/>
              <a:gd name="connsiteY3" fmla="*/ 897731 h 928299"/>
              <a:gd name="connsiteX4" fmla="*/ 194 w 7674867"/>
              <a:gd name="connsiteY4" fmla="*/ 0 h 9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74867" h="928299">
                <a:moveTo>
                  <a:pt x="194" y="0"/>
                </a:moveTo>
                <a:cubicBezTo>
                  <a:pt x="129" y="24947"/>
                  <a:pt x="65" y="49893"/>
                  <a:pt x="0" y="74840"/>
                </a:cubicBezTo>
                <a:lnTo>
                  <a:pt x="7298289" y="928299"/>
                </a:lnTo>
                <a:lnTo>
                  <a:pt x="7674867" y="897731"/>
                </a:lnTo>
                <a:lnTo>
                  <a:pt x="19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A2E49-18A1-40BC-BA5D-5A2EC8FDDF15}" type="datetime4">
              <a:rPr lang="en-US" smtClean="0"/>
              <a:pPr/>
              <a:t>May 14, 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2EBF8-7CF5-44B7-B2BF-E22DE4D0703D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4572000" y="609600"/>
            <a:ext cx="3886200" cy="4191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676274" y="1527048"/>
            <a:ext cx="3383280" cy="329184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1"/>
              </a:gs>
              <a:gs pos="40000">
                <a:schemeClr val="accent1">
                  <a:lumMod val="40000"/>
                  <a:lumOff val="60000"/>
                </a:schemeClr>
              </a:gs>
              <a:gs pos="4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52000">
                <a:schemeClr val="accent3">
                  <a:lumMod val="40000"/>
                  <a:lumOff val="60000"/>
                </a:schemeClr>
              </a:gs>
              <a:gs pos="66000">
                <a:schemeClr val="accent3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0" y="609600"/>
            <a:ext cx="3886200" cy="4190999"/>
          </a:xfrm>
          <a:ln w="79375">
            <a:solidFill>
              <a:schemeClr val="tx1"/>
            </a:solidFill>
            <a:miter lim="800000"/>
          </a:ln>
          <a:effectLst>
            <a:outerShdw blurRad="50800" dist="38100" dir="5400000" algn="ctr" rotWithShape="0">
              <a:srgbClr val="000000">
                <a:alpha val="42000"/>
              </a:srgbClr>
            </a:outerShdw>
          </a:effectLst>
        </p:spPr>
        <p:txBody>
          <a:bodyPr>
            <a:normAutofit/>
          </a:bodyPr>
          <a:lstStyle>
            <a:lvl1pPr marL="0" indent="0" algn="ctr">
              <a:buNone/>
              <a:defRPr sz="25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83DA4-3B24-449B-95CA-514EB7E30A99}" type="datetime4">
              <a:rPr lang="en-US" smtClean="0"/>
              <a:pPr/>
              <a:t>May 14, 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2EBF8-7CF5-44B7-B2BF-E22DE4D0703D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76656" y="609600"/>
            <a:ext cx="3383280" cy="914400"/>
          </a:xfrm>
        </p:spPr>
        <p:txBody>
          <a:bodyPr anchor="b">
            <a:noAutofit/>
          </a:bodyPr>
          <a:lstStyle>
            <a:lvl1pPr algn="l">
              <a:defRPr sz="22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/>
          </p:nvPr>
        </p:nvSpPr>
        <p:spPr>
          <a:xfrm>
            <a:off x="676656" y="1524000"/>
            <a:ext cx="3381375" cy="329565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13" cstate="print">
              <a:alphaModFix amt="15000"/>
            </a:blip>
            <a:srcRect/>
            <a:tile tx="0" ty="0" sx="76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7772400" cy="1143000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600200"/>
            <a:ext cx="7772400" cy="452596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00800" y="6416675"/>
            <a:ext cx="19812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r">
              <a:defRPr lang="en-US" sz="900" kern="1200" cap="all" spc="110" baseline="0" smtClean="0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</a:lstStyle>
          <a:p>
            <a:fld id="{942120D2-3948-4F8F-BE5D-E7E7D97880B2}" type="datetime4">
              <a:rPr lang="en-US" smtClean="0"/>
              <a:pPr/>
              <a:t>May 14, 2015</a:t>
            </a:fld>
            <a:endParaRPr lang="en-US" dirty="0" err="1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600" y="6416675"/>
            <a:ext cx="28956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l">
              <a:defRPr sz="900" cap="all" spc="110" baseline="0">
                <a:solidFill>
                  <a:srgbClr val="4D4D4D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58200" y="6416675"/>
            <a:ext cx="4572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r">
              <a:defRPr sz="1100" b="1" baseline="0">
                <a:solidFill>
                  <a:srgbClr val="4D4D4D"/>
                </a:solidFill>
              </a:defRPr>
            </a:lvl1pPr>
          </a:lstStyle>
          <a:p>
            <a:fld id="{1D72EBF8-7CF5-44B7-B2BF-E22DE4D0703D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374775"/>
            <a:ext cx="9144000" cy="1524000"/>
          </a:xfrm>
        </p:spPr>
        <p:txBody>
          <a:bodyPr>
            <a:noAutofit/>
          </a:bodyPr>
          <a:lstStyle/>
          <a:p>
            <a:pPr algn="ctr"/>
            <a:r>
              <a:rPr lang="en-US" sz="3000" dirty="0" err="1" smtClean="0"/>
              <a:t>Terceirização</a:t>
            </a:r>
            <a:r>
              <a:rPr lang="en-US" sz="3000" dirty="0" smtClean="0"/>
              <a:t> NAS RELAÇÕES DE TRABALHO: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000" dirty="0" smtClean="0"/>
              <a:t>PERSPECTIVA CONSTITUCIONAL E DIREITOS FUNDAMENTAIS</a:t>
            </a:r>
            <a:endParaRPr lang="en-US" sz="2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203574"/>
            <a:ext cx="8458200" cy="1825625"/>
          </a:xfrm>
        </p:spPr>
        <p:txBody>
          <a:bodyPr>
            <a:noAutofit/>
          </a:bodyPr>
          <a:lstStyle/>
          <a:p>
            <a:r>
              <a:rPr lang="en-US" sz="2800" dirty="0" smtClean="0"/>
              <a:t>Gabriela </a:t>
            </a:r>
            <a:r>
              <a:rPr lang="en-US" sz="2800" dirty="0" err="1" smtClean="0"/>
              <a:t>Neves</a:t>
            </a:r>
            <a:r>
              <a:rPr lang="en-US" sz="2800" dirty="0" smtClean="0"/>
              <a:t> Delgado</a:t>
            </a:r>
          </a:p>
          <a:p>
            <a:r>
              <a:rPr lang="en-US" sz="1600" dirty="0" err="1" smtClean="0"/>
              <a:t>Professora</a:t>
            </a:r>
            <a:r>
              <a:rPr lang="en-US" sz="1600" dirty="0" smtClean="0"/>
              <a:t> </a:t>
            </a:r>
            <a:r>
              <a:rPr lang="en-US" sz="1600" dirty="0" err="1" smtClean="0"/>
              <a:t>Adjunta</a:t>
            </a:r>
            <a:r>
              <a:rPr lang="en-US" sz="1600" dirty="0" smtClean="0"/>
              <a:t> de </a:t>
            </a:r>
            <a:r>
              <a:rPr lang="en-US" sz="1600" dirty="0" err="1" smtClean="0"/>
              <a:t>Direito</a:t>
            </a:r>
            <a:r>
              <a:rPr lang="en-US" sz="1600" dirty="0" smtClean="0"/>
              <a:t> do </a:t>
            </a:r>
            <a:r>
              <a:rPr lang="en-US" sz="1600" dirty="0" err="1" smtClean="0"/>
              <a:t>Trabalho</a:t>
            </a:r>
            <a:r>
              <a:rPr lang="en-US" sz="1600" dirty="0" smtClean="0"/>
              <a:t> dos </a:t>
            </a:r>
            <a:r>
              <a:rPr lang="en-US" sz="1600" dirty="0" err="1" smtClean="0"/>
              <a:t>Programas</a:t>
            </a:r>
            <a:r>
              <a:rPr lang="en-US" sz="1600" dirty="0" smtClean="0"/>
              <a:t> de </a:t>
            </a:r>
            <a:r>
              <a:rPr lang="en-US" sz="1600" dirty="0" err="1" smtClean="0"/>
              <a:t>Graduação</a:t>
            </a:r>
            <a:r>
              <a:rPr lang="en-US" sz="1600" dirty="0" smtClean="0"/>
              <a:t> e </a:t>
            </a:r>
            <a:r>
              <a:rPr lang="en-US" sz="1600" dirty="0" err="1" smtClean="0"/>
              <a:t>Pós-Graduação</a:t>
            </a:r>
            <a:r>
              <a:rPr lang="en-US" sz="1600" dirty="0" smtClean="0"/>
              <a:t> da </a:t>
            </a:r>
            <a:r>
              <a:rPr lang="en-US" sz="1600" dirty="0" err="1" smtClean="0"/>
              <a:t>Faculdade</a:t>
            </a:r>
            <a:r>
              <a:rPr lang="en-US" sz="1600" dirty="0" smtClean="0"/>
              <a:t> de </a:t>
            </a:r>
            <a:r>
              <a:rPr lang="en-US" sz="1600" dirty="0" err="1" smtClean="0"/>
              <a:t>Direito</a:t>
            </a:r>
            <a:r>
              <a:rPr lang="en-US" sz="1600" dirty="0" smtClean="0"/>
              <a:t> da </a:t>
            </a:r>
            <a:r>
              <a:rPr lang="en-US" sz="1600" dirty="0" err="1" smtClean="0"/>
              <a:t>UnB.</a:t>
            </a:r>
            <a:r>
              <a:rPr lang="en-US" sz="1600" dirty="0" smtClean="0"/>
              <a:t> </a:t>
            </a:r>
            <a:r>
              <a:rPr lang="en-US" sz="1600" dirty="0" err="1" smtClean="0"/>
              <a:t>Doutora</a:t>
            </a:r>
            <a:r>
              <a:rPr lang="en-US" sz="1600" dirty="0" smtClean="0"/>
              <a:t> pela UFMG. </a:t>
            </a:r>
            <a:r>
              <a:rPr lang="en-US" sz="1600" dirty="0" err="1" smtClean="0"/>
              <a:t>Mestre</a:t>
            </a:r>
            <a:r>
              <a:rPr lang="en-US" sz="1600" dirty="0" smtClean="0"/>
              <a:t> </a:t>
            </a:r>
            <a:r>
              <a:rPr lang="en-US" sz="1600" dirty="0" err="1" smtClean="0"/>
              <a:t>pela</a:t>
            </a:r>
            <a:r>
              <a:rPr lang="en-US" sz="1600" dirty="0" smtClean="0"/>
              <a:t> PUC Minas. </a:t>
            </a:r>
            <a:r>
              <a:rPr lang="en-US" sz="1600" dirty="0" err="1" smtClean="0"/>
              <a:t>Líder</a:t>
            </a:r>
            <a:r>
              <a:rPr lang="en-US" sz="1600" dirty="0" smtClean="0"/>
              <a:t> do </a:t>
            </a:r>
            <a:r>
              <a:rPr lang="en-US" sz="1600" dirty="0" err="1" smtClean="0"/>
              <a:t>Grupo</a:t>
            </a:r>
            <a:r>
              <a:rPr lang="en-US" sz="1600" dirty="0" smtClean="0"/>
              <a:t> de </a:t>
            </a:r>
            <a:r>
              <a:rPr lang="en-US" sz="1600" dirty="0" err="1" smtClean="0"/>
              <a:t>Pesquisa</a:t>
            </a:r>
            <a:r>
              <a:rPr lang="en-US" sz="1600" dirty="0" smtClean="0"/>
              <a:t> “</a:t>
            </a:r>
            <a:r>
              <a:rPr lang="en-US" sz="1600" dirty="0" err="1" smtClean="0"/>
              <a:t>Trabalho</a:t>
            </a:r>
            <a:r>
              <a:rPr lang="en-US" sz="1600" dirty="0" smtClean="0"/>
              <a:t>, </a:t>
            </a:r>
            <a:r>
              <a:rPr lang="en-US" sz="1600" dirty="0" err="1" smtClean="0"/>
              <a:t>Constituição</a:t>
            </a:r>
            <a:r>
              <a:rPr lang="en-US" sz="1600" dirty="0" smtClean="0"/>
              <a:t> e </a:t>
            </a:r>
            <a:r>
              <a:rPr lang="en-US" sz="1600" dirty="0" err="1" smtClean="0"/>
              <a:t>Cidadania</a:t>
            </a:r>
            <a:r>
              <a:rPr lang="en-US" sz="1600" dirty="0" smtClean="0"/>
              <a:t>” (</a:t>
            </a:r>
            <a:r>
              <a:rPr lang="en-US" sz="1600" dirty="0" err="1" smtClean="0"/>
              <a:t>CNPq</a:t>
            </a:r>
            <a:r>
              <a:rPr lang="en-US" sz="1600" dirty="0" smtClean="0"/>
              <a:t>/</a:t>
            </a:r>
            <a:r>
              <a:rPr lang="en-US" sz="1600" dirty="0" err="1" smtClean="0"/>
              <a:t>UnB</a:t>
            </a:r>
            <a:r>
              <a:rPr lang="en-US" sz="1600" dirty="0" smtClean="0"/>
              <a:t>). </a:t>
            </a:r>
            <a:r>
              <a:rPr lang="en-US" sz="1600" dirty="0" err="1" smtClean="0"/>
              <a:t>Advogada</a:t>
            </a:r>
            <a:r>
              <a:rPr lang="en-US" sz="1600" dirty="0" smtClean="0"/>
              <a:t>.</a:t>
            </a:r>
            <a:endParaRPr lang="en-US" sz="1600" dirty="0"/>
          </a:p>
        </p:txBody>
      </p:sp>
      <p:sp>
        <p:nvSpPr>
          <p:cNvPr id="4" name="TextBox 3"/>
          <p:cNvSpPr txBox="1"/>
          <p:nvPr/>
        </p:nvSpPr>
        <p:spPr>
          <a:xfrm>
            <a:off x="-30690" y="6534148"/>
            <a:ext cx="4826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Arte </a:t>
            </a:r>
            <a:r>
              <a:rPr lang="en-US" dirty="0" err="1" smtClean="0"/>
              <a:t>por</a:t>
            </a:r>
            <a:r>
              <a:rPr lang="en-US" dirty="0" smtClean="0"/>
              <a:t> Lara Parreira de Faria Borges.</a:t>
            </a:r>
            <a:endParaRPr lang="en-US" dirty="0"/>
          </a:p>
        </p:txBody>
      </p:sp>
      <p:sp>
        <p:nvSpPr>
          <p:cNvPr id="5" name="TextBox 3"/>
          <p:cNvSpPr txBox="1"/>
          <p:nvPr/>
        </p:nvSpPr>
        <p:spPr>
          <a:xfrm>
            <a:off x="8117837" y="6488668"/>
            <a:ext cx="9956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5/2015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6829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http://www.portaldostrabalhadores.com.br/upl/ckfinder/images/pste021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71120"/>
            <a:ext cx="9235439" cy="6929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914" y="-70484"/>
            <a:ext cx="8674013" cy="1143000"/>
          </a:xfrm>
        </p:spPr>
        <p:txBody>
          <a:bodyPr>
            <a:normAutofit fontScale="90000"/>
          </a:bodyPr>
          <a:lstStyle/>
          <a:p>
            <a:r>
              <a:rPr lang="en-US" b="1" dirty="0" err="1" smtClean="0">
                <a:solidFill>
                  <a:srgbClr val="C00000"/>
                </a:solidFill>
                <a:latin typeface="Berlin Sans FB" panose="020E0602020502020306" pitchFamily="34" charset="0"/>
                <a:cs typeface="Aharoni" panose="02010803020104030203" pitchFamily="2" charset="-79"/>
              </a:rPr>
              <a:t>Trabalho</a:t>
            </a:r>
            <a:r>
              <a:rPr lang="en-US" b="1" dirty="0" smtClean="0">
                <a:solidFill>
                  <a:srgbClr val="C00000"/>
                </a:solidFill>
                <a:latin typeface="Berlin Sans FB" panose="020E0602020502020306" pitchFamily="34" charset="0"/>
                <a:cs typeface="Aharoni" panose="02010803020104030203" pitchFamily="2" charset="-79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Berlin Sans FB" panose="020E0602020502020306" pitchFamily="34" charset="0"/>
                <a:cs typeface="Aharoni" panose="02010803020104030203" pitchFamily="2" charset="-79"/>
              </a:rPr>
              <a:t>escravo</a:t>
            </a:r>
            <a:r>
              <a:rPr lang="en-US" b="1" dirty="0" smtClean="0">
                <a:solidFill>
                  <a:srgbClr val="C00000"/>
                </a:solidFill>
                <a:latin typeface="Berlin Sans FB" panose="020E0602020502020306" pitchFamily="34" charset="0"/>
                <a:cs typeface="Aharoni" panose="02010803020104030203" pitchFamily="2" charset="-79"/>
              </a:rPr>
              <a:t>  e </a:t>
            </a:r>
            <a:r>
              <a:rPr lang="en-US" b="1" dirty="0" err="1" smtClean="0">
                <a:solidFill>
                  <a:srgbClr val="C00000"/>
                </a:solidFill>
                <a:latin typeface="Berlin Sans FB" panose="020E0602020502020306" pitchFamily="34" charset="0"/>
                <a:cs typeface="Aharoni" panose="02010803020104030203" pitchFamily="2" charset="-79"/>
              </a:rPr>
              <a:t>terceirização</a:t>
            </a:r>
            <a:endParaRPr lang="en-US" b="1" dirty="0">
              <a:solidFill>
                <a:srgbClr val="C00000"/>
              </a:solidFill>
              <a:latin typeface="Berlin Sans FB" panose="020E0602020502020306" pitchFamily="34" charset="0"/>
              <a:cs typeface="Aharoni" panose="02010803020104030203" pitchFamily="2" charset="-79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920115"/>
            <a:ext cx="9044853" cy="2586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903924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://www.taslimaakhter.com/wp-content/uploads/2013/11/02.Rana-Plaza-Collapse-Death-of-A-Thousand-Dreams_IMG_0289_2-1024x68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55993" y="3048000"/>
            <a:ext cx="5388007" cy="3589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149" y="274638"/>
            <a:ext cx="8218368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 smtClean="0"/>
              <a:t>Terceirização</a:t>
            </a:r>
            <a:r>
              <a:rPr lang="en-US" dirty="0" smtClean="0"/>
              <a:t> </a:t>
            </a:r>
            <a:r>
              <a:rPr lang="en-US" dirty="0" err="1" smtClean="0"/>
              <a:t>externa</a:t>
            </a:r>
            <a:r>
              <a:rPr lang="en-US" dirty="0" smtClean="0"/>
              <a:t> e o </a:t>
            </a:r>
            <a:r>
              <a:rPr lang="en-US" dirty="0" err="1" smtClean="0"/>
              <a:t>Caso</a:t>
            </a:r>
            <a:r>
              <a:rPr lang="en-US" dirty="0" smtClean="0"/>
              <a:t> </a:t>
            </a:r>
            <a:r>
              <a:rPr lang="en-US" dirty="0" err="1" smtClean="0"/>
              <a:t>rana</a:t>
            </a:r>
            <a:r>
              <a:rPr lang="en-US" dirty="0" smtClean="0"/>
              <a:t> plaza </a:t>
            </a:r>
            <a:r>
              <a:rPr lang="en-US" dirty="0" err="1" smtClean="0"/>
              <a:t>em</a:t>
            </a:r>
            <a:r>
              <a:rPr lang="en-US" dirty="0" smtClean="0"/>
              <a:t> </a:t>
            </a:r>
            <a:r>
              <a:rPr lang="en-US" dirty="0" err="1" smtClean="0"/>
              <a:t>bangladesh</a:t>
            </a:r>
            <a:endParaRPr lang="en-US" dirty="0"/>
          </a:p>
        </p:txBody>
      </p:sp>
      <p:pic>
        <p:nvPicPr>
          <p:cNvPr id="6146" name="Picture 2" descr="http://static.guim.co.uk/sys-images/Guardian/Pix/pictures/2014/3/16/1395001305759/Rana-Plaza-building-in-Dh-014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417638"/>
            <a:ext cx="4919211" cy="2952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89961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243840" y="274638"/>
            <a:ext cx="85852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pt-BR" dirty="0" smtClean="0"/>
              <a:t>A dinâmica de decodificação  das normas de proteção ao trabalho humano na terceirização</a:t>
            </a:r>
            <a:endParaRPr lang="pt-BR" dirty="0"/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xmlns="" val="916038876"/>
              </p:ext>
            </p:extLst>
          </p:nvPr>
        </p:nvGraphicFramePr>
        <p:xfrm>
          <a:off x="0" y="782320"/>
          <a:ext cx="9144000" cy="5882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-1" y="5363459"/>
            <a:ext cx="443181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t-BR" sz="2400" dirty="0" smtClean="0">
                <a:solidFill>
                  <a:srgbClr val="073E87"/>
                </a:solidFill>
              </a:rPr>
              <a:t>- </a:t>
            </a:r>
            <a:r>
              <a:rPr lang="pt-BR" u="sng" dirty="0" smtClean="0">
                <a:solidFill>
                  <a:srgbClr val="073E87"/>
                </a:solidFill>
              </a:rPr>
              <a:t>componente </a:t>
            </a:r>
            <a:r>
              <a:rPr lang="pt-BR" u="sng" dirty="0">
                <a:solidFill>
                  <a:srgbClr val="073E87"/>
                </a:solidFill>
              </a:rPr>
              <a:t>espacial: </a:t>
            </a:r>
            <a:r>
              <a:rPr lang="pt-BR" dirty="0">
                <a:solidFill>
                  <a:srgbClr val="073E87"/>
                </a:solidFill>
              </a:rPr>
              <a:t>máxima integração do trabalhador ao empreendimento econômico; </a:t>
            </a:r>
            <a:endParaRPr lang="pt-BR" dirty="0" smtClean="0">
              <a:solidFill>
                <a:srgbClr val="073E87"/>
              </a:solidFill>
            </a:endParaRPr>
          </a:p>
          <a:p>
            <a:pPr lvl="0"/>
            <a:r>
              <a:rPr lang="pt-BR" u="sng" dirty="0" smtClean="0">
                <a:solidFill>
                  <a:srgbClr val="073E87"/>
                </a:solidFill>
              </a:rPr>
              <a:t>- componente </a:t>
            </a:r>
            <a:r>
              <a:rPr lang="pt-BR" u="sng" dirty="0">
                <a:solidFill>
                  <a:srgbClr val="073E87"/>
                </a:solidFill>
              </a:rPr>
              <a:t>temporal: </a:t>
            </a:r>
            <a:r>
              <a:rPr lang="pt-BR" dirty="0">
                <a:solidFill>
                  <a:srgbClr val="073E87"/>
                </a:solidFill>
              </a:rPr>
              <a:t>máxima continuidade do vínculo de emprego</a:t>
            </a:r>
            <a:endParaRPr lang="en-US" dirty="0">
              <a:solidFill>
                <a:srgbClr val="073E87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31872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296229" y="839367"/>
            <a:ext cx="8681983" cy="1143000"/>
          </a:xfrm>
        </p:spPr>
        <p:txBody>
          <a:bodyPr>
            <a:noAutofit/>
          </a:bodyPr>
          <a:lstStyle/>
          <a:p>
            <a:pPr algn="ctr"/>
            <a:r>
              <a:rPr lang="pt-BR" sz="2400" dirty="0" smtClean="0"/>
              <a:t>1) A Terceirização frustra a organização dos trabalhadores em torno do sindicato que representa seus reais interesses, minando a força de coalizão OBREIRA para negociar e conquistar a melhoria de condições de trabalho</a:t>
            </a:r>
            <a:endParaRPr lang="pt-BR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0162" y="2688483"/>
            <a:ext cx="8169861" cy="3884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75894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242183" y="2243138"/>
            <a:ext cx="8681983" cy="1143000"/>
          </a:xfrm>
        </p:spPr>
        <p:txBody>
          <a:bodyPr>
            <a:noAutofit/>
          </a:bodyPr>
          <a:lstStyle/>
          <a:p>
            <a:pPr algn="ctr"/>
            <a:r>
              <a:rPr lang="pt-BR" sz="4400" dirty="0" smtClean="0"/>
              <a:t>2) A terceirização reduz o patamar remuneratório do trabalhador terceirizado</a:t>
            </a:r>
            <a:endParaRPr lang="pt-BR" sz="4400" dirty="0"/>
          </a:p>
        </p:txBody>
      </p:sp>
    </p:spTree>
    <p:extLst>
      <p:ext uri="{BB962C8B-B14F-4D97-AF65-F5344CB8AC3E}">
        <p14:creationId xmlns:p14="http://schemas.microsoft.com/office/powerpoint/2010/main" xmlns="" val="2395739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74624" y="528638"/>
            <a:ext cx="8681983" cy="1143000"/>
          </a:xfrm>
        </p:spPr>
        <p:txBody>
          <a:bodyPr>
            <a:noAutofit/>
          </a:bodyPr>
          <a:lstStyle/>
          <a:p>
            <a:pPr algn="ctr"/>
            <a:r>
              <a:rPr lang="pt-PT" sz="2400" i="1" dirty="0" smtClean="0"/>
              <a:t>3) a </a:t>
            </a:r>
            <a:r>
              <a:rPr lang="pt-PT" sz="2400" i="1" dirty="0"/>
              <a:t>terceirização enseja </a:t>
            </a:r>
            <a:r>
              <a:rPr lang="pt-PT" sz="2400" i="1" dirty="0" smtClean="0"/>
              <a:t> </a:t>
            </a:r>
            <a:r>
              <a:rPr lang="pt-PT" sz="2400" i="1" dirty="0"/>
              <a:t>alta rotatividade contratual, esvaziando o ideal social de continuidade </a:t>
            </a:r>
            <a:r>
              <a:rPr lang="pt-PT" sz="2400" i="1" dirty="0" smtClean="0"/>
              <a:t>do vínculo </a:t>
            </a:r>
            <a:r>
              <a:rPr lang="pt-PT" sz="2400" i="1" dirty="0"/>
              <a:t>de emprego e de integração do trabalhador ao empreendimento principal, capaz de lhe oferecer a estabilidade institucional que lhe é própria.</a:t>
            </a:r>
            <a:endParaRPr lang="pt-BR" sz="2400" dirty="0"/>
          </a:p>
        </p:txBody>
      </p:sp>
      <p:pic>
        <p:nvPicPr>
          <p:cNvPr id="5122" name="Picture 2" descr="http://www.papodeempreendedor.com.br/wp-content/uploads/papo_demissa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68558" y="2310204"/>
            <a:ext cx="5295317" cy="3412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95739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74624" y="528638"/>
            <a:ext cx="8681983" cy="1143000"/>
          </a:xfrm>
        </p:spPr>
        <p:txBody>
          <a:bodyPr>
            <a:noAutofit/>
          </a:bodyPr>
          <a:lstStyle/>
          <a:p>
            <a:pPr algn="ctr"/>
            <a:r>
              <a:rPr lang="pt-PT" sz="2400" i="1" dirty="0" smtClean="0"/>
              <a:t>4) a </a:t>
            </a:r>
            <a:r>
              <a:rPr lang="pt-PT" sz="2400" i="1" dirty="0"/>
              <a:t>terceirização </a:t>
            </a:r>
            <a:r>
              <a:rPr lang="pt-BR" sz="2400" i="1" dirty="0"/>
              <a:t>provoca discriminação </a:t>
            </a:r>
            <a:r>
              <a:rPr lang="pt-BR" sz="2400" i="1" dirty="0" smtClean="0"/>
              <a:t>e invisibilidade no </a:t>
            </a:r>
            <a:r>
              <a:rPr lang="pt-BR" sz="2400" i="1" dirty="0"/>
              <a:t>espaço de </a:t>
            </a:r>
            <a:r>
              <a:rPr lang="pt-BR" sz="2400" i="1" dirty="0" smtClean="0"/>
              <a:t>trabalho, dado que dificulta a psicodinâmica do reconhecimento.</a:t>
            </a:r>
            <a:r>
              <a:rPr lang="pt-BR" sz="2400" dirty="0"/>
              <a:t/>
            </a:r>
            <a:br>
              <a:rPr lang="pt-BR" sz="2400" dirty="0"/>
            </a:br>
            <a:endParaRPr lang="pt-BR" sz="2400" dirty="0"/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xmlns="" val="1738433047"/>
              </p:ext>
            </p:extLst>
          </p:nvPr>
        </p:nvGraphicFramePr>
        <p:xfrm>
          <a:off x="1256582" y="1486097"/>
          <a:ext cx="6890935" cy="4877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4292728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74624" y="528638"/>
            <a:ext cx="8681983" cy="1143000"/>
          </a:xfrm>
        </p:spPr>
        <p:txBody>
          <a:bodyPr>
            <a:noAutofit/>
          </a:bodyPr>
          <a:lstStyle/>
          <a:p>
            <a:pPr algn="ctr"/>
            <a:r>
              <a:rPr lang="pt-PT" sz="2400" i="1" dirty="0" smtClean="0"/>
              <a:t>5) a </a:t>
            </a:r>
            <a:r>
              <a:rPr lang="pt-PT" sz="2400" i="1" dirty="0"/>
              <a:t>terceirização </a:t>
            </a:r>
            <a:r>
              <a:rPr lang="pt-BR" sz="2400" i="1" dirty="0"/>
              <a:t>promove a redução de </a:t>
            </a:r>
            <a:r>
              <a:rPr lang="pt-BR" sz="2400" i="1" dirty="0" smtClean="0"/>
              <a:t>investimentos </a:t>
            </a:r>
            <a:r>
              <a:rPr lang="pt-BR" sz="2400" i="1" dirty="0"/>
              <a:t>em medidas de proteção à saúde e segurança no trabalho dos empregados terceirizados, com eliminação de benefícios sociais diretos e indiretos.</a:t>
            </a:r>
            <a:r>
              <a:rPr lang="pt-BR" sz="2400" dirty="0"/>
              <a:t/>
            </a:r>
            <a:br>
              <a:rPr lang="pt-BR" sz="2400" dirty="0"/>
            </a:br>
            <a:endParaRPr lang="pt-BR" sz="2400" dirty="0"/>
          </a:p>
        </p:txBody>
      </p:sp>
      <p:pic>
        <p:nvPicPr>
          <p:cNvPr id="3074" name="Picture 2" descr="http://www.ltreditora.com.br/media/catalog/category/b_sst2_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6767" y="2145982"/>
            <a:ext cx="7678868" cy="3685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62491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44144" y="548958"/>
            <a:ext cx="8681983" cy="1143000"/>
          </a:xfrm>
        </p:spPr>
        <p:txBody>
          <a:bodyPr>
            <a:noAutofit/>
          </a:bodyPr>
          <a:lstStyle/>
          <a:p>
            <a:pPr algn="ctr"/>
            <a:r>
              <a:rPr lang="pt-PT" sz="2400" i="1" dirty="0" smtClean="0"/>
              <a:t>6) a </a:t>
            </a:r>
            <a:r>
              <a:rPr lang="pt-PT" sz="2400" i="1" dirty="0"/>
              <a:t>terceirização gera </a:t>
            </a:r>
            <a:r>
              <a:rPr lang="pt-BR" sz="2400" i="1" dirty="0"/>
              <a:t>dificuldades práticas e jurídicas para alcance, pelo trabalhador, das garantias </a:t>
            </a:r>
            <a:r>
              <a:rPr lang="pt-BR" sz="2400" i="1" dirty="0" err="1"/>
              <a:t>responsabilizatórias</a:t>
            </a:r>
            <a:r>
              <a:rPr lang="pt-BR" sz="2400" i="1" dirty="0"/>
              <a:t> acerca de seus créditos trabalhistas. </a:t>
            </a:r>
            <a:r>
              <a:rPr lang="pt-BR" sz="2400" dirty="0"/>
              <a:t/>
            </a:r>
            <a:br>
              <a:rPr lang="pt-BR" sz="2400" dirty="0"/>
            </a:br>
            <a:endParaRPr lang="pt-BR" sz="2400" dirty="0"/>
          </a:p>
        </p:txBody>
      </p:sp>
      <p:pic>
        <p:nvPicPr>
          <p:cNvPr id="2052" name="Picture 4" descr="http://www.sindespol.com.br/wp-content/uploads/2013/07/sem-justa-caus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57466" y="2203553"/>
            <a:ext cx="5765841" cy="418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43368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ATIVIDADE FIM</a:t>
            </a:r>
          </a:p>
          <a:p>
            <a:endParaRPr lang="en-US" dirty="0" smtClean="0"/>
          </a:p>
          <a:p>
            <a:r>
              <a:rPr lang="en-US" dirty="0" smtClean="0"/>
              <a:t>RESPONSABILIDADE PELAS OBRIGAÇÕES TRABALHISTAS E SOCIAIS</a:t>
            </a:r>
          </a:p>
          <a:p>
            <a:endParaRPr lang="en-US" dirty="0" smtClean="0"/>
          </a:p>
          <a:p>
            <a:r>
              <a:rPr lang="en-US" dirty="0" smtClean="0"/>
              <a:t>IGUALDADE SALARIAL</a:t>
            </a:r>
          </a:p>
          <a:p>
            <a:endParaRPr lang="en-US" dirty="0" smtClean="0"/>
          </a:p>
          <a:p>
            <a:r>
              <a:rPr lang="en-US" dirty="0" smtClean="0"/>
              <a:t>ENQUADRAMENTO SINDICAL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PONTOS DE DESTAQUE A SEREM AVALIADOS NO </a:t>
            </a:r>
            <a:r>
              <a:rPr lang="en-US" dirty="0" err="1" smtClean="0"/>
              <a:t>plc</a:t>
            </a:r>
            <a:r>
              <a:rPr lang="en-US" dirty="0" smtClean="0"/>
              <a:t> 30/2015 (</a:t>
            </a:r>
            <a:r>
              <a:rPr lang="en-US" dirty="0"/>
              <a:t>Pl </a:t>
            </a:r>
            <a:r>
              <a:rPr lang="en-US" dirty="0" smtClean="0"/>
              <a:t>4330)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795587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093" y="274638"/>
            <a:ext cx="8701494" cy="1143000"/>
          </a:xfrm>
        </p:spPr>
        <p:txBody>
          <a:bodyPr>
            <a:noAutofit/>
          </a:bodyPr>
          <a:lstStyle/>
          <a:p>
            <a:pPr algn="ctr"/>
            <a:r>
              <a:rPr lang="en-US" sz="2800" dirty="0" smtClean="0"/>
              <a:t>a </a:t>
            </a:r>
            <a:r>
              <a:rPr lang="en-US" sz="2800" dirty="0" err="1" smtClean="0"/>
              <a:t>compreensão</a:t>
            </a:r>
            <a:r>
              <a:rPr lang="en-US" sz="2800" dirty="0" smtClean="0"/>
              <a:t> da </a:t>
            </a:r>
            <a:r>
              <a:rPr lang="en-US" sz="2800" dirty="0" err="1" smtClean="0"/>
              <a:t>subjetividade</a:t>
            </a:r>
            <a:r>
              <a:rPr lang="en-US" sz="2800" dirty="0" smtClean="0"/>
              <a:t> no </a:t>
            </a:r>
            <a:r>
              <a:rPr lang="en-US" sz="2800" dirty="0" err="1" smtClean="0"/>
              <a:t>trabalho</a:t>
            </a:r>
            <a:r>
              <a:rPr lang="en-US" sz="2800" dirty="0" smtClean="0"/>
              <a:t> TERCEIRIZADO</a:t>
            </a:r>
            <a:endParaRPr lang="en-US" sz="2800" dirty="0"/>
          </a:p>
        </p:txBody>
      </p:sp>
      <p:pic>
        <p:nvPicPr>
          <p:cNvPr id="4" name="Picture 2" descr="http://www.diferente.jor.br/wp-content/uploads/2013/12/trabalho-escrav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158378" y="1526627"/>
            <a:ext cx="5077244" cy="3087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18866" y="2647955"/>
            <a:ext cx="5225134" cy="3486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42743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ATIVIDADE FIM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A </a:t>
            </a:r>
            <a:r>
              <a:rPr lang="en-US" sz="2800" dirty="0" err="1" smtClean="0"/>
              <a:t>terceirização</a:t>
            </a:r>
            <a:r>
              <a:rPr lang="en-US" sz="2800" dirty="0" smtClean="0"/>
              <a:t> </a:t>
            </a:r>
            <a:r>
              <a:rPr lang="en-US" sz="2800" dirty="0" err="1"/>
              <a:t>em</a:t>
            </a:r>
            <a:r>
              <a:rPr lang="en-US" sz="2800" dirty="0"/>
              <a:t> </a:t>
            </a:r>
            <a:r>
              <a:rPr lang="en-US" sz="2800" dirty="0" err="1"/>
              <a:t>atividade</a:t>
            </a:r>
            <a:r>
              <a:rPr lang="en-US" sz="2800" dirty="0"/>
              <a:t> </a:t>
            </a:r>
            <a:r>
              <a:rPr lang="en-US" sz="2800" dirty="0" err="1"/>
              <a:t>fim</a:t>
            </a:r>
            <a:r>
              <a:rPr lang="en-US" sz="2800" dirty="0"/>
              <a:t> </a:t>
            </a:r>
            <a:r>
              <a:rPr lang="en-US" sz="2800" dirty="0" err="1"/>
              <a:t>é</a:t>
            </a:r>
            <a:r>
              <a:rPr lang="en-US" sz="2800" dirty="0"/>
              <a:t> </a:t>
            </a:r>
            <a:r>
              <a:rPr lang="en-US" sz="2800" dirty="0" err="1"/>
              <a:t>terminante</a:t>
            </a:r>
            <a:r>
              <a:rPr lang="en-US" sz="2800" dirty="0"/>
              <a:t> e </a:t>
            </a:r>
            <a:r>
              <a:rPr lang="en-US" sz="2800" dirty="0" err="1"/>
              <a:t>constitucionalmente</a:t>
            </a:r>
            <a:r>
              <a:rPr lang="en-US" sz="2800" dirty="0"/>
              <a:t> </a:t>
            </a:r>
            <a:r>
              <a:rPr lang="en-US" sz="2800" dirty="0" err="1" smtClean="0"/>
              <a:t>proibida</a:t>
            </a:r>
            <a:r>
              <a:rPr lang="en-US" sz="2800" dirty="0" smtClean="0"/>
              <a:t>, </a:t>
            </a:r>
            <a:r>
              <a:rPr lang="en-US" sz="2800" dirty="0" err="1"/>
              <a:t>tanto</a:t>
            </a:r>
            <a:r>
              <a:rPr lang="en-US" sz="2800" dirty="0"/>
              <a:t> </a:t>
            </a:r>
            <a:r>
              <a:rPr lang="en-US" sz="2800" dirty="0" err="1"/>
              <a:t>para</a:t>
            </a:r>
            <a:r>
              <a:rPr lang="en-US" sz="2800" dirty="0"/>
              <a:t> o </a:t>
            </a:r>
            <a:r>
              <a:rPr lang="en-US" sz="2800" dirty="0" err="1"/>
              <a:t>segmento</a:t>
            </a:r>
            <a:r>
              <a:rPr lang="en-US" sz="2800" dirty="0"/>
              <a:t> </a:t>
            </a:r>
            <a:r>
              <a:rPr lang="en-US" sz="2800" dirty="0" err="1" smtClean="0"/>
              <a:t>público</a:t>
            </a:r>
            <a:r>
              <a:rPr lang="en-US" sz="2800" dirty="0" smtClean="0"/>
              <a:t>, </a:t>
            </a:r>
            <a:r>
              <a:rPr lang="en-US" sz="2800" dirty="0" err="1"/>
              <a:t>quanto</a:t>
            </a:r>
            <a:r>
              <a:rPr lang="en-US" sz="2800" dirty="0"/>
              <a:t> </a:t>
            </a:r>
            <a:r>
              <a:rPr lang="en-US" sz="2800" dirty="0" err="1"/>
              <a:t>para</a:t>
            </a:r>
            <a:r>
              <a:rPr lang="en-US" sz="2800" dirty="0"/>
              <a:t> a </a:t>
            </a:r>
            <a:r>
              <a:rPr lang="en-US" sz="2800" dirty="0" err="1"/>
              <a:t>iniciativa</a:t>
            </a:r>
            <a:r>
              <a:rPr lang="en-US" sz="2800" dirty="0"/>
              <a:t> </a:t>
            </a:r>
            <a:r>
              <a:rPr lang="en-US" sz="2800" dirty="0" err="1"/>
              <a:t>privada</a:t>
            </a:r>
            <a:r>
              <a:rPr lang="en-US" sz="2800" dirty="0"/>
              <a:t>, </a:t>
            </a:r>
            <a:r>
              <a:rPr lang="en-US" sz="2800" dirty="0" err="1"/>
              <a:t>sem</a:t>
            </a:r>
            <a:r>
              <a:rPr lang="en-US" sz="2800" dirty="0"/>
              <a:t> </a:t>
            </a:r>
            <a:r>
              <a:rPr lang="en-US" sz="2800" dirty="0" err="1"/>
              <a:t>exceções</a:t>
            </a:r>
            <a:r>
              <a:rPr lang="en-US" sz="2800" dirty="0"/>
              <a:t>. A </a:t>
            </a:r>
            <a:r>
              <a:rPr lang="en-US" sz="2800" dirty="0" err="1"/>
              <a:t>inconstitucionalidade</a:t>
            </a:r>
            <a:r>
              <a:rPr lang="en-US" sz="2800" dirty="0"/>
              <a:t> da </a:t>
            </a:r>
            <a:r>
              <a:rPr lang="en-US" sz="2800" dirty="0" err="1"/>
              <a:t>prática</a:t>
            </a:r>
            <a:r>
              <a:rPr lang="en-US" sz="2800" dirty="0"/>
              <a:t> da </a:t>
            </a:r>
            <a:r>
              <a:rPr lang="en-US" sz="2800" dirty="0" err="1"/>
              <a:t>terceirização</a:t>
            </a:r>
            <a:r>
              <a:rPr lang="en-US" sz="2800" dirty="0"/>
              <a:t> </a:t>
            </a:r>
            <a:r>
              <a:rPr lang="en-US" sz="2800" dirty="0" err="1"/>
              <a:t>na</a:t>
            </a:r>
            <a:r>
              <a:rPr lang="en-US" sz="2800" dirty="0"/>
              <a:t> </a:t>
            </a:r>
            <a:r>
              <a:rPr lang="en-US" sz="2800" dirty="0" err="1"/>
              <a:t>atividade</a:t>
            </a:r>
            <a:r>
              <a:rPr lang="en-US" sz="2800" dirty="0"/>
              <a:t> </a:t>
            </a:r>
            <a:r>
              <a:rPr lang="en-US" sz="2800" dirty="0" err="1"/>
              <a:t>fim</a:t>
            </a:r>
            <a:r>
              <a:rPr lang="en-US" sz="2800" dirty="0"/>
              <a:t> do </a:t>
            </a:r>
            <a:r>
              <a:rPr lang="en-US" sz="2800" dirty="0" err="1"/>
              <a:t>empreendimento</a:t>
            </a:r>
            <a:r>
              <a:rPr lang="en-US" sz="2800" dirty="0"/>
              <a:t> se </a:t>
            </a:r>
            <a:r>
              <a:rPr lang="en-US" sz="2800" dirty="0" err="1"/>
              <a:t>justifica</a:t>
            </a:r>
            <a:r>
              <a:rPr lang="en-US" sz="2800" dirty="0"/>
              <a:t> </a:t>
            </a:r>
            <a:r>
              <a:rPr lang="en-US" sz="2800" dirty="0" err="1"/>
              <a:t>pela</a:t>
            </a:r>
            <a:r>
              <a:rPr lang="en-US" sz="2800" dirty="0"/>
              <a:t> </a:t>
            </a:r>
            <a:r>
              <a:rPr lang="en-US" sz="2800" dirty="0" err="1"/>
              <a:t>violação</a:t>
            </a:r>
            <a:r>
              <a:rPr lang="en-US" sz="2800" dirty="0"/>
              <a:t> </a:t>
            </a:r>
            <a:r>
              <a:rPr lang="en-US" sz="2800" dirty="0" err="1"/>
              <a:t>ao</a:t>
            </a:r>
            <a:r>
              <a:rPr lang="en-US" sz="2800" dirty="0"/>
              <a:t> regime </a:t>
            </a:r>
            <a:r>
              <a:rPr lang="en-US" sz="2800" dirty="0" err="1"/>
              <a:t>constitucional</a:t>
            </a:r>
            <a:r>
              <a:rPr lang="en-US" sz="2800" dirty="0"/>
              <a:t> do </a:t>
            </a:r>
            <a:r>
              <a:rPr lang="en-US" sz="2800" dirty="0" err="1"/>
              <a:t>emprego</a:t>
            </a:r>
            <a:r>
              <a:rPr lang="en-US" sz="2800" dirty="0"/>
              <a:t> </a:t>
            </a:r>
            <a:r>
              <a:rPr lang="en-US" sz="2800" dirty="0" err="1"/>
              <a:t>socialmente</a:t>
            </a:r>
            <a:r>
              <a:rPr lang="en-US" sz="2800" dirty="0"/>
              <a:t> </a:t>
            </a:r>
            <a:r>
              <a:rPr lang="en-US" sz="2800" dirty="0" err="1"/>
              <a:t>protegido</a:t>
            </a:r>
            <a:r>
              <a:rPr lang="en-US" sz="2800" dirty="0"/>
              <a:t> e </a:t>
            </a:r>
            <a:r>
              <a:rPr lang="en-US" sz="2800" dirty="0" err="1"/>
              <a:t>por</a:t>
            </a:r>
            <a:r>
              <a:rPr lang="en-US" sz="2800" dirty="0"/>
              <a:t> </a:t>
            </a:r>
            <a:r>
              <a:rPr lang="en-US" sz="2800" dirty="0" err="1"/>
              <a:t>afronta</a:t>
            </a:r>
            <a:r>
              <a:rPr lang="en-US" sz="2800" dirty="0"/>
              <a:t> </a:t>
            </a:r>
            <a:r>
              <a:rPr lang="en-US" sz="2800" dirty="0" err="1"/>
              <a:t>à</a:t>
            </a:r>
            <a:r>
              <a:rPr lang="en-US" sz="2800" dirty="0"/>
              <a:t> </a:t>
            </a:r>
            <a:r>
              <a:rPr lang="en-US" sz="2800" dirty="0" err="1"/>
              <a:t>função</a:t>
            </a:r>
            <a:r>
              <a:rPr lang="en-US" sz="2800" dirty="0"/>
              <a:t> social da </a:t>
            </a:r>
            <a:r>
              <a:rPr lang="en-US" sz="2800" dirty="0" err="1"/>
              <a:t>empresa</a:t>
            </a:r>
            <a:r>
              <a:rPr lang="en-US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6843311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RESPONSABILIDADE PELAS OBRIGAÇÕES TRABALHISTAS E SOCIAIS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A </a:t>
            </a:r>
            <a:r>
              <a:rPr lang="en-US" sz="2800" dirty="0" err="1" smtClean="0"/>
              <a:t>responsabilidade</a:t>
            </a:r>
            <a:r>
              <a:rPr lang="en-US" sz="2800" dirty="0" smtClean="0"/>
              <a:t> </a:t>
            </a:r>
            <a:r>
              <a:rPr lang="en-US" sz="2800" dirty="0" err="1"/>
              <a:t>pelas</a:t>
            </a:r>
            <a:r>
              <a:rPr lang="en-US" sz="2800" dirty="0"/>
              <a:t> </a:t>
            </a:r>
            <a:r>
              <a:rPr lang="en-US" sz="2800" dirty="0" err="1"/>
              <a:t>obrigações</a:t>
            </a:r>
            <a:r>
              <a:rPr lang="en-US" sz="2800" dirty="0"/>
              <a:t> </a:t>
            </a:r>
            <a:r>
              <a:rPr lang="en-US" sz="2800" dirty="0" err="1"/>
              <a:t>trabalhistas</a:t>
            </a:r>
            <a:r>
              <a:rPr lang="en-US" sz="2800" dirty="0"/>
              <a:t> e </a:t>
            </a:r>
            <a:r>
              <a:rPr lang="en-US" sz="2800" dirty="0" err="1"/>
              <a:t>sociais</a:t>
            </a:r>
            <a:r>
              <a:rPr lang="en-US" sz="2800" dirty="0"/>
              <a:t> dos </a:t>
            </a:r>
            <a:r>
              <a:rPr lang="en-US" sz="2800" dirty="0" err="1"/>
              <a:t>trabalhadores</a:t>
            </a:r>
            <a:r>
              <a:rPr lang="en-US" sz="2800" dirty="0"/>
              <a:t> </a:t>
            </a:r>
            <a:r>
              <a:rPr lang="en-US" sz="2800" dirty="0" err="1"/>
              <a:t>terceirizados</a:t>
            </a:r>
            <a:r>
              <a:rPr lang="en-US" sz="2800" dirty="0"/>
              <a:t> </a:t>
            </a:r>
            <a:r>
              <a:rPr lang="en-US" sz="2800" dirty="0" err="1"/>
              <a:t>deve</a:t>
            </a:r>
            <a:r>
              <a:rPr lang="en-US" sz="2800" dirty="0"/>
              <a:t> </a:t>
            </a:r>
            <a:r>
              <a:rPr lang="en-US" sz="2800" dirty="0" err="1"/>
              <a:t>ser</a:t>
            </a:r>
            <a:r>
              <a:rPr lang="en-US" sz="2800" dirty="0"/>
              <a:t> </a:t>
            </a:r>
            <a:r>
              <a:rPr lang="en-US" sz="2800" dirty="0" err="1"/>
              <a:t>solidária</a:t>
            </a:r>
            <a:r>
              <a:rPr lang="en-US" sz="2800" dirty="0"/>
              <a:t> entre a </a:t>
            </a:r>
            <a:r>
              <a:rPr lang="en-US" sz="2800" dirty="0" err="1"/>
              <a:t>empresa</a:t>
            </a:r>
            <a:r>
              <a:rPr lang="en-US" sz="2800" dirty="0"/>
              <a:t> </a:t>
            </a:r>
            <a:r>
              <a:rPr lang="en-US" sz="2800" dirty="0" err="1"/>
              <a:t>tomadora</a:t>
            </a:r>
            <a:r>
              <a:rPr lang="en-US" sz="2800" dirty="0"/>
              <a:t> e a </a:t>
            </a:r>
            <a:r>
              <a:rPr lang="en-US" sz="2800" dirty="0" err="1"/>
              <a:t>empresa</a:t>
            </a:r>
            <a:r>
              <a:rPr lang="en-US" sz="2800" dirty="0"/>
              <a:t> </a:t>
            </a:r>
            <a:r>
              <a:rPr lang="en-US" sz="2800" dirty="0" err="1"/>
              <a:t>prestadora</a:t>
            </a:r>
            <a:r>
              <a:rPr lang="en-US" sz="2800" dirty="0"/>
              <a:t> de </a:t>
            </a:r>
            <a:r>
              <a:rPr lang="en-US" sz="2800" dirty="0" err="1"/>
              <a:t>serviços</a:t>
            </a:r>
            <a:r>
              <a:rPr lang="en-US" sz="2800" dirty="0"/>
              <a:t>, </a:t>
            </a:r>
            <a:r>
              <a:rPr lang="en-US" sz="2800" dirty="0" err="1"/>
              <a:t>tanto</a:t>
            </a:r>
            <a:r>
              <a:rPr lang="en-US" sz="2800" dirty="0"/>
              <a:t> </a:t>
            </a:r>
            <a:r>
              <a:rPr lang="en-US" sz="2800" dirty="0" err="1"/>
              <a:t>para</a:t>
            </a:r>
            <a:r>
              <a:rPr lang="en-US" sz="2800" dirty="0"/>
              <a:t> </a:t>
            </a:r>
            <a:r>
              <a:rPr lang="en-US" sz="2800" dirty="0" err="1"/>
              <a:t>ampliar</a:t>
            </a:r>
            <a:r>
              <a:rPr lang="en-US" sz="2800" dirty="0"/>
              <a:t> a </a:t>
            </a:r>
            <a:r>
              <a:rPr lang="en-US" sz="2800" dirty="0" err="1"/>
              <a:t>garantia</a:t>
            </a:r>
            <a:r>
              <a:rPr lang="en-US" sz="2800" dirty="0"/>
              <a:t> do </a:t>
            </a:r>
            <a:r>
              <a:rPr lang="en-US" sz="2800" dirty="0" err="1"/>
              <a:t>pagamento</a:t>
            </a:r>
            <a:r>
              <a:rPr lang="en-US" sz="2800" dirty="0"/>
              <a:t> do </a:t>
            </a:r>
            <a:r>
              <a:rPr lang="en-US" sz="2800" dirty="0" err="1"/>
              <a:t>crédito</a:t>
            </a:r>
            <a:r>
              <a:rPr lang="en-US" sz="2800" dirty="0"/>
              <a:t> </a:t>
            </a:r>
            <a:r>
              <a:rPr lang="en-US" sz="2800" dirty="0" err="1"/>
              <a:t>trabalhista</a:t>
            </a:r>
            <a:r>
              <a:rPr lang="en-US" sz="2800" dirty="0"/>
              <a:t> </a:t>
            </a:r>
            <a:r>
              <a:rPr lang="en-US" sz="2800" dirty="0" err="1"/>
              <a:t>quanto</a:t>
            </a:r>
            <a:r>
              <a:rPr lang="en-US" sz="2800" dirty="0"/>
              <a:t> </a:t>
            </a:r>
            <a:r>
              <a:rPr lang="en-US" sz="2800" dirty="0" err="1"/>
              <a:t>para</a:t>
            </a:r>
            <a:r>
              <a:rPr lang="en-US" sz="2800" dirty="0"/>
              <a:t> </a:t>
            </a:r>
            <a:r>
              <a:rPr lang="en-US" sz="2800" dirty="0" err="1"/>
              <a:t>evitar</a:t>
            </a:r>
            <a:r>
              <a:rPr lang="en-US" sz="2800" dirty="0"/>
              <a:t> a </a:t>
            </a:r>
            <a:r>
              <a:rPr lang="en-US" sz="2800" dirty="0" err="1"/>
              <a:t>transferência</a:t>
            </a:r>
            <a:r>
              <a:rPr lang="en-US" sz="2800" dirty="0"/>
              <a:t> do </a:t>
            </a:r>
            <a:r>
              <a:rPr lang="en-US" sz="2800" dirty="0" err="1"/>
              <a:t>risco</a:t>
            </a:r>
            <a:r>
              <a:rPr lang="en-US" sz="2800" dirty="0"/>
              <a:t> </a:t>
            </a:r>
            <a:r>
              <a:rPr lang="en-US" sz="2800" dirty="0" err="1"/>
              <a:t>econômico</a:t>
            </a:r>
            <a:r>
              <a:rPr lang="en-US" sz="2800" dirty="0"/>
              <a:t> </a:t>
            </a:r>
            <a:r>
              <a:rPr lang="en-US" sz="2800" dirty="0" err="1"/>
              <a:t>ao</a:t>
            </a:r>
            <a:r>
              <a:rPr lang="en-US" sz="2800" dirty="0"/>
              <a:t> </a:t>
            </a:r>
            <a:r>
              <a:rPr lang="en-US" sz="2800" dirty="0" err="1"/>
              <a:t>trabalhador</a:t>
            </a:r>
            <a:r>
              <a:rPr lang="en-US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1356749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IGUALDADE SALARIAL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err="1" smtClean="0"/>
              <a:t>Os</a:t>
            </a:r>
            <a:r>
              <a:rPr lang="en-US" sz="3200" dirty="0" smtClean="0"/>
              <a:t> </a:t>
            </a:r>
            <a:r>
              <a:rPr lang="en-US" sz="3200" dirty="0" err="1" smtClean="0"/>
              <a:t>trabalhadores</a:t>
            </a:r>
            <a:r>
              <a:rPr lang="en-US" sz="3200" dirty="0" smtClean="0"/>
              <a:t> </a:t>
            </a:r>
            <a:r>
              <a:rPr lang="en-US" sz="3200" dirty="0" err="1"/>
              <a:t>terceirizados</a:t>
            </a:r>
            <a:r>
              <a:rPr lang="en-US" sz="3200" dirty="0"/>
              <a:t> </a:t>
            </a:r>
            <a:r>
              <a:rPr lang="en-US" sz="3200" dirty="0" err="1"/>
              <a:t>têm</a:t>
            </a:r>
            <a:r>
              <a:rPr lang="en-US" sz="3200" dirty="0"/>
              <a:t> </a:t>
            </a:r>
            <a:r>
              <a:rPr lang="en-US" sz="3200" dirty="0" err="1"/>
              <a:t>direito</a:t>
            </a:r>
            <a:r>
              <a:rPr lang="en-US" sz="3200" dirty="0"/>
              <a:t> </a:t>
            </a:r>
            <a:r>
              <a:rPr lang="en-US" sz="3200" dirty="0" err="1"/>
              <a:t>à</a:t>
            </a:r>
            <a:r>
              <a:rPr lang="en-US" sz="3200" dirty="0"/>
              <a:t> </a:t>
            </a:r>
            <a:r>
              <a:rPr lang="en-US" sz="3200" dirty="0" err="1"/>
              <a:t>igualdade</a:t>
            </a:r>
            <a:r>
              <a:rPr lang="en-US" sz="3200" dirty="0"/>
              <a:t> </a:t>
            </a:r>
            <a:r>
              <a:rPr lang="en-US" sz="3200" dirty="0" err="1"/>
              <a:t>salarial</a:t>
            </a:r>
            <a:r>
              <a:rPr lang="en-US" sz="3200" dirty="0"/>
              <a:t> </a:t>
            </a:r>
            <a:r>
              <a:rPr lang="en-US" sz="3200" dirty="0" err="1"/>
              <a:t>em</a:t>
            </a:r>
            <a:r>
              <a:rPr lang="en-US" sz="3200" dirty="0"/>
              <a:t> </a:t>
            </a:r>
            <a:r>
              <a:rPr lang="en-US" sz="3200" dirty="0" err="1"/>
              <a:t>relação</a:t>
            </a:r>
            <a:r>
              <a:rPr lang="en-US" sz="3200" dirty="0"/>
              <a:t> </a:t>
            </a:r>
            <a:r>
              <a:rPr lang="en-US" sz="3200" dirty="0" err="1"/>
              <a:t>aos</a:t>
            </a:r>
            <a:r>
              <a:rPr lang="en-US" sz="3200" dirty="0"/>
              <a:t> </a:t>
            </a:r>
            <a:r>
              <a:rPr lang="en-US" sz="3200" dirty="0" err="1"/>
              <a:t>trabalhadores</a:t>
            </a:r>
            <a:r>
              <a:rPr lang="en-US" sz="3200" dirty="0"/>
              <a:t> </a:t>
            </a:r>
            <a:r>
              <a:rPr lang="en-US" sz="3200" dirty="0" err="1"/>
              <a:t>contratados</a:t>
            </a:r>
            <a:r>
              <a:rPr lang="en-US" sz="3200" dirty="0"/>
              <a:t> </a:t>
            </a:r>
            <a:r>
              <a:rPr lang="en-US" sz="3200" dirty="0" err="1"/>
              <a:t>diretamente</a:t>
            </a:r>
            <a:r>
              <a:rPr lang="en-US" sz="3200" dirty="0"/>
              <a:t> </a:t>
            </a:r>
            <a:r>
              <a:rPr lang="en-US" sz="3200" dirty="0" err="1"/>
              <a:t>pela</a:t>
            </a:r>
            <a:r>
              <a:rPr lang="en-US" sz="3200" dirty="0"/>
              <a:t> </a:t>
            </a:r>
            <a:r>
              <a:rPr lang="en-US" sz="3200" dirty="0" err="1"/>
              <a:t>empresa</a:t>
            </a:r>
            <a:r>
              <a:rPr lang="en-US" sz="3200" dirty="0"/>
              <a:t> </a:t>
            </a:r>
            <a:r>
              <a:rPr lang="en-US" sz="3200" dirty="0" err="1"/>
              <a:t>tomadora</a:t>
            </a:r>
            <a:r>
              <a:rPr lang="en-US" sz="3200" dirty="0"/>
              <a:t> de </a:t>
            </a:r>
            <a:r>
              <a:rPr lang="en-US" sz="3200" dirty="0" err="1"/>
              <a:t>serviços</a:t>
            </a:r>
            <a:r>
              <a:rPr lang="en-US" sz="3200" dirty="0"/>
              <a:t>, </a:t>
            </a:r>
            <a:r>
              <a:rPr lang="en-US" sz="3200" dirty="0" err="1"/>
              <a:t>em</a:t>
            </a:r>
            <a:r>
              <a:rPr lang="en-US" sz="3200" dirty="0"/>
              <a:t> vista do </a:t>
            </a:r>
            <a:r>
              <a:rPr lang="en-US" sz="3200" dirty="0" err="1"/>
              <a:t>princípio</a:t>
            </a:r>
            <a:r>
              <a:rPr lang="en-US" sz="3200" dirty="0"/>
              <a:t> </a:t>
            </a:r>
            <a:r>
              <a:rPr lang="en-US" sz="3200" dirty="0" err="1"/>
              <a:t>constitucional</a:t>
            </a:r>
            <a:r>
              <a:rPr lang="en-US" sz="3200" dirty="0"/>
              <a:t> da </a:t>
            </a:r>
            <a:r>
              <a:rPr lang="en-US" sz="3200" dirty="0" err="1"/>
              <a:t>isonomia</a:t>
            </a:r>
            <a:r>
              <a:rPr lang="en-US" sz="3200" dirty="0"/>
              <a:t>, </a:t>
            </a:r>
            <a:r>
              <a:rPr lang="en-US" sz="3200" dirty="0" err="1"/>
              <a:t>nos</a:t>
            </a:r>
            <a:r>
              <a:rPr lang="en-US" sz="3200" dirty="0"/>
              <a:t> </a:t>
            </a:r>
            <a:r>
              <a:rPr lang="en-US" sz="3200" dirty="0" err="1"/>
              <a:t>termos</a:t>
            </a:r>
            <a:r>
              <a:rPr lang="en-US" sz="3200" dirty="0"/>
              <a:t> do </a:t>
            </a:r>
            <a:r>
              <a:rPr lang="en-US" sz="3200" dirty="0" err="1"/>
              <a:t>Direito</a:t>
            </a:r>
            <a:r>
              <a:rPr lang="en-US" sz="3200" dirty="0"/>
              <a:t> do </a:t>
            </a:r>
            <a:r>
              <a:rPr lang="en-US" sz="3200" dirty="0" err="1"/>
              <a:t>Trabalho</a:t>
            </a:r>
            <a:r>
              <a:rPr lang="en-US" sz="3200" dirty="0"/>
              <a:t> </a:t>
            </a:r>
            <a:r>
              <a:rPr lang="en-US" sz="3200" dirty="0" err="1"/>
              <a:t>brasileiro</a:t>
            </a:r>
            <a:r>
              <a:rPr lang="en-US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5060540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ENQUADRAMENTO SINDICAL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7707" y="1417638"/>
            <a:ext cx="7772400" cy="3733800"/>
          </a:xfrm>
        </p:spPr>
        <p:txBody>
          <a:bodyPr>
            <a:noAutofit/>
          </a:bodyPr>
          <a:lstStyle/>
          <a:p>
            <a:r>
              <a:rPr lang="en-US" sz="3200" dirty="0" smtClean="0"/>
              <a:t>A </a:t>
            </a:r>
            <a:r>
              <a:rPr lang="en-US" sz="3200" dirty="0" err="1" smtClean="0"/>
              <a:t>entidade</a:t>
            </a:r>
            <a:r>
              <a:rPr lang="en-US" sz="3200" dirty="0" smtClean="0"/>
              <a:t> </a:t>
            </a:r>
            <a:r>
              <a:rPr lang="en-US" sz="3200" dirty="0" err="1"/>
              <a:t>sindical</a:t>
            </a:r>
            <a:r>
              <a:rPr lang="en-US" sz="3200" dirty="0"/>
              <a:t> dos </a:t>
            </a:r>
            <a:r>
              <a:rPr lang="en-US" sz="3200" dirty="0" err="1"/>
              <a:t>trabalhadores</a:t>
            </a:r>
            <a:r>
              <a:rPr lang="en-US" sz="3200" dirty="0"/>
              <a:t> da </a:t>
            </a:r>
            <a:r>
              <a:rPr lang="en-US" sz="3200" dirty="0" err="1"/>
              <a:t>empresa</a:t>
            </a:r>
            <a:r>
              <a:rPr lang="en-US" sz="3200" dirty="0"/>
              <a:t> </a:t>
            </a:r>
            <a:r>
              <a:rPr lang="en-US" sz="3200" dirty="0" err="1"/>
              <a:t>tomadora</a:t>
            </a:r>
            <a:r>
              <a:rPr lang="en-US" sz="3200" dirty="0"/>
              <a:t> de </a:t>
            </a:r>
            <a:r>
              <a:rPr lang="en-US" sz="3200" dirty="0" err="1"/>
              <a:t>serviços</a:t>
            </a:r>
            <a:r>
              <a:rPr lang="en-US" sz="3200" dirty="0"/>
              <a:t> </a:t>
            </a:r>
            <a:r>
              <a:rPr lang="en-US" sz="3200" dirty="0" err="1"/>
              <a:t>apresenta</a:t>
            </a:r>
            <a:r>
              <a:rPr lang="en-US" sz="3200" dirty="0"/>
              <a:t>-se </a:t>
            </a:r>
            <a:r>
              <a:rPr lang="en-US" sz="3200" dirty="0" err="1"/>
              <a:t>como</a:t>
            </a:r>
            <a:r>
              <a:rPr lang="en-US" sz="3200" dirty="0"/>
              <a:t> a </a:t>
            </a:r>
            <a:r>
              <a:rPr lang="en-US" sz="3200" dirty="0" err="1"/>
              <a:t>organização</a:t>
            </a:r>
            <a:r>
              <a:rPr lang="en-US" sz="3200" dirty="0"/>
              <a:t> </a:t>
            </a:r>
            <a:r>
              <a:rPr lang="en-US" sz="3200" dirty="0" err="1"/>
              <a:t>sindical</a:t>
            </a:r>
            <a:r>
              <a:rPr lang="en-US" sz="3200" dirty="0"/>
              <a:t> </a:t>
            </a:r>
            <a:r>
              <a:rPr lang="en-US" sz="3200" dirty="0" err="1"/>
              <a:t>efetivamente</a:t>
            </a:r>
            <a:r>
              <a:rPr lang="en-US" sz="3200" dirty="0"/>
              <a:t> </a:t>
            </a:r>
            <a:r>
              <a:rPr lang="en-US" sz="3200" dirty="0" err="1"/>
              <a:t>representativa</a:t>
            </a:r>
            <a:r>
              <a:rPr lang="en-US" sz="3200" dirty="0"/>
              <a:t> dos </a:t>
            </a:r>
            <a:r>
              <a:rPr lang="en-US" sz="3200" dirty="0" err="1"/>
              <a:t>direitos</a:t>
            </a:r>
            <a:r>
              <a:rPr lang="en-US" sz="3200" dirty="0"/>
              <a:t> e </a:t>
            </a:r>
            <a:r>
              <a:rPr lang="en-US" sz="3200" dirty="0" err="1"/>
              <a:t>interesses</a:t>
            </a:r>
            <a:r>
              <a:rPr lang="en-US" sz="3200" dirty="0"/>
              <a:t> dos </a:t>
            </a:r>
            <a:r>
              <a:rPr lang="en-US" sz="3200" dirty="0" err="1"/>
              <a:t>trabalhadores</a:t>
            </a:r>
            <a:r>
              <a:rPr lang="en-US" sz="3200" dirty="0"/>
              <a:t> </a:t>
            </a:r>
            <a:r>
              <a:rPr lang="en-US" sz="3200" dirty="0" err="1"/>
              <a:t>terceirizados</a:t>
            </a:r>
            <a:r>
              <a:rPr lang="en-US" sz="3200" dirty="0"/>
              <a:t>, </a:t>
            </a:r>
            <a:r>
              <a:rPr lang="en-US" sz="3200" dirty="0" err="1"/>
              <a:t>qualquer</a:t>
            </a:r>
            <a:r>
              <a:rPr lang="en-US" sz="3200" dirty="0"/>
              <a:t> </a:t>
            </a:r>
            <a:r>
              <a:rPr lang="en-US" sz="3200" dirty="0" err="1"/>
              <a:t>que</a:t>
            </a:r>
            <a:r>
              <a:rPr lang="en-US" sz="3200" dirty="0"/>
              <a:t> </a:t>
            </a:r>
            <a:r>
              <a:rPr lang="en-US" sz="3200" dirty="0" err="1"/>
              <a:t>seja</a:t>
            </a:r>
            <a:r>
              <a:rPr lang="en-US" sz="3200" dirty="0"/>
              <a:t> a </a:t>
            </a:r>
            <a:r>
              <a:rPr lang="en-US" sz="3200" dirty="0" err="1"/>
              <a:t>atividade</a:t>
            </a:r>
            <a:r>
              <a:rPr lang="en-US" sz="3200" dirty="0"/>
              <a:t> </a:t>
            </a:r>
            <a:r>
              <a:rPr lang="en-US" sz="3200" dirty="0" err="1"/>
              <a:t>empresarial</a:t>
            </a:r>
            <a:r>
              <a:rPr lang="en-US" sz="3200" dirty="0"/>
              <a:t>, </a:t>
            </a:r>
            <a:r>
              <a:rPr lang="en-US" sz="3200" dirty="0" err="1"/>
              <a:t>por</a:t>
            </a:r>
            <a:r>
              <a:rPr lang="en-US" sz="3200" dirty="0"/>
              <a:t> </a:t>
            </a:r>
            <a:r>
              <a:rPr lang="en-US" sz="3200" dirty="0" err="1"/>
              <a:t>ser</a:t>
            </a:r>
            <a:r>
              <a:rPr lang="en-US" sz="3200" dirty="0"/>
              <a:t> </a:t>
            </a:r>
            <a:r>
              <a:rPr lang="en-US" sz="3200" dirty="0" err="1"/>
              <a:t>nela</a:t>
            </a:r>
            <a:r>
              <a:rPr lang="en-US" sz="3200" dirty="0"/>
              <a:t> </a:t>
            </a:r>
            <a:r>
              <a:rPr lang="en-US" sz="3200" dirty="0" err="1"/>
              <a:t>que</a:t>
            </a:r>
            <a:r>
              <a:rPr lang="en-US" sz="3200" dirty="0"/>
              <a:t> </a:t>
            </a:r>
            <a:r>
              <a:rPr lang="en-US" sz="3200" dirty="0" err="1"/>
              <a:t>os</a:t>
            </a:r>
            <a:r>
              <a:rPr lang="en-US" sz="3200" dirty="0"/>
              <a:t> </a:t>
            </a:r>
            <a:r>
              <a:rPr lang="en-US" sz="3200" dirty="0" err="1"/>
              <a:t>trabalhadores</a:t>
            </a:r>
            <a:r>
              <a:rPr lang="en-US" sz="3200" dirty="0"/>
              <a:t> </a:t>
            </a:r>
            <a:r>
              <a:rPr lang="en-US" sz="3200" dirty="0" err="1"/>
              <a:t>verdadeiramente</a:t>
            </a:r>
            <a:r>
              <a:rPr lang="en-US" sz="3200" dirty="0"/>
              <a:t> se </a:t>
            </a:r>
            <a:r>
              <a:rPr lang="en-US" sz="3200" dirty="0" err="1"/>
              <a:t>integram</a:t>
            </a:r>
            <a:r>
              <a:rPr lang="en-US" sz="3200" dirty="0"/>
              <a:t> </a:t>
            </a:r>
            <a:r>
              <a:rPr lang="en-US" sz="3200" dirty="0" err="1"/>
              <a:t>em</a:t>
            </a:r>
            <a:r>
              <a:rPr lang="en-US" sz="3200" dirty="0"/>
              <a:t> </a:t>
            </a:r>
            <a:r>
              <a:rPr lang="en-US" sz="3200" dirty="0" err="1"/>
              <a:t>seu</a:t>
            </a:r>
            <a:r>
              <a:rPr lang="en-US" sz="3200" dirty="0"/>
              <a:t> </a:t>
            </a:r>
            <a:r>
              <a:rPr lang="en-US" sz="3200" dirty="0" err="1"/>
              <a:t>cotidiano</a:t>
            </a:r>
            <a:r>
              <a:rPr lang="en-US" sz="3200" dirty="0"/>
              <a:t> de labor.</a:t>
            </a:r>
          </a:p>
        </p:txBody>
      </p:sp>
    </p:spTree>
    <p:extLst>
      <p:ext uri="{BB962C8B-B14F-4D97-AF65-F5344CB8AC3E}">
        <p14:creationId xmlns:p14="http://schemas.microsoft.com/office/powerpoint/2010/main" xmlns="" val="27761860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1071" y="57990"/>
            <a:ext cx="7772400" cy="1143000"/>
          </a:xfrm>
        </p:spPr>
        <p:txBody>
          <a:bodyPr/>
          <a:lstStyle/>
          <a:p>
            <a:pPr algn="ctr"/>
            <a:r>
              <a:rPr lang="pt-BR" dirty="0" smtClean="0"/>
              <a:t>Considerações finais</a:t>
            </a:r>
            <a:endParaRPr lang="pt-BR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13"/>
          </p:nvPr>
        </p:nvSpPr>
        <p:spPr>
          <a:xfrm>
            <a:off x="209600" y="1164828"/>
            <a:ext cx="8934400" cy="3200400"/>
          </a:xfrm>
        </p:spPr>
        <p:txBody>
          <a:bodyPr>
            <a:noAutofit/>
          </a:bodyPr>
          <a:lstStyle/>
          <a:p>
            <a:r>
              <a:rPr lang="pt-BR" sz="3600" b="1" dirty="0"/>
              <a:t>O desenvolvimento da civilização </a:t>
            </a:r>
            <a:r>
              <a:rPr lang="pt-BR" sz="3600" b="1" dirty="0" smtClean="0"/>
              <a:t>exige a observância das diretrizes constitucionais de </a:t>
            </a:r>
            <a:r>
              <a:rPr lang="pt-BR" sz="3600" b="1" dirty="0"/>
              <a:t>proteção ao trabalho humano</a:t>
            </a:r>
            <a:r>
              <a:rPr lang="pt-BR" sz="3600" b="1" dirty="0" smtClean="0"/>
              <a:t>.</a:t>
            </a:r>
          </a:p>
          <a:p>
            <a:r>
              <a:rPr lang="pt-BR" sz="3600" b="1" dirty="0" smtClean="0"/>
              <a:t> O reencontro com a centralidade do trabalho também se faz pela via da mobilização política e coletiva.</a:t>
            </a:r>
            <a:endParaRPr lang="pt-BR" sz="3600" dirty="0"/>
          </a:p>
        </p:txBody>
      </p:sp>
    </p:spTree>
    <p:extLst>
      <p:ext uri="{BB962C8B-B14F-4D97-AF65-F5344CB8AC3E}">
        <p14:creationId xmlns:p14="http://schemas.microsoft.com/office/powerpoint/2010/main" xmlns="" val="1973111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 smtClean="0"/>
              <a:t>Muito obrigada!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79244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Terceirização</a:t>
            </a:r>
            <a:r>
              <a:rPr lang="en-US" dirty="0" smtClean="0"/>
              <a:t> e </a:t>
            </a:r>
            <a:r>
              <a:rPr lang="en-US" dirty="0" err="1" smtClean="0"/>
              <a:t>toyotismo</a:t>
            </a:r>
            <a:endParaRPr lang="en-US" dirty="0"/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xmlns="" val="2172529434"/>
              </p:ext>
            </p:extLst>
          </p:nvPr>
        </p:nvGraphicFramePr>
        <p:xfrm>
          <a:off x="0" y="1087120"/>
          <a:ext cx="9144000" cy="46329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765066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err="1" smtClean="0"/>
              <a:t>Terceirização</a:t>
            </a:r>
            <a:r>
              <a:rPr lang="en-US" dirty="0" smtClean="0"/>
              <a:t> no </a:t>
            </a:r>
            <a:r>
              <a:rPr lang="en-US" dirty="0" err="1" smtClean="0"/>
              <a:t>processo</a:t>
            </a:r>
            <a:r>
              <a:rPr lang="en-US" dirty="0" smtClean="0"/>
              <a:t> </a:t>
            </a:r>
            <a:r>
              <a:rPr lang="en-US" dirty="0" err="1" smtClean="0"/>
              <a:t>produtivo</a:t>
            </a:r>
            <a:r>
              <a:rPr lang="en-US" dirty="0" smtClean="0"/>
              <a:t> </a:t>
            </a:r>
            <a:r>
              <a:rPr lang="en-US" dirty="0" err="1" smtClean="0"/>
              <a:t>brasileiro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800" y="2184400"/>
            <a:ext cx="8682208" cy="2811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466135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Terceirização</a:t>
            </a:r>
            <a:r>
              <a:rPr lang="en-US" dirty="0" smtClean="0"/>
              <a:t> </a:t>
            </a:r>
            <a:r>
              <a:rPr lang="en-US" dirty="0" err="1" smtClean="0"/>
              <a:t>nos</a:t>
            </a:r>
            <a:r>
              <a:rPr lang="en-US" dirty="0" smtClean="0"/>
              <a:t> </a:t>
            </a:r>
            <a:r>
              <a:rPr lang="en-US" dirty="0" err="1" smtClean="0"/>
              <a:t>estados</a:t>
            </a:r>
            <a:r>
              <a:rPr lang="en-US" dirty="0" smtClean="0"/>
              <a:t> </a:t>
            </a:r>
            <a:r>
              <a:rPr lang="en-US" dirty="0" err="1" smtClean="0"/>
              <a:t>brasileiros</a:t>
            </a:r>
            <a:endParaRPr lang="en-US" dirty="0"/>
          </a:p>
        </p:txBody>
      </p:sp>
      <p:pic>
        <p:nvPicPr>
          <p:cNvPr id="7" name="Picture 6" descr="Screen Shot 2014-11-05 at 21.56.44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56375" y="883849"/>
            <a:ext cx="4419600" cy="576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54759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err="1" smtClean="0"/>
              <a:t>Terceirização</a:t>
            </a:r>
            <a:r>
              <a:rPr lang="en-US" dirty="0" smtClean="0"/>
              <a:t>: CONDIÇÕES GERAIS DE TRABALHO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3517" y="2149489"/>
            <a:ext cx="8792162" cy="2916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854345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753359" y="139538"/>
            <a:ext cx="77724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pt-BR" dirty="0" smtClean="0"/>
              <a:t>Terceirização e redução do patamar remuneratório</a:t>
            </a:r>
            <a:endParaRPr lang="pt-BR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3978" y="1822936"/>
            <a:ext cx="8742040" cy="3972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106635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dirty="0" smtClean="0"/>
              <a:t>Terceirização e rotatividade contratual</a:t>
            </a:r>
            <a:endParaRPr lang="pt-BR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7721" y="1757702"/>
            <a:ext cx="7457030" cy="4754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133830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701040" y="846138"/>
            <a:ext cx="77724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pt-BR" dirty="0" smtClean="0"/>
              <a:t>Terceirização e acidentes de trabalho</a:t>
            </a:r>
            <a:endParaRPr lang="pt-BR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4481" y="2631440"/>
            <a:ext cx="8442959" cy="3494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93154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rban Pop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Urban Pop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Urban Pop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190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58000"/>
              </a:srgbClr>
            </a:outerShdw>
          </a:effectLst>
          <a:scene3d>
            <a:camera prst="orthographicFront">
              <a:rot lat="0" lon="0" rev="0"/>
            </a:camera>
            <a:lightRig rig="flat" dir="t"/>
          </a:scene3d>
          <a:sp3d contourW="15875">
            <a:bevelT w="95250" h="127000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  <a:shade val="100000"/>
                <a:alpha val="100000"/>
                <a:satMod val="100000"/>
                <a:lumMod val="100000"/>
              </a:schemeClr>
            </a:gs>
            <a:gs pos="9000">
              <a:schemeClr val="phClr">
                <a:tint val="90000"/>
                <a:shade val="100000"/>
                <a:alpha val="100000"/>
                <a:satMod val="100000"/>
                <a:lumMod val="100000"/>
              </a:schemeClr>
            </a:gs>
            <a:gs pos="34000">
              <a:schemeClr val="phClr">
                <a:tint val="83000"/>
                <a:shade val="100000"/>
                <a:alpha val="100000"/>
                <a:satMod val="100000"/>
                <a:lumMod val="100000"/>
              </a:schemeClr>
            </a:gs>
            <a:gs pos="62000">
              <a:schemeClr val="phClr">
                <a:tint val="85000"/>
                <a:shade val="100000"/>
                <a:alpha val="100000"/>
                <a:satMod val="100000"/>
                <a:lumMod val="100000"/>
              </a:schemeClr>
            </a:gs>
            <a:gs pos="90000">
              <a:schemeClr val="phClr">
                <a:tint val="92000"/>
                <a:shade val="100000"/>
                <a:alpha val="100000"/>
                <a:satMod val="100000"/>
                <a:lumMod val="90000"/>
              </a:schemeClr>
            </a:gs>
            <a:gs pos="100000">
              <a:schemeClr val="phClr">
                <a:tint val="85000"/>
                <a:shade val="100000"/>
                <a:alpha val="100000"/>
                <a:satMod val="100000"/>
                <a:lumMod val="10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8000"/>
              </a:schemeClr>
            </a:gs>
            <a:gs pos="100000">
              <a:schemeClr val="phClr">
                <a:tint val="95000"/>
                <a:shade val="98000"/>
                <a:lumMod val="80000"/>
              </a:schemeClr>
            </a:gs>
          </a:gsLst>
          <a:path path="circle">
            <a:fillToRect l="50000" t="100000" r="10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 Pop.thmx</Template>
  <TotalTime>345</TotalTime>
  <Words>645</Words>
  <Application>Microsoft Office PowerPoint</Application>
  <PresentationFormat>Apresentação na tela (4:3)</PresentationFormat>
  <Paragraphs>53</Paragraphs>
  <Slides>25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26" baseType="lpstr">
      <vt:lpstr>Urban Pop</vt:lpstr>
      <vt:lpstr>Terceirização NAS RELAÇÕES DE TRABALHO:  PERSPECTIVA CONSTITUCIONAL E DIREITOS FUNDAMENTAIS</vt:lpstr>
      <vt:lpstr>a compreensão da subjetividade no trabalho TERCEIRIZADO</vt:lpstr>
      <vt:lpstr>Terceirização e toyotismo</vt:lpstr>
      <vt:lpstr>Terceirização no processo produtivo brasileiro</vt:lpstr>
      <vt:lpstr>Terceirização nos estados brasileiros</vt:lpstr>
      <vt:lpstr>Terceirização: CONDIÇÕES GERAIS DE TRABALHO</vt:lpstr>
      <vt:lpstr>Terceirização e redução do patamar remuneratório</vt:lpstr>
      <vt:lpstr>Terceirização e rotatividade contratual</vt:lpstr>
      <vt:lpstr>Terceirização e acidentes de trabalho</vt:lpstr>
      <vt:lpstr>Trabalho escravo  e terceirização</vt:lpstr>
      <vt:lpstr>Terceirização externa e o Caso rana plaza em bangladesh</vt:lpstr>
      <vt:lpstr>A dinâmica de decodificação  das normas de proteção ao trabalho humano na terceirização</vt:lpstr>
      <vt:lpstr>1) A Terceirização frustra a organização dos trabalhadores em torno do sindicato que representa seus reais interesses, minando a força de coalizão OBREIRA para negociar e conquistar a melhoria de condições de trabalho</vt:lpstr>
      <vt:lpstr>2) A terceirização reduz o patamar remuneratório do trabalhador terceirizado</vt:lpstr>
      <vt:lpstr>3) a terceirização enseja  alta rotatividade contratual, esvaziando o ideal social de continuidade do vínculo de emprego e de integração do trabalhador ao empreendimento principal, capaz de lhe oferecer a estabilidade institucional que lhe é própria.</vt:lpstr>
      <vt:lpstr>4) a terceirização provoca discriminação e invisibilidade no espaço de trabalho, dado que dificulta a psicodinâmica do reconhecimento. </vt:lpstr>
      <vt:lpstr>5) a terceirização promove a redução de investimentos em medidas de proteção à saúde e segurança no trabalho dos empregados terceirizados, com eliminação de benefícios sociais diretos e indiretos. </vt:lpstr>
      <vt:lpstr>6) a terceirização gera dificuldades práticas e jurídicas para alcance, pelo trabalhador, das garantias responsabilizatórias acerca de seus créditos trabalhistas.  </vt:lpstr>
      <vt:lpstr>PONTOS DE DESTAQUE A SEREM AVALIADOS NO plc 30/2015 (Pl 4330)</vt:lpstr>
      <vt:lpstr>ATIVIDADE FIM</vt:lpstr>
      <vt:lpstr>RESPONSABILIDADE PELAS OBRIGAÇÕES TRABALHISTAS E SOCIAIS</vt:lpstr>
      <vt:lpstr>IGUALDADE SALARIAL</vt:lpstr>
      <vt:lpstr>ENQUADRAMENTO SINDICAL</vt:lpstr>
      <vt:lpstr>Considerações finais</vt:lpstr>
      <vt:lpstr>Muito obrigada!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Terceirização</dc:title>
  <dc:creator>Lara Parreira de Faria Borges</dc:creator>
  <cp:lastModifiedBy>marianap</cp:lastModifiedBy>
  <cp:revision>39</cp:revision>
  <dcterms:created xsi:type="dcterms:W3CDTF">2014-10-31T22:41:12Z</dcterms:created>
  <dcterms:modified xsi:type="dcterms:W3CDTF">2015-05-14T11:30:03Z</dcterms:modified>
</cp:coreProperties>
</file>