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2" r:id="rId4"/>
    <p:sldId id="258" r:id="rId5"/>
    <p:sldId id="303" r:id="rId6"/>
    <p:sldId id="286" r:id="rId7"/>
    <p:sldId id="308" r:id="rId8"/>
    <p:sldId id="306" r:id="rId9"/>
    <p:sldId id="307" r:id="rId10"/>
    <p:sldId id="290" r:id="rId11"/>
    <p:sldId id="289" r:id="rId12"/>
    <p:sldId id="291" r:id="rId13"/>
    <p:sldId id="292" r:id="rId14"/>
    <p:sldId id="311" r:id="rId15"/>
    <p:sldId id="312" r:id="rId16"/>
    <p:sldId id="313" r:id="rId17"/>
    <p:sldId id="314" r:id="rId18"/>
    <p:sldId id="315" r:id="rId19"/>
    <p:sldId id="319" r:id="rId20"/>
    <p:sldId id="321" r:id="rId21"/>
    <p:sldId id="320" r:id="rId22"/>
    <p:sldId id="322" r:id="rId23"/>
    <p:sldId id="323" r:id="rId24"/>
    <p:sldId id="317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99621" autoAdjust="0"/>
  </p:normalViewPr>
  <p:slideViewPr>
    <p:cSldViewPr snapToGrid="0" snapToObjects="1">
      <p:cViewPr>
        <p:scale>
          <a:sx n="94" d="100"/>
          <a:sy n="94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E459E-7ED0-47E2-B1AA-DB6D42D899C7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ADCFC8CE-E3C5-4DEF-9637-642B6590EFFA}">
      <dgm:prSet phldrT="[Texto]"/>
      <dgm:spPr/>
      <dgm:t>
        <a:bodyPr/>
        <a:lstStyle/>
        <a:p>
          <a:r>
            <a:rPr lang="pt-BR" dirty="0" smtClean="0"/>
            <a:t>Produção horizontalizada</a:t>
          </a:r>
          <a:endParaRPr lang="pt-BR" dirty="0"/>
        </a:p>
      </dgm:t>
    </dgm:pt>
    <dgm:pt modelId="{0CCEF3AE-9E54-4D72-8DA1-F32ADE440BD1}" type="parTrans" cxnId="{724C0819-1E46-41A7-B896-1C882BE70223}">
      <dgm:prSet/>
      <dgm:spPr/>
      <dgm:t>
        <a:bodyPr/>
        <a:lstStyle/>
        <a:p>
          <a:endParaRPr lang="pt-BR"/>
        </a:p>
      </dgm:t>
    </dgm:pt>
    <dgm:pt modelId="{430312C8-51CA-4D8C-8AE2-C13C1CCFE404}" type="sibTrans" cxnId="{724C0819-1E46-41A7-B896-1C882BE70223}">
      <dgm:prSet/>
      <dgm:spPr/>
      <dgm:t>
        <a:bodyPr/>
        <a:lstStyle/>
        <a:p>
          <a:endParaRPr lang="pt-BR"/>
        </a:p>
      </dgm:t>
    </dgm:pt>
    <dgm:pt modelId="{476F02A1-CA1D-47B5-8A87-5BBBA43F210A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Produção enxuta e pronto atendimento (</a:t>
          </a:r>
          <a:r>
            <a:rPr lang="pt-BR" i="1" dirty="0" err="1" smtClean="0"/>
            <a:t>just</a:t>
          </a:r>
          <a:r>
            <a:rPr lang="pt-BR" i="1" dirty="0" smtClean="0"/>
            <a:t> in time</a:t>
          </a:r>
          <a:r>
            <a:rPr lang="pt-BR" dirty="0" smtClean="0"/>
            <a:t>)</a:t>
          </a:r>
          <a:endParaRPr lang="pt-BR" dirty="0"/>
        </a:p>
      </dgm:t>
    </dgm:pt>
    <dgm:pt modelId="{E9CE94EF-94B5-4185-A291-F6F17509DF24}" type="parTrans" cxnId="{3A0FD170-D462-4940-A843-F78110EDDEF6}">
      <dgm:prSet/>
      <dgm:spPr/>
      <dgm:t>
        <a:bodyPr/>
        <a:lstStyle/>
        <a:p>
          <a:endParaRPr lang="pt-BR"/>
        </a:p>
      </dgm:t>
    </dgm:pt>
    <dgm:pt modelId="{94CBF1AE-4A61-4073-9FD5-88C73046B18F}" type="sibTrans" cxnId="{3A0FD170-D462-4940-A843-F78110EDDEF6}">
      <dgm:prSet/>
      <dgm:spPr/>
      <dgm:t>
        <a:bodyPr/>
        <a:lstStyle/>
        <a:p>
          <a:endParaRPr lang="pt-BR"/>
        </a:p>
      </dgm:t>
    </dgm:pt>
    <dgm:pt modelId="{B631AA4C-80C9-4689-8DF0-9581820F8875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Reforço às gerências de marketing e logística</a:t>
          </a:r>
          <a:endParaRPr lang="pt-BR" dirty="0"/>
        </a:p>
      </dgm:t>
    </dgm:pt>
    <dgm:pt modelId="{B7954DC0-A301-4B93-9C7D-CDC9ED8AE92E}" type="parTrans" cxnId="{A20745F7-8FAE-4B2D-8DAB-812922B66685}">
      <dgm:prSet/>
      <dgm:spPr/>
      <dgm:t>
        <a:bodyPr/>
        <a:lstStyle/>
        <a:p>
          <a:endParaRPr lang="pt-BR"/>
        </a:p>
      </dgm:t>
    </dgm:pt>
    <dgm:pt modelId="{08DE978C-790C-4709-AABE-8F7DA4AEC588}" type="sibTrans" cxnId="{A20745F7-8FAE-4B2D-8DAB-812922B66685}">
      <dgm:prSet/>
      <dgm:spPr/>
      <dgm:t>
        <a:bodyPr/>
        <a:lstStyle/>
        <a:p>
          <a:endParaRPr lang="pt-BR"/>
        </a:p>
      </dgm:t>
    </dgm:pt>
    <dgm:pt modelId="{A4C0B26D-9CAB-4477-9455-8B6CE439709E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Qualidade total</a:t>
          </a:r>
          <a:endParaRPr lang="pt-BR" dirty="0"/>
        </a:p>
      </dgm:t>
    </dgm:pt>
    <dgm:pt modelId="{34D970C8-A3B0-4270-AB2A-65B69C72D06C}" type="parTrans" cxnId="{7E1D6543-0AB5-49BB-83D5-DB34BC64AAD4}">
      <dgm:prSet/>
      <dgm:spPr/>
      <dgm:t>
        <a:bodyPr/>
        <a:lstStyle/>
        <a:p>
          <a:endParaRPr lang="pt-BR"/>
        </a:p>
      </dgm:t>
    </dgm:pt>
    <dgm:pt modelId="{BE48E15F-EC73-400D-A0CF-C4464D4B3F9A}" type="sibTrans" cxnId="{7E1D6543-0AB5-49BB-83D5-DB34BC64AAD4}">
      <dgm:prSet/>
      <dgm:spPr/>
      <dgm:t>
        <a:bodyPr/>
        <a:lstStyle/>
        <a:p>
          <a:endParaRPr lang="pt-BR"/>
        </a:p>
      </dgm:t>
    </dgm:pt>
    <dgm:pt modelId="{8889359D-FC9C-574E-97EF-3D6A4C005BB4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Euforia do consumo e “</a:t>
          </a:r>
          <a:r>
            <a:rPr lang="pt-BR" dirty="0" err="1" smtClean="0"/>
            <a:t>obsoletagem</a:t>
          </a:r>
          <a:r>
            <a:rPr lang="pt-BR" dirty="0" smtClean="0"/>
            <a:t> programada”</a:t>
          </a:r>
          <a:endParaRPr lang="pt-BR" dirty="0"/>
        </a:p>
      </dgm:t>
    </dgm:pt>
    <dgm:pt modelId="{90E57BD2-6358-8C47-925E-C734AD48A6D3}" type="parTrans" cxnId="{0B6EDCCF-C4DD-5440-9DC2-8A78E46177A6}">
      <dgm:prSet/>
      <dgm:spPr/>
      <dgm:t>
        <a:bodyPr/>
        <a:lstStyle/>
        <a:p>
          <a:endParaRPr lang="en-US"/>
        </a:p>
      </dgm:t>
    </dgm:pt>
    <dgm:pt modelId="{A7EDD5A9-4F1F-C34C-8BF1-E415587D520B}" type="sibTrans" cxnId="{0B6EDCCF-C4DD-5440-9DC2-8A78E46177A6}">
      <dgm:prSet/>
      <dgm:spPr/>
      <dgm:t>
        <a:bodyPr/>
        <a:lstStyle/>
        <a:p>
          <a:endParaRPr lang="en-US"/>
        </a:p>
      </dgm:t>
    </dgm:pt>
    <dgm:pt modelId="{2B19A10B-4ADC-43E5-A665-50EDB84495CA}" type="pres">
      <dgm:prSet presAssocID="{EF1E459E-7ED0-47E2-B1AA-DB6D42D899C7}" presName="CompostProcess" presStyleCnt="0">
        <dgm:presLayoutVars>
          <dgm:dir/>
          <dgm:resizeHandles val="exact"/>
        </dgm:presLayoutVars>
      </dgm:prSet>
      <dgm:spPr/>
    </dgm:pt>
    <dgm:pt modelId="{4D24570C-3ADC-4959-A83C-691D7495BB83}" type="pres">
      <dgm:prSet presAssocID="{EF1E459E-7ED0-47E2-B1AA-DB6D42D899C7}" presName="arrow" presStyleLbl="bgShp" presStyleIdx="0" presStyleCnt="1"/>
      <dgm:spPr/>
    </dgm:pt>
    <dgm:pt modelId="{33EEC840-4A9F-4955-82C9-B35423A64AB0}" type="pres">
      <dgm:prSet presAssocID="{EF1E459E-7ED0-47E2-B1AA-DB6D42D899C7}" presName="linearProcess" presStyleCnt="0"/>
      <dgm:spPr/>
    </dgm:pt>
    <dgm:pt modelId="{C28EDEF6-1DB2-4862-BD13-49E77B7AB5CA}" type="pres">
      <dgm:prSet presAssocID="{ADCFC8CE-E3C5-4DEF-9637-642B6590EFF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A2A932-38CF-4947-8560-A81DB7BF0F65}" type="pres">
      <dgm:prSet presAssocID="{430312C8-51CA-4D8C-8AE2-C13C1CCFE404}" presName="sibTrans" presStyleCnt="0"/>
      <dgm:spPr/>
    </dgm:pt>
    <dgm:pt modelId="{A5587E04-8DB8-48B7-ADB5-0E267889BA06}" type="pres">
      <dgm:prSet presAssocID="{476F02A1-CA1D-47B5-8A87-5BBBA43F210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FED7D-6291-402F-B53C-D04D8A605480}" type="pres">
      <dgm:prSet presAssocID="{94CBF1AE-4A61-4073-9FD5-88C73046B18F}" presName="sibTrans" presStyleCnt="0"/>
      <dgm:spPr/>
    </dgm:pt>
    <dgm:pt modelId="{E84D49E6-1A2C-42F9-A2BC-5BDC8A7B79A9}" type="pres">
      <dgm:prSet presAssocID="{B631AA4C-80C9-4689-8DF0-9581820F887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EDB4E4-D608-4916-90F7-171ADCDD8B22}" type="pres">
      <dgm:prSet presAssocID="{08DE978C-790C-4709-AABE-8F7DA4AEC588}" presName="sibTrans" presStyleCnt="0"/>
      <dgm:spPr/>
    </dgm:pt>
    <dgm:pt modelId="{CD5E0062-2DC3-487C-9D51-7E649D2309AB}" type="pres">
      <dgm:prSet presAssocID="{A4C0B26D-9CAB-4477-9455-8B6CE439709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F7213-FA55-4749-8D26-2B1942821940}" type="pres">
      <dgm:prSet presAssocID="{BE48E15F-EC73-400D-A0CF-C4464D4B3F9A}" presName="sibTrans" presStyleCnt="0"/>
      <dgm:spPr/>
    </dgm:pt>
    <dgm:pt modelId="{9B82B5F2-8FFD-5B43-B08A-229AA592D646}" type="pres">
      <dgm:prSet presAssocID="{8889359D-FC9C-574E-97EF-3D6A4C005BB4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713362-6376-48F8-88CB-1B6EA866888A}" type="presOf" srcId="{476F02A1-CA1D-47B5-8A87-5BBBA43F210A}" destId="{A5587E04-8DB8-48B7-ADB5-0E267889BA06}" srcOrd="0" destOrd="0" presId="urn:microsoft.com/office/officeart/2005/8/layout/hProcess9"/>
    <dgm:cxn modelId="{3A0FD170-D462-4940-A843-F78110EDDEF6}" srcId="{EF1E459E-7ED0-47E2-B1AA-DB6D42D899C7}" destId="{476F02A1-CA1D-47B5-8A87-5BBBA43F210A}" srcOrd="1" destOrd="0" parTransId="{E9CE94EF-94B5-4185-A291-F6F17509DF24}" sibTransId="{94CBF1AE-4A61-4073-9FD5-88C73046B18F}"/>
    <dgm:cxn modelId="{4322285D-995E-4C81-AFFE-6BD41D4E19DF}" type="presOf" srcId="{B631AA4C-80C9-4689-8DF0-9581820F8875}" destId="{E84D49E6-1A2C-42F9-A2BC-5BDC8A7B79A9}" srcOrd="0" destOrd="0" presId="urn:microsoft.com/office/officeart/2005/8/layout/hProcess9"/>
    <dgm:cxn modelId="{D0F6A57B-5DBB-144F-AF1A-A05F42078BA3}" type="presOf" srcId="{8889359D-FC9C-574E-97EF-3D6A4C005BB4}" destId="{9B82B5F2-8FFD-5B43-B08A-229AA592D646}" srcOrd="0" destOrd="0" presId="urn:microsoft.com/office/officeart/2005/8/layout/hProcess9"/>
    <dgm:cxn modelId="{FD81206B-504B-4BF3-A7E4-A582E14DFFE8}" type="presOf" srcId="{A4C0B26D-9CAB-4477-9455-8B6CE439709E}" destId="{CD5E0062-2DC3-487C-9D51-7E649D2309AB}" srcOrd="0" destOrd="0" presId="urn:microsoft.com/office/officeart/2005/8/layout/hProcess9"/>
    <dgm:cxn modelId="{7E1D6543-0AB5-49BB-83D5-DB34BC64AAD4}" srcId="{EF1E459E-7ED0-47E2-B1AA-DB6D42D899C7}" destId="{A4C0B26D-9CAB-4477-9455-8B6CE439709E}" srcOrd="3" destOrd="0" parTransId="{34D970C8-A3B0-4270-AB2A-65B69C72D06C}" sibTransId="{BE48E15F-EC73-400D-A0CF-C4464D4B3F9A}"/>
    <dgm:cxn modelId="{37D5B4A3-6B82-4903-A0EE-1E714BC107D4}" type="presOf" srcId="{EF1E459E-7ED0-47E2-B1AA-DB6D42D899C7}" destId="{2B19A10B-4ADC-43E5-A665-50EDB84495CA}" srcOrd="0" destOrd="0" presId="urn:microsoft.com/office/officeart/2005/8/layout/hProcess9"/>
    <dgm:cxn modelId="{A20745F7-8FAE-4B2D-8DAB-812922B66685}" srcId="{EF1E459E-7ED0-47E2-B1AA-DB6D42D899C7}" destId="{B631AA4C-80C9-4689-8DF0-9581820F8875}" srcOrd="2" destOrd="0" parTransId="{B7954DC0-A301-4B93-9C7D-CDC9ED8AE92E}" sibTransId="{08DE978C-790C-4709-AABE-8F7DA4AEC588}"/>
    <dgm:cxn modelId="{0B6EDCCF-C4DD-5440-9DC2-8A78E46177A6}" srcId="{EF1E459E-7ED0-47E2-B1AA-DB6D42D899C7}" destId="{8889359D-FC9C-574E-97EF-3D6A4C005BB4}" srcOrd="4" destOrd="0" parTransId="{90E57BD2-6358-8C47-925E-C734AD48A6D3}" sibTransId="{A7EDD5A9-4F1F-C34C-8BF1-E415587D520B}"/>
    <dgm:cxn modelId="{724C0819-1E46-41A7-B896-1C882BE70223}" srcId="{EF1E459E-7ED0-47E2-B1AA-DB6D42D899C7}" destId="{ADCFC8CE-E3C5-4DEF-9637-642B6590EFFA}" srcOrd="0" destOrd="0" parTransId="{0CCEF3AE-9E54-4D72-8DA1-F32ADE440BD1}" sibTransId="{430312C8-51CA-4D8C-8AE2-C13C1CCFE404}"/>
    <dgm:cxn modelId="{C6023BCB-FE31-4180-94B5-D1BE5E153A8A}" type="presOf" srcId="{ADCFC8CE-E3C5-4DEF-9637-642B6590EFFA}" destId="{C28EDEF6-1DB2-4862-BD13-49E77B7AB5CA}" srcOrd="0" destOrd="0" presId="urn:microsoft.com/office/officeart/2005/8/layout/hProcess9"/>
    <dgm:cxn modelId="{C0D11DA2-C008-4EBF-9DB9-31935B8394B5}" type="presParOf" srcId="{2B19A10B-4ADC-43E5-A665-50EDB84495CA}" destId="{4D24570C-3ADC-4959-A83C-691D7495BB83}" srcOrd="0" destOrd="0" presId="urn:microsoft.com/office/officeart/2005/8/layout/hProcess9"/>
    <dgm:cxn modelId="{992248BC-2888-4036-91D7-577B120BE98E}" type="presParOf" srcId="{2B19A10B-4ADC-43E5-A665-50EDB84495CA}" destId="{33EEC840-4A9F-4955-82C9-B35423A64AB0}" srcOrd="1" destOrd="0" presId="urn:microsoft.com/office/officeart/2005/8/layout/hProcess9"/>
    <dgm:cxn modelId="{BD3496E3-4FE0-48FB-BE41-771F948C198F}" type="presParOf" srcId="{33EEC840-4A9F-4955-82C9-B35423A64AB0}" destId="{C28EDEF6-1DB2-4862-BD13-49E77B7AB5CA}" srcOrd="0" destOrd="0" presId="urn:microsoft.com/office/officeart/2005/8/layout/hProcess9"/>
    <dgm:cxn modelId="{57A2A134-20E3-4EC0-A64E-F39B652B63E7}" type="presParOf" srcId="{33EEC840-4A9F-4955-82C9-B35423A64AB0}" destId="{BFA2A932-38CF-4947-8560-A81DB7BF0F65}" srcOrd="1" destOrd="0" presId="urn:microsoft.com/office/officeart/2005/8/layout/hProcess9"/>
    <dgm:cxn modelId="{3FAEDFAA-0992-4C4D-B0F9-E2CF682ECEDE}" type="presParOf" srcId="{33EEC840-4A9F-4955-82C9-B35423A64AB0}" destId="{A5587E04-8DB8-48B7-ADB5-0E267889BA06}" srcOrd="2" destOrd="0" presId="urn:microsoft.com/office/officeart/2005/8/layout/hProcess9"/>
    <dgm:cxn modelId="{08DA9E59-0DA1-4955-8CAB-65FCEB27CEB1}" type="presParOf" srcId="{33EEC840-4A9F-4955-82C9-B35423A64AB0}" destId="{BCBFED7D-6291-402F-B53C-D04D8A605480}" srcOrd="3" destOrd="0" presId="urn:microsoft.com/office/officeart/2005/8/layout/hProcess9"/>
    <dgm:cxn modelId="{B2558AE0-43D6-4834-870A-B72278464C4A}" type="presParOf" srcId="{33EEC840-4A9F-4955-82C9-B35423A64AB0}" destId="{E84D49E6-1A2C-42F9-A2BC-5BDC8A7B79A9}" srcOrd="4" destOrd="0" presId="urn:microsoft.com/office/officeart/2005/8/layout/hProcess9"/>
    <dgm:cxn modelId="{9C300627-46DA-4FC1-BAA1-41E56F49F7CB}" type="presParOf" srcId="{33EEC840-4A9F-4955-82C9-B35423A64AB0}" destId="{3AEDB4E4-D608-4916-90F7-171ADCDD8B22}" srcOrd="5" destOrd="0" presId="urn:microsoft.com/office/officeart/2005/8/layout/hProcess9"/>
    <dgm:cxn modelId="{371AFD9F-5A5E-4150-99DE-5F13ADF4720C}" type="presParOf" srcId="{33EEC840-4A9F-4955-82C9-B35423A64AB0}" destId="{CD5E0062-2DC3-487C-9D51-7E649D2309AB}" srcOrd="6" destOrd="0" presId="urn:microsoft.com/office/officeart/2005/8/layout/hProcess9"/>
    <dgm:cxn modelId="{BBBE3266-0365-6742-A0E7-7F9C679A1CAE}" type="presParOf" srcId="{33EEC840-4A9F-4955-82C9-B35423A64AB0}" destId="{949F7213-FA55-4749-8D26-2B1942821940}" srcOrd="7" destOrd="0" presId="urn:microsoft.com/office/officeart/2005/8/layout/hProcess9"/>
    <dgm:cxn modelId="{987FC826-51C0-B646-A0C9-6F90DBE77083}" type="presParOf" srcId="{33EEC840-4A9F-4955-82C9-B35423A64AB0}" destId="{9B82B5F2-8FFD-5B43-B08A-229AA592D64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1AB5A-124F-429B-B0C0-D845DC2CF211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757C920-AC6E-48E8-94B2-A2A0D14224E9}">
      <dgm:prSet phldrT="[Texto]" custT="1"/>
      <dgm:spPr/>
      <dgm:t>
        <a:bodyPr/>
        <a:lstStyle/>
        <a:p>
          <a:r>
            <a:rPr lang="pt-BR" sz="3600" dirty="0" smtClean="0">
              <a:solidFill>
                <a:schemeClr val="bg2"/>
              </a:solidFill>
            </a:rPr>
            <a:t>Regime do emprego constitucionalmente protegido</a:t>
          </a:r>
          <a:endParaRPr lang="pt-BR" sz="3600" dirty="0"/>
        </a:p>
      </dgm:t>
    </dgm:pt>
    <dgm:pt modelId="{9CB2E4EE-CB51-466A-8882-121583C2D971}" type="parTrans" cxnId="{755BBA98-6750-4600-8752-3AF8F1A23DF3}">
      <dgm:prSet/>
      <dgm:spPr/>
      <dgm:t>
        <a:bodyPr/>
        <a:lstStyle/>
        <a:p>
          <a:endParaRPr lang="pt-BR"/>
        </a:p>
      </dgm:t>
    </dgm:pt>
    <dgm:pt modelId="{2F039AF3-6464-44AF-BB4F-EE387D893CFA}" type="sibTrans" cxnId="{755BBA98-6750-4600-8752-3AF8F1A23DF3}">
      <dgm:prSet/>
      <dgm:spPr/>
      <dgm:t>
        <a:bodyPr/>
        <a:lstStyle/>
        <a:p>
          <a:endParaRPr lang="pt-BR"/>
        </a:p>
      </dgm:t>
    </dgm:pt>
    <dgm:pt modelId="{96A5A43C-5144-4BCD-93B5-262004ABF315}">
      <dgm:prSet phldrT="[Texto]"/>
      <dgm:spPr/>
      <dgm:t>
        <a:bodyPr/>
        <a:lstStyle/>
        <a:p>
          <a:r>
            <a:rPr lang="pt-BR" dirty="0" smtClean="0">
              <a:solidFill>
                <a:srgbClr val="073E87"/>
              </a:solidFill>
            </a:rPr>
            <a:t>Regime paralelo do emprego rarefeito</a:t>
          </a:r>
          <a:endParaRPr lang="pt-BR" dirty="0">
            <a:solidFill>
              <a:srgbClr val="073E87"/>
            </a:solidFill>
          </a:endParaRPr>
        </a:p>
      </dgm:t>
    </dgm:pt>
    <dgm:pt modelId="{13E7A494-3909-4E04-AB02-59D7FFFF3ECD}" type="parTrans" cxnId="{22ABE3BC-BF8D-4210-9E4E-6F1FDA269675}">
      <dgm:prSet/>
      <dgm:spPr/>
      <dgm:t>
        <a:bodyPr/>
        <a:lstStyle/>
        <a:p>
          <a:endParaRPr lang="pt-BR"/>
        </a:p>
      </dgm:t>
    </dgm:pt>
    <dgm:pt modelId="{A20C9D04-B8E9-4CEA-8D5E-FAAC965406E9}" type="sibTrans" cxnId="{22ABE3BC-BF8D-4210-9E4E-6F1FDA269675}">
      <dgm:prSet/>
      <dgm:spPr/>
      <dgm:t>
        <a:bodyPr/>
        <a:lstStyle/>
        <a:p>
          <a:endParaRPr lang="pt-BR"/>
        </a:p>
      </dgm:t>
    </dgm:pt>
    <dgm:pt modelId="{7F34B4DF-CC41-4313-AF32-4A68A4044EB5}" type="pres">
      <dgm:prSet presAssocID="{DD11AB5A-124F-429B-B0C0-D845DC2CF21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7AFF11-92E9-493E-BB59-795342AF4F56}" type="pres">
      <dgm:prSet presAssocID="{DD11AB5A-124F-429B-B0C0-D845DC2CF211}" presName="ribbon" presStyleLbl="node1" presStyleIdx="0" presStyleCnt="1" custScaleY="121860" custLinFactNeighborY="4926"/>
      <dgm:spPr/>
    </dgm:pt>
    <dgm:pt modelId="{35CB4819-A2CE-4271-A57E-15884CEC8E2D}" type="pres">
      <dgm:prSet presAssocID="{DD11AB5A-124F-429B-B0C0-D845DC2CF211}" presName="leftArrowText" presStyleLbl="node1" presStyleIdx="0" presStyleCnt="1" custScaleX="144070" custScaleY="146295" custLinFactNeighborX="-6272" custLinFactNeighborY="1357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D0C2E5-6B03-405C-97D9-2D557EE3D216}" type="pres">
      <dgm:prSet presAssocID="{DD11AB5A-124F-429B-B0C0-D845DC2CF21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833670-2739-434D-AB2A-1666873D4B93}" type="presOf" srcId="{2757C920-AC6E-48E8-94B2-A2A0D14224E9}" destId="{35CB4819-A2CE-4271-A57E-15884CEC8E2D}" srcOrd="0" destOrd="0" presId="urn:microsoft.com/office/officeart/2005/8/layout/arrow6"/>
    <dgm:cxn modelId="{6933861E-CC69-4840-9DA1-18E74CDA502E}" type="presOf" srcId="{DD11AB5A-124F-429B-B0C0-D845DC2CF211}" destId="{7F34B4DF-CC41-4313-AF32-4A68A4044EB5}" srcOrd="0" destOrd="0" presId="urn:microsoft.com/office/officeart/2005/8/layout/arrow6"/>
    <dgm:cxn modelId="{22ABE3BC-BF8D-4210-9E4E-6F1FDA269675}" srcId="{DD11AB5A-124F-429B-B0C0-D845DC2CF211}" destId="{96A5A43C-5144-4BCD-93B5-262004ABF315}" srcOrd="1" destOrd="0" parTransId="{13E7A494-3909-4E04-AB02-59D7FFFF3ECD}" sibTransId="{A20C9D04-B8E9-4CEA-8D5E-FAAC965406E9}"/>
    <dgm:cxn modelId="{7BFB08D1-9BFD-4692-B2EC-F263B32B6E9A}" type="presOf" srcId="{96A5A43C-5144-4BCD-93B5-262004ABF315}" destId="{99D0C2E5-6B03-405C-97D9-2D557EE3D216}" srcOrd="0" destOrd="0" presId="urn:microsoft.com/office/officeart/2005/8/layout/arrow6"/>
    <dgm:cxn modelId="{755BBA98-6750-4600-8752-3AF8F1A23DF3}" srcId="{DD11AB5A-124F-429B-B0C0-D845DC2CF211}" destId="{2757C920-AC6E-48E8-94B2-A2A0D14224E9}" srcOrd="0" destOrd="0" parTransId="{9CB2E4EE-CB51-466A-8882-121583C2D971}" sibTransId="{2F039AF3-6464-44AF-BB4F-EE387D893CFA}"/>
    <dgm:cxn modelId="{5C1A7B34-060A-420B-B4EC-B6AEDC08DA29}" type="presParOf" srcId="{7F34B4DF-CC41-4313-AF32-4A68A4044EB5}" destId="{2F7AFF11-92E9-493E-BB59-795342AF4F56}" srcOrd="0" destOrd="0" presId="urn:microsoft.com/office/officeart/2005/8/layout/arrow6"/>
    <dgm:cxn modelId="{A296204C-8911-4684-815E-2D38F71CE668}" type="presParOf" srcId="{7F34B4DF-CC41-4313-AF32-4A68A4044EB5}" destId="{35CB4819-A2CE-4271-A57E-15884CEC8E2D}" srcOrd="1" destOrd="0" presId="urn:microsoft.com/office/officeart/2005/8/layout/arrow6"/>
    <dgm:cxn modelId="{350DF5DB-52A3-4BF8-B585-DA41D85C4DCD}" type="presParOf" srcId="{7F34B4DF-CC41-4313-AF32-4A68A4044EB5}" destId="{99D0C2E5-6B03-405C-97D9-2D557EE3D21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CBE62B-A63A-CC4B-B5BA-279DF5493C78}" type="doc">
      <dgm:prSet loTypeId="urn:microsoft.com/office/officeart/2005/8/layout/arrow4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57727A8-4F32-064A-9639-52893645D980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Empregados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altamente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qualificados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são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contratados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diretamente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pelas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grandes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empresas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e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mantêm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suas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garantias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trabalhistas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1D93C42A-8EA4-8C4B-A584-F9DEAE61A6D2}" type="parTrans" cxnId="{8656A7C6-C75D-DD46-A9F8-37DC133CF6CA}">
      <dgm:prSet/>
      <dgm:spPr/>
      <dgm:t>
        <a:bodyPr/>
        <a:lstStyle/>
        <a:p>
          <a:endParaRPr lang="en-US"/>
        </a:p>
      </dgm:t>
    </dgm:pt>
    <dgm:pt modelId="{B40FC439-D10B-1A47-A6FB-443C96C8A901}" type="sibTrans" cxnId="{8656A7C6-C75D-DD46-A9F8-37DC133CF6CA}">
      <dgm:prSet/>
      <dgm:spPr/>
      <dgm:t>
        <a:bodyPr/>
        <a:lstStyle/>
        <a:p>
          <a:endParaRPr lang="en-US"/>
        </a:p>
      </dgm:t>
    </dgm:pt>
    <dgm:pt modelId="{BE8D5606-F2F2-F642-AE9D-07ADFBF48E65}">
      <dgm:prSet phldrT="[Text]"/>
      <dgm:spPr/>
      <dgm:t>
        <a:bodyPr/>
        <a:lstStyle/>
        <a:p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Trabalhadores</a:t>
          </a:r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de </a:t>
          </a:r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baixa</a:t>
          </a:r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</a:t>
          </a:r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qualificação</a:t>
          </a:r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</a:t>
          </a:r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perdem</a:t>
          </a:r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</a:t>
          </a:r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suas</a:t>
          </a:r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</a:t>
          </a:r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garantias</a:t>
          </a:r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</a:t>
          </a:r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trabalhistas</a:t>
          </a:r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e </a:t>
          </a:r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sofrem</a:t>
          </a:r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com a </a:t>
          </a:r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mobilidade</a:t>
          </a:r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</a:t>
          </a:r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laboral</a:t>
          </a:r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8F58C1A2-2E9E-244F-99A5-6F934E87ECD0}" type="parTrans" cxnId="{5AD15477-9998-854E-BE6A-9247DCB1F5E7}">
      <dgm:prSet/>
      <dgm:spPr/>
      <dgm:t>
        <a:bodyPr/>
        <a:lstStyle/>
        <a:p>
          <a:endParaRPr lang="en-US"/>
        </a:p>
      </dgm:t>
    </dgm:pt>
    <dgm:pt modelId="{B5AAC07A-0B9D-7047-A2E6-635A9B0E1FAC}" type="sibTrans" cxnId="{5AD15477-9998-854E-BE6A-9247DCB1F5E7}">
      <dgm:prSet/>
      <dgm:spPr/>
      <dgm:t>
        <a:bodyPr/>
        <a:lstStyle/>
        <a:p>
          <a:endParaRPr lang="en-US"/>
        </a:p>
      </dgm:t>
    </dgm:pt>
    <dgm:pt modelId="{B24C2903-23EC-DB4D-BBFD-F9A03AC84930}" type="pres">
      <dgm:prSet presAssocID="{F4CBE62B-A63A-CC4B-B5BA-279DF5493C7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8D363E-C4BD-664D-87C2-306E5C54B585}" type="pres">
      <dgm:prSet presAssocID="{F57727A8-4F32-064A-9639-52893645D980}" presName="upArrow" presStyleLbl="node1" presStyleIdx="0" presStyleCnt="2"/>
      <dgm:spPr/>
    </dgm:pt>
    <dgm:pt modelId="{FA1C1FB9-9B14-1040-8DBB-2CAE946D3356}" type="pres">
      <dgm:prSet presAssocID="{F57727A8-4F32-064A-9639-52893645D980}" presName="upArrowText" presStyleLbl="revTx" presStyleIdx="0" presStyleCnt="2" custLinFactNeighborX="1860" custLinFactNeighborY="248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CC54A-1100-A243-B21F-F29E5E8FE796}" type="pres">
      <dgm:prSet presAssocID="{BE8D5606-F2F2-F642-AE9D-07ADFBF48E65}" presName="downArrow" presStyleLbl="node1" presStyleIdx="1" presStyleCnt="2"/>
      <dgm:spPr/>
    </dgm:pt>
    <dgm:pt modelId="{497D88FB-806D-BD45-831C-6D78ADCE753C}" type="pres">
      <dgm:prSet presAssocID="{BE8D5606-F2F2-F642-AE9D-07ADFBF48E6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574FB1-7973-5743-8BE6-0F7E2D970AB0}" type="presOf" srcId="{BE8D5606-F2F2-F642-AE9D-07ADFBF48E65}" destId="{497D88FB-806D-BD45-831C-6D78ADCE753C}" srcOrd="0" destOrd="0" presId="urn:microsoft.com/office/officeart/2005/8/layout/arrow4"/>
    <dgm:cxn modelId="{62F3D1DC-3640-4F49-8796-6D486B619306}" type="presOf" srcId="{F4CBE62B-A63A-CC4B-B5BA-279DF5493C78}" destId="{B24C2903-23EC-DB4D-BBFD-F9A03AC84930}" srcOrd="0" destOrd="0" presId="urn:microsoft.com/office/officeart/2005/8/layout/arrow4"/>
    <dgm:cxn modelId="{8656A7C6-C75D-DD46-A9F8-37DC133CF6CA}" srcId="{F4CBE62B-A63A-CC4B-B5BA-279DF5493C78}" destId="{F57727A8-4F32-064A-9639-52893645D980}" srcOrd="0" destOrd="0" parTransId="{1D93C42A-8EA4-8C4B-A584-F9DEAE61A6D2}" sibTransId="{B40FC439-D10B-1A47-A6FB-443C96C8A901}"/>
    <dgm:cxn modelId="{5AD15477-9998-854E-BE6A-9247DCB1F5E7}" srcId="{F4CBE62B-A63A-CC4B-B5BA-279DF5493C78}" destId="{BE8D5606-F2F2-F642-AE9D-07ADFBF48E65}" srcOrd="1" destOrd="0" parTransId="{8F58C1A2-2E9E-244F-99A5-6F934E87ECD0}" sibTransId="{B5AAC07A-0B9D-7047-A2E6-635A9B0E1FAC}"/>
    <dgm:cxn modelId="{DEC648FE-003C-A246-BB05-9DE042C69408}" type="presOf" srcId="{F57727A8-4F32-064A-9639-52893645D980}" destId="{FA1C1FB9-9B14-1040-8DBB-2CAE946D3356}" srcOrd="0" destOrd="0" presId="urn:microsoft.com/office/officeart/2005/8/layout/arrow4"/>
    <dgm:cxn modelId="{1E3909DD-A6A3-E04D-ACE8-4412957E0031}" type="presParOf" srcId="{B24C2903-23EC-DB4D-BBFD-F9A03AC84930}" destId="{698D363E-C4BD-664D-87C2-306E5C54B585}" srcOrd="0" destOrd="0" presId="urn:microsoft.com/office/officeart/2005/8/layout/arrow4"/>
    <dgm:cxn modelId="{F6E3DD91-8892-B745-B242-61414208E590}" type="presParOf" srcId="{B24C2903-23EC-DB4D-BBFD-F9A03AC84930}" destId="{FA1C1FB9-9B14-1040-8DBB-2CAE946D3356}" srcOrd="1" destOrd="0" presId="urn:microsoft.com/office/officeart/2005/8/layout/arrow4"/>
    <dgm:cxn modelId="{653C3C7F-B7E1-B643-8A46-A4C044230C7B}" type="presParOf" srcId="{B24C2903-23EC-DB4D-BBFD-F9A03AC84930}" destId="{7C9CC54A-1100-A243-B21F-F29E5E8FE796}" srcOrd="2" destOrd="0" presId="urn:microsoft.com/office/officeart/2005/8/layout/arrow4"/>
    <dgm:cxn modelId="{33C0647E-CCFA-4740-A761-452B1A3FFB8A}" type="presParOf" srcId="{B24C2903-23EC-DB4D-BBFD-F9A03AC84930}" destId="{497D88FB-806D-BD45-831C-6D78ADCE753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24570C-3ADC-4959-A83C-691D7495BB83}">
      <dsp:nvSpPr>
        <dsp:cNvPr id="0" name=""/>
        <dsp:cNvSpPr/>
      </dsp:nvSpPr>
      <dsp:spPr>
        <a:xfrm>
          <a:off x="685799" y="0"/>
          <a:ext cx="7772400" cy="463296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EDEF6-1DB2-4862-BD13-49E77B7AB5CA}">
      <dsp:nvSpPr>
        <dsp:cNvPr id="0" name=""/>
        <dsp:cNvSpPr/>
      </dsp:nvSpPr>
      <dsp:spPr>
        <a:xfrm>
          <a:off x="4018" y="1389887"/>
          <a:ext cx="1756916" cy="18531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Produção horizontalizada</a:t>
          </a:r>
          <a:endParaRPr lang="pt-BR" sz="1700" kern="1200" dirty="0"/>
        </a:p>
      </dsp:txBody>
      <dsp:txXfrm>
        <a:off x="4018" y="1389887"/>
        <a:ext cx="1756916" cy="1853184"/>
      </dsp:txXfrm>
    </dsp:sp>
    <dsp:sp modelId="{A5587E04-8DB8-48B7-ADB5-0E267889BA06}">
      <dsp:nvSpPr>
        <dsp:cNvPr id="0" name=""/>
        <dsp:cNvSpPr/>
      </dsp:nvSpPr>
      <dsp:spPr>
        <a:xfrm>
          <a:off x="1848780" y="1389887"/>
          <a:ext cx="1756916" cy="1853184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Produção enxuta e pronto atendimento (</a:t>
          </a:r>
          <a:r>
            <a:rPr lang="pt-BR" sz="1700" i="1" kern="1200" dirty="0" err="1" smtClean="0"/>
            <a:t>just</a:t>
          </a:r>
          <a:r>
            <a:rPr lang="pt-BR" sz="1700" i="1" kern="1200" dirty="0" smtClean="0"/>
            <a:t> in time</a:t>
          </a:r>
          <a:r>
            <a:rPr lang="pt-BR" sz="1700" kern="1200" dirty="0" smtClean="0"/>
            <a:t>)</a:t>
          </a:r>
          <a:endParaRPr lang="pt-BR" sz="1700" kern="1200" dirty="0"/>
        </a:p>
      </dsp:txBody>
      <dsp:txXfrm>
        <a:off x="1848780" y="1389887"/>
        <a:ext cx="1756916" cy="1853184"/>
      </dsp:txXfrm>
    </dsp:sp>
    <dsp:sp modelId="{E84D49E6-1A2C-42F9-A2BC-5BDC8A7B79A9}">
      <dsp:nvSpPr>
        <dsp:cNvPr id="0" name=""/>
        <dsp:cNvSpPr/>
      </dsp:nvSpPr>
      <dsp:spPr>
        <a:xfrm>
          <a:off x="3693541" y="1389887"/>
          <a:ext cx="1756916" cy="1853184"/>
        </a:xfrm>
        <a:prstGeom prst="roundRect">
          <a:avLst/>
        </a:prstGeom>
        <a:gradFill rotWithShape="1">
          <a:gsLst>
            <a:gs pos="0">
              <a:schemeClr val="accent6">
                <a:shade val="63000"/>
              </a:schemeClr>
            </a:gs>
            <a:gs pos="30000">
              <a:schemeClr val="accent6">
                <a:shade val="90000"/>
                <a:satMod val="110000"/>
              </a:schemeClr>
            </a:gs>
            <a:gs pos="45000">
              <a:schemeClr val="accent6">
                <a:shade val="100000"/>
                <a:satMod val="118000"/>
              </a:schemeClr>
            </a:gs>
            <a:gs pos="55000">
              <a:schemeClr val="accent6">
                <a:shade val="100000"/>
                <a:satMod val="118000"/>
              </a:schemeClr>
            </a:gs>
            <a:gs pos="73000">
              <a:schemeClr val="accent6">
                <a:shade val="90000"/>
                <a:satMod val="110000"/>
              </a:schemeClr>
            </a:gs>
            <a:gs pos="100000">
              <a:schemeClr val="accent6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Reforço às gerências de marketing e logística</a:t>
          </a:r>
          <a:endParaRPr lang="pt-BR" sz="1700" kern="1200" dirty="0"/>
        </a:p>
      </dsp:txBody>
      <dsp:txXfrm>
        <a:off x="3693541" y="1389887"/>
        <a:ext cx="1756916" cy="1853184"/>
      </dsp:txXfrm>
    </dsp:sp>
    <dsp:sp modelId="{CD5E0062-2DC3-487C-9D51-7E649D2309AB}">
      <dsp:nvSpPr>
        <dsp:cNvPr id="0" name=""/>
        <dsp:cNvSpPr/>
      </dsp:nvSpPr>
      <dsp:spPr>
        <a:xfrm>
          <a:off x="5538303" y="1389887"/>
          <a:ext cx="1756916" cy="1853184"/>
        </a:xfrm>
        <a:prstGeom prst="roundRect">
          <a:avLst/>
        </a:prstGeom>
        <a:gradFill rotWithShape="1">
          <a:gsLst>
            <a:gs pos="0">
              <a:schemeClr val="accent5">
                <a:shade val="63000"/>
              </a:schemeClr>
            </a:gs>
            <a:gs pos="30000">
              <a:schemeClr val="accent5">
                <a:shade val="90000"/>
                <a:satMod val="110000"/>
              </a:schemeClr>
            </a:gs>
            <a:gs pos="45000">
              <a:schemeClr val="accent5">
                <a:shade val="100000"/>
                <a:satMod val="118000"/>
              </a:schemeClr>
            </a:gs>
            <a:gs pos="55000">
              <a:schemeClr val="accent5">
                <a:shade val="100000"/>
                <a:satMod val="118000"/>
              </a:schemeClr>
            </a:gs>
            <a:gs pos="73000">
              <a:schemeClr val="accent5">
                <a:shade val="90000"/>
                <a:satMod val="110000"/>
              </a:schemeClr>
            </a:gs>
            <a:gs pos="100000">
              <a:schemeClr val="accent5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Qualidade total</a:t>
          </a:r>
          <a:endParaRPr lang="pt-BR" sz="1700" kern="1200" dirty="0"/>
        </a:p>
      </dsp:txBody>
      <dsp:txXfrm>
        <a:off x="5538303" y="1389887"/>
        <a:ext cx="1756916" cy="1853184"/>
      </dsp:txXfrm>
    </dsp:sp>
    <dsp:sp modelId="{9B82B5F2-8FFD-5B43-B08A-229AA592D646}">
      <dsp:nvSpPr>
        <dsp:cNvPr id="0" name=""/>
        <dsp:cNvSpPr/>
      </dsp:nvSpPr>
      <dsp:spPr>
        <a:xfrm>
          <a:off x="7383065" y="1389887"/>
          <a:ext cx="1756916" cy="1853184"/>
        </a:xfrm>
        <a:prstGeom prst="roundRect">
          <a:avLst/>
        </a:prstGeom>
        <a:gradFill rotWithShape="1">
          <a:gsLst>
            <a:gs pos="0">
              <a:schemeClr val="accent2">
                <a:shade val="63000"/>
              </a:schemeClr>
            </a:gs>
            <a:gs pos="30000">
              <a:schemeClr val="accent2">
                <a:shade val="90000"/>
                <a:satMod val="110000"/>
              </a:schemeClr>
            </a:gs>
            <a:gs pos="45000">
              <a:schemeClr val="accent2">
                <a:shade val="100000"/>
                <a:satMod val="118000"/>
              </a:schemeClr>
            </a:gs>
            <a:gs pos="55000">
              <a:schemeClr val="accent2">
                <a:shade val="100000"/>
                <a:satMod val="118000"/>
              </a:schemeClr>
            </a:gs>
            <a:gs pos="73000">
              <a:schemeClr val="accent2">
                <a:shade val="90000"/>
                <a:satMod val="110000"/>
              </a:schemeClr>
            </a:gs>
            <a:gs pos="100000">
              <a:schemeClr val="accent2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2">
              <a:shade val="3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Euforia do consumo e “</a:t>
          </a:r>
          <a:r>
            <a:rPr lang="pt-BR" sz="1700" kern="1200" dirty="0" err="1" smtClean="0"/>
            <a:t>obsoletagem</a:t>
          </a:r>
          <a:r>
            <a:rPr lang="pt-BR" sz="1700" kern="1200" dirty="0" smtClean="0"/>
            <a:t> programada”</a:t>
          </a:r>
          <a:endParaRPr lang="pt-BR" sz="1700" kern="1200" dirty="0"/>
        </a:p>
      </dsp:txBody>
      <dsp:txXfrm>
        <a:off x="7383065" y="1389887"/>
        <a:ext cx="1756916" cy="18531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May 14, 2015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4775"/>
            <a:ext cx="9144000" cy="1524000"/>
          </a:xfrm>
        </p:spPr>
        <p:txBody>
          <a:bodyPr>
            <a:noAutofit/>
          </a:bodyPr>
          <a:lstStyle/>
          <a:p>
            <a:pPr algn="ctr"/>
            <a:r>
              <a:rPr lang="en-US" sz="3000" dirty="0" err="1" smtClean="0"/>
              <a:t>Terceirização</a:t>
            </a:r>
            <a:r>
              <a:rPr lang="en-US" sz="3000" dirty="0" smtClean="0"/>
              <a:t> NAS RELAÇÕES DE TRABALHO: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PERSPECTIVA CONSTITUCIONAL E DIREITOS FUNDAMENTAIS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3574"/>
            <a:ext cx="8458200" cy="1825625"/>
          </a:xfrm>
        </p:spPr>
        <p:txBody>
          <a:bodyPr>
            <a:noAutofit/>
          </a:bodyPr>
          <a:lstStyle/>
          <a:p>
            <a:r>
              <a:rPr lang="en-US" sz="2800" dirty="0" smtClean="0"/>
              <a:t>Gabriela </a:t>
            </a:r>
            <a:r>
              <a:rPr lang="en-US" sz="2800" dirty="0" err="1" smtClean="0"/>
              <a:t>Neves</a:t>
            </a:r>
            <a:r>
              <a:rPr lang="en-US" sz="2800" dirty="0" smtClean="0"/>
              <a:t> Delgado</a:t>
            </a:r>
          </a:p>
          <a:p>
            <a:r>
              <a:rPr lang="en-US" sz="1600" dirty="0" err="1" smtClean="0"/>
              <a:t>Professora</a:t>
            </a:r>
            <a:r>
              <a:rPr lang="en-US" sz="1600" dirty="0" smtClean="0"/>
              <a:t> </a:t>
            </a:r>
            <a:r>
              <a:rPr lang="en-US" sz="1600" dirty="0" err="1" smtClean="0"/>
              <a:t>Adjunta</a:t>
            </a:r>
            <a:r>
              <a:rPr lang="en-US" sz="1600" dirty="0" smtClean="0"/>
              <a:t> de </a:t>
            </a:r>
            <a:r>
              <a:rPr lang="en-US" sz="1600" dirty="0" err="1" smtClean="0"/>
              <a:t>Direito</a:t>
            </a:r>
            <a:r>
              <a:rPr lang="en-US" sz="1600" dirty="0" smtClean="0"/>
              <a:t> do </a:t>
            </a:r>
            <a:r>
              <a:rPr lang="en-US" sz="1600" dirty="0" err="1" smtClean="0"/>
              <a:t>Trabalho</a:t>
            </a:r>
            <a:r>
              <a:rPr lang="en-US" sz="1600" dirty="0" smtClean="0"/>
              <a:t> dos </a:t>
            </a:r>
            <a:r>
              <a:rPr lang="en-US" sz="1600" dirty="0" err="1" smtClean="0"/>
              <a:t>Programas</a:t>
            </a:r>
            <a:r>
              <a:rPr lang="en-US" sz="1600" dirty="0" smtClean="0"/>
              <a:t> de </a:t>
            </a:r>
            <a:r>
              <a:rPr lang="en-US" sz="1600" dirty="0" err="1" smtClean="0"/>
              <a:t>Graduação</a:t>
            </a:r>
            <a:r>
              <a:rPr lang="en-US" sz="1600" dirty="0" smtClean="0"/>
              <a:t> e </a:t>
            </a:r>
            <a:r>
              <a:rPr lang="en-US" sz="1600" dirty="0" err="1" smtClean="0"/>
              <a:t>Pós-Graduação</a:t>
            </a:r>
            <a:r>
              <a:rPr lang="en-US" sz="1600" dirty="0" smtClean="0"/>
              <a:t> da </a:t>
            </a:r>
            <a:r>
              <a:rPr lang="en-US" sz="1600" dirty="0" err="1" smtClean="0"/>
              <a:t>Faculdade</a:t>
            </a:r>
            <a:r>
              <a:rPr lang="en-US" sz="1600" dirty="0" smtClean="0"/>
              <a:t> de </a:t>
            </a:r>
            <a:r>
              <a:rPr lang="en-US" sz="1600" dirty="0" err="1" smtClean="0"/>
              <a:t>Direito</a:t>
            </a:r>
            <a:r>
              <a:rPr lang="en-US" sz="1600" dirty="0" smtClean="0"/>
              <a:t> da </a:t>
            </a:r>
            <a:r>
              <a:rPr lang="en-US" sz="1600" dirty="0" err="1" smtClean="0"/>
              <a:t>UnB.</a:t>
            </a:r>
            <a:r>
              <a:rPr lang="en-US" sz="1600" dirty="0" smtClean="0"/>
              <a:t> </a:t>
            </a:r>
            <a:r>
              <a:rPr lang="en-US" sz="1600" dirty="0" err="1" smtClean="0"/>
              <a:t>Doutora</a:t>
            </a:r>
            <a:r>
              <a:rPr lang="en-US" sz="1600" dirty="0" smtClean="0"/>
              <a:t> pela UFMG. </a:t>
            </a:r>
            <a:r>
              <a:rPr lang="en-US" sz="1600" dirty="0" err="1" smtClean="0"/>
              <a:t>Mestre</a:t>
            </a:r>
            <a:r>
              <a:rPr lang="en-US" sz="1600" dirty="0" smtClean="0"/>
              <a:t> </a:t>
            </a:r>
            <a:r>
              <a:rPr lang="en-US" sz="1600" dirty="0" err="1" smtClean="0"/>
              <a:t>pela</a:t>
            </a:r>
            <a:r>
              <a:rPr lang="en-US" sz="1600" dirty="0" smtClean="0"/>
              <a:t> PUC Minas. </a:t>
            </a:r>
            <a:r>
              <a:rPr lang="en-US" sz="1600" dirty="0" err="1" smtClean="0"/>
              <a:t>Líder</a:t>
            </a:r>
            <a:r>
              <a:rPr lang="en-US" sz="1600" dirty="0" smtClean="0"/>
              <a:t> do </a:t>
            </a:r>
            <a:r>
              <a:rPr lang="en-US" sz="1600" dirty="0" err="1" smtClean="0"/>
              <a:t>Grupo</a:t>
            </a:r>
            <a:r>
              <a:rPr lang="en-US" sz="1600" dirty="0" smtClean="0"/>
              <a:t> de </a:t>
            </a:r>
            <a:r>
              <a:rPr lang="en-US" sz="1600" dirty="0" err="1" smtClean="0"/>
              <a:t>Pesquisa</a:t>
            </a:r>
            <a:r>
              <a:rPr lang="en-US" sz="1600" dirty="0" smtClean="0"/>
              <a:t> “</a:t>
            </a:r>
            <a:r>
              <a:rPr lang="en-US" sz="1600" dirty="0" err="1" smtClean="0"/>
              <a:t>Trabalho</a:t>
            </a:r>
            <a:r>
              <a:rPr lang="en-US" sz="1600" dirty="0" smtClean="0"/>
              <a:t>, </a:t>
            </a:r>
            <a:r>
              <a:rPr lang="en-US" sz="1600" dirty="0" err="1" smtClean="0"/>
              <a:t>Constituição</a:t>
            </a:r>
            <a:r>
              <a:rPr lang="en-US" sz="1600" dirty="0" smtClean="0"/>
              <a:t> e </a:t>
            </a:r>
            <a:r>
              <a:rPr lang="en-US" sz="1600" dirty="0" err="1" smtClean="0"/>
              <a:t>Cidadania</a:t>
            </a:r>
            <a:r>
              <a:rPr lang="en-US" sz="1600" dirty="0" smtClean="0"/>
              <a:t>” (</a:t>
            </a:r>
            <a:r>
              <a:rPr lang="en-US" sz="1600" dirty="0" err="1" smtClean="0"/>
              <a:t>CNPq</a:t>
            </a:r>
            <a:r>
              <a:rPr lang="en-US" sz="1600" dirty="0" smtClean="0"/>
              <a:t>/</a:t>
            </a:r>
            <a:r>
              <a:rPr lang="en-US" sz="1600" dirty="0" err="1" smtClean="0"/>
              <a:t>UnB</a:t>
            </a:r>
            <a:r>
              <a:rPr lang="en-US" sz="1600" dirty="0" smtClean="0"/>
              <a:t>). </a:t>
            </a:r>
            <a:r>
              <a:rPr lang="en-US" sz="1600" dirty="0" err="1" smtClean="0"/>
              <a:t>Advogada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-30690" y="6534148"/>
            <a:ext cx="482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Arte </a:t>
            </a:r>
            <a:r>
              <a:rPr lang="en-US" dirty="0" err="1" smtClean="0"/>
              <a:t>por</a:t>
            </a:r>
            <a:r>
              <a:rPr lang="en-US" dirty="0" smtClean="0"/>
              <a:t> Lara Parreira de Faria Borges.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8117837" y="6488668"/>
            <a:ext cx="99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8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portaldostrabalhadores.com.br/upl/ckfinder/images/pste02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120"/>
            <a:ext cx="9235439" cy="69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14" y="-70484"/>
            <a:ext cx="8674013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Trabalho</a:t>
            </a:r>
            <a:r>
              <a:rPr lang="en-US" b="1" dirty="0" smtClean="0">
                <a:solidFill>
                  <a:srgbClr val="C00000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escravo</a:t>
            </a:r>
            <a:r>
              <a:rPr lang="en-US" b="1" dirty="0" smtClean="0">
                <a:solidFill>
                  <a:srgbClr val="C00000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  e </a:t>
            </a:r>
            <a:r>
              <a:rPr lang="en-US" b="1" dirty="0" err="1" smtClean="0">
                <a:solidFill>
                  <a:srgbClr val="C00000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terceirização</a:t>
            </a:r>
            <a:endParaRPr lang="en-US" b="1" dirty="0">
              <a:solidFill>
                <a:srgbClr val="C00000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0115"/>
            <a:ext cx="9044853" cy="258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39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taslimaakhter.com/wp-content/uploads/2013/11/02.Rana-Plaza-Collapse-Death-of-A-Thousand-Dreams_IMG_0289_2-1024x6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5993" y="3048000"/>
            <a:ext cx="5388007" cy="35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49" y="274638"/>
            <a:ext cx="82183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Terceirização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r>
              <a:rPr lang="en-US" dirty="0" smtClean="0"/>
              <a:t> e o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rana</a:t>
            </a:r>
            <a:r>
              <a:rPr lang="en-US" dirty="0" smtClean="0"/>
              <a:t> plaza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bangladesh</a:t>
            </a:r>
            <a:endParaRPr lang="en-US" dirty="0"/>
          </a:p>
        </p:txBody>
      </p:sp>
      <p:pic>
        <p:nvPicPr>
          <p:cNvPr id="6146" name="Picture 2" descr="http://static.guim.co.uk/sys-images/Guardian/Pix/pictures/2014/3/16/1395001305759/Rana-Plaza-building-in-Dh-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919211" cy="29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99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43840" y="274638"/>
            <a:ext cx="858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 dinâmica de decodificação  das normas de proteção ao trabalho humano na terceirização</a:t>
            </a:r>
            <a:endParaRPr lang="pt-BR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916038876"/>
              </p:ext>
            </p:extLst>
          </p:nvPr>
        </p:nvGraphicFramePr>
        <p:xfrm>
          <a:off x="0" y="782320"/>
          <a:ext cx="9144000" cy="588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" y="5363459"/>
            <a:ext cx="4431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 smtClean="0">
                <a:solidFill>
                  <a:srgbClr val="073E87"/>
                </a:solidFill>
              </a:rPr>
              <a:t>- </a:t>
            </a:r>
            <a:r>
              <a:rPr lang="pt-BR" u="sng" dirty="0" smtClean="0">
                <a:solidFill>
                  <a:srgbClr val="073E87"/>
                </a:solidFill>
              </a:rPr>
              <a:t>componente </a:t>
            </a:r>
            <a:r>
              <a:rPr lang="pt-BR" u="sng" dirty="0">
                <a:solidFill>
                  <a:srgbClr val="073E87"/>
                </a:solidFill>
              </a:rPr>
              <a:t>espacial: </a:t>
            </a:r>
            <a:r>
              <a:rPr lang="pt-BR" dirty="0">
                <a:solidFill>
                  <a:srgbClr val="073E87"/>
                </a:solidFill>
              </a:rPr>
              <a:t>máxima integração do trabalhador ao empreendimento econômico; </a:t>
            </a:r>
            <a:endParaRPr lang="pt-BR" dirty="0" smtClean="0">
              <a:solidFill>
                <a:srgbClr val="073E87"/>
              </a:solidFill>
            </a:endParaRPr>
          </a:p>
          <a:p>
            <a:pPr lvl="0"/>
            <a:r>
              <a:rPr lang="pt-BR" u="sng" dirty="0" smtClean="0">
                <a:solidFill>
                  <a:srgbClr val="073E87"/>
                </a:solidFill>
              </a:rPr>
              <a:t>- componente </a:t>
            </a:r>
            <a:r>
              <a:rPr lang="pt-BR" u="sng" dirty="0">
                <a:solidFill>
                  <a:srgbClr val="073E87"/>
                </a:solidFill>
              </a:rPr>
              <a:t>temporal: </a:t>
            </a:r>
            <a:r>
              <a:rPr lang="pt-BR" dirty="0">
                <a:solidFill>
                  <a:srgbClr val="073E87"/>
                </a:solidFill>
              </a:rPr>
              <a:t>máxima continuidade do vínculo de emprego</a:t>
            </a:r>
            <a:endParaRPr lang="en-US" dirty="0">
              <a:solidFill>
                <a:srgbClr val="073E87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8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96229" y="839367"/>
            <a:ext cx="8681983" cy="1143000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/>
              <a:t>1) A Terceirização frustra a organização dos trabalhadores em torno do sindicato que representa seus reais interesses, minando a força de coalizão OBREIRA para negociar e conquistar a melhoria de condições de trabalho</a:t>
            </a:r>
            <a:endParaRPr lang="pt-B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162" y="2688483"/>
            <a:ext cx="8169861" cy="38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58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42183" y="2243138"/>
            <a:ext cx="8681983" cy="1143000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/>
              <a:t>2) A terceirização reduz o patamar remuneratório do trabalhador terceirizado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xmlns="" val="23957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4624" y="528638"/>
            <a:ext cx="8681983" cy="1143000"/>
          </a:xfrm>
        </p:spPr>
        <p:txBody>
          <a:bodyPr>
            <a:noAutofit/>
          </a:bodyPr>
          <a:lstStyle/>
          <a:p>
            <a:pPr algn="ctr"/>
            <a:r>
              <a:rPr lang="pt-PT" sz="2400" i="1" dirty="0" smtClean="0"/>
              <a:t>3) a </a:t>
            </a:r>
            <a:r>
              <a:rPr lang="pt-PT" sz="2400" i="1" dirty="0"/>
              <a:t>terceirização enseja </a:t>
            </a:r>
            <a:r>
              <a:rPr lang="pt-PT" sz="2400" i="1" dirty="0" smtClean="0"/>
              <a:t> </a:t>
            </a:r>
            <a:r>
              <a:rPr lang="pt-PT" sz="2400" i="1" dirty="0"/>
              <a:t>alta rotatividade contratual, esvaziando o ideal social de continuidade </a:t>
            </a:r>
            <a:r>
              <a:rPr lang="pt-PT" sz="2400" i="1" dirty="0" smtClean="0"/>
              <a:t>do vínculo </a:t>
            </a:r>
            <a:r>
              <a:rPr lang="pt-PT" sz="2400" i="1" dirty="0"/>
              <a:t>de emprego e de integração do trabalhador ao empreendimento principal, capaz de lhe oferecer a estabilidade institucional que lhe é própria.</a:t>
            </a:r>
            <a:endParaRPr lang="pt-BR" sz="2400" dirty="0"/>
          </a:p>
        </p:txBody>
      </p:sp>
      <p:pic>
        <p:nvPicPr>
          <p:cNvPr id="5122" name="Picture 2" descr="http://www.papodeempreendedor.com.br/wp-content/uploads/papo_demiss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558" y="2310204"/>
            <a:ext cx="5295317" cy="34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57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4624" y="528638"/>
            <a:ext cx="8681983" cy="1143000"/>
          </a:xfrm>
        </p:spPr>
        <p:txBody>
          <a:bodyPr>
            <a:noAutofit/>
          </a:bodyPr>
          <a:lstStyle/>
          <a:p>
            <a:pPr algn="ctr"/>
            <a:r>
              <a:rPr lang="pt-PT" sz="2400" i="1" dirty="0" smtClean="0"/>
              <a:t>4) a </a:t>
            </a:r>
            <a:r>
              <a:rPr lang="pt-PT" sz="2400" i="1" dirty="0"/>
              <a:t>terceirização </a:t>
            </a:r>
            <a:r>
              <a:rPr lang="pt-BR" sz="2400" i="1" dirty="0"/>
              <a:t>provoca discriminação </a:t>
            </a:r>
            <a:r>
              <a:rPr lang="pt-BR" sz="2400" i="1" dirty="0" smtClean="0"/>
              <a:t>e invisibilidade no </a:t>
            </a:r>
            <a:r>
              <a:rPr lang="pt-BR" sz="2400" i="1" dirty="0"/>
              <a:t>espaço de </a:t>
            </a:r>
            <a:r>
              <a:rPr lang="pt-BR" sz="2400" i="1" dirty="0" smtClean="0"/>
              <a:t>trabalho, dado que dificulta a psicodinâmica do reconhecimento.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738433047"/>
              </p:ext>
            </p:extLst>
          </p:nvPr>
        </p:nvGraphicFramePr>
        <p:xfrm>
          <a:off x="1256582" y="1486097"/>
          <a:ext cx="6890935" cy="487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927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4624" y="528638"/>
            <a:ext cx="8681983" cy="1143000"/>
          </a:xfrm>
        </p:spPr>
        <p:txBody>
          <a:bodyPr>
            <a:noAutofit/>
          </a:bodyPr>
          <a:lstStyle/>
          <a:p>
            <a:pPr algn="ctr"/>
            <a:r>
              <a:rPr lang="pt-PT" sz="2400" i="1" dirty="0" smtClean="0"/>
              <a:t>5) a </a:t>
            </a:r>
            <a:r>
              <a:rPr lang="pt-PT" sz="2400" i="1" dirty="0"/>
              <a:t>terceirização </a:t>
            </a:r>
            <a:r>
              <a:rPr lang="pt-BR" sz="2400" i="1" dirty="0"/>
              <a:t>promove a redução de </a:t>
            </a:r>
            <a:r>
              <a:rPr lang="pt-BR" sz="2400" i="1" dirty="0" smtClean="0"/>
              <a:t>investimentos </a:t>
            </a:r>
            <a:r>
              <a:rPr lang="pt-BR" sz="2400" i="1" dirty="0"/>
              <a:t>em medidas de proteção à saúde e segurança no trabalho dos empregados terceirizados, com eliminação de benefícios sociais diretos e indiretos.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3074" name="Picture 2" descr="http://www.ltreditora.com.br/media/catalog/category/b_sst2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767" y="2145982"/>
            <a:ext cx="7678868" cy="368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24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4144" y="548958"/>
            <a:ext cx="8681983" cy="1143000"/>
          </a:xfrm>
        </p:spPr>
        <p:txBody>
          <a:bodyPr>
            <a:noAutofit/>
          </a:bodyPr>
          <a:lstStyle/>
          <a:p>
            <a:pPr algn="ctr"/>
            <a:r>
              <a:rPr lang="pt-PT" sz="2400" i="1" dirty="0" smtClean="0"/>
              <a:t>6) a </a:t>
            </a:r>
            <a:r>
              <a:rPr lang="pt-PT" sz="2400" i="1" dirty="0"/>
              <a:t>terceirização gera </a:t>
            </a:r>
            <a:r>
              <a:rPr lang="pt-BR" sz="2400" i="1" dirty="0"/>
              <a:t>dificuldades práticas e jurídicas para alcance, pelo trabalhador, das garantias </a:t>
            </a:r>
            <a:r>
              <a:rPr lang="pt-BR" sz="2400" i="1" dirty="0" err="1"/>
              <a:t>responsabilizatórias</a:t>
            </a:r>
            <a:r>
              <a:rPr lang="pt-BR" sz="2400" i="1" dirty="0"/>
              <a:t> acerca de seus créditos trabalhistas. 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2052" name="Picture 4" descr="http://www.sindespol.com.br/wp-content/uploads/2013/07/sem-justa-cau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466" y="2203553"/>
            <a:ext cx="5765841" cy="418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33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ATIVIDADE FIM</a:t>
            </a:r>
          </a:p>
          <a:p>
            <a:endParaRPr lang="en-US" dirty="0" smtClean="0"/>
          </a:p>
          <a:p>
            <a:r>
              <a:rPr lang="en-US" dirty="0" smtClean="0"/>
              <a:t>RESPONSABILIDADE PELAS OBRIGAÇÕES TRABALHISTAS E SOCIAIS</a:t>
            </a:r>
          </a:p>
          <a:p>
            <a:endParaRPr lang="en-US" dirty="0" smtClean="0"/>
          </a:p>
          <a:p>
            <a:r>
              <a:rPr lang="en-US" dirty="0" smtClean="0"/>
              <a:t>IGUALDADE SALARIAL</a:t>
            </a:r>
          </a:p>
          <a:p>
            <a:endParaRPr lang="en-US" dirty="0" smtClean="0"/>
          </a:p>
          <a:p>
            <a:r>
              <a:rPr lang="en-US" dirty="0" smtClean="0"/>
              <a:t>ENQUADRAMENTO SINDICAL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PONTOS DE DESTAQUE A SEREM AVALIADOS NO </a:t>
            </a:r>
            <a:r>
              <a:rPr lang="en-US" dirty="0" err="1" smtClean="0"/>
              <a:t>plc</a:t>
            </a:r>
            <a:r>
              <a:rPr lang="en-US" dirty="0" smtClean="0"/>
              <a:t> 30/2015 (</a:t>
            </a:r>
            <a:r>
              <a:rPr lang="en-US" dirty="0"/>
              <a:t>Pl </a:t>
            </a:r>
            <a:r>
              <a:rPr lang="en-US" dirty="0" smtClean="0"/>
              <a:t>4330)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955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93" y="274638"/>
            <a:ext cx="8701494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 </a:t>
            </a:r>
            <a:r>
              <a:rPr lang="en-US" sz="2800" dirty="0" err="1" smtClean="0"/>
              <a:t>compreensão</a:t>
            </a:r>
            <a:r>
              <a:rPr lang="en-US" sz="2800" dirty="0" smtClean="0"/>
              <a:t> da </a:t>
            </a:r>
            <a:r>
              <a:rPr lang="en-US" sz="2800" dirty="0" err="1" smtClean="0"/>
              <a:t>subjetividade</a:t>
            </a:r>
            <a:r>
              <a:rPr lang="en-US" sz="2800" dirty="0" smtClean="0"/>
              <a:t> no </a:t>
            </a:r>
            <a:r>
              <a:rPr lang="en-US" sz="2800" dirty="0" err="1" smtClean="0"/>
              <a:t>trabalho</a:t>
            </a:r>
            <a:r>
              <a:rPr lang="en-US" sz="2800" dirty="0" smtClean="0"/>
              <a:t> TERCEIRIZADO</a:t>
            </a:r>
            <a:endParaRPr lang="en-US" sz="2800" dirty="0"/>
          </a:p>
        </p:txBody>
      </p:sp>
      <p:pic>
        <p:nvPicPr>
          <p:cNvPr id="4" name="Picture 2" descr="http://www.diferente.jor.br/wp-content/uploads/2013/12/trabalho-escra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58378" y="1526627"/>
            <a:ext cx="5077244" cy="308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8866" y="2647955"/>
            <a:ext cx="5225134" cy="34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7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ATIVIDADE FIM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err="1" smtClean="0"/>
              <a:t>terceirização</a:t>
            </a:r>
            <a:r>
              <a:rPr lang="en-US" sz="2800" dirty="0" smtClean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atividade</a:t>
            </a:r>
            <a:r>
              <a:rPr lang="en-US" sz="2800" dirty="0"/>
              <a:t> </a:t>
            </a:r>
            <a:r>
              <a:rPr lang="en-US" sz="2800" dirty="0" err="1"/>
              <a:t>fim</a:t>
            </a:r>
            <a:r>
              <a:rPr lang="en-US" sz="2800" dirty="0"/>
              <a:t> </a:t>
            </a:r>
            <a:r>
              <a:rPr lang="en-US" sz="2800" dirty="0" err="1"/>
              <a:t>é</a:t>
            </a:r>
            <a:r>
              <a:rPr lang="en-US" sz="2800" dirty="0"/>
              <a:t> </a:t>
            </a:r>
            <a:r>
              <a:rPr lang="en-US" sz="2800" dirty="0" err="1"/>
              <a:t>terminante</a:t>
            </a:r>
            <a:r>
              <a:rPr lang="en-US" sz="2800" dirty="0"/>
              <a:t> e </a:t>
            </a:r>
            <a:r>
              <a:rPr lang="en-US" sz="2800" dirty="0" err="1"/>
              <a:t>constitucionalmente</a:t>
            </a:r>
            <a:r>
              <a:rPr lang="en-US" sz="2800" dirty="0"/>
              <a:t> </a:t>
            </a:r>
            <a:r>
              <a:rPr lang="en-US" sz="2800" dirty="0" err="1" smtClean="0"/>
              <a:t>proibida</a:t>
            </a:r>
            <a:r>
              <a:rPr lang="en-US" sz="2800" dirty="0" smtClean="0"/>
              <a:t>, </a:t>
            </a:r>
            <a:r>
              <a:rPr lang="en-US" sz="2800" dirty="0" err="1"/>
              <a:t>tanto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o </a:t>
            </a:r>
            <a:r>
              <a:rPr lang="en-US" sz="2800" dirty="0" err="1"/>
              <a:t>segmento</a:t>
            </a:r>
            <a:r>
              <a:rPr lang="en-US" sz="2800" dirty="0"/>
              <a:t> </a:t>
            </a:r>
            <a:r>
              <a:rPr lang="en-US" sz="2800" dirty="0" err="1" smtClean="0"/>
              <a:t>público</a:t>
            </a:r>
            <a:r>
              <a:rPr lang="en-US" sz="2800" dirty="0" smtClean="0"/>
              <a:t>, </a:t>
            </a:r>
            <a:r>
              <a:rPr lang="en-US" sz="2800" dirty="0" err="1"/>
              <a:t>quanto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a </a:t>
            </a:r>
            <a:r>
              <a:rPr lang="en-US" sz="2800" dirty="0" err="1"/>
              <a:t>iniciativa</a:t>
            </a:r>
            <a:r>
              <a:rPr lang="en-US" sz="2800" dirty="0"/>
              <a:t> </a:t>
            </a:r>
            <a:r>
              <a:rPr lang="en-US" sz="2800" dirty="0" err="1"/>
              <a:t>privada</a:t>
            </a:r>
            <a:r>
              <a:rPr lang="en-US" sz="2800" dirty="0"/>
              <a:t>, </a:t>
            </a:r>
            <a:r>
              <a:rPr lang="en-US" sz="2800" dirty="0" err="1"/>
              <a:t>sem</a:t>
            </a:r>
            <a:r>
              <a:rPr lang="en-US" sz="2800" dirty="0"/>
              <a:t> </a:t>
            </a:r>
            <a:r>
              <a:rPr lang="en-US" sz="2800" dirty="0" err="1"/>
              <a:t>exceções</a:t>
            </a:r>
            <a:r>
              <a:rPr lang="en-US" sz="2800" dirty="0"/>
              <a:t>. A </a:t>
            </a:r>
            <a:r>
              <a:rPr lang="en-US" sz="2800" dirty="0" err="1"/>
              <a:t>inconstitucionalidade</a:t>
            </a:r>
            <a:r>
              <a:rPr lang="en-US" sz="2800" dirty="0"/>
              <a:t> da </a:t>
            </a:r>
            <a:r>
              <a:rPr lang="en-US" sz="2800" dirty="0" err="1"/>
              <a:t>prática</a:t>
            </a:r>
            <a:r>
              <a:rPr lang="en-US" sz="2800" dirty="0"/>
              <a:t> da </a:t>
            </a:r>
            <a:r>
              <a:rPr lang="en-US" sz="2800" dirty="0" err="1"/>
              <a:t>terceirização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atividade</a:t>
            </a:r>
            <a:r>
              <a:rPr lang="en-US" sz="2800" dirty="0"/>
              <a:t> </a:t>
            </a:r>
            <a:r>
              <a:rPr lang="en-US" sz="2800" dirty="0" err="1"/>
              <a:t>fim</a:t>
            </a:r>
            <a:r>
              <a:rPr lang="en-US" sz="2800" dirty="0"/>
              <a:t> do </a:t>
            </a:r>
            <a:r>
              <a:rPr lang="en-US" sz="2800" dirty="0" err="1"/>
              <a:t>empreendimento</a:t>
            </a:r>
            <a:r>
              <a:rPr lang="en-US" sz="2800" dirty="0"/>
              <a:t> se </a:t>
            </a:r>
            <a:r>
              <a:rPr lang="en-US" sz="2800" dirty="0" err="1"/>
              <a:t>justifica</a:t>
            </a:r>
            <a:r>
              <a:rPr lang="en-US" sz="2800" dirty="0"/>
              <a:t> </a:t>
            </a:r>
            <a:r>
              <a:rPr lang="en-US" sz="2800" dirty="0" err="1"/>
              <a:t>pela</a:t>
            </a:r>
            <a:r>
              <a:rPr lang="en-US" sz="2800" dirty="0"/>
              <a:t> </a:t>
            </a:r>
            <a:r>
              <a:rPr lang="en-US" sz="2800" dirty="0" err="1"/>
              <a:t>violação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regime </a:t>
            </a:r>
            <a:r>
              <a:rPr lang="en-US" sz="2800" dirty="0" err="1"/>
              <a:t>constitucional</a:t>
            </a:r>
            <a:r>
              <a:rPr lang="en-US" sz="2800" dirty="0"/>
              <a:t> do </a:t>
            </a:r>
            <a:r>
              <a:rPr lang="en-US" sz="2800" dirty="0" err="1"/>
              <a:t>emprego</a:t>
            </a:r>
            <a:r>
              <a:rPr lang="en-US" sz="2800" dirty="0"/>
              <a:t> </a:t>
            </a:r>
            <a:r>
              <a:rPr lang="en-US" sz="2800" dirty="0" err="1"/>
              <a:t>socialmente</a:t>
            </a:r>
            <a:r>
              <a:rPr lang="en-US" sz="2800" dirty="0"/>
              <a:t> </a:t>
            </a:r>
            <a:r>
              <a:rPr lang="en-US" sz="2800" dirty="0" err="1"/>
              <a:t>protegido</a:t>
            </a:r>
            <a:r>
              <a:rPr lang="en-US" sz="2800" dirty="0"/>
              <a:t> e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afronta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função</a:t>
            </a:r>
            <a:r>
              <a:rPr lang="en-US" sz="2800" dirty="0"/>
              <a:t> social da </a:t>
            </a:r>
            <a:r>
              <a:rPr lang="en-US" sz="2800" dirty="0" err="1"/>
              <a:t>empresa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84331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RESPONSABILIDADE PELAS OBRIGAÇÕES TRABALHISTAS E SOCIAIS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err="1" smtClean="0"/>
              <a:t>responsabilidade</a:t>
            </a:r>
            <a:r>
              <a:rPr lang="en-US" sz="2800" dirty="0" smtClean="0"/>
              <a:t> </a:t>
            </a:r>
            <a:r>
              <a:rPr lang="en-US" sz="2800" dirty="0" err="1"/>
              <a:t>pelas</a:t>
            </a:r>
            <a:r>
              <a:rPr lang="en-US" sz="2800" dirty="0"/>
              <a:t> </a:t>
            </a:r>
            <a:r>
              <a:rPr lang="en-US" sz="2800" dirty="0" err="1"/>
              <a:t>obrigações</a:t>
            </a:r>
            <a:r>
              <a:rPr lang="en-US" sz="2800" dirty="0"/>
              <a:t> </a:t>
            </a:r>
            <a:r>
              <a:rPr lang="en-US" sz="2800" dirty="0" err="1"/>
              <a:t>trabalhistas</a:t>
            </a:r>
            <a:r>
              <a:rPr lang="en-US" sz="2800" dirty="0"/>
              <a:t> e </a:t>
            </a:r>
            <a:r>
              <a:rPr lang="en-US" sz="2800" dirty="0" err="1"/>
              <a:t>sociais</a:t>
            </a:r>
            <a:r>
              <a:rPr lang="en-US" sz="2800" dirty="0"/>
              <a:t> dos </a:t>
            </a:r>
            <a:r>
              <a:rPr lang="en-US" sz="2800" dirty="0" err="1"/>
              <a:t>trabalhadores</a:t>
            </a:r>
            <a:r>
              <a:rPr lang="en-US" sz="2800" dirty="0"/>
              <a:t> </a:t>
            </a:r>
            <a:r>
              <a:rPr lang="en-US" sz="2800" dirty="0" err="1"/>
              <a:t>terceirizados</a:t>
            </a:r>
            <a:r>
              <a:rPr lang="en-US" sz="2800" dirty="0"/>
              <a:t> </a:t>
            </a:r>
            <a:r>
              <a:rPr lang="en-US" sz="2800" dirty="0" err="1"/>
              <a:t>deve</a:t>
            </a:r>
            <a:r>
              <a:rPr lang="en-US" sz="2800" dirty="0"/>
              <a:t>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solidária</a:t>
            </a:r>
            <a:r>
              <a:rPr lang="en-US" sz="2800" dirty="0"/>
              <a:t> entre a </a:t>
            </a:r>
            <a:r>
              <a:rPr lang="en-US" sz="2800" dirty="0" err="1"/>
              <a:t>empresa</a:t>
            </a:r>
            <a:r>
              <a:rPr lang="en-US" sz="2800" dirty="0"/>
              <a:t> </a:t>
            </a:r>
            <a:r>
              <a:rPr lang="en-US" sz="2800" dirty="0" err="1"/>
              <a:t>tomadora</a:t>
            </a:r>
            <a:r>
              <a:rPr lang="en-US" sz="2800" dirty="0"/>
              <a:t> e a </a:t>
            </a:r>
            <a:r>
              <a:rPr lang="en-US" sz="2800" dirty="0" err="1"/>
              <a:t>empresa</a:t>
            </a:r>
            <a:r>
              <a:rPr lang="en-US" sz="2800" dirty="0"/>
              <a:t> </a:t>
            </a:r>
            <a:r>
              <a:rPr lang="en-US" sz="2800" dirty="0" err="1"/>
              <a:t>prestadora</a:t>
            </a:r>
            <a:r>
              <a:rPr lang="en-US" sz="2800" dirty="0"/>
              <a:t> de </a:t>
            </a:r>
            <a:r>
              <a:rPr lang="en-US" sz="2800" dirty="0" err="1"/>
              <a:t>serviços</a:t>
            </a:r>
            <a:r>
              <a:rPr lang="en-US" sz="2800" dirty="0"/>
              <a:t>, </a:t>
            </a:r>
            <a:r>
              <a:rPr lang="en-US" sz="2800" dirty="0" err="1"/>
              <a:t>tanto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ampliar</a:t>
            </a:r>
            <a:r>
              <a:rPr lang="en-US" sz="2800" dirty="0"/>
              <a:t> a </a:t>
            </a:r>
            <a:r>
              <a:rPr lang="en-US" sz="2800" dirty="0" err="1"/>
              <a:t>garantia</a:t>
            </a:r>
            <a:r>
              <a:rPr lang="en-US" sz="2800" dirty="0"/>
              <a:t> do </a:t>
            </a:r>
            <a:r>
              <a:rPr lang="en-US" sz="2800" dirty="0" err="1"/>
              <a:t>pagamento</a:t>
            </a:r>
            <a:r>
              <a:rPr lang="en-US" sz="2800" dirty="0"/>
              <a:t> do </a:t>
            </a:r>
            <a:r>
              <a:rPr lang="en-US" sz="2800" dirty="0" err="1"/>
              <a:t>crédito</a:t>
            </a:r>
            <a:r>
              <a:rPr lang="en-US" sz="2800" dirty="0"/>
              <a:t> </a:t>
            </a:r>
            <a:r>
              <a:rPr lang="en-US" sz="2800" dirty="0" err="1"/>
              <a:t>trabalhista</a:t>
            </a:r>
            <a:r>
              <a:rPr lang="en-US" sz="2800" dirty="0"/>
              <a:t> </a:t>
            </a:r>
            <a:r>
              <a:rPr lang="en-US" sz="2800" dirty="0" err="1"/>
              <a:t>quanto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evitar</a:t>
            </a:r>
            <a:r>
              <a:rPr lang="en-US" sz="2800" dirty="0"/>
              <a:t> a </a:t>
            </a:r>
            <a:r>
              <a:rPr lang="en-US" sz="2800" dirty="0" err="1"/>
              <a:t>transferência</a:t>
            </a:r>
            <a:r>
              <a:rPr lang="en-US" sz="2800" dirty="0"/>
              <a:t> do </a:t>
            </a:r>
            <a:r>
              <a:rPr lang="en-US" sz="2800" dirty="0" err="1"/>
              <a:t>risco</a:t>
            </a:r>
            <a:r>
              <a:rPr lang="en-US" sz="2800" dirty="0"/>
              <a:t> </a:t>
            </a:r>
            <a:r>
              <a:rPr lang="en-US" sz="2800" dirty="0" err="1"/>
              <a:t>econômico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</a:t>
            </a:r>
            <a:r>
              <a:rPr lang="en-US" sz="2800" dirty="0" err="1"/>
              <a:t>trabalhador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35674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IGUALDADE SALARIAL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Os</a:t>
            </a:r>
            <a:r>
              <a:rPr lang="en-US" sz="3200" dirty="0" smtClean="0"/>
              <a:t> </a:t>
            </a:r>
            <a:r>
              <a:rPr lang="en-US" sz="3200" dirty="0" err="1" smtClean="0"/>
              <a:t>trabalhadores</a:t>
            </a:r>
            <a:r>
              <a:rPr lang="en-US" sz="3200" dirty="0" smtClean="0"/>
              <a:t> </a:t>
            </a:r>
            <a:r>
              <a:rPr lang="en-US" sz="3200" dirty="0" err="1"/>
              <a:t>terceirizados</a:t>
            </a:r>
            <a:r>
              <a:rPr lang="en-US" sz="3200" dirty="0"/>
              <a:t> </a:t>
            </a:r>
            <a:r>
              <a:rPr lang="en-US" sz="3200" dirty="0" err="1"/>
              <a:t>têm</a:t>
            </a:r>
            <a:r>
              <a:rPr lang="en-US" sz="3200" dirty="0"/>
              <a:t> </a:t>
            </a:r>
            <a:r>
              <a:rPr lang="en-US" sz="3200" dirty="0" err="1"/>
              <a:t>direito</a:t>
            </a:r>
            <a:r>
              <a:rPr lang="en-US" sz="3200" dirty="0"/>
              <a:t> </a:t>
            </a:r>
            <a:r>
              <a:rPr lang="en-US" sz="3200" dirty="0" err="1"/>
              <a:t>à</a:t>
            </a:r>
            <a:r>
              <a:rPr lang="en-US" sz="3200" dirty="0"/>
              <a:t> </a:t>
            </a:r>
            <a:r>
              <a:rPr lang="en-US" sz="3200" dirty="0" err="1"/>
              <a:t>igualdade</a:t>
            </a:r>
            <a:r>
              <a:rPr lang="en-US" sz="3200" dirty="0"/>
              <a:t> </a:t>
            </a:r>
            <a:r>
              <a:rPr lang="en-US" sz="3200" dirty="0" err="1"/>
              <a:t>salarial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relação</a:t>
            </a:r>
            <a:r>
              <a:rPr lang="en-US" sz="3200" dirty="0"/>
              <a:t> </a:t>
            </a:r>
            <a:r>
              <a:rPr lang="en-US" sz="3200" dirty="0" err="1"/>
              <a:t>aos</a:t>
            </a:r>
            <a:r>
              <a:rPr lang="en-US" sz="3200" dirty="0"/>
              <a:t> </a:t>
            </a:r>
            <a:r>
              <a:rPr lang="en-US" sz="3200" dirty="0" err="1"/>
              <a:t>trabalhadores</a:t>
            </a:r>
            <a:r>
              <a:rPr lang="en-US" sz="3200" dirty="0"/>
              <a:t> </a:t>
            </a:r>
            <a:r>
              <a:rPr lang="en-US" sz="3200" dirty="0" err="1"/>
              <a:t>contratados</a:t>
            </a:r>
            <a:r>
              <a:rPr lang="en-US" sz="3200" dirty="0"/>
              <a:t> </a:t>
            </a:r>
            <a:r>
              <a:rPr lang="en-US" sz="3200" dirty="0" err="1"/>
              <a:t>diretamente</a:t>
            </a:r>
            <a:r>
              <a:rPr lang="en-US" sz="3200" dirty="0"/>
              <a:t> </a:t>
            </a:r>
            <a:r>
              <a:rPr lang="en-US" sz="3200" dirty="0" err="1"/>
              <a:t>pela</a:t>
            </a:r>
            <a:r>
              <a:rPr lang="en-US" sz="3200" dirty="0"/>
              <a:t> </a:t>
            </a:r>
            <a:r>
              <a:rPr lang="en-US" sz="3200" dirty="0" err="1"/>
              <a:t>empresa</a:t>
            </a:r>
            <a:r>
              <a:rPr lang="en-US" sz="3200" dirty="0"/>
              <a:t> </a:t>
            </a:r>
            <a:r>
              <a:rPr lang="en-US" sz="3200" dirty="0" err="1"/>
              <a:t>tomadora</a:t>
            </a:r>
            <a:r>
              <a:rPr lang="en-US" sz="3200" dirty="0"/>
              <a:t> de </a:t>
            </a:r>
            <a:r>
              <a:rPr lang="en-US" sz="3200" dirty="0" err="1"/>
              <a:t>serviços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vista do </a:t>
            </a:r>
            <a:r>
              <a:rPr lang="en-US" sz="3200" dirty="0" err="1"/>
              <a:t>princípio</a:t>
            </a:r>
            <a:r>
              <a:rPr lang="en-US" sz="3200" dirty="0"/>
              <a:t> </a:t>
            </a:r>
            <a:r>
              <a:rPr lang="en-US" sz="3200" dirty="0" err="1"/>
              <a:t>constitucional</a:t>
            </a:r>
            <a:r>
              <a:rPr lang="en-US" sz="3200" dirty="0"/>
              <a:t> da </a:t>
            </a:r>
            <a:r>
              <a:rPr lang="en-US" sz="3200" dirty="0" err="1"/>
              <a:t>isonomia</a:t>
            </a:r>
            <a:r>
              <a:rPr lang="en-US" sz="3200" dirty="0"/>
              <a:t>, </a:t>
            </a:r>
            <a:r>
              <a:rPr lang="en-US" sz="3200" dirty="0" err="1"/>
              <a:t>nos</a:t>
            </a:r>
            <a:r>
              <a:rPr lang="en-US" sz="3200" dirty="0"/>
              <a:t> </a:t>
            </a:r>
            <a:r>
              <a:rPr lang="en-US" sz="3200" dirty="0" err="1"/>
              <a:t>termos</a:t>
            </a:r>
            <a:r>
              <a:rPr lang="en-US" sz="3200" dirty="0"/>
              <a:t> do </a:t>
            </a:r>
            <a:r>
              <a:rPr lang="en-US" sz="3200" dirty="0" err="1"/>
              <a:t>Direito</a:t>
            </a:r>
            <a:r>
              <a:rPr lang="en-US" sz="3200" dirty="0"/>
              <a:t> do </a:t>
            </a:r>
            <a:r>
              <a:rPr lang="en-US" sz="3200" dirty="0" err="1"/>
              <a:t>Trabalho</a:t>
            </a:r>
            <a:r>
              <a:rPr lang="en-US" sz="3200" dirty="0"/>
              <a:t> </a:t>
            </a:r>
            <a:r>
              <a:rPr lang="en-US" sz="3200" dirty="0" err="1"/>
              <a:t>brasileiro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06054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ENQUADRAMENTO SINDICAL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707" y="1417638"/>
            <a:ext cx="7772400" cy="3733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 </a:t>
            </a:r>
            <a:r>
              <a:rPr lang="en-US" sz="3200" dirty="0" err="1" smtClean="0"/>
              <a:t>entidade</a:t>
            </a:r>
            <a:r>
              <a:rPr lang="en-US" sz="3200" dirty="0" smtClean="0"/>
              <a:t> </a:t>
            </a:r>
            <a:r>
              <a:rPr lang="en-US" sz="3200" dirty="0" err="1"/>
              <a:t>sindical</a:t>
            </a:r>
            <a:r>
              <a:rPr lang="en-US" sz="3200" dirty="0"/>
              <a:t> dos </a:t>
            </a:r>
            <a:r>
              <a:rPr lang="en-US" sz="3200" dirty="0" err="1"/>
              <a:t>trabalhadores</a:t>
            </a:r>
            <a:r>
              <a:rPr lang="en-US" sz="3200" dirty="0"/>
              <a:t> da </a:t>
            </a:r>
            <a:r>
              <a:rPr lang="en-US" sz="3200" dirty="0" err="1"/>
              <a:t>empresa</a:t>
            </a:r>
            <a:r>
              <a:rPr lang="en-US" sz="3200" dirty="0"/>
              <a:t> </a:t>
            </a:r>
            <a:r>
              <a:rPr lang="en-US" sz="3200" dirty="0" err="1"/>
              <a:t>tomadora</a:t>
            </a:r>
            <a:r>
              <a:rPr lang="en-US" sz="3200" dirty="0"/>
              <a:t> de </a:t>
            </a:r>
            <a:r>
              <a:rPr lang="en-US" sz="3200" dirty="0" err="1"/>
              <a:t>serviços</a:t>
            </a:r>
            <a:r>
              <a:rPr lang="en-US" sz="3200" dirty="0"/>
              <a:t> </a:t>
            </a:r>
            <a:r>
              <a:rPr lang="en-US" sz="3200" dirty="0" err="1"/>
              <a:t>apresenta</a:t>
            </a:r>
            <a:r>
              <a:rPr lang="en-US" sz="3200" dirty="0"/>
              <a:t>-se </a:t>
            </a:r>
            <a:r>
              <a:rPr lang="en-US" sz="3200" dirty="0" err="1"/>
              <a:t>como</a:t>
            </a:r>
            <a:r>
              <a:rPr lang="en-US" sz="3200" dirty="0"/>
              <a:t> a </a:t>
            </a:r>
            <a:r>
              <a:rPr lang="en-US" sz="3200" dirty="0" err="1"/>
              <a:t>organização</a:t>
            </a:r>
            <a:r>
              <a:rPr lang="en-US" sz="3200" dirty="0"/>
              <a:t> </a:t>
            </a:r>
            <a:r>
              <a:rPr lang="en-US" sz="3200" dirty="0" err="1"/>
              <a:t>sindical</a:t>
            </a:r>
            <a:r>
              <a:rPr lang="en-US" sz="3200" dirty="0"/>
              <a:t> </a:t>
            </a:r>
            <a:r>
              <a:rPr lang="en-US" sz="3200" dirty="0" err="1"/>
              <a:t>efetivamente</a:t>
            </a:r>
            <a:r>
              <a:rPr lang="en-US" sz="3200" dirty="0"/>
              <a:t> </a:t>
            </a:r>
            <a:r>
              <a:rPr lang="en-US" sz="3200" dirty="0" err="1"/>
              <a:t>representativa</a:t>
            </a:r>
            <a:r>
              <a:rPr lang="en-US" sz="3200" dirty="0"/>
              <a:t> dos </a:t>
            </a:r>
            <a:r>
              <a:rPr lang="en-US" sz="3200" dirty="0" err="1"/>
              <a:t>direitos</a:t>
            </a:r>
            <a:r>
              <a:rPr lang="en-US" sz="3200" dirty="0"/>
              <a:t> e </a:t>
            </a:r>
            <a:r>
              <a:rPr lang="en-US" sz="3200" dirty="0" err="1"/>
              <a:t>interesses</a:t>
            </a:r>
            <a:r>
              <a:rPr lang="en-US" sz="3200" dirty="0"/>
              <a:t> dos </a:t>
            </a:r>
            <a:r>
              <a:rPr lang="en-US" sz="3200" dirty="0" err="1"/>
              <a:t>trabalhadores</a:t>
            </a:r>
            <a:r>
              <a:rPr lang="en-US" sz="3200" dirty="0"/>
              <a:t> </a:t>
            </a:r>
            <a:r>
              <a:rPr lang="en-US" sz="3200" dirty="0" err="1"/>
              <a:t>terceirizados</a:t>
            </a:r>
            <a:r>
              <a:rPr lang="en-US" sz="3200" dirty="0"/>
              <a:t>, </a:t>
            </a:r>
            <a:r>
              <a:rPr lang="en-US" sz="3200" dirty="0" err="1"/>
              <a:t>qualquer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seja</a:t>
            </a:r>
            <a:r>
              <a:rPr lang="en-US" sz="3200" dirty="0"/>
              <a:t> a </a:t>
            </a:r>
            <a:r>
              <a:rPr lang="en-US" sz="3200" dirty="0" err="1"/>
              <a:t>atividade</a:t>
            </a:r>
            <a:r>
              <a:rPr lang="en-US" sz="3200" dirty="0"/>
              <a:t> </a:t>
            </a:r>
            <a:r>
              <a:rPr lang="en-US" sz="3200" dirty="0" err="1"/>
              <a:t>empresarial</a:t>
            </a:r>
            <a:r>
              <a:rPr lang="en-US" sz="3200" dirty="0"/>
              <a:t>,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ser</a:t>
            </a:r>
            <a:r>
              <a:rPr lang="en-US" sz="3200" dirty="0"/>
              <a:t> </a:t>
            </a:r>
            <a:r>
              <a:rPr lang="en-US" sz="3200" dirty="0" err="1"/>
              <a:t>nela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trabalhadores</a:t>
            </a:r>
            <a:r>
              <a:rPr lang="en-US" sz="3200" dirty="0"/>
              <a:t> </a:t>
            </a:r>
            <a:r>
              <a:rPr lang="en-US" sz="3200" dirty="0" err="1"/>
              <a:t>verdadeiramente</a:t>
            </a:r>
            <a:r>
              <a:rPr lang="en-US" sz="3200" dirty="0"/>
              <a:t> se </a:t>
            </a:r>
            <a:r>
              <a:rPr lang="en-US" sz="3200" dirty="0" err="1"/>
              <a:t>integram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seu</a:t>
            </a:r>
            <a:r>
              <a:rPr lang="en-US" sz="3200" dirty="0"/>
              <a:t> </a:t>
            </a:r>
            <a:r>
              <a:rPr lang="en-US" sz="3200" dirty="0" err="1"/>
              <a:t>cotidiano</a:t>
            </a:r>
            <a:r>
              <a:rPr lang="en-US" sz="3200" dirty="0"/>
              <a:t> de labor.</a:t>
            </a:r>
          </a:p>
        </p:txBody>
      </p:sp>
    </p:spTree>
    <p:extLst>
      <p:ext uri="{BB962C8B-B14F-4D97-AF65-F5344CB8AC3E}">
        <p14:creationId xmlns:p14="http://schemas.microsoft.com/office/powerpoint/2010/main" xmlns="" val="2776186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071" y="57990"/>
            <a:ext cx="7772400" cy="1143000"/>
          </a:xfrm>
        </p:spPr>
        <p:txBody>
          <a:bodyPr/>
          <a:lstStyle/>
          <a:p>
            <a:pPr algn="ctr"/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209600" y="1164828"/>
            <a:ext cx="8934400" cy="3200400"/>
          </a:xfrm>
        </p:spPr>
        <p:txBody>
          <a:bodyPr>
            <a:noAutofit/>
          </a:bodyPr>
          <a:lstStyle/>
          <a:p>
            <a:r>
              <a:rPr lang="pt-BR" sz="3600" b="1" dirty="0"/>
              <a:t>O desenvolvimento da civilização </a:t>
            </a:r>
            <a:r>
              <a:rPr lang="pt-BR" sz="3600" b="1" dirty="0" smtClean="0"/>
              <a:t>exige a observância das diretrizes constitucionais de </a:t>
            </a:r>
            <a:r>
              <a:rPr lang="pt-BR" sz="3600" b="1" dirty="0"/>
              <a:t>proteção ao trabalho humano</a:t>
            </a:r>
            <a:r>
              <a:rPr lang="pt-BR" sz="3600" b="1" dirty="0" smtClean="0"/>
              <a:t>.</a:t>
            </a:r>
          </a:p>
          <a:p>
            <a:r>
              <a:rPr lang="pt-BR" sz="3600" b="1" dirty="0" smtClean="0"/>
              <a:t> O reencontro com a centralidade do trabalho também se faz pela via da mobilização política e coletiva.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19731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Muito obrigada!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92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Terceirização</a:t>
            </a:r>
            <a:r>
              <a:rPr lang="en-US" dirty="0" smtClean="0"/>
              <a:t> e </a:t>
            </a:r>
            <a:r>
              <a:rPr lang="en-US" dirty="0" err="1" smtClean="0"/>
              <a:t>toyotismo</a:t>
            </a:r>
            <a:endParaRPr lang="en-US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2172529434"/>
              </p:ext>
            </p:extLst>
          </p:nvPr>
        </p:nvGraphicFramePr>
        <p:xfrm>
          <a:off x="0" y="1087120"/>
          <a:ext cx="9144000" cy="463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650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Terceirização</a:t>
            </a:r>
            <a:r>
              <a:rPr lang="en-US" dirty="0" smtClean="0"/>
              <a:t> no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produtivo</a:t>
            </a:r>
            <a:r>
              <a:rPr lang="en-US" dirty="0" smtClean="0"/>
              <a:t> </a:t>
            </a:r>
            <a:r>
              <a:rPr lang="en-US" dirty="0" err="1" smtClean="0"/>
              <a:t>brasileiro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4400"/>
            <a:ext cx="8682208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61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Terceirização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brasileiros</a:t>
            </a:r>
            <a:endParaRPr lang="en-US" dirty="0"/>
          </a:p>
        </p:txBody>
      </p:sp>
      <p:pic>
        <p:nvPicPr>
          <p:cNvPr id="7" name="Picture 6" descr="Screen Shot 2014-11-05 at 21.56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6375" y="883849"/>
            <a:ext cx="44196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7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Terceirização</a:t>
            </a:r>
            <a:r>
              <a:rPr lang="en-US" dirty="0" smtClean="0"/>
              <a:t>: CONDIÇÕES GERAIS DE TRABALHO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17" y="2149489"/>
            <a:ext cx="8792162" cy="291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43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3359" y="13953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Terceirização e redução do patamar remuneratório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78" y="1822936"/>
            <a:ext cx="8742040" cy="397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66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Terceirização e rotatividade contratual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721" y="1757702"/>
            <a:ext cx="7457030" cy="475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38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01040" y="84613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Terceirização e acidentes de trabalho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81" y="2631440"/>
            <a:ext cx="8442959" cy="349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1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345</TotalTime>
  <Words>645</Words>
  <Application>Microsoft Office PowerPoint</Application>
  <PresentationFormat>Apresentação na tela (4:3)</PresentationFormat>
  <Paragraphs>53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Urban Pop</vt:lpstr>
      <vt:lpstr>Terceirização NAS RELAÇÕES DE TRABALHO:  PERSPECTIVA CONSTITUCIONAL E DIREITOS FUNDAMENTAIS</vt:lpstr>
      <vt:lpstr>a compreensão da subjetividade no trabalho TERCEIRIZADO</vt:lpstr>
      <vt:lpstr>Terceirização e toyotismo</vt:lpstr>
      <vt:lpstr>Terceirização no processo produtivo brasileiro</vt:lpstr>
      <vt:lpstr>Terceirização nos estados brasileiros</vt:lpstr>
      <vt:lpstr>Terceirização: CONDIÇÕES GERAIS DE TRABALHO</vt:lpstr>
      <vt:lpstr>Terceirização e redução do patamar remuneratório</vt:lpstr>
      <vt:lpstr>Terceirização e rotatividade contratual</vt:lpstr>
      <vt:lpstr>Terceirização e acidentes de trabalho</vt:lpstr>
      <vt:lpstr>Trabalho escravo  e terceirização</vt:lpstr>
      <vt:lpstr>Terceirização externa e o Caso rana plaza em bangladesh</vt:lpstr>
      <vt:lpstr>A dinâmica de decodificação  das normas de proteção ao trabalho humano na terceirização</vt:lpstr>
      <vt:lpstr>1) A Terceirização frustra a organização dos trabalhadores em torno do sindicato que representa seus reais interesses, minando a força de coalizão OBREIRA para negociar e conquistar a melhoria de condições de trabalho</vt:lpstr>
      <vt:lpstr>2) A terceirização reduz o patamar remuneratório do trabalhador terceirizado</vt:lpstr>
      <vt:lpstr>3) a terceirização enseja  alta rotatividade contratual, esvaziando o ideal social de continuidade do vínculo de emprego e de integração do trabalhador ao empreendimento principal, capaz de lhe oferecer a estabilidade institucional que lhe é própria.</vt:lpstr>
      <vt:lpstr>4) a terceirização provoca discriminação e invisibilidade no espaço de trabalho, dado que dificulta a psicodinâmica do reconhecimento. </vt:lpstr>
      <vt:lpstr>5) a terceirização promove a redução de investimentos em medidas de proteção à saúde e segurança no trabalho dos empregados terceirizados, com eliminação de benefícios sociais diretos e indiretos. </vt:lpstr>
      <vt:lpstr>6) a terceirização gera dificuldades práticas e jurídicas para alcance, pelo trabalhador, das garantias responsabilizatórias acerca de seus créditos trabalhistas.  </vt:lpstr>
      <vt:lpstr>PONTOS DE DESTAQUE A SEREM AVALIADOS NO plc 30/2015 (Pl 4330)</vt:lpstr>
      <vt:lpstr>ATIVIDADE FIM</vt:lpstr>
      <vt:lpstr>RESPONSABILIDADE PELAS OBRIGAÇÕES TRABALHISTAS E SOCIAIS</vt:lpstr>
      <vt:lpstr>IGUALDADE SALARIAL</vt:lpstr>
      <vt:lpstr>ENQUADRAMENTO SINDICAL</vt:lpstr>
      <vt:lpstr>Considerações finais</vt:lpstr>
      <vt:lpstr>Muito 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Terceirização</dc:title>
  <dc:creator>Lara Parreira de Faria Borges</dc:creator>
  <cp:lastModifiedBy>marianap</cp:lastModifiedBy>
  <cp:revision>39</cp:revision>
  <dcterms:created xsi:type="dcterms:W3CDTF">2014-10-31T22:41:12Z</dcterms:created>
  <dcterms:modified xsi:type="dcterms:W3CDTF">2015-05-14T11:30:03Z</dcterms:modified>
</cp:coreProperties>
</file>