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569" r:id="rId2"/>
    <p:sldId id="571" r:id="rId3"/>
    <p:sldId id="590" r:id="rId4"/>
    <p:sldId id="591" r:id="rId5"/>
    <p:sldId id="592" r:id="rId6"/>
    <p:sldId id="589" r:id="rId7"/>
    <p:sldId id="573" r:id="rId8"/>
    <p:sldId id="578" r:id="rId9"/>
    <p:sldId id="574" r:id="rId10"/>
    <p:sldId id="580" r:id="rId11"/>
    <p:sldId id="575" r:id="rId12"/>
    <p:sldId id="576" r:id="rId13"/>
    <p:sldId id="577" r:id="rId14"/>
    <p:sldId id="581" r:id="rId15"/>
    <p:sldId id="582" r:id="rId16"/>
    <p:sldId id="584" r:id="rId17"/>
    <p:sldId id="585" r:id="rId18"/>
    <p:sldId id="586" r:id="rId19"/>
    <p:sldId id="587" r:id="rId20"/>
    <p:sldId id="568" r:id="rId2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3300"/>
    <a:srgbClr val="FFABFF"/>
    <a:srgbClr val="66FFFF"/>
    <a:srgbClr val="FFD699"/>
    <a:srgbClr val="993300"/>
    <a:srgbClr val="FFFF00"/>
    <a:srgbClr val="CCCCFF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smtClean="0"/>
              <a:t>Clique para editar os estilos do texto mestre</a:t>
            </a:r>
          </a:p>
          <a:p>
            <a:pPr lvl="1"/>
            <a:r>
              <a:rPr lang="pt-BR" altLang="pt-BR" noProof="0" smtClean="0"/>
              <a:t>Segundo nível</a:t>
            </a:r>
          </a:p>
          <a:p>
            <a:pPr lvl="2"/>
            <a:r>
              <a:rPr lang="pt-BR" altLang="pt-BR" noProof="0" smtClean="0"/>
              <a:t>Terceiro nível</a:t>
            </a:r>
          </a:p>
          <a:p>
            <a:pPr lvl="3"/>
            <a:r>
              <a:rPr lang="pt-BR" altLang="pt-BR" noProof="0" smtClean="0"/>
              <a:t>Quarto nível</a:t>
            </a:r>
          </a:p>
          <a:p>
            <a:pPr lvl="4"/>
            <a:r>
              <a:rPr lang="pt-BR" altLang="pt-BR" noProof="0" smtClean="0"/>
              <a:t>Quinto nível</a:t>
            </a:r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16E8D50D-8D58-49DC-9A96-78A0F9C33C9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a typeface="+mn-ea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00">
                  <a:alpha val="21001"/>
                </a:srgbClr>
              </a:gs>
              <a:gs pos="100000">
                <a:srgbClr val="996600">
                  <a:alpha val="4999"/>
                </a:srgbClr>
              </a:gs>
            </a:gsLst>
            <a:path path="rect">
              <a:fillToRect l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pt-BR" smtClean="0"/>
          </a:p>
        </p:txBody>
      </p:sp>
      <p:sp>
        <p:nvSpPr>
          <p:cNvPr id="39629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962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52D5B-4F25-44EB-8876-8DC29D5E1C9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75D72-8FE3-439C-9C62-D06556D73B8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ACCA8-E432-4522-9641-50F3315A75F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225C-05B7-4BEF-99AF-AA5CA6744B3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ACD28-8BA4-4019-872E-60934725010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7C2A4-B77E-4F1D-8928-3B10A16697B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F68F0-C155-4359-ADA3-DC4230BD1FC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14810-74E3-4C18-B1E8-B5BB0A1DDA6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D01E8-DED6-4CA5-8439-630C77ED377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B21D3-3D3E-4357-AF74-459896093C5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CBFFD7-B05D-46D7-B853-C399F803AF3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E4156-1D7D-4C24-88D1-27B3D2D2748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D63BF-D6DF-4B7A-9C77-C37D1319A85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0EC1D-CB7C-407B-8E6F-DFD22D11822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9526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a typeface="+mn-ea"/>
              </a:endParaRPr>
            </a:p>
          </p:txBody>
        </p:sp>
        <p:sp>
          <p:nvSpPr>
            <p:cNvPr id="1034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95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395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5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5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8CFBD2F-9969-47F3-A6ED-139E9B31FD98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32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00">
                  <a:alpha val="21001"/>
                </a:srgbClr>
              </a:gs>
              <a:gs pos="100000">
                <a:srgbClr val="996600">
                  <a:alpha val="4999"/>
                </a:srgbClr>
              </a:gs>
            </a:gsLst>
            <a:path path="rect">
              <a:fillToRect l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pt-BR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524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95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ópia de 35240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941763"/>
            <a:ext cx="2987675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SC022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933825"/>
            <a:ext cx="3297238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492500" y="685800"/>
            <a:ext cx="56515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ja-JP" altLang="pt-BR" sz="3200"/>
              <a:t>“</a:t>
            </a:r>
            <a:r>
              <a:rPr lang="pt-BR" altLang="ja-JP" sz="3200">
                <a:solidFill>
                  <a:srgbClr val="FFFF66"/>
                </a:solidFill>
                <a:latin typeface="Arial Black" pitchFamily="34" charset="0"/>
              </a:rPr>
              <a:t>O Câncer de Mama é uma ameaça a integridade física  e mental de qualquer ser humano</a:t>
            </a:r>
            <a:r>
              <a:rPr lang="ja-JP" altLang="pt-BR" sz="3200">
                <a:solidFill>
                  <a:srgbClr val="FFFF66"/>
                </a:solidFill>
                <a:latin typeface="Arial Black" pitchFamily="34" charset="0"/>
              </a:rPr>
              <a:t>”</a:t>
            </a:r>
            <a:endParaRPr lang="pt-BR" altLang="pt-BR" sz="3200">
              <a:solidFill>
                <a:srgbClr val="FFFF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050" y="3733800"/>
            <a:ext cx="46799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63950"/>
            <a:ext cx="44386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0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1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029"/>
          <p:cNvSpPr txBox="1">
            <a:spLocks noChangeArrowheads="1"/>
          </p:cNvSpPr>
          <p:nvPr/>
        </p:nvSpPr>
        <p:spPr bwMode="auto">
          <a:xfrm>
            <a:off x="4572000" y="1371600"/>
            <a:ext cx="5435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3000">
                <a:solidFill>
                  <a:srgbClr val="FFFF66"/>
                </a:solidFill>
                <a:latin typeface="Arial Black" pitchFamily="34" charset="0"/>
              </a:rPr>
              <a:t>Carcinoma de Paget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DSC00788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600200"/>
            <a:ext cx="8001000" cy="4800600"/>
          </a:xfrm>
          <a:noFill/>
        </p:spPr>
      </p:pic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93663" y="-49213"/>
            <a:ext cx="8059737" cy="149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4600">
                <a:latin typeface="Arial" charset="0"/>
              </a:rPr>
              <a:t>CA avançado em </a:t>
            </a:r>
          </a:p>
          <a:p>
            <a:pPr algn="ctr" eaLnBrk="1" hangingPunct="1"/>
            <a:r>
              <a:rPr lang="pt-BR" altLang="pt-BR" sz="4600">
                <a:latin typeface="Arial" charset="0"/>
              </a:rPr>
              <a:t>mama contralateral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SCF016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524000"/>
            <a:ext cx="8001000" cy="5105400"/>
          </a:xfrm>
          <a:noFill/>
        </p:spPr>
      </p:pic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2667000" y="381000"/>
            <a:ext cx="3541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4400">
                <a:latin typeface="Arial" charset="0"/>
              </a:rPr>
              <a:t>CA avançado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chemeClr val="tx1"/>
                </a:solidFill>
                <a:effectLst/>
              </a:rPr>
              <a:t>CA avançado</a:t>
            </a:r>
          </a:p>
        </p:txBody>
      </p:sp>
      <p:pic>
        <p:nvPicPr>
          <p:cNvPr id="16387" name="Picture 4" descr="DSC04030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752600"/>
            <a:ext cx="8001000" cy="45720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4800" smtClean="0">
                <a:latin typeface="Arial Black" panose="020B0A04020102020204" pitchFamily="34" charset="0"/>
              </a:rPr>
              <a:t>Ca de mama em homem</a:t>
            </a:r>
          </a:p>
        </p:txBody>
      </p:sp>
      <p:pic>
        <p:nvPicPr>
          <p:cNvPr id="17411" name="Picture 4" descr="DSC0419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52600"/>
            <a:ext cx="9144000" cy="51054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371600"/>
            <a:ext cx="7162800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pt-BR" altLang="pt-BR" sz="8000" b="1" smtClean="0">
                <a:solidFill>
                  <a:srgbClr val="FFFF66"/>
                </a:solidFill>
              </a:rPr>
              <a:t>Quimioterapia</a:t>
            </a:r>
            <a:br>
              <a:rPr lang="pt-BR" altLang="pt-BR" sz="8000" b="1" smtClean="0">
                <a:solidFill>
                  <a:srgbClr val="FFFF66"/>
                </a:solidFill>
              </a:rPr>
            </a:br>
            <a:r>
              <a:rPr lang="pt-BR" altLang="pt-BR" b="1" smtClean="0">
                <a:solidFill>
                  <a:srgbClr val="FFFF66"/>
                </a:solidFill>
              </a:rPr>
              <a:t>Objetivos</a:t>
            </a:r>
            <a:r>
              <a:rPr lang="pt-BR" altLang="pt-BR" sz="8000" b="1" smtClean="0">
                <a:solidFill>
                  <a:srgbClr val="FFFF66"/>
                </a:solidFill>
              </a:rPr>
              <a:t/>
            </a:r>
            <a:br>
              <a:rPr lang="pt-BR" altLang="pt-BR" sz="8000" b="1" smtClean="0">
                <a:solidFill>
                  <a:srgbClr val="FFFF66"/>
                </a:solidFill>
              </a:rPr>
            </a:br>
            <a:r>
              <a:rPr lang="pt-BR" altLang="pt-BR" sz="4000" b="1" smtClean="0">
                <a:solidFill>
                  <a:srgbClr val="FFFF66"/>
                </a:solidFill>
              </a:rPr>
              <a:t/>
            </a:r>
            <a:br>
              <a:rPr lang="pt-BR" altLang="pt-BR" sz="4000" b="1" smtClean="0">
                <a:solidFill>
                  <a:srgbClr val="FFFF66"/>
                </a:solidFill>
              </a:rPr>
            </a:br>
            <a:endParaRPr lang="pt-BR" altLang="pt-BR" sz="4000" b="1" smtClean="0">
              <a:solidFill>
                <a:srgbClr val="FFFF66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09600" y="1981200"/>
            <a:ext cx="7162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pt-BR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371600" y="1981200"/>
            <a:ext cx="7162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pt-BR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62000" y="1981200"/>
            <a:ext cx="7162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pt-BR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2133600" y="3429000"/>
            <a:ext cx="1968500" cy="181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pt-BR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5105400" y="3352800"/>
            <a:ext cx="1816100" cy="181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pt-BR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114800" y="43434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4572000" y="28956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133600" y="3962400"/>
            <a:ext cx="5383213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pt-BR" altLang="pt-BR" sz="2800" b="1">
                <a:solidFill>
                  <a:srgbClr val="FFFF66"/>
                </a:solidFill>
                <a:latin typeface="Book Antiqua" pitchFamily="18" charset="0"/>
              </a:rPr>
              <a:t>Sobrevida</a:t>
            </a:r>
            <a:r>
              <a:rPr lang="pt-BR" altLang="pt-BR" b="1">
                <a:solidFill>
                  <a:srgbClr val="FFFF66"/>
                </a:solidFill>
                <a:latin typeface="Book Antiqua" pitchFamily="18" charset="0"/>
              </a:rPr>
              <a:t>                     </a:t>
            </a:r>
            <a:r>
              <a:rPr lang="pt-BR" altLang="pt-BR" sz="2800" b="1">
                <a:solidFill>
                  <a:srgbClr val="FFFF66"/>
                </a:solidFill>
                <a:latin typeface="Book Antiqua" pitchFamily="18" charset="0"/>
              </a:rPr>
              <a:t>Custo</a:t>
            </a:r>
            <a:r>
              <a:rPr lang="pt-BR" altLang="pt-BR" sz="3600" b="1">
                <a:solidFill>
                  <a:srgbClr val="114FFB"/>
                </a:solidFill>
                <a:latin typeface="Book Antiqua" pitchFamily="18" charset="0"/>
              </a:rPr>
              <a:t>        </a:t>
            </a:r>
            <a:r>
              <a:rPr lang="pt-BR" altLang="pt-BR" b="1">
                <a:solidFill>
                  <a:srgbClr val="114FFB"/>
                </a:solidFill>
                <a:latin typeface="Book Antiqua" pitchFamily="18" charset="0"/>
              </a:rPr>
              <a:t> </a:t>
            </a:r>
          </a:p>
        </p:txBody>
      </p:sp>
      <p:pic>
        <p:nvPicPr>
          <p:cNvPr id="18443" name="Picture 1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352800"/>
            <a:ext cx="630238" cy="2144713"/>
          </a:xfrm>
          <a:prstGeom prst="rect">
            <a:avLst/>
          </a:prstGeom>
          <a:solidFill>
            <a:schemeClr val="tx2"/>
          </a:solidFill>
          <a:ln w="12700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444" name="Picture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048000"/>
            <a:ext cx="914400" cy="2514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400" y="1447800"/>
            <a:ext cx="6764338" cy="2078038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 marL="285750" indent="-28575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5600" smtClean="0">
                <a:solidFill>
                  <a:srgbClr val="FAFD00"/>
                </a:solidFill>
                <a:latin typeface="Arial Black" pitchFamily="34" charset="0"/>
              </a:rPr>
              <a:t>Incuráveis preferem a saber verdade antes dos parentes.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ChangeArrowheads="1"/>
          </p:cNvSpPr>
          <p:nvPr/>
        </p:nvSpPr>
        <p:spPr bwMode="auto">
          <a:xfrm>
            <a:off x="755650" y="430213"/>
            <a:ext cx="7704138" cy="60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sz="4400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CUIDAR SEMPRE</a:t>
            </a:r>
            <a:r>
              <a:rPr lang="pt-BR" altLang="pt-BR" sz="4000" i="1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555FF"/>
                    </a:outerShdw>
                  </a:cont>
                  <a:cont type="tree" name="">
                    <a:effect ref="fillLine"/>
                    <a:outerShdw dist="38100" dir="2700000" algn="tl">
                      <a:srgbClr val="000099"/>
                    </a:outerShdw>
                  </a:cont>
                  <a:effect ref="fillLine"/>
                </a:effectDag>
                <a:latin typeface="Dauphin" pitchFamily="18" charset="0"/>
              </a:rPr>
              <a:t/>
            </a:r>
            <a:br>
              <a:rPr lang="pt-BR" altLang="pt-BR" sz="4000" i="1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555FF"/>
                    </a:outerShdw>
                  </a:cont>
                  <a:cont type="tree" name="">
                    <a:effect ref="fillLine"/>
                    <a:outerShdw dist="38100" dir="2700000" algn="tl">
                      <a:srgbClr val="000099"/>
                    </a:outerShdw>
                  </a:cont>
                  <a:effect ref="fillLine"/>
                </a:effectDag>
                <a:latin typeface="Dauphin" pitchFamily="18" charset="0"/>
              </a:rPr>
            </a:br>
            <a:r>
              <a:rPr lang="pt-BR" altLang="pt-BR" sz="2800" i="1" smtClean="0">
                <a:solidFill>
                  <a:schemeClr val="folHlink"/>
                </a:solidFill>
                <a:latin typeface="Bookman Old Style" panose="02050604050505020204" pitchFamily="18" charset="0"/>
              </a:rPr>
              <a:t/>
            </a:r>
            <a:br>
              <a:rPr lang="pt-BR" altLang="pt-BR" sz="2800" i="1" smtClean="0">
                <a:solidFill>
                  <a:schemeClr val="folHlink"/>
                </a:solidFill>
                <a:latin typeface="Bookman Old Style" panose="02050604050505020204" pitchFamily="18" charset="0"/>
              </a:rPr>
            </a:br>
            <a:r>
              <a:rPr lang="ja-JP" altLang="pt-BR" sz="2800" b="1" i="1" smtClean="0">
                <a:solidFill>
                  <a:schemeClr val="folHlink"/>
                </a:solidFill>
                <a:latin typeface="Bookman Old Style" panose="02050604050505020204" pitchFamily="18" charset="0"/>
              </a:rPr>
              <a:t>“</a:t>
            </a:r>
            <a:r>
              <a:rPr lang="pt-BR" altLang="ja-JP" sz="2800" b="1" i="1" smtClean="0">
                <a:solidFill>
                  <a:schemeClr val="folHlink"/>
                </a:solidFill>
                <a:latin typeface="Bookman Old Style" panose="02050604050505020204" pitchFamily="18" charset="0"/>
              </a:rPr>
              <a:t>Você é importante porque você é único. </a:t>
            </a:r>
          </a:p>
          <a:p>
            <a:pPr algn="ctr" eaLnBrk="1" hangingPunct="1">
              <a:defRPr/>
            </a:pPr>
            <a:r>
              <a:rPr lang="pt-BR" altLang="pt-BR" sz="2800" b="1" i="1" smtClean="0">
                <a:solidFill>
                  <a:schemeClr val="folHlink"/>
                </a:solidFill>
                <a:latin typeface="Bookman Old Style" panose="02050604050505020204" pitchFamily="18" charset="0"/>
              </a:rPr>
              <a:t>Você será importante para nós até o último dia de sua vida,</a:t>
            </a:r>
          </a:p>
          <a:p>
            <a:pPr algn="ctr" eaLnBrk="1" hangingPunct="1">
              <a:defRPr/>
            </a:pPr>
            <a:r>
              <a:rPr lang="pt-BR" altLang="pt-BR" sz="2800" b="1" i="1" smtClean="0">
                <a:solidFill>
                  <a:schemeClr val="folHlink"/>
                </a:solidFill>
                <a:latin typeface="Bookman Old Style" panose="02050604050505020204" pitchFamily="18" charset="0"/>
              </a:rPr>
              <a:t> e nós faremos tudo o que pudermos, </a:t>
            </a:r>
          </a:p>
          <a:p>
            <a:pPr algn="ctr" eaLnBrk="1" hangingPunct="1">
              <a:defRPr/>
            </a:pPr>
            <a:r>
              <a:rPr lang="pt-BR" altLang="pt-BR" sz="2800" b="1" i="1" smtClean="0">
                <a:solidFill>
                  <a:schemeClr val="folHlink"/>
                </a:solidFill>
                <a:latin typeface="Bookman Old Style" panose="02050604050505020204" pitchFamily="18" charset="0"/>
              </a:rPr>
              <a:t>não apenas para que você morra em paz, </a:t>
            </a:r>
          </a:p>
          <a:p>
            <a:pPr algn="ctr" eaLnBrk="1" hangingPunct="1">
              <a:defRPr/>
            </a:pPr>
            <a:r>
              <a:rPr lang="pt-BR" altLang="pt-BR" sz="2800" b="1" i="1" smtClean="0">
                <a:solidFill>
                  <a:schemeClr val="folHlink"/>
                </a:solidFill>
                <a:latin typeface="Bookman Old Style" panose="02050604050505020204" pitchFamily="18" charset="0"/>
              </a:rPr>
              <a:t>mas para que você viva até o momento de sua morte</a:t>
            </a:r>
            <a:r>
              <a:rPr lang="ja-JP" altLang="pt-BR" sz="2800" b="1" i="1" smtClean="0">
                <a:solidFill>
                  <a:schemeClr val="folHlink"/>
                </a:solidFill>
                <a:latin typeface="Bookman Old Style" panose="02050604050505020204" pitchFamily="18" charset="0"/>
              </a:rPr>
              <a:t>”</a:t>
            </a:r>
            <a:r>
              <a:rPr lang="pt-BR" altLang="ja-JP" sz="2800" b="1" i="1" smtClean="0">
                <a:solidFill>
                  <a:schemeClr val="folHlink"/>
                </a:solidFill>
                <a:latin typeface="Bookman Old Style" panose="02050604050505020204" pitchFamily="18" charset="0"/>
              </a:rPr>
              <a:t>. </a:t>
            </a:r>
          </a:p>
          <a:p>
            <a:pPr algn="ctr" eaLnBrk="1" hangingPunct="1">
              <a:defRPr/>
            </a:pPr>
            <a:endParaRPr lang="pt-BR" altLang="pt-BR" sz="2800" b="1" i="1" smtClean="0">
              <a:solidFill>
                <a:schemeClr val="folHlink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defRPr/>
            </a:pPr>
            <a:endParaRPr lang="pt-BR" altLang="pt-BR" sz="2800" i="1" smtClean="0">
              <a:solidFill>
                <a:schemeClr val="folHlink"/>
              </a:solidFill>
              <a:latin typeface="English111 Vivace BT" pitchFamily="66" charset="0"/>
            </a:endParaRPr>
          </a:p>
          <a:p>
            <a:pPr algn="ctr" eaLnBrk="1" hangingPunct="1">
              <a:defRPr/>
            </a:pPr>
            <a:r>
              <a:rPr lang="pt-BR" altLang="pt-BR" sz="3600" b="1" smtClean="0">
                <a:solidFill>
                  <a:schemeClr val="folHlink"/>
                </a:solidFill>
                <a:latin typeface="Souvenir Lt BT" pitchFamily="18" charset="0"/>
              </a:rPr>
              <a:t>Cecily   Saunders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85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221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590800"/>
            <a:ext cx="7162800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ja-JP" altLang="pt-BR" sz="6000" u="sng" smtClean="0">
                <a:solidFill>
                  <a:srgbClr val="FFFF66"/>
                </a:solidFill>
              </a:rPr>
              <a:t>“</a:t>
            </a:r>
            <a:r>
              <a:rPr lang="pt-BR" altLang="ja-JP" sz="6000" u="sng" smtClean="0">
                <a:solidFill>
                  <a:srgbClr val="FFFF66"/>
                </a:solidFill>
              </a:rPr>
              <a:t>Nascer com saùde, viver com qualidade, morrer com dignidade</a:t>
            </a:r>
            <a:r>
              <a:rPr lang="ja-JP" altLang="pt-BR" sz="6000" u="sng" smtClean="0">
                <a:solidFill>
                  <a:srgbClr val="FFFF66"/>
                </a:solidFill>
              </a:rPr>
              <a:t>”</a:t>
            </a:r>
            <a:endParaRPr lang="pt-BR" altLang="pt-BR" sz="6000" u="sng" smtClean="0">
              <a:solidFill>
                <a:srgbClr val="FFFF66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156325" y="5445125"/>
            <a:ext cx="24352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pt-BR" altLang="pt-BR" sz="1600" b="1">
                <a:solidFill>
                  <a:srgbClr val="FFFF66"/>
                </a:solidFill>
                <a:latin typeface="Book Antiqua" pitchFamily="18" charset="0"/>
              </a:rPr>
              <a:t>J. A. Ribeiro Filho - 1994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1080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29000"/>
            <a:ext cx="20542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F1080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F1080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5923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27432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pt-BR" smtClean="0">
                <a:solidFill>
                  <a:srgbClr val="FFFF66"/>
                </a:solidFill>
                <a:latin typeface="Arial Black" panose="020B0A04020102020204" pitchFamily="34" charset="0"/>
              </a:rPr>
              <a:t>“</a:t>
            </a:r>
            <a:r>
              <a:rPr lang="pt-BR" altLang="ja-JP" smtClean="0"/>
              <a:t> </a:t>
            </a:r>
            <a:r>
              <a:rPr lang="pt-BR" altLang="ja-JP" sz="4800" smtClean="0">
                <a:solidFill>
                  <a:srgbClr val="FFFF66"/>
                </a:solidFill>
                <a:latin typeface="Arial Black" panose="020B0A04020102020204" pitchFamily="34" charset="0"/>
              </a:rPr>
              <a:t>A melhor maneira de tratar um </a:t>
            </a:r>
            <a:r>
              <a:rPr lang="pt-BR" altLang="ja-JP" sz="4800" i="1" u="sng" smtClean="0">
                <a:solidFill>
                  <a:srgbClr val="66FF66"/>
                </a:solidFill>
                <a:latin typeface="Arial Black" panose="020B0A04020102020204" pitchFamily="34" charset="0"/>
              </a:rPr>
              <a:t>Câncer de Mama</a:t>
            </a:r>
            <a:r>
              <a:rPr lang="pt-BR" altLang="ja-JP" sz="4800" smtClean="0">
                <a:solidFill>
                  <a:srgbClr val="FFFF66"/>
                </a:solidFill>
                <a:latin typeface="Arial Black" panose="020B0A04020102020204" pitchFamily="34" charset="0"/>
              </a:rPr>
              <a:t> é encontrá-lo </a:t>
            </a:r>
            <a:r>
              <a:rPr lang="ja-JP" altLang="pt-BR" smtClean="0">
                <a:solidFill>
                  <a:srgbClr val="FFFF66"/>
                </a:solidFill>
                <a:latin typeface="Arial Black" panose="020B0A04020102020204" pitchFamily="34" charset="0"/>
              </a:rPr>
              <a:t>”</a:t>
            </a:r>
            <a:endParaRPr lang="pt-BR" altLang="pt-BR" smtClean="0">
              <a:solidFill>
                <a:srgbClr val="FFFF66"/>
              </a:solidFill>
              <a:latin typeface="Arial Black" panose="020B0A040201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362200" y="2590800"/>
            <a:ext cx="45720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chemeClr val="hlink"/>
                </a:solidFill>
              </a:rPr>
              <a:t>MANOEL CYMBERKNOH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OUTUBRO ROSA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23555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981200"/>
            <a:ext cx="5486400" cy="41148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2782888" y="1254125"/>
            <a:ext cx="3430587" cy="2479675"/>
            <a:chOff x="1776" y="1152"/>
            <a:chExt cx="2161" cy="1681"/>
          </a:xfrm>
        </p:grpSpPr>
        <p:sp>
          <p:nvSpPr>
            <p:cNvPr id="359427" name="Freeform 3"/>
            <p:cNvSpPr>
              <a:spLocks/>
            </p:cNvSpPr>
            <p:nvPr/>
          </p:nvSpPr>
          <p:spPr bwMode="auto">
            <a:xfrm>
              <a:off x="2190" y="1491"/>
              <a:ext cx="1434" cy="142"/>
            </a:xfrm>
            <a:custGeom>
              <a:avLst/>
              <a:gdLst>
                <a:gd name="T0" fmla="*/ 0 w 1434"/>
                <a:gd name="T1" fmla="*/ 0 h 142"/>
                <a:gd name="T2" fmla="*/ 1433 w 1434"/>
                <a:gd name="T3" fmla="*/ 0 h 142"/>
                <a:gd name="T4" fmla="*/ 1433 w 1434"/>
                <a:gd name="T5" fmla="*/ 141 h 142"/>
                <a:gd name="T6" fmla="*/ 0 w 1434"/>
                <a:gd name="T7" fmla="*/ 141 h 142"/>
                <a:gd name="T8" fmla="*/ 0 w 1434"/>
                <a:gd name="T9" fmla="*/ 0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142"/>
                <a:gd name="T17" fmla="*/ 1434 w 143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142">
                  <a:moveTo>
                    <a:pt x="0" y="0"/>
                  </a:moveTo>
                  <a:lnTo>
                    <a:pt x="1433" y="0"/>
                  </a:lnTo>
                  <a:lnTo>
                    <a:pt x="1433" y="141"/>
                  </a:ln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solidFill>
              <a:srgbClr val="E43A6B"/>
            </a:solidFill>
            <a:ln w="12700" cap="rnd" cmpd="sng">
              <a:solidFill>
                <a:srgbClr val="02288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359428" name="Freeform 4"/>
            <p:cNvSpPr>
              <a:spLocks/>
            </p:cNvSpPr>
            <p:nvPr/>
          </p:nvSpPr>
          <p:spPr bwMode="auto">
            <a:xfrm>
              <a:off x="1776" y="2526"/>
              <a:ext cx="2161" cy="307"/>
            </a:xfrm>
            <a:custGeom>
              <a:avLst/>
              <a:gdLst>
                <a:gd name="T0" fmla="*/ 0 w 2161"/>
                <a:gd name="T1" fmla="*/ 0 h 307"/>
                <a:gd name="T2" fmla="*/ 2160 w 2161"/>
                <a:gd name="T3" fmla="*/ 0 h 307"/>
                <a:gd name="T4" fmla="*/ 2160 w 2161"/>
                <a:gd name="T5" fmla="*/ 306 h 307"/>
                <a:gd name="T6" fmla="*/ 0 w 2161"/>
                <a:gd name="T7" fmla="*/ 306 h 307"/>
                <a:gd name="T8" fmla="*/ 0 w 2161"/>
                <a:gd name="T9" fmla="*/ 0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1"/>
                <a:gd name="T16" fmla="*/ 0 h 307"/>
                <a:gd name="T17" fmla="*/ 2161 w 2161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1" h="307">
                  <a:moveTo>
                    <a:pt x="0" y="0"/>
                  </a:moveTo>
                  <a:lnTo>
                    <a:pt x="2160" y="0"/>
                  </a:lnTo>
                  <a:lnTo>
                    <a:pt x="2160" y="306"/>
                  </a:lnTo>
                  <a:lnTo>
                    <a:pt x="0" y="306"/>
                  </a:lnTo>
                  <a:lnTo>
                    <a:pt x="0" y="0"/>
                  </a:lnTo>
                </a:path>
              </a:pathLst>
            </a:custGeom>
            <a:solidFill>
              <a:srgbClr val="E43A6B"/>
            </a:solidFill>
            <a:ln w="12700" cap="rnd" cmpd="sng">
              <a:solidFill>
                <a:srgbClr val="02288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359429" name="Freeform 5"/>
            <p:cNvSpPr>
              <a:spLocks/>
            </p:cNvSpPr>
            <p:nvPr/>
          </p:nvSpPr>
          <p:spPr bwMode="auto">
            <a:xfrm>
              <a:off x="1776" y="1152"/>
              <a:ext cx="2161" cy="1360"/>
            </a:xfrm>
            <a:custGeom>
              <a:avLst/>
              <a:gdLst>
                <a:gd name="T0" fmla="*/ 0 w 2161"/>
                <a:gd name="T1" fmla="*/ 1359 h 1360"/>
                <a:gd name="T2" fmla="*/ 2160 w 2161"/>
                <a:gd name="T3" fmla="*/ 1359 h 1360"/>
                <a:gd name="T4" fmla="*/ 1441 w 2161"/>
                <a:gd name="T5" fmla="*/ 338 h 1360"/>
                <a:gd name="T6" fmla="*/ 1850 w 2161"/>
                <a:gd name="T7" fmla="*/ 338 h 1360"/>
                <a:gd name="T8" fmla="*/ 1131 w 2161"/>
                <a:gd name="T9" fmla="*/ 0 h 1360"/>
                <a:gd name="T10" fmla="*/ 412 w 2161"/>
                <a:gd name="T11" fmla="*/ 338 h 1360"/>
                <a:gd name="T12" fmla="*/ 823 w 2161"/>
                <a:gd name="T13" fmla="*/ 338 h 1360"/>
                <a:gd name="T14" fmla="*/ 0 w 2161"/>
                <a:gd name="T15" fmla="*/ 1359 h 13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1"/>
                <a:gd name="T25" fmla="*/ 0 h 1360"/>
                <a:gd name="T26" fmla="*/ 2161 w 2161"/>
                <a:gd name="T27" fmla="*/ 1360 h 13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1" h="1360">
                  <a:moveTo>
                    <a:pt x="0" y="1359"/>
                  </a:moveTo>
                  <a:lnTo>
                    <a:pt x="2160" y="1359"/>
                  </a:lnTo>
                  <a:lnTo>
                    <a:pt x="1441" y="338"/>
                  </a:lnTo>
                  <a:lnTo>
                    <a:pt x="1850" y="338"/>
                  </a:lnTo>
                  <a:lnTo>
                    <a:pt x="1131" y="0"/>
                  </a:lnTo>
                  <a:lnTo>
                    <a:pt x="412" y="338"/>
                  </a:lnTo>
                  <a:lnTo>
                    <a:pt x="823" y="338"/>
                  </a:lnTo>
                  <a:lnTo>
                    <a:pt x="0" y="1359"/>
                  </a:lnTo>
                </a:path>
              </a:pathLst>
            </a:custGeom>
            <a:solidFill>
              <a:srgbClr val="E43A6B"/>
            </a:solidFill>
            <a:ln w="12700" cap="rnd" cmpd="sng">
              <a:solidFill>
                <a:srgbClr val="02288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</p:grp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200400" y="1828800"/>
            <a:ext cx="2968625" cy="1497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altLang="pt-BR" b="1">
                <a:solidFill>
                  <a:srgbClr val="000066"/>
                </a:solidFill>
                <a:latin typeface="Verdana" pitchFamily="34" charset="0"/>
              </a:rPr>
              <a:t>Elevação</a:t>
            </a:r>
            <a:r>
              <a:rPr lang="pt-BR" altLang="pt-BR" sz="2800" b="1">
                <a:solidFill>
                  <a:srgbClr val="000066"/>
                </a:solidFill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pt-BR" altLang="pt-BR" b="1">
                <a:solidFill>
                  <a:srgbClr val="000066"/>
                </a:solidFill>
                <a:latin typeface="Verdana" pitchFamily="34" charset="0"/>
              </a:rPr>
              <a:t>da</a:t>
            </a:r>
            <a:endParaRPr lang="pt-BR" altLang="pt-BR" sz="3200" b="1">
              <a:solidFill>
                <a:srgbClr val="000066"/>
              </a:solidFill>
              <a:latin typeface="Verdana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pt-BR" altLang="pt-BR" sz="3200" b="1">
                <a:solidFill>
                  <a:srgbClr val="000066"/>
                </a:solidFill>
                <a:latin typeface="Verdana" pitchFamily="34" charset="0"/>
              </a:rPr>
              <a:t>Mortalidade</a:t>
            </a:r>
            <a:endParaRPr lang="pt-BR" altLang="pt-BR" sz="2800" b="1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352425" y="1958975"/>
            <a:ext cx="2671763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pt-BR" altLang="pt-BR" sz="2500" b="1">
                <a:solidFill>
                  <a:srgbClr val="FFCC00"/>
                </a:solidFill>
                <a:latin typeface="Verdana" pitchFamily="34" charset="0"/>
              </a:rPr>
              <a:t>Diagnósticos</a:t>
            </a:r>
          </a:p>
          <a:p>
            <a:pPr algn="ctr"/>
            <a:r>
              <a:rPr lang="pt-BR" altLang="pt-BR" sz="2500" b="1">
                <a:solidFill>
                  <a:srgbClr val="FFCC00"/>
                </a:solidFill>
                <a:latin typeface="Verdana" pitchFamily="34" charset="0"/>
              </a:rPr>
              <a:t>tardios</a:t>
            </a: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6189663" y="2016125"/>
            <a:ext cx="2954337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pt-BR" altLang="pt-BR" sz="2500" b="1">
                <a:solidFill>
                  <a:srgbClr val="FFCC00"/>
                </a:solidFill>
                <a:latin typeface="Verdana" pitchFamily="34" charset="0"/>
              </a:rPr>
              <a:t>Tratamentos</a:t>
            </a:r>
          </a:p>
          <a:p>
            <a:pPr algn="ctr"/>
            <a:r>
              <a:rPr lang="pt-BR" altLang="pt-BR" sz="2500" b="1">
                <a:solidFill>
                  <a:srgbClr val="FFCC00"/>
                </a:solidFill>
                <a:latin typeface="Verdana" pitchFamily="34" charset="0"/>
              </a:rPr>
              <a:t>inadequados</a:t>
            </a: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4267200"/>
            <a:ext cx="2144713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" charset="0"/>
              </a:rPr>
              <a:t>Educação</a:t>
            </a:r>
          </a:p>
          <a:p>
            <a:pPr algn="ctr"/>
            <a:r>
              <a:rPr lang="pt-BR" altLang="pt-BR" b="1">
                <a:solidFill>
                  <a:srgbClr val="FFFF00"/>
                </a:solidFill>
                <a:latin typeface="Arial" charset="0"/>
              </a:rPr>
              <a:t>profissional inadequada</a:t>
            </a:r>
            <a:endParaRPr lang="pt-BR" altLang="pt-BR" b="1">
              <a:latin typeface="Arial" charset="0"/>
            </a:endParaRPr>
          </a:p>
        </p:txBody>
      </p:sp>
      <p:sp>
        <p:nvSpPr>
          <p:cNvPr id="6151" name="AutoShape 10"/>
          <p:cNvSpPr>
            <a:spLocks noChangeArrowheads="1"/>
          </p:cNvSpPr>
          <p:nvPr/>
        </p:nvSpPr>
        <p:spPr bwMode="auto">
          <a:xfrm rot="-6100829">
            <a:off x="1333500" y="3086100"/>
            <a:ext cx="825500" cy="596900"/>
          </a:xfrm>
          <a:prstGeom prst="rightArrow">
            <a:avLst>
              <a:gd name="adj1" fmla="val 50000"/>
              <a:gd name="adj2" fmla="val 69155"/>
            </a:avLst>
          </a:prstGeom>
          <a:solidFill>
            <a:srgbClr val="0FDD45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pt-BR"/>
          </a:p>
        </p:txBody>
      </p:sp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2133600" y="4191000"/>
            <a:ext cx="1981200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" charset="0"/>
              </a:rPr>
              <a:t>Educação comunitária deficiente</a:t>
            </a:r>
            <a:endParaRPr lang="pt-BR" altLang="pt-BR" sz="20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6372225" y="4191000"/>
            <a:ext cx="2771775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" charset="0"/>
              </a:rPr>
              <a:t>Educação</a:t>
            </a:r>
          </a:p>
          <a:p>
            <a:pPr algn="ctr"/>
            <a:r>
              <a:rPr lang="pt-BR" altLang="pt-BR" b="1">
                <a:solidFill>
                  <a:srgbClr val="FFFF00"/>
                </a:solidFill>
                <a:latin typeface="Arial" charset="0"/>
              </a:rPr>
              <a:t>profissional</a:t>
            </a:r>
          </a:p>
          <a:p>
            <a:pPr algn="ctr"/>
            <a:r>
              <a:rPr lang="pt-BR" altLang="pt-BR" b="1">
                <a:solidFill>
                  <a:srgbClr val="FFFF00"/>
                </a:solidFill>
                <a:latin typeface="Arial" charset="0"/>
              </a:rPr>
              <a:t>não especializada</a:t>
            </a:r>
            <a:endParaRPr lang="pt-BR" altLang="pt-BR" sz="20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154" name="Rectangle 13"/>
          <p:cNvSpPr>
            <a:spLocks noChangeArrowheads="1"/>
          </p:cNvSpPr>
          <p:nvPr/>
        </p:nvSpPr>
        <p:spPr bwMode="auto">
          <a:xfrm>
            <a:off x="4343400" y="4191000"/>
            <a:ext cx="1898650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" charset="0"/>
              </a:rPr>
              <a:t>Normas e</a:t>
            </a:r>
          </a:p>
          <a:p>
            <a:pPr algn="ctr"/>
            <a:r>
              <a:rPr lang="pt-BR" altLang="pt-BR" b="1">
                <a:solidFill>
                  <a:srgbClr val="FFFF00"/>
                </a:solidFill>
                <a:latin typeface="Arial" charset="0"/>
              </a:rPr>
              <a:t>condutas</a:t>
            </a:r>
          </a:p>
          <a:p>
            <a:pPr algn="ctr"/>
            <a:r>
              <a:rPr lang="pt-BR" altLang="pt-BR" b="1">
                <a:solidFill>
                  <a:srgbClr val="FFFF00"/>
                </a:solidFill>
                <a:latin typeface="Arial" charset="0"/>
              </a:rPr>
              <a:t>indefinidas</a:t>
            </a:r>
            <a:endParaRPr lang="pt-BR" altLang="pt-BR" sz="2000" b="1">
              <a:latin typeface="Arial" charset="0"/>
            </a:endParaRPr>
          </a:p>
        </p:txBody>
      </p:sp>
      <p:sp>
        <p:nvSpPr>
          <p:cNvPr id="6155" name="AutoShape 14"/>
          <p:cNvSpPr>
            <a:spLocks noChangeArrowheads="1"/>
          </p:cNvSpPr>
          <p:nvPr/>
        </p:nvSpPr>
        <p:spPr bwMode="auto">
          <a:xfrm rot="-4190378">
            <a:off x="6819900" y="3238500"/>
            <a:ext cx="825500" cy="596900"/>
          </a:xfrm>
          <a:prstGeom prst="rightArrow">
            <a:avLst>
              <a:gd name="adj1" fmla="val 50000"/>
              <a:gd name="adj2" fmla="val 69155"/>
            </a:avLst>
          </a:prstGeom>
          <a:solidFill>
            <a:srgbClr val="0FDD45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pt-BR"/>
          </a:p>
        </p:txBody>
      </p:sp>
      <p:sp>
        <p:nvSpPr>
          <p:cNvPr id="6156" name="Rectangle 15"/>
          <p:cNvSpPr>
            <a:spLocks noChangeArrowheads="1"/>
          </p:cNvSpPr>
          <p:nvPr/>
        </p:nvSpPr>
        <p:spPr bwMode="auto">
          <a:xfrm>
            <a:off x="1295400" y="5410200"/>
            <a:ext cx="2109788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" charset="0"/>
              </a:rPr>
              <a:t>Difícil acesso à assistência</a:t>
            </a:r>
            <a:endParaRPr lang="pt-BR" altLang="pt-BR" sz="20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157" name="Rectangle 16"/>
          <p:cNvSpPr>
            <a:spLocks noChangeArrowheads="1"/>
          </p:cNvSpPr>
          <p:nvPr/>
        </p:nvSpPr>
        <p:spPr bwMode="auto">
          <a:xfrm>
            <a:off x="2743200" y="381000"/>
            <a:ext cx="3446463" cy="515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pt-BR" altLang="pt-BR" sz="2800" b="1">
                <a:solidFill>
                  <a:schemeClr val="hlink"/>
                </a:solidFill>
                <a:latin typeface="Verdana" pitchFamily="34" charset="0"/>
              </a:rPr>
              <a:t>MORTALIDADE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ea typeface="ＭＳ Ｐゴシック" charset="0"/>
              </a:rPr>
              <a:t>Câncer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Avançado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9219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981200"/>
            <a:ext cx="5486400" cy="41148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32" descr="DSC026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1034"/>
          <p:cNvSpPr txBox="1">
            <a:spLocks noChangeArrowheads="1"/>
          </p:cNvSpPr>
          <p:nvPr/>
        </p:nvSpPr>
        <p:spPr bwMode="auto">
          <a:xfrm>
            <a:off x="2057400" y="0"/>
            <a:ext cx="4800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4200">
                <a:latin typeface="Arial" charset="0"/>
              </a:rPr>
              <a:t>CA AVANÇADO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6" descr="DSC034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825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027" descr="DSC03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1028"/>
          <p:cNvSpPr txBox="1">
            <a:spLocks noChangeArrowheads="1"/>
          </p:cNvSpPr>
          <p:nvPr/>
        </p:nvSpPr>
        <p:spPr bwMode="auto">
          <a:xfrm>
            <a:off x="6877050" y="5445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pt-BR"/>
          </a:p>
        </p:txBody>
      </p:sp>
      <p:sp>
        <p:nvSpPr>
          <p:cNvPr id="11269" name="Text Box 1029"/>
          <p:cNvSpPr txBox="1">
            <a:spLocks noChangeArrowheads="1"/>
          </p:cNvSpPr>
          <p:nvPr/>
        </p:nvSpPr>
        <p:spPr bwMode="auto">
          <a:xfrm>
            <a:off x="5127625" y="4602163"/>
            <a:ext cx="401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pt-BR"/>
          </a:p>
        </p:txBody>
      </p:sp>
      <p:sp>
        <p:nvSpPr>
          <p:cNvPr id="11270" name="Text Box 1030"/>
          <p:cNvSpPr txBox="1">
            <a:spLocks noChangeArrowheads="1"/>
          </p:cNvSpPr>
          <p:nvPr/>
        </p:nvSpPr>
        <p:spPr bwMode="auto">
          <a:xfrm>
            <a:off x="5667375" y="3933825"/>
            <a:ext cx="308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pt-BR"/>
          </a:p>
        </p:txBody>
      </p:sp>
      <p:sp>
        <p:nvSpPr>
          <p:cNvPr id="11271" name="Text Box 1031"/>
          <p:cNvSpPr txBox="1">
            <a:spLocks noChangeArrowheads="1"/>
          </p:cNvSpPr>
          <p:nvPr/>
        </p:nvSpPr>
        <p:spPr bwMode="auto">
          <a:xfrm>
            <a:off x="2286000" y="3124200"/>
            <a:ext cx="5291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3600">
                <a:solidFill>
                  <a:srgbClr val="FFFF66"/>
                </a:solidFill>
                <a:latin typeface="Arial Black" pitchFamily="34" charset="0"/>
              </a:rPr>
              <a:t>Câncer de Mama</a:t>
            </a:r>
          </a:p>
        </p:txBody>
      </p:sp>
      <p:sp>
        <p:nvSpPr>
          <p:cNvPr id="11272" name="Rectangle 1032"/>
          <p:cNvSpPr>
            <a:spLocks noChangeArrowheads="1"/>
          </p:cNvSpPr>
          <p:nvPr/>
        </p:nvSpPr>
        <p:spPr bwMode="auto">
          <a:xfrm>
            <a:off x="7573963" y="5775325"/>
            <a:ext cx="1265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/>
              <a:t>Retração</a:t>
            </a:r>
          </a:p>
        </p:txBody>
      </p:sp>
      <p:pic>
        <p:nvPicPr>
          <p:cNvPr id="11273" name="Picture 1033" descr="DSC039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7338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34" descr="DSC039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100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8" descr="DSC026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1029"/>
          <p:cNvSpPr txBox="1">
            <a:spLocks noChangeArrowheads="1"/>
          </p:cNvSpPr>
          <p:nvPr/>
        </p:nvSpPr>
        <p:spPr bwMode="auto">
          <a:xfrm>
            <a:off x="2514600" y="0"/>
            <a:ext cx="33877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4200">
                <a:latin typeface="Arial" charset="0"/>
              </a:rPr>
              <a:t>CA avançado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apresentação\Planagem.pot</Template>
  <TotalTime>2436</TotalTime>
  <Words>123</Words>
  <Application>Microsoft Office PowerPoint</Application>
  <PresentationFormat>Apresentação na tela (4:3)</PresentationFormat>
  <Paragraphs>46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2" baseType="lpstr">
      <vt:lpstr>Times New Roman</vt:lpstr>
      <vt:lpstr>MS PGothic</vt:lpstr>
      <vt:lpstr>Arial</vt:lpstr>
      <vt:lpstr>Wingdings</vt:lpstr>
      <vt:lpstr>Arial Black</vt:lpstr>
      <vt:lpstr>Verdana</vt:lpstr>
      <vt:lpstr>Book Antiqua</vt:lpstr>
      <vt:lpstr>Dauphin</vt:lpstr>
      <vt:lpstr>Bookman Old Style</vt:lpstr>
      <vt:lpstr>English111 Vivace BT</vt:lpstr>
      <vt:lpstr>Souvenir Lt BT</vt:lpstr>
      <vt:lpstr>Planagem</vt:lpstr>
      <vt:lpstr>Slide 1</vt:lpstr>
      <vt:lpstr>“ A melhor maneira de tratar um Câncer de Mama é encontrá-lo ”</vt:lpstr>
      <vt:lpstr>Slide 3</vt:lpstr>
      <vt:lpstr>Slide 4</vt:lpstr>
      <vt:lpstr>Slide 5</vt:lpstr>
      <vt:lpstr>Câncer Avançado</vt:lpstr>
      <vt:lpstr>Slide 7</vt:lpstr>
      <vt:lpstr>Slide 8</vt:lpstr>
      <vt:lpstr>Slide 9</vt:lpstr>
      <vt:lpstr>Slide 10</vt:lpstr>
      <vt:lpstr>Slide 11</vt:lpstr>
      <vt:lpstr>Slide 12</vt:lpstr>
      <vt:lpstr>CA avançado</vt:lpstr>
      <vt:lpstr>Ca de mama em homem</vt:lpstr>
      <vt:lpstr>Quimioterapia Objetivos  </vt:lpstr>
      <vt:lpstr>Slide 16</vt:lpstr>
      <vt:lpstr>Slide 17</vt:lpstr>
      <vt:lpstr>Slide 18</vt:lpstr>
      <vt:lpstr>“Nascer com saùde, viver com qualidade, morrer com dignidade”</vt:lpstr>
      <vt:lpstr>OUTUBRO ROSA</vt:lpstr>
    </vt:vector>
  </TitlesOfParts>
  <Company>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***</dc:creator>
  <cp:lastModifiedBy>amandavs</cp:lastModifiedBy>
  <cp:revision>373</cp:revision>
  <dcterms:created xsi:type="dcterms:W3CDTF">2003-11-05T03:18:34Z</dcterms:created>
  <dcterms:modified xsi:type="dcterms:W3CDTF">2015-10-29T11:20:10Z</dcterms:modified>
</cp:coreProperties>
</file>