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6"/>
  </p:notesMasterIdLst>
  <p:handoutMasterIdLst>
    <p:handoutMasterId r:id="rId37"/>
  </p:handoutMasterIdLst>
  <p:sldIdLst>
    <p:sldId id="292" r:id="rId2"/>
    <p:sldId id="328" r:id="rId3"/>
    <p:sldId id="324" r:id="rId4"/>
    <p:sldId id="330" r:id="rId5"/>
    <p:sldId id="329" r:id="rId6"/>
    <p:sldId id="348" r:id="rId7"/>
    <p:sldId id="354" r:id="rId8"/>
    <p:sldId id="358" r:id="rId9"/>
    <p:sldId id="359" r:id="rId10"/>
    <p:sldId id="332" r:id="rId11"/>
    <p:sldId id="331" r:id="rId12"/>
    <p:sldId id="333" r:id="rId13"/>
    <p:sldId id="334" r:id="rId14"/>
    <p:sldId id="335" r:id="rId15"/>
    <p:sldId id="336" r:id="rId16"/>
    <p:sldId id="305" r:id="rId17"/>
    <p:sldId id="360" r:id="rId18"/>
    <p:sldId id="361" r:id="rId19"/>
    <p:sldId id="344" r:id="rId20"/>
    <p:sldId id="346" r:id="rId21"/>
    <p:sldId id="345" r:id="rId22"/>
    <p:sldId id="340" r:id="rId23"/>
    <p:sldId id="343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47" r:id="rId3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78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E9DDD-45F3-46C5-8F57-037DDFAD08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0" y="8374692"/>
            <a:ext cx="7138233" cy="929186"/>
          </a:xfrm>
          <a:prstGeom prst="rect">
            <a:avLst/>
          </a:prstGeom>
        </p:spPr>
        <p:txBody>
          <a:bodyPr vert="horz" lIns="96787" tIns="48394" rIns="96787" bIns="48394" rtlCol="0" anchor="b"/>
          <a:lstStyle/>
          <a:p>
            <a:pPr algn="ctr"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These slides are made available as reference for the 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ACB 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Webcast on Tailings Dam Breach Analysis.   These are not be distributed or presented without permission from the CDA.</a:t>
            </a:r>
            <a:endParaRPr lang="en-C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EBBA08-9B1B-4266-A767-187A0E3AF583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460"/>
            <a:ext cx="5618480" cy="4188778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AC6ADB-DAA5-4B5E-9047-EC160F0683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276600"/>
            <a:ext cx="8229600" cy="731838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396875"/>
            <a:ext cx="876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A1D6-8D74-4FD7-AF99-403600CEDA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20"/>
            <a:ext cx="8229600" cy="731838"/>
          </a:xfrm>
        </p:spPr>
        <p:txBody>
          <a:bodyPr/>
          <a:lstStyle>
            <a:lvl1pPr>
              <a:defRPr sz="3200">
                <a:solidFill>
                  <a:srgbClr val="CC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029200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363"/>
            <a:ext cx="8305800" cy="731837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66800"/>
            <a:ext cx="822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944563"/>
            <a:ext cx="8305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248400"/>
            <a:ext cx="2362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6281738"/>
            <a:ext cx="6096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 smtClean="0">
                <a:solidFill>
                  <a:srgbClr val="0070C0"/>
                </a:solidFill>
              </a:rPr>
              <a:t>Presentation</a:t>
            </a:r>
            <a:r>
              <a:rPr lang="en-CA" sz="1200" b="1" baseline="0" dirty="0" smtClean="0">
                <a:solidFill>
                  <a:srgbClr val="0070C0"/>
                </a:solidFill>
              </a:rPr>
              <a:t> to Brazilian Senate Committee on Dam Safety</a:t>
            </a:r>
            <a:endParaRPr lang="en-CA" sz="1200" b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0070C0"/>
                </a:solidFill>
              </a:rPr>
              <a:t>Copyright </a:t>
            </a:r>
            <a:r>
              <a:rPr lang="en-US" sz="900" dirty="0">
                <a:solidFill>
                  <a:srgbClr val="0070C0"/>
                </a:solidFill>
              </a:rPr>
              <a:t>© </a:t>
            </a:r>
            <a:r>
              <a:rPr lang="en-US" sz="900" dirty="0" smtClean="0">
                <a:solidFill>
                  <a:srgbClr val="0070C0"/>
                </a:solidFill>
              </a:rPr>
              <a:t>2015 </a:t>
            </a:r>
            <a:r>
              <a:rPr lang="en-US" sz="900" dirty="0">
                <a:solidFill>
                  <a:srgbClr val="0070C0"/>
                </a:solidFill>
              </a:rPr>
              <a:t>by the Canadian Dam Association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457200"/>
            <a:ext cx="68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8986E65D-EF34-4060-8F9F-5F4AB474DCDB}" type="slidenum">
              <a:rPr lang="en-CA" sz="2000">
                <a:solidFill>
                  <a:schemeClr val="bg1">
                    <a:lumMod val="65000"/>
                  </a:schemeClr>
                </a:solidFill>
              </a:rPr>
              <a:pPr algn="r">
                <a:defRPr/>
              </a:pPr>
              <a:t>‹nº›</a:t>
            </a:fld>
            <a:endParaRPr lang="en-CA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–"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»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avid.Iqbal@gov.ab.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10600" cy="4800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–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»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CA" sz="4000" dirty="0" smtClean="0">
              <a:solidFill>
                <a:srgbClr val="0070C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CA" sz="4000" dirty="0">
              <a:solidFill>
                <a:srgbClr val="0070C0"/>
              </a:solidFill>
            </a:endParaRPr>
          </a:p>
          <a:p>
            <a:pPr marL="0" indent="0" algn="ctr">
              <a:spcAft>
                <a:spcPts val="1200"/>
              </a:spcAft>
              <a:buFont typeface="Arial" charset="0"/>
              <a:buNone/>
            </a:pPr>
            <a:r>
              <a:rPr lang="pt-BR" sz="4000" dirty="0" smtClean="0">
                <a:solidFill>
                  <a:srgbClr val="0070C0"/>
                </a:solidFill>
              </a:rPr>
              <a:t>Segurança de Barragens no Canadá: </a:t>
            </a:r>
          </a:p>
          <a:p>
            <a:pPr marL="0" indent="0" algn="ctr">
              <a:spcAft>
                <a:spcPts val="1200"/>
              </a:spcAft>
              <a:buFont typeface="Arial" charset="0"/>
              <a:buNone/>
            </a:pPr>
            <a:r>
              <a:rPr lang="pt-BR" sz="4000" dirty="0" smtClean="0">
                <a:solidFill>
                  <a:srgbClr val="0070C0"/>
                </a:solidFill>
              </a:rPr>
              <a:t>Panorama para a Comissão do Senado Brasileiro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29525"/>
              </p:ext>
            </p:extLst>
          </p:nvPr>
        </p:nvGraphicFramePr>
        <p:xfrm>
          <a:off x="419100" y="47244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062"/>
                <a:gridCol w="237033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Nome</a:t>
                      </a:r>
                      <a:endParaRPr lang="en-CA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Localidade</a:t>
                      </a:r>
                      <a:endParaRPr lang="en-CA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Cargo</a:t>
                      </a:r>
                      <a:endParaRPr lang="en-CA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Andy Small – </a:t>
                      </a:r>
                      <a:r>
                        <a:rPr lang="en-CA" sz="1600" baseline="0" dirty="0" err="1" smtClean="0"/>
                        <a:t>Conselheiro</a:t>
                      </a:r>
                      <a:r>
                        <a:rPr lang="en-CA" sz="1600" baseline="0" dirty="0" smtClean="0"/>
                        <a:t> da </a:t>
                      </a:r>
                      <a:r>
                        <a:rPr lang="en-CA" sz="1600" dirty="0" smtClean="0"/>
                        <a:t>ACB</a:t>
                      </a:r>
                      <a:r>
                        <a:rPr lang="en-CA" sz="1600" baseline="0" dirty="0" smtClean="0"/>
                        <a:t> 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Brunswick,</a:t>
                      </a:r>
                      <a:r>
                        <a:rPr lang="en-US" sz="1600" baseline="0" dirty="0" smtClean="0"/>
                        <a:t> Canada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Engenheiro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Geotécnico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Sênior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-13950" y="457200"/>
            <a:ext cx="2740767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6"/>
          <a:stretch/>
        </p:blipFill>
        <p:spPr>
          <a:xfrm>
            <a:off x="2705046" y="457200"/>
            <a:ext cx="3982674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46" y="457200"/>
            <a:ext cx="243078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Canadense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(ACB)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Fundada na década de 1950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Associação sem fins lucrativos que depende de trabalho voluntário dos profissionais da comunidade de barragens</a:t>
            </a:r>
          </a:p>
          <a:p>
            <a:r>
              <a:rPr lang="pt-BR" dirty="0" smtClean="0"/>
              <a:t>Mesa Diretora representa todas as províncias e territórios</a:t>
            </a:r>
          </a:p>
          <a:p>
            <a:r>
              <a:rPr lang="pt-BR" dirty="0" smtClean="0"/>
              <a:t>Conhecida em todo o Canadá como o recurso chave para as diretrizes técnicas e publicações relacionadas à segurança de barragens</a:t>
            </a:r>
          </a:p>
          <a:p>
            <a:r>
              <a:rPr lang="pt-BR" dirty="0" smtClean="0"/>
              <a:t>Reconhecida internacionalmente</a:t>
            </a:r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80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Canadense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(ACB)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Visão da ACB  </a:t>
            </a:r>
          </a:p>
          <a:p>
            <a:pPr lvl="1"/>
            <a:r>
              <a:rPr lang="pt-BR" dirty="0" smtClean="0"/>
              <a:t>Um futuro no qual todas as barragens sejam seguras, bem administradas e beneficiem a sociedade. </a:t>
            </a:r>
          </a:p>
          <a:p>
            <a:r>
              <a:rPr lang="pt-BR" dirty="0" smtClean="0"/>
              <a:t>Missão da ACB</a:t>
            </a:r>
          </a:p>
          <a:p>
            <a:pPr lvl="1"/>
            <a:r>
              <a:rPr lang="pt-BR" dirty="0" smtClean="0"/>
              <a:t>Incentivar a cooperação, progredir nos conhecimentos técnicos e desenvolver a competência relacionada às barragens no Canadá.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311860" y="436510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www.cda.ca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7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Associação</a:t>
            </a:r>
            <a:r>
              <a:rPr lang="en-US" dirty="0"/>
              <a:t> </a:t>
            </a:r>
            <a:r>
              <a:rPr lang="en-US" dirty="0" err="1"/>
              <a:t>Canadense</a:t>
            </a:r>
            <a:r>
              <a:rPr lang="en-US" dirty="0"/>
              <a:t> de </a:t>
            </a:r>
            <a:r>
              <a:rPr lang="en-US" dirty="0" err="1"/>
              <a:t>Barragens</a:t>
            </a:r>
            <a:r>
              <a:rPr lang="en-US" dirty="0"/>
              <a:t> </a:t>
            </a:r>
            <a:r>
              <a:rPr lang="en-US" dirty="0" smtClean="0"/>
              <a:t>(ACB)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Aproximadamente 50 membros corporativos</a:t>
            </a:r>
          </a:p>
          <a:p>
            <a:r>
              <a:rPr lang="pt-BR" dirty="0" smtClean="0"/>
              <a:t>Aproximadamente 800 membros individuais</a:t>
            </a:r>
          </a:p>
          <a:p>
            <a:r>
              <a:rPr lang="pt-BR" dirty="0" smtClean="0"/>
              <a:t>Membros incluem</a:t>
            </a:r>
          </a:p>
          <a:p>
            <a:pPr lvl="1"/>
            <a:r>
              <a:rPr lang="pt-BR" dirty="0" smtClean="0"/>
              <a:t>Proprietários e operadores de barragens</a:t>
            </a:r>
          </a:p>
          <a:p>
            <a:pPr lvl="1"/>
            <a:r>
              <a:rPr lang="pt-BR" dirty="0" smtClean="0"/>
              <a:t>Engenheiros que trabalham para  os donos e consultores</a:t>
            </a:r>
          </a:p>
          <a:p>
            <a:pPr lvl="1"/>
            <a:r>
              <a:rPr lang="pt-BR" dirty="0" smtClean="0"/>
              <a:t>Agências Reguladoras</a:t>
            </a:r>
          </a:p>
          <a:p>
            <a:pPr lvl="1"/>
            <a:r>
              <a:rPr lang="pt-BR" dirty="0" smtClean="0"/>
              <a:t>Empreiteiras 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r>
              <a:rPr lang="pt-BR" dirty="0" smtClean="0"/>
              <a:t>Fornecedores</a:t>
            </a:r>
          </a:p>
          <a:p>
            <a:r>
              <a:rPr lang="pt-BR" dirty="0" smtClean="0"/>
              <a:t>Conferência anual e workshops atraem até  500 pessoas</a:t>
            </a:r>
          </a:p>
          <a:p>
            <a:pPr lvl="1"/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84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684" y="1412776"/>
            <a:ext cx="272415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smtClean="0"/>
              <a:t>ACB para a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990600"/>
            <a:ext cx="8928484" cy="5029200"/>
          </a:xfrm>
        </p:spPr>
        <p:txBody>
          <a:bodyPr/>
          <a:lstStyle/>
          <a:p>
            <a:r>
              <a:rPr lang="pt-BR" sz="2200" dirty="0" smtClean="0"/>
              <a:t>Principal documento de referência – publicado em 2007 e revisado em 2013</a:t>
            </a:r>
          </a:p>
          <a:p>
            <a:r>
              <a:rPr lang="pt-BR" sz="2200" dirty="0" smtClean="0"/>
              <a:t>Boletins de Apoio</a:t>
            </a:r>
          </a:p>
          <a:p>
            <a:pPr lvl="1"/>
            <a:r>
              <a:rPr lang="pt-BR" sz="2200" dirty="0" smtClean="0"/>
              <a:t>Inundação</a:t>
            </a:r>
          </a:p>
          <a:p>
            <a:pPr lvl="1"/>
            <a:r>
              <a:rPr lang="pt-BR" sz="2200" dirty="0" smtClean="0"/>
              <a:t>Monitoramento</a:t>
            </a:r>
          </a:p>
          <a:p>
            <a:pPr lvl="1"/>
            <a:r>
              <a:rPr lang="pt-BR" sz="2200" dirty="0" smtClean="0"/>
              <a:t>Equipamento </a:t>
            </a:r>
            <a:r>
              <a:rPr lang="pt-BR" sz="2200" dirty="0"/>
              <a:t>para o controle </a:t>
            </a:r>
            <a:r>
              <a:rPr lang="pt-BR" sz="2200"/>
              <a:t>de </a:t>
            </a:r>
            <a:r>
              <a:rPr lang="pt-BR" sz="2200" smtClean="0"/>
              <a:t>vazão</a:t>
            </a:r>
            <a:endParaRPr lang="pt-BR" sz="2200" dirty="0" smtClean="0">
              <a:solidFill>
                <a:srgbClr val="FF0000"/>
              </a:solidFill>
            </a:endParaRPr>
          </a:p>
          <a:p>
            <a:pPr lvl="1"/>
            <a:r>
              <a:rPr lang="pt-BR" sz="2200" dirty="0" smtClean="0"/>
              <a:t>Análise e Avaliação de Segurança </a:t>
            </a:r>
            <a:br>
              <a:rPr lang="pt-BR" sz="2200" dirty="0" smtClean="0"/>
            </a:br>
            <a:r>
              <a:rPr lang="pt-BR" sz="2200" dirty="0" smtClean="0"/>
              <a:t>de barragens</a:t>
            </a:r>
          </a:p>
          <a:p>
            <a:pPr lvl="1"/>
            <a:r>
              <a:rPr lang="pt-BR" sz="2200" dirty="0" smtClean="0"/>
              <a:t>Considerações  Hidrotécnicas</a:t>
            </a:r>
          </a:p>
          <a:p>
            <a:pPr lvl="1"/>
            <a:r>
              <a:rPr lang="pt-BR" sz="2200" dirty="0" smtClean="0"/>
              <a:t>Considerações  de Perigo  Sísmico</a:t>
            </a:r>
          </a:p>
          <a:p>
            <a:pPr lvl="1"/>
            <a:r>
              <a:rPr lang="pt-BR" sz="2200" dirty="0" smtClean="0"/>
              <a:t>Considerações  Geotécnicas para  a Segurança de Barragens</a:t>
            </a:r>
          </a:p>
          <a:p>
            <a:pPr lvl="1"/>
            <a:r>
              <a:rPr lang="pt-BR" sz="2200" dirty="0" smtClean="0"/>
              <a:t>Considerações Estruturais para  a Segurança de Barragens</a:t>
            </a:r>
          </a:p>
          <a:p>
            <a:r>
              <a:rPr lang="pt-BR" sz="2200" dirty="0" smtClean="0"/>
              <a:t>Diretrizes de Segurança Pública</a:t>
            </a:r>
          </a:p>
          <a:p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6684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84784"/>
            <a:ext cx="2800350" cy="3743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err="1" smtClean="0"/>
              <a:t>Boletim</a:t>
            </a:r>
            <a:r>
              <a:rPr lang="en-CA" sz="2600" dirty="0" smtClean="0"/>
              <a:t> </a:t>
            </a:r>
            <a:r>
              <a:rPr lang="en-CA" sz="2600" dirty="0" err="1" smtClean="0"/>
              <a:t>Técnico</a:t>
            </a:r>
            <a:r>
              <a:rPr lang="en-CA" sz="2600" dirty="0" smtClean="0"/>
              <a:t>  da ACB </a:t>
            </a:r>
            <a:r>
              <a:rPr lang="en-CA" sz="2600" dirty="0" err="1" smtClean="0"/>
              <a:t>sobre</a:t>
            </a:r>
            <a:r>
              <a:rPr lang="en-CA" sz="2600" dirty="0" smtClean="0"/>
              <a:t> as </a:t>
            </a:r>
            <a:r>
              <a:rPr lang="en-CA" sz="2600" dirty="0" err="1" smtClean="0"/>
              <a:t>Barragens</a:t>
            </a:r>
            <a:r>
              <a:rPr lang="en-CA" sz="2600" dirty="0" smtClean="0"/>
              <a:t> de </a:t>
            </a:r>
            <a:r>
              <a:rPr lang="en-CA" sz="2600" dirty="0" err="1" smtClean="0"/>
              <a:t>Mineração</a:t>
            </a:r>
            <a:endParaRPr lang="en-CA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 smtClean="0"/>
              <a:t>Definição</a:t>
            </a:r>
            <a:r>
              <a:rPr lang="en-CA" dirty="0" smtClean="0"/>
              <a:t> de </a:t>
            </a:r>
            <a:r>
              <a:rPr lang="en-CA" dirty="0" err="1" smtClean="0"/>
              <a:t>barragem</a:t>
            </a:r>
            <a:r>
              <a:rPr lang="en-CA" dirty="0" smtClean="0"/>
              <a:t> de </a:t>
            </a:r>
            <a:r>
              <a:rPr lang="en-CA" dirty="0" err="1" smtClean="0"/>
              <a:t>mineração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dirty="0" err="1" smtClean="0"/>
              <a:t>Definição</a:t>
            </a:r>
            <a:r>
              <a:rPr lang="en-CA" dirty="0" smtClean="0"/>
              <a:t> de </a:t>
            </a:r>
            <a:r>
              <a:rPr lang="en-CA" dirty="0" err="1" smtClean="0"/>
              <a:t>barragem</a:t>
            </a:r>
            <a:endParaRPr lang="en-CA" dirty="0"/>
          </a:p>
          <a:p>
            <a:r>
              <a:rPr lang="en-CA" dirty="0" err="1" smtClean="0"/>
              <a:t>Aborda</a:t>
            </a:r>
            <a:r>
              <a:rPr lang="en-CA" dirty="0" smtClean="0"/>
              <a:t> </a:t>
            </a:r>
            <a:r>
              <a:rPr lang="en-CA" dirty="0" err="1" smtClean="0"/>
              <a:t>aspectos</a:t>
            </a:r>
            <a:r>
              <a:rPr lang="en-CA" dirty="0" smtClean="0"/>
              <a:t> </a:t>
            </a:r>
            <a:r>
              <a:rPr lang="en-CA" dirty="0" err="1" smtClean="0"/>
              <a:t>únicos</a:t>
            </a:r>
            <a:r>
              <a:rPr lang="en-CA" dirty="0" smtClean="0"/>
              <a:t> de </a:t>
            </a:r>
            <a:r>
              <a:rPr lang="en-CA" dirty="0"/>
              <a:t/>
            </a:r>
            <a:br>
              <a:rPr lang="en-CA" dirty="0"/>
            </a:br>
            <a:r>
              <a:rPr lang="en-CA" dirty="0" err="1" smtClean="0"/>
              <a:t>barragens</a:t>
            </a:r>
            <a:r>
              <a:rPr lang="en-CA" dirty="0" smtClean="0"/>
              <a:t> de </a:t>
            </a:r>
            <a:r>
              <a:rPr lang="en-CA" dirty="0" err="1" smtClean="0"/>
              <a:t>mineração</a:t>
            </a:r>
            <a:r>
              <a:rPr lang="en-CA" dirty="0" smtClean="0"/>
              <a:t>, </a:t>
            </a:r>
            <a:br>
              <a:rPr lang="en-CA" dirty="0" smtClean="0"/>
            </a:br>
            <a:r>
              <a:rPr lang="en-CA" dirty="0" err="1" smtClean="0"/>
              <a:t>exemplos</a:t>
            </a:r>
            <a:r>
              <a:rPr lang="en-CA" dirty="0"/>
              <a:t>:</a:t>
            </a:r>
          </a:p>
          <a:p>
            <a:pPr lvl="1"/>
            <a:r>
              <a:rPr lang="pt-BR" dirty="0" smtClean="0"/>
              <a:t>Ponto de vista ambiental para o </a:t>
            </a:r>
          </a:p>
          <a:p>
            <a:pPr marL="457200" lvl="1" indent="0">
              <a:buNone/>
            </a:pPr>
            <a:r>
              <a:rPr lang="pt-BR" dirty="0"/>
              <a:t> </a:t>
            </a:r>
            <a:r>
              <a:rPr lang="pt-BR" dirty="0" smtClean="0"/>
              <a:t>   projeto </a:t>
            </a:r>
            <a:r>
              <a:rPr lang="pt-BR" dirty="0"/>
              <a:t>da área </a:t>
            </a:r>
            <a:r>
              <a:rPr lang="pt-BR" dirty="0" smtClean="0"/>
              <a:t>inundada</a:t>
            </a:r>
          </a:p>
          <a:p>
            <a:pPr lvl="1"/>
            <a:r>
              <a:rPr lang="en-CA" dirty="0" err="1" smtClean="0"/>
              <a:t>Itens</a:t>
            </a:r>
            <a:r>
              <a:rPr lang="en-CA" dirty="0" smtClean="0"/>
              <a:t> </a:t>
            </a:r>
            <a:r>
              <a:rPr lang="en-CA" dirty="0" err="1"/>
              <a:t>g</a:t>
            </a:r>
            <a:r>
              <a:rPr lang="en-CA" dirty="0" err="1" smtClean="0"/>
              <a:t>eotécnicos</a:t>
            </a:r>
            <a:endParaRPr lang="en-CA" dirty="0"/>
          </a:p>
          <a:p>
            <a:pPr lvl="1"/>
            <a:r>
              <a:rPr lang="en-CA" dirty="0" err="1" smtClean="0"/>
              <a:t>Fechamento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6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Diretrizes</a:t>
            </a:r>
            <a:r>
              <a:rPr lang="en-CA" dirty="0" smtClean="0"/>
              <a:t> da ACB para a </a:t>
            </a:r>
            <a:r>
              <a:rPr lang="en-CA" dirty="0" err="1" smtClean="0"/>
              <a:t>Segurança</a:t>
            </a:r>
            <a:r>
              <a:rPr lang="en-CA" dirty="0" smtClean="0"/>
              <a:t> de </a:t>
            </a:r>
            <a:r>
              <a:rPr lang="en-CA" dirty="0" err="1" smtClean="0"/>
              <a:t>Barragens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 estrutura de classificação de consequência informa:</a:t>
            </a:r>
          </a:p>
          <a:p>
            <a:pPr lvl="1"/>
            <a:r>
              <a:rPr lang="pt-BR" dirty="0" smtClean="0"/>
              <a:t>Critérios do projeto (inundações, terremotos, fator de segurança)</a:t>
            </a:r>
          </a:p>
          <a:p>
            <a:pPr lvl="1"/>
            <a:r>
              <a:rPr lang="pt-BR" dirty="0" smtClean="0"/>
              <a:t>Programas de segurança de barragens (inspeções, revisões, manual de operações)</a:t>
            </a:r>
          </a:p>
          <a:p>
            <a:pPr lvl="1"/>
            <a:r>
              <a:rPr lang="pt-BR" dirty="0" smtClean="0"/>
              <a:t>Planejamento de emergência</a:t>
            </a:r>
          </a:p>
          <a:p>
            <a:r>
              <a:rPr lang="pt-BR" dirty="0" smtClean="0"/>
              <a:t>Propõe-se também o uso de uma abordagem informada sobre riscos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</a:t>
            </a:r>
            <a:r>
              <a:rPr lang="en-US" dirty="0" smtClean="0"/>
              <a:t> de </a:t>
            </a:r>
            <a:r>
              <a:rPr lang="en-US" dirty="0" err="1" smtClean="0"/>
              <a:t>Classificação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da ACB</a:t>
            </a:r>
            <a:endParaRPr lang="en-CA" dirty="0"/>
          </a:p>
        </p:txBody>
      </p:sp>
      <p:graphicFrame>
        <p:nvGraphicFramePr>
          <p:cNvPr id="5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79462"/>
              </p:ext>
            </p:extLst>
          </p:nvPr>
        </p:nvGraphicFramePr>
        <p:xfrm>
          <a:off x="0" y="980727"/>
          <a:ext cx="9144000" cy="5465831"/>
        </p:xfrm>
        <a:graphic>
          <a:graphicData uri="http://schemas.openxmlformats.org/drawingml/2006/table">
            <a:tbl>
              <a:tblPr/>
              <a:tblGrid>
                <a:gridCol w="1886400"/>
                <a:gridCol w="1516261"/>
                <a:gridCol w="1319011"/>
                <a:gridCol w="2679927"/>
                <a:gridCol w="1742401"/>
              </a:tblGrid>
              <a:tr h="43053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CATEGORIA DE CONSEQUÊNCIA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POPULAÇÃO EM RISCO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 INCREMENTAIS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205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 DE V</a:t>
                      </a:r>
                      <a:r>
                        <a:rPr kumimoji="0" lang="en-GB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VALORES AMBIENTAIS E CULTURAIS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INFRAESTRU-TURA E ECONOMIA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EXTREMA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Permanente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Recuperação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impossível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extremas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 ALTA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Permanente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menos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Recuperação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inviável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econômicas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grandes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Permanente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menos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Recuperação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provável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Apenas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Tempo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rariame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nte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especificada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estruturas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recreativas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Nenhuma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 no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prazo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econômicas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baixas</a:t>
                      </a:r>
                      <a:r>
                        <a:rPr kumimoji="0" lang="en-GB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e </a:t>
            </a:r>
            <a:r>
              <a:rPr lang="en-US" dirty="0" err="1" smtClean="0"/>
              <a:t>Regulamentação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ACB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orientação</a:t>
            </a:r>
            <a:r>
              <a:rPr lang="en-US" dirty="0" smtClean="0"/>
              <a:t> da </a:t>
            </a:r>
            <a:r>
              <a:rPr lang="en-US" dirty="0" err="1" smtClean="0"/>
              <a:t>ACB</a:t>
            </a:r>
            <a:r>
              <a:rPr lang="en-US" dirty="0" smtClean="0"/>
              <a:t> é </a:t>
            </a:r>
            <a:r>
              <a:rPr lang="en-US" dirty="0" err="1" smtClean="0"/>
              <a:t>referida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Regulamentos e </a:t>
            </a:r>
            <a:r>
              <a:rPr lang="en-US" dirty="0" err="1" smtClean="0"/>
              <a:t>Códigos</a:t>
            </a:r>
            <a:endParaRPr lang="en-US" dirty="0" smtClean="0"/>
          </a:p>
          <a:p>
            <a:pPr lvl="1"/>
            <a:r>
              <a:rPr lang="en-US" dirty="0" err="1" smtClean="0"/>
              <a:t>Licenças</a:t>
            </a:r>
            <a:r>
              <a:rPr lang="en-US" dirty="0" smtClean="0"/>
              <a:t> de </a:t>
            </a:r>
            <a:r>
              <a:rPr lang="en-US" dirty="0" err="1" smtClean="0"/>
              <a:t>operação</a:t>
            </a:r>
            <a:endParaRPr lang="en-US" dirty="0" smtClean="0"/>
          </a:p>
          <a:p>
            <a:r>
              <a:rPr lang="en-US" dirty="0" err="1" smtClean="0"/>
              <a:t>Passa</a:t>
            </a:r>
            <a:r>
              <a:rPr lang="en-US" dirty="0" smtClean="0"/>
              <a:t> a ser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referida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Regulamentos</a:t>
            </a:r>
            <a:r>
              <a:rPr lang="en-US" dirty="0" smtClean="0"/>
              <a:t> e </a:t>
            </a:r>
            <a:r>
              <a:rPr lang="en-US" dirty="0" err="1" smtClean="0"/>
              <a:t>Códigos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Referida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alvará</a:t>
            </a:r>
            <a:r>
              <a:rPr lang="en-US" dirty="0" smtClean="0"/>
              <a:t> de </a:t>
            </a:r>
            <a:r>
              <a:rPr lang="en-US" dirty="0" err="1" smtClean="0"/>
              <a:t>construção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condição</a:t>
            </a:r>
            <a:r>
              <a:rPr lang="en-US" dirty="0" smtClean="0"/>
              <a:t> de </a:t>
            </a:r>
            <a:r>
              <a:rPr lang="en-US" dirty="0" err="1" smtClean="0"/>
              <a:t>edificação</a:t>
            </a:r>
            <a:r>
              <a:rPr lang="en-US" dirty="0" smtClean="0"/>
              <a:t> e </a:t>
            </a:r>
            <a:r>
              <a:rPr lang="en-US" dirty="0" err="1" smtClean="0"/>
              <a:t>operação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Confiança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ACB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melhora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orientação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–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preferível</a:t>
            </a:r>
            <a:r>
              <a:rPr lang="en-US" dirty="0" smtClean="0"/>
              <a:t> à </a:t>
            </a:r>
            <a:r>
              <a:rPr lang="en-US" dirty="0" err="1" smtClean="0"/>
              <a:t>atuação</a:t>
            </a:r>
            <a:r>
              <a:rPr lang="en-US" dirty="0" smtClean="0"/>
              <a:t> de </a:t>
            </a:r>
            <a:r>
              <a:rPr lang="en-US" dirty="0" err="1" smtClean="0"/>
              <a:t>agências</a:t>
            </a:r>
            <a:r>
              <a:rPr lang="en-US" dirty="0" smtClean="0"/>
              <a:t> </a:t>
            </a:r>
            <a:r>
              <a:rPr lang="en-US" dirty="0" err="1" smtClean="0"/>
              <a:t>governamentais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4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Comparação</a:t>
            </a:r>
            <a:r>
              <a:rPr lang="en-US" dirty="0" smtClean="0"/>
              <a:t> com o </a:t>
            </a:r>
            <a:r>
              <a:rPr lang="en-US" dirty="0" err="1" smtClean="0"/>
              <a:t>Brasil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Brasil</a:t>
            </a:r>
            <a:r>
              <a:rPr lang="en-US" dirty="0" smtClean="0"/>
              <a:t> tem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nacionais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, o </a:t>
            </a:r>
            <a:r>
              <a:rPr lang="en-US" dirty="0" err="1" smtClean="0"/>
              <a:t>Canadá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– </a:t>
            </a:r>
            <a:r>
              <a:rPr lang="en-US" dirty="0" err="1" smtClean="0"/>
              <a:t>apenas</a:t>
            </a:r>
            <a:r>
              <a:rPr lang="en-US" dirty="0" smtClean="0"/>
              <a:t> no </a:t>
            </a:r>
            <a:r>
              <a:rPr lang="en-US" dirty="0" err="1" smtClean="0"/>
              <a:t>nível</a:t>
            </a:r>
            <a:r>
              <a:rPr lang="en-US" dirty="0" smtClean="0"/>
              <a:t> das </a:t>
            </a:r>
            <a:r>
              <a:rPr lang="en-US" dirty="0" err="1" smtClean="0"/>
              <a:t>províncias</a:t>
            </a:r>
            <a:r>
              <a:rPr lang="en-US" dirty="0" smtClean="0"/>
              <a:t>/</a:t>
            </a:r>
            <a:r>
              <a:rPr lang="en-US" dirty="0" err="1" smtClean="0"/>
              <a:t>territórios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Brasil</a:t>
            </a:r>
            <a:r>
              <a:rPr lang="en-US" dirty="0" smtClean="0"/>
              <a:t> tem um </a:t>
            </a:r>
            <a:r>
              <a:rPr lang="en-US" dirty="0" err="1" smtClean="0"/>
              <a:t>esquema</a:t>
            </a:r>
            <a:r>
              <a:rPr lang="en-US" dirty="0" smtClean="0"/>
              <a:t> de </a:t>
            </a:r>
            <a:r>
              <a:rPr lang="en-US" dirty="0" err="1" smtClean="0"/>
              <a:t>classificação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combina</a:t>
            </a:r>
            <a:r>
              <a:rPr lang="en-US" dirty="0" smtClean="0"/>
              <a:t> </a:t>
            </a:r>
            <a:r>
              <a:rPr lang="en-US" dirty="0" err="1" smtClean="0"/>
              <a:t>consequências</a:t>
            </a:r>
            <a:r>
              <a:rPr lang="en-US" dirty="0" smtClean="0"/>
              <a:t> e </a:t>
            </a:r>
            <a:r>
              <a:rPr lang="en-US" dirty="0" err="1" smtClean="0"/>
              <a:t>riscos</a:t>
            </a:r>
            <a:r>
              <a:rPr lang="en-US" dirty="0" smtClean="0"/>
              <a:t>, o do </a:t>
            </a:r>
            <a:r>
              <a:rPr lang="en-US" dirty="0" err="1" smtClean="0"/>
              <a:t>Canadá</a:t>
            </a:r>
            <a:r>
              <a:rPr lang="en-US" dirty="0" smtClean="0"/>
              <a:t> se </a:t>
            </a:r>
            <a:r>
              <a:rPr lang="en-US" dirty="0" err="1" smtClean="0"/>
              <a:t>baseia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consequências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Brasil</a:t>
            </a:r>
            <a:r>
              <a:rPr lang="en-US" dirty="0" smtClean="0"/>
              <a:t> tem </a:t>
            </a:r>
            <a:r>
              <a:rPr lang="en-US" dirty="0" err="1" smtClean="0"/>
              <a:t>orientação</a:t>
            </a:r>
            <a:r>
              <a:rPr lang="en-US" dirty="0" smtClean="0"/>
              <a:t> </a:t>
            </a:r>
            <a:r>
              <a:rPr lang="en-US" dirty="0" err="1" smtClean="0"/>
              <a:t>limitada</a:t>
            </a:r>
            <a:r>
              <a:rPr lang="en-US" dirty="0" smtClean="0"/>
              <a:t> no </a:t>
            </a:r>
            <a:r>
              <a:rPr lang="en-US" dirty="0" err="1" smtClean="0"/>
              <a:t>suporte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, o </a:t>
            </a:r>
            <a:r>
              <a:rPr lang="en-US" dirty="0" err="1" smtClean="0"/>
              <a:t>Canadá</a:t>
            </a:r>
            <a:r>
              <a:rPr lang="en-US" dirty="0" smtClean="0"/>
              <a:t> tem </a:t>
            </a:r>
            <a:r>
              <a:rPr lang="en-US" dirty="0" err="1" smtClean="0"/>
              <a:t>orientação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1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de </a:t>
            </a:r>
            <a:r>
              <a:rPr lang="en-US" dirty="0" err="1" smtClean="0"/>
              <a:t>Mineração</a:t>
            </a:r>
            <a:r>
              <a:rPr lang="en-US" dirty="0" smtClean="0"/>
              <a:t> do </a:t>
            </a:r>
            <a:r>
              <a:rPr lang="en-US" dirty="0" err="1" smtClean="0"/>
              <a:t>Canadá</a:t>
            </a:r>
            <a:r>
              <a:rPr lang="en-US" dirty="0" smtClean="0"/>
              <a:t> (MAC)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/>
              <a:t>O</a:t>
            </a:r>
            <a:r>
              <a:rPr lang="en-CA" dirty="0" err="1" smtClean="0"/>
              <a:t>rganização</a:t>
            </a:r>
            <a:r>
              <a:rPr lang="en-CA" dirty="0" smtClean="0"/>
              <a:t> </a:t>
            </a:r>
            <a:r>
              <a:rPr lang="en-CA" dirty="0" err="1" smtClean="0"/>
              <a:t>nacional</a:t>
            </a:r>
            <a:r>
              <a:rPr lang="en-CA" dirty="0" smtClean="0"/>
              <a:t> da </a:t>
            </a:r>
            <a:r>
              <a:rPr lang="en-CA" dirty="0" err="1" smtClean="0"/>
              <a:t>indústria</a:t>
            </a:r>
            <a:r>
              <a:rPr lang="en-CA" dirty="0" smtClean="0"/>
              <a:t> de </a:t>
            </a:r>
            <a:r>
              <a:rPr lang="en-CA" dirty="0" err="1" smtClean="0"/>
              <a:t>mineração</a:t>
            </a:r>
            <a:r>
              <a:rPr lang="en-CA" dirty="0" smtClean="0"/>
              <a:t> </a:t>
            </a:r>
            <a:r>
              <a:rPr lang="en-CA" dirty="0" err="1"/>
              <a:t>c</a:t>
            </a:r>
            <a:r>
              <a:rPr lang="en-CA" dirty="0" err="1" smtClean="0"/>
              <a:t>anadense</a:t>
            </a:r>
            <a:endParaRPr lang="en-CA" dirty="0" smtClean="0"/>
          </a:p>
          <a:p>
            <a:endParaRPr lang="en-US" dirty="0" smtClean="0"/>
          </a:p>
          <a:p>
            <a:r>
              <a:rPr lang="en-US" dirty="0" smtClean="0"/>
              <a:t>TSM –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Prol</a:t>
            </a:r>
            <a:r>
              <a:rPr lang="en-US" dirty="0"/>
              <a:t> da </a:t>
            </a:r>
            <a:r>
              <a:rPr lang="en-US" dirty="0" err="1"/>
              <a:t>Mineração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 smtClean="0"/>
              <a:t>Sustentável</a:t>
            </a:r>
            <a:r>
              <a:rPr lang="en-US" dirty="0" smtClean="0"/>
              <a:t> </a:t>
            </a:r>
            <a:r>
              <a:rPr lang="en-US" i="1" dirty="0" smtClean="0"/>
              <a:t>(Towards Sustainable </a:t>
            </a:r>
            <a:br>
              <a:rPr lang="en-US" i="1" dirty="0" smtClean="0"/>
            </a:br>
            <a:r>
              <a:rPr lang="en-US" i="1" dirty="0" smtClean="0"/>
              <a:t>Mining)</a:t>
            </a:r>
            <a:r>
              <a:rPr lang="en-US" dirty="0" smtClean="0"/>
              <a:t> – </a:t>
            </a:r>
            <a:r>
              <a:rPr lang="en-US" dirty="0" err="1" smtClean="0"/>
              <a:t>práticas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err="1" smtClean="0"/>
              <a:t>liderança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m</a:t>
            </a:r>
            <a:r>
              <a:rPr lang="en-US" dirty="0" err="1" smtClean="0"/>
              <a:t>anejo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endParaRPr lang="en-US" dirty="0" smtClean="0"/>
          </a:p>
          <a:p>
            <a:r>
              <a:rPr lang="en-US" dirty="0" smtClean="0"/>
              <a:t>ACB = </a:t>
            </a:r>
            <a:r>
              <a:rPr lang="en-US" dirty="0" err="1" smtClean="0"/>
              <a:t>técnico</a:t>
            </a:r>
            <a:endParaRPr lang="en-US" dirty="0" smtClean="0"/>
          </a:p>
          <a:p>
            <a:r>
              <a:rPr lang="en-US" dirty="0" smtClean="0"/>
              <a:t>MAC = </a:t>
            </a:r>
            <a:r>
              <a:rPr lang="en-US" dirty="0" err="1" smtClean="0"/>
              <a:t>manejo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www.mining.ca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415143"/>
            <a:ext cx="31850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20"/>
            <a:ext cx="8763000" cy="831796"/>
          </a:xfrm>
        </p:spPr>
        <p:txBody>
          <a:bodyPr/>
          <a:lstStyle/>
          <a:p>
            <a:r>
              <a:rPr lang="en-US" sz="3000" dirty="0" err="1" smtClean="0"/>
              <a:t>Apresentação</a:t>
            </a:r>
            <a:r>
              <a:rPr lang="en-US" sz="3000" dirty="0" smtClean="0"/>
              <a:t> de Andy Small, </a:t>
            </a:r>
            <a:r>
              <a:rPr lang="en-US" sz="3000" dirty="0" err="1" smtClean="0"/>
              <a:t>Engenheiro</a:t>
            </a:r>
            <a:r>
              <a:rPr lang="en-US" sz="3000" dirty="0" smtClean="0"/>
              <a:t> </a:t>
            </a:r>
            <a:r>
              <a:rPr lang="en-US" sz="3000" dirty="0" err="1" smtClean="0"/>
              <a:t>Profissional</a:t>
            </a:r>
            <a:endParaRPr lang="en-CA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857074"/>
            <a:ext cx="8424936" cy="5580620"/>
          </a:xfrm>
        </p:spPr>
        <p:txBody>
          <a:bodyPr/>
          <a:lstStyle/>
          <a:p>
            <a:r>
              <a:rPr lang="pt-BR" sz="2300" dirty="0" smtClean="0"/>
              <a:t>Mais de 30 anos de experiência em segurança de barragens</a:t>
            </a:r>
          </a:p>
          <a:p>
            <a:r>
              <a:rPr lang="pt-BR" sz="2300" dirty="0" smtClean="0"/>
              <a:t>Em todo o Canadá</a:t>
            </a:r>
          </a:p>
          <a:p>
            <a:r>
              <a:rPr lang="pt-BR" sz="2300" dirty="0" smtClean="0"/>
              <a:t>Áreas de especialidade:  barragens de terra, energia hidrelétrica, rejeitos, manejo de águas de minas, fechamento de minas</a:t>
            </a:r>
          </a:p>
          <a:p>
            <a:r>
              <a:rPr lang="pt-BR" sz="2300" dirty="0" smtClean="0"/>
              <a:t>Membro da Associação  Canadense de Barragens (ACB) desde 1997</a:t>
            </a:r>
          </a:p>
          <a:p>
            <a:r>
              <a:rPr lang="pt-BR" sz="2300" dirty="0" smtClean="0"/>
              <a:t>Membro do Conselho desde 2008</a:t>
            </a:r>
          </a:p>
          <a:p>
            <a:r>
              <a:rPr lang="pt-BR" sz="2300" dirty="0" smtClean="0"/>
              <a:t>Deu início ao Comitê de Barragens de Mineração na ACB em 2008</a:t>
            </a:r>
          </a:p>
          <a:p>
            <a:r>
              <a:rPr lang="pt-BR" sz="2300" dirty="0" smtClean="0"/>
              <a:t>Autor principal do Boletim Técnico sobre Barragens de Mineração</a:t>
            </a:r>
          </a:p>
          <a:p>
            <a:r>
              <a:rPr lang="pt-BR" sz="2300" dirty="0" smtClean="0"/>
              <a:t>Conduziu workshops sobre análises de ruptura barragens de rejeitos etc.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440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</a:t>
            </a:r>
            <a:r>
              <a:rPr lang="en-US" dirty="0" err="1" smtClean="0"/>
              <a:t>conforme</a:t>
            </a:r>
            <a:r>
              <a:rPr lang="en-US" dirty="0" smtClean="0"/>
              <a:t> a MAC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 smtClean="0"/>
              <a:t>Documentos</a:t>
            </a:r>
            <a:r>
              <a:rPr lang="en-CA" dirty="0" smtClean="0"/>
              <a:t> </a:t>
            </a:r>
            <a:r>
              <a:rPr lang="en-CA" dirty="0" err="1" smtClean="0"/>
              <a:t>Norteadores</a:t>
            </a:r>
            <a:endParaRPr lang="en-CA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87385" y="1543940"/>
            <a:ext cx="7569229" cy="3423254"/>
            <a:chOff x="1143000" y="2880218"/>
            <a:chExt cx="7049228" cy="278306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82749"/>
              <a:ext cx="2224082" cy="27805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399" y="2880218"/>
              <a:ext cx="2156901" cy="2783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791" y="2880219"/>
              <a:ext cx="2271437" cy="2783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" name="CaixaDeTexto 7"/>
          <p:cNvSpPr txBox="1"/>
          <p:nvPr/>
        </p:nvSpPr>
        <p:spPr>
          <a:xfrm>
            <a:off x="486261" y="5106360"/>
            <a:ext cx="281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Guia para o Gerenciamento </a:t>
            </a:r>
            <a:br>
              <a:rPr lang="pt-BR" dirty="0" smtClean="0"/>
            </a:br>
            <a:r>
              <a:rPr lang="pt-BR" dirty="0" smtClean="0"/>
              <a:t>de Instalações de Rejeitos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92268" y="5052272"/>
            <a:ext cx="281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Criação de um Manual de Operação, Manutenção e Monitoramento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47698" y="5019979"/>
            <a:ext cx="281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Guia para a Auditoria e Avaliação do Gerenciamento das Instalações de Rejeitos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2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80628"/>
            <a:ext cx="8229600" cy="731838"/>
          </a:xfrm>
        </p:spPr>
        <p:txBody>
          <a:bodyPr/>
          <a:lstStyle/>
          <a:p>
            <a:r>
              <a:rPr lang="en-US" dirty="0" err="1"/>
              <a:t>Manejo</a:t>
            </a:r>
            <a:r>
              <a:rPr lang="en-US" dirty="0"/>
              <a:t> de </a:t>
            </a:r>
            <a:r>
              <a:rPr lang="en-US" dirty="0" err="1"/>
              <a:t>Rejeitos</a:t>
            </a:r>
            <a:r>
              <a:rPr lang="en-US" dirty="0"/>
              <a:t> </a:t>
            </a:r>
            <a:r>
              <a:rPr lang="en-US" dirty="0" err="1" smtClean="0"/>
              <a:t>conforme</a:t>
            </a:r>
            <a:r>
              <a:rPr lang="en-US" dirty="0" smtClean="0"/>
              <a:t> a MAC (cont.)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 smtClean="0"/>
              <a:t>Política</a:t>
            </a:r>
            <a:r>
              <a:rPr lang="en-CA" dirty="0" smtClean="0"/>
              <a:t> e </a:t>
            </a:r>
            <a:r>
              <a:rPr lang="en-CA" dirty="0" err="1"/>
              <a:t>c</a:t>
            </a:r>
            <a:r>
              <a:rPr lang="en-CA" dirty="0" err="1" smtClean="0"/>
              <a:t>ompromisso</a:t>
            </a:r>
            <a:r>
              <a:rPr lang="en-CA" dirty="0" smtClean="0"/>
              <a:t> com o </a:t>
            </a:r>
            <a:r>
              <a:rPr lang="en-CA" dirty="0" err="1"/>
              <a:t>m</a:t>
            </a:r>
            <a:r>
              <a:rPr lang="en-CA" dirty="0" err="1" smtClean="0"/>
              <a:t>anejo</a:t>
            </a:r>
            <a:r>
              <a:rPr lang="en-CA" dirty="0" smtClean="0"/>
              <a:t> de </a:t>
            </a:r>
            <a:r>
              <a:rPr lang="en-CA" dirty="0" err="1" smtClean="0"/>
              <a:t>rejeitos</a:t>
            </a:r>
            <a:endParaRPr lang="en-CA" dirty="0"/>
          </a:p>
          <a:p>
            <a:r>
              <a:rPr lang="en-CA" dirty="0" smtClean="0"/>
              <a:t>Sistema de </a:t>
            </a:r>
            <a:r>
              <a:rPr lang="en-CA" dirty="0" err="1"/>
              <a:t>m</a:t>
            </a:r>
            <a:r>
              <a:rPr lang="en-CA" dirty="0" err="1" smtClean="0"/>
              <a:t>anejo</a:t>
            </a:r>
            <a:r>
              <a:rPr lang="en-CA" dirty="0" smtClean="0"/>
              <a:t> de </a:t>
            </a:r>
            <a:r>
              <a:rPr lang="en-CA" dirty="0" err="1"/>
              <a:t>r</a:t>
            </a:r>
            <a:r>
              <a:rPr lang="en-CA" dirty="0" err="1" smtClean="0"/>
              <a:t>ejeitos</a:t>
            </a:r>
            <a:endParaRPr lang="en-CA" dirty="0"/>
          </a:p>
          <a:p>
            <a:r>
              <a:rPr lang="en-CA" dirty="0" err="1" smtClean="0"/>
              <a:t>Atribuição</a:t>
            </a:r>
            <a:r>
              <a:rPr lang="en-CA" dirty="0" smtClean="0"/>
              <a:t> de </a:t>
            </a:r>
            <a:r>
              <a:rPr lang="en-CA" dirty="0" err="1" smtClean="0"/>
              <a:t>prestação</a:t>
            </a:r>
            <a:r>
              <a:rPr lang="en-CA" dirty="0" smtClean="0"/>
              <a:t> de </a:t>
            </a:r>
            <a:r>
              <a:rPr lang="en-CA" dirty="0" err="1" smtClean="0"/>
              <a:t>contas</a:t>
            </a:r>
            <a:r>
              <a:rPr lang="en-CA" dirty="0" smtClean="0"/>
              <a:t> e </a:t>
            </a:r>
            <a:r>
              <a:rPr lang="en-CA" dirty="0" err="1" smtClean="0"/>
              <a:t>responsabilidade</a:t>
            </a:r>
            <a:r>
              <a:rPr lang="en-CA" dirty="0" smtClean="0"/>
              <a:t> </a:t>
            </a:r>
            <a:r>
              <a:rPr lang="en-CA" dirty="0" err="1" smtClean="0"/>
              <a:t>pelo</a:t>
            </a:r>
            <a:r>
              <a:rPr lang="en-CA" dirty="0" smtClean="0"/>
              <a:t> </a:t>
            </a:r>
            <a:r>
              <a:rPr lang="en-CA" dirty="0" err="1" smtClean="0"/>
              <a:t>manejo</a:t>
            </a:r>
            <a:r>
              <a:rPr lang="en-CA" dirty="0" smtClean="0"/>
              <a:t> de </a:t>
            </a:r>
            <a:r>
              <a:rPr lang="en-CA" dirty="0" err="1" smtClean="0"/>
              <a:t>rejeitos</a:t>
            </a:r>
            <a:endParaRPr lang="en-CA" dirty="0"/>
          </a:p>
          <a:p>
            <a:r>
              <a:rPr lang="en-CA" dirty="0" err="1" smtClean="0"/>
              <a:t>Revisão</a:t>
            </a:r>
            <a:r>
              <a:rPr lang="en-CA" dirty="0" smtClean="0"/>
              <a:t> </a:t>
            </a:r>
            <a:r>
              <a:rPr lang="en-CA" dirty="0" err="1" smtClean="0"/>
              <a:t>anual</a:t>
            </a:r>
            <a:r>
              <a:rPr lang="en-CA" dirty="0" smtClean="0"/>
              <a:t> do </a:t>
            </a:r>
            <a:r>
              <a:rPr lang="en-CA" dirty="0" err="1" smtClean="0"/>
              <a:t>manejo</a:t>
            </a:r>
            <a:r>
              <a:rPr lang="en-CA" dirty="0" smtClean="0"/>
              <a:t> de </a:t>
            </a:r>
            <a:r>
              <a:rPr lang="en-CA" dirty="0" err="1" smtClean="0"/>
              <a:t>rejeitos</a:t>
            </a:r>
            <a:endParaRPr lang="en-CA" dirty="0"/>
          </a:p>
          <a:p>
            <a:r>
              <a:rPr lang="en-CA" dirty="0" smtClean="0"/>
              <a:t>Manual de </a:t>
            </a:r>
            <a:r>
              <a:rPr lang="en-CA" dirty="0" err="1" smtClean="0"/>
              <a:t>operação</a:t>
            </a:r>
            <a:r>
              <a:rPr lang="en-CA" dirty="0" smtClean="0"/>
              <a:t>, </a:t>
            </a:r>
            <a:r>
              <a:rPr lang="en-CA" dirty="0" err="1" smtClean="0"/>
              <a:t>manutenção</a:t>
            </a:r>
            <a:r>
              <a:rPr lang="en-CA" dirty="0" smtClean="0"/>
              <a:t> e </a:t>
            </a:r>
            <a:r>
              <a:rPr lang="en-CA" dirty="0" err="1" smtClean="0"/>
              <a:t>monitoramento</a:t>
            </a:r>
            <a:r>
              <a:rPr lang="en-CA" dirty="0" smtClean="0"/>
              <a:t>  (OMS </a:t>
            </a:r>
            <a:r>
              <a:rPr lang="en-CA" dirty="0" err="1" smtClean="0"/>
              <a:t>na</a:t>
            </a:r>
            <a:r>
              <a:rPr lang="en-CA" dirty="0" smtClean="0"/>
              <a:t> </a:t>
            </a:r>
            <a:r>
              <a:rPr lang="en-CA" dirty="0" err="1" smtClean="0"/>
              <a:t>sigla</a:t>
            </a:r>
            <a:r>
              <a:rPr lang="en-CA" dirty="0" smtClean="0"/>
              <a:t> </a:t>
            </a:r>
            <a:r>
              <a:rPr lang="en-CA" dirty="0" err="1" smtClean="0"/>
              <a:t>em</a:t>
            </a:r>
            <a:r>
              <a:rPr lang="en-CA" dirty="0" smtClean="0"/>
              <a:t> </a:t>
            </a:r>
            <a:r>
              <a:rPr lang="en-CA" dirty="0" err="1" smtClean="0"/>
              <a:t>inglês</a:t>
            </a:r>
            <a:r>
              <a:rPr lang="en-CA" dirty="0" smtClean="0"/>
              <a:t>)</a:t>
            </a:r>
            <a:endParaRPr lang="en-CA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286000"/>
            <a:ext cx="4691743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60" y="91281"/>
            <a:ext cx="8806543" cy="731838"/>
          </a:xfrm>
        </p:spPr>
        <p:txBody>
          <a:bodyPr/>
          <a:lstStyle/>
          <a:p>
            <a:r>
              <a:rPr lang="en-US" sz="3000" dirty="0" err="1" smtClean="0"/>
              <a:t>Acompanhamento</a:t>
            </a:r>
            <a:r>
              <a:rPr lang="en-US" sz="3000" dirty="0" smtClean="0"/>
              <a:t> do </a:t>
            </a:r>
            <a:r>
              <a:rPr lang="en-US" sz="3000" dirty="0" err="1" smtClean="0"/>
              <a:t>Desastre</a:t>
            </a:r>
            <a:r>
              <a:rPr lang="en-US" sz="3000" dirty="0" smtClean="0"/>
              <a:t> da </a:t>
            </a:r>
            <a:br>
              <a:rPr lang="en-US" sz="3000" dirty="0" smtClean="0"/>
            </a:br>
            <a:r>
              <a:rPr lang="en-US" sz="3000" dirty="0" smtClean="0"/>
              <a:t>        </a:t>
            </a:r>
            <a:r>
              <a:rPr lang="en-US" sz="3000" dirty="0" err="1" smtClean="0"/>
              <a:t>Barragem</a:t>
            </a:r>
            <a:r>
              <a:rPr lang="en-US" sz="3000" dirty="0" smtClean="0"/>
              <a:t> de Mount </a:t>
            </a:r>
            <a:r>
              <a:rPr lang="en-US" sz="3000" dirty="0" err="1" smtClean="0"/>
              <a:t>Polley</a:t>
            </a:r>
            <a:endParaRPr lang="en-CA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Agosto</a:t>
            </a:r>
            <a:r>
              <a:rPr lang="en-US" dirty="0" smtClean="0"/>
              <a:t> de 2014</a:t>
            </a:r>
          </a:p>
          <a:p>
            <a:r>
              <a:rPr lang="en-US" dirty="0" err="1" smtClean="0"/>
              <a:t>Liberou</a:t>
            </a:r>
            <a:r>
              <a:rPr lang="en-US" dirty="0" smtClean="0"/>
              <a:t> 17 </a:t>
            </a:r>
            <a:r>
              <a:rPr lang="en-US" dirty="0" err="1" smtClean="0"/>
              <a:t>milhões</a:t>
            </a:r>
            <a:r>
              <a:rPr lang="en-US" dirty="0" smtClean="0"/>
              <a:t> de m</a:t>
            </a:r>
            <a:r>
              <a:rPr lang="en-US" baseline="30000" dirty="0" smtClean="0"/>
              <a:t>3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e 8 </a:t>
            </a:r>
            <a:r>
              <a:rPr lang="en-US" dirty="0" err="1" smtClean="0"/>
              <a:t>milhões</a:t>
            </a:r>
            <a:r>
              <a:rPr lang="en-US" dirty="0" smtClean="0"/>
              <a:t> de m</a:t>
            </a:r>
            <a:r>
              <a:rPr lang="en-US" baseline="30000" dirty="0" smtClean="0"/>
              <a:t>3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– </a:t>
            </a:r>
            <a:r>
              <a:rPr lang="en-US" dirty="0" err="1" smtClean="0"/>
              <a:t>nenhuma</a:t>
            </a:r>
            <a:r>
              <a:rPr lang="en-US" dirty="0" smtClean="0"/>
              <a:t> </a:t>
            </a:r>
            <a:r>
              <a:rPr lang="en-US" dirty="0" err="1" smtClean="0"/>
              <a:t>morte</a:t>
            </a:r>
            <a:endParaRPr lang="en-US" dirty="0" smtClean="0"/>
          </a:p>
          <a:p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a</a:t>
            </a:r>
            <a:br>
              <a:rPr lang="en-US" dirty="0" smtClean="0"/>
            </a:br>
            <a:r>
              <a:rPr lang="en-US" dirty="0" err="1" smtClean="0"/>
              <a:t>caracterizações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inadequadas</a:t>
            </a:r>
            <a:r>
              <a:rPr lang="en-US" dirty="0" smtClean="0"/>
              <a:t> das </a:t>
            </a:r>
            <a:br>
              <a:rPr lang="en-US" dirty="0" smtClean="0"/>
            </a:br>
            <a:r>
              <a:rPr lang="en-US" dirty="0" err="1" smtClean="0"/>
              <a:t>condições</a:t>
            </a:r>
            <a:r>
              <a:rPr lang="en-US" dirty="0" smtClean="0"/>
              <a:t> da </a:t>
            </a:r>
            <a:br>
              <a:rPr lang="en-US" dirty="0" smtClean="0"/>
            </a:br>
            <a:r>
              <a:rPr lang="en-US" dirty="0" err="1" smtClean="0"/>
              <a:t>fundação</a:t>
            </a:r>
            <a:r>
              <a:rPr lang="en-US" dirty="0" smtClean="0"/>
              <a:t> e do </a:t>
            </a:r>
            <a:r>
              <a:rPr lang="en-US" dirty="0" err="1" smtClean="0"/>
              <a:t>projeto</a:t>
            </a:r>
            <a:endParaRPr lang="en-CA" dirty="0"/>
          </a:p>
          <a:p>
            <a:pPr>
              <a:buNone/>
            </a:pPr>
            <a:endParaRPr lang="en-CA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0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	</a:t>
            </a:r>
            <a:r>
              <a:rPr lang="en-US" sz="2800" dirty="0" err="1" smtClean="0"/>
              <a:t>Acompanhamento</a:t>
            </a:r>
            <a:r>
              <a:rPr lang="en-US" sz="2800" dirty="0" smtClean="0"/>
              <a:t> </a:t>
            </a:r>
            <a:r>
              <a:rPr lang="en-US" sz="2800" dirty="0"/>
              <a:t>do </a:t>
            </a:r>
            <a:r>
              <a:rPr lang="en-US" sz="2800" dirty="0" err="1"/>
              <a:t>Desastre</a:t>
            </a:r>
            <a:r>
              <a:rPr lang="en-US" sz="2800" dirty="0"/>
              <a:t> da </a:t>
            </a:r>
            <a:br>
              <a:rPr lang="en-US" sz="2800" dirty="0"/>
            </a:br>
            <a:r>
              <a:rPr lang="en-US" sz="2800" dirty="0"/>
              <a:t>        </a:t>
            </a:r>
            <a:r>
              <a:rPr lang="en-US" sz="2800" dirty="0" err="1"/>
              <a:t>Barragem</a:t>
            </a:r>
            <a:r>
              <a:rPr lang="en-US" sz="2800" dirty="0"/>
              <a:t> de Mount </a:t>
            </a:r>
            <a:r>
              <a:rPr lang="en-US" sz="2800" dirty="0" err="1" smtClean="0"/>
              <a:t>Polley</a:t>
            </a:r>
            <a:r>
              <a:rPr lang="en-US" sz="2800" dirty="0" smtClean="0"/>
              <a:t> (</a:t>
            </a:r>
            <a:r>
              <a:rPr lang="en-US" sz="2800" dirty="0" err="1" smtClean="0"/>
              <a:t>continuação</a:t>
            </a:r>
            <a:r>
              <a:rPr lang="en-US" sz="2800" dirty="0" smtClean="0"/>
              <a:t>)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(da </a:t>
            </a:r>
            <a:r>
              <a:rPr lang="en-US" dirty="0" err="1" smtClean="0"/>
              <a:t>sigla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inglês</a:t>
            </a:r>
            <a:r>
              <a:rPr lang="en-US" dirty="0" smtClean="0"/>
              <a:t> BAT </a:t>
            </a:r>
            <a:r>
              <a:rPr lang="en-US" sz="1600" dirty="0" smtClean="0"/>
              <a:t>– Best Available Technology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Variedade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(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água</a:t>
            </a:r>
            <a:r>
              <a:rPr lang="en-US" dirty="0" smtClean="0"/>
              <a:t> da </a:t>
            </a:r>
            <a:r>
              <a:rPr lang="en-US" dirty="0" err="1" smtClean="0"/>
              <a:t>superfície</a:t>
            </a:r>
            <a:r>
              <a:rPr lang="en-US" dirty="0" smtClean="0"/>
              <a:t> </a:t>
            </a:r>
            <a:r>
              <a:rPr lang="en-US" dirty="0" err="1" smtClean="0"/>
              <a:t>oriunda</a:t>
            </a:r>
            <a:r>
              <a:rPr lang="en-US" dirty="0" smtClean="0"/>
              <a:t> do </a:t>
            </a:r>
            <a:r>
              <a:rPr lang="en-US" dirty="0" err="1" smtClean="0"/>
              <a:t>represamento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CA" dirty="0" err="1" smtClean="0"/>
              <a:t>Selecionada</a:t>
            </a:r>
            <a:r>
              <a:rPr lang="en-CA" dirty="0" smtClean="0"/>
              <a:t> com base </a:t>
            </a:r>
            <a:r>
              <a:rPr lang="en-CA" dirty="0" err="1" smtClean="0"/>
              <a:t>na</a:t>
            </a:r>
            <a:r>
              <a:rPr lang="en-CA" dirty="0" smtClean="0"/>
              <a:t> BAT a </a:t>
            </a:r>
            <a:r>
              <a:rPr lang="en-CA" dirty="0" err="1" smtClean="0"/>
              <a:t>partir</a:t>
            </a:r>
            <a:r>
              <a:rPr lang="en-CA" dirty="0" smtClean="0"/>
              <a:t> de </a:t>
            </a:r>
            <a:r>
              <a:rPr lang="en-CA" dirty="0" err="1" smtClean="0"/>
              <a:t>processos</a:t>
            </a:r>
            <a:r>
              <a:rPr lang="en-CA" dirty="0" smtClean="0"/>
              <a:t> de </a:t>
            </a:r>
            <a:r>
              <a:rPr lang="en-CA" dirty="0" err="1" smtClean="0"/>
              <a:t>gerenciamento</a:t>
            </a:r>
            <a:r>
              <a:rPr lang="en-CA" dirty="0" smtClean="0"/>
              <a:t> de </a:t>
            </a:r>
            <a:r>
              <a:rPr lang="en-CA" dirty="0" err="1" smtClean="0"/>
              <a:t>riscos</a:t>
            </a:r>
            <a:r>
              <a:rPr lang="en-CA" dirty="0" smtClean="0"/>
              <a:t> </a:t>
            </a:r>
            <a:r>
              <a:rPr lang="en-CA" dirty="0" err="1" smtClean="0"/>
              <a:t>específicos</a:t>
            </a:r>
            <a:r>
              <a:rPr lang="en-CA" dirty="0" smtClean="0"/>
              <a:t> do local</a:t>
            </a:r>
            <a:endParaRPr lang="en-US" dirty="0" smtClean="0"/>
          </a:p>
          <a:p>
            <a:r>
              <a:rPr lang="en-US" dirty="0" err="1" smtClean="0"/>
              <a:t>Melhores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(BAP – </a:t>
            </a:r>
            <a:r>
              <a:rPr lang="en-US" sz="1600" dirty="0" smtClean="0"/>
              <a:t>Best Available Practices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Conformidade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da MAC</a:t>
            </a:r>
          </a:p>
          <a:p>
            <a:pPr lvl="1"/>
            <a:r>
              <a:rPr lang="en-US" dirty="0" err="1" smtClean="0"/>
              <a:t>Conselhos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r>
              <a:rPr lang="en-US" dirty="0" smtClean="0"/>
              <a:t> de  </a:t>
            </a:r>
            <a:r>
              <a:rPr lang="en-US" dirty="0" err="1" smtClean="0"/>
              <a:t>Rejeitos</a:t>
            </a:r>
            <a:endParaRPr lang="en-US" dirty="0" smtClean="0"/>
          </a:p>
          <a:p>
            <a:pPr lvl="1"/>
            <a:r>
              <a:rPr lang="en-US" dirty="0" err="1" smtClean="0"/>
              <a:t>Criam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para a </a:t>
            </a:r>
            <a:r>
              <a:rPr lang="en-US" dirty="0" err="1" smtClean="0"/>
              <a:t>caracterização</a:t>
            </a:r>
            <a:r>
              <a:rPr lang="en-US" dirty="0" smtClean="0"/>
              <a:t> dos </a:t>
            </a:r>
            <a:r>
              <a:rPr lang="en-US" dirty="0" err="1" smtClean="0"/>
              <a:t>locais</a:t>
            </a:r>
            <a:r>
              <a:rPr lang="en-US" dirty="0" smtClean="0"/>
              <a:t> da </a:t>
            </a:r>
            <a:r>
              <a:rPr lang="en-US" dirty="0" err="1" smtClean="0"/>
              <a:t>fundação</a:t>
            </a:r>
            <a:r>
              <a:rPr lang="en-US" dirty="0" smtClean="0"/>
              <a:t> da </a:t>
            </a:r>
            <a:r>
              <a:rPr lang="en-US" dirty="0" err="1" smtClean="0"/>
              <a:t>barragem</a:t>
            </a:r>
            <a:endParaRPr lang="en-US" dirty="0" smtClean="0"/>
          </a:p>
          <a:p>
            <a:pPr lvl="1"/>
            <a:r>
              <a:rPr lang="en-US" dirty="0" err="1" smtClean="0"/>
              <a:t>Aperfeiçoamento</a:t>
            </a:r>
            <a:r>
              <a:rPr lang="en-US" dirty="0" smtClean="0"/>
              <a:t> das </a:t>
            </a:r>
            <a:r>
              <a:rPr lang="en-US" dirty="0" err="1" smtClean="0"/>
              <a:t>Diretrizes</a:t>
            </a:r>
            <a:r>
              <a:rPr lang="en-US" dirty="0" smtClean="0"/>
              <a:t> da ACB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4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Iniciativas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 smtClean="0"/>
              <a:t>Desenvolvimento</a:t>
            </a:r>
            <a:r>
              <a:rPr lang="en-CA" dirty="0" smtClean="0"/>
              <a:t> de </a:t>
            </a:r>
            <a:r>
              <a:rPr lang="en-CA" dirty="0" err="1" smtClean="0"/>
              <a:t>orientação</a:t>
            </a:r>
            <a:r>
              <a:rPr lang="en-CA" dirty="0" smtClean="0"/>
              <a:t> </a:t>
            </a:r>
            <a:r>
              <a:rPr lang="en-CA" dirty="0" err="1" smtClean="0"/>
              <a:t>técnica</a:t>
            </a:r>
            <a:r>
              <a:rPr lang="en-CA" dirty="0" smtClean="0"/>
              <a:t> (</a:t>
            </a:r>
            <a:r>
              <a:rPr lang="en-CA" dirty="0" err="1" smtClean="0"/>
              <a:t>Guia</a:t>
            </a:r>
            <a:r>
              <a:rPr lang="en-CA" dirty="0" smtClean="0"/>
              <a:t> de </a:t>
            </a:r>
            <a:r>
              <a:rPr lang="en-CA" dirty="0" err="1" smtClean="0"/>
              <a:t>Segurança</a:t>
            </a:r>
            <a:r>
              <a:rPr lang="en-CA" dirty="0" smtClean="0"/>
              <a:t> de </a:t>
            </a:r>
            <a:r>
              <a:rPr lang="en-CA" dirty="0" err="1" smtClean="0"/>
              <a:t>Barragens</a:t>
            </a:r>
            <a:r>
              <a:rPr lang="en-CA" dirty="0" smtClean="0"/>
              <a:t> </a:t>
            </a:r>
            <a:r>
              <a:rPr lang="en-CA" dirty="0" err="1" smtClean="0"/>
              <a:t>atualizado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</a:t>
            </a:r>
            <a:r>
              <a:rPr lang="en-CA" dirty="0" err="1" smtClean="0"/>
              <a:t>consulta</a:t>
            </a:r>
            <a:r>
              <a:rPr lang="en-CA" dirty="0" smtClean="0"/>
              <a:t> a </a:t>
            </a:r>
            <a:r>
              <a:rPr lang="en-CA" dirty="0" err="1" smtClean="0"/>
              <a:t>outra</a:t>
            </a:r>
            <a:r>
              <a:rPr lang="en-CA" dirty="0" smtClean="0"/>
              <a:t> </a:t>
            </a:r>
            <a:r>
              <a:rPr lang="en-CA" dirty="0" err="1" smtClean="0"/>
              <a:t>orientação</a:t>
            </a:r>
            <a:r>
              <a:rPr lang="en-CA" dirty="0" smtClean="0"/>
              <a:t> </a:t>
            </a:r>
            <a:r>
              <a:rPr lang="en-CA" dirty="0" err="1" smtClean="0"/>
              <a:t>técnica</a:t>
            </a:r>
            <a:r>
              <a:rPr lang="en-CA" dirty="0" smtClean="0"/>
              <a:t>, ACB)</a:t>
            </a:r>
          </a:p>
          <a:p>
            <a:r>
              <a:rPr lang="en-CA" dirty="0" err="1" smtClean="0"/>
              <a:t>Uso</a:t>
            </a:r>
            <a:r>
              <a:rPr lang="en-CA" dirty="0" smtClean="0"/>
              <a:t> </a:t>
            </a:r>
            <a:r>
              <a:rPr lang="en-CA" dirty="0" err="1" smtClean="0"/>
              <a:t>da</a:t>
            </a:r>
            <a:r>
              <a:rPr lang="en-CA" dirty="0" smtClean="0"/>
              <a:t> </a:t>
            </a:r>
            <a:r>
              <a:rPr lang="en-CA" dirty="0" err="1" smtClean="0"/>
              <a:t>Orientação</a:t>
            </a:r>
            <a:r>
              <a:rPr lang="en-CA" dirty="0" smtClean="0"/>
              <a:t> </a:t>
            </a:r>
            <a:r>
              <a:rPr lang="en-CA" dirty="0" err="1" smtClean="0"/>
              <a:t>da</a:t>
            </a:r>
            <a:r>
              <a:rPr lang="en-CA" dirty="0" smtClean="0"/>
              <a:t> MAC </a:t>
            </a:r>
            <a:r>
              <a:rPr lang="en-CA" dirty="0" err="1" smtClean="0"/>
              <a:t>para</a:t>
            </a:r>
            <a:r>
              <a:rPr lang="en-CA" dirty="0" smtClean="0"/>
              <a:t> </a:t>
            </a:r>
            <a:r>
              <a:rPr lang="en-CA" dirty="0" err="1" smtClean="0"/>
              <a:t>aspectos</a:t>
            </a:r>
            <a:r>
              <a:rPr lang="en-CA" dirty="0" smtClean="0"/>
              <a:t> de </a:t>
            </a:r>
            <a:r>
              <a:rPr lang="en-CA" dirty="0" err="1" smtClean="0"/>
              <a:t>gestão</a:t>
            </a:r>
            <a:r>
              <a:rPr lang="en-CA" dirty="0" smtClean="0"/>
              <a:t>/</a:t>
            </a:r>
            <a:r>
              <a:rPr lang="en-CA" dirty="0" err="1" smtClean="0"/>
              <a:t>monitoração</a:t>
            </a:r>
            <a:endParaRPr lang="en-CA" dirty="0" smtClean="0"/>
          </a:p>
          <a:p>
            <a:r>
              <a:rPr lang="en-US" dirty="0" err="1" smtClean="0"/>
              <a:t>Gerente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US" dirty="0" smtClean="0"/>
          </a:p>
          <a:p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endParaRPr lang="en-US" dirty="0" smtClean="0"/>
          </a:p>
          <a:p>
            <a:r>
              <a:rPr lang="en-US" dirty="0" err="1" smtClean="0"/>
              <a:t>Vistoria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9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Gerente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– </a:t>
            </a:r>
            <a:r>
              <a:rPr lang="en-US" dirty="0" err="1" smtClean="0"/>
              <a:t>Equipe</a:t>
            </a:r>
            <a:r>
              <a:rPr lang="en-US" dirty="0" smtClean="0"/>
              <a:t> do </a:t>
            </a:r>
            <a:r>
              <a:rPr lang="en-US" dirty="0" err="1" smtClean="0"/>
              <a:t>Proprietário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de </a:t>
            </a:r>
            <a:r>
              <a:rPr lang="en-US" dirty="0" err="1" smtClean="0"/>
              <a:t>mineração</a:t>
            </a:r>
            <a:r>
              <a:rPr lang="en-US" dirty="0" smtClean="0"/>
              <a:t>, </a:t>
            </a:r>
            <a:r>
              <a:rPr lang="en-US" dirty="0" err="1" smtClean="0"/>
              <a:t>confusão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quem</a:t>
            </a:r>
            <a:r>
              <a:rPr lang="en-US" dirty="0" smtClean="0"/>
              <a:t> é o </a:t>
            </a:r>
            <a:r>
              <a:rPr lang="en-US" dirty="0" err="1" smtClean="0"/>
              <a:t>encarregado</a:t>
            </a:r>
            <a:r>
              <a:rPr lang="en-US" dirty="0" smtClean="0"/>
              <a:t> das </a:t>
            </a:r>
            <a:r>
              <a:rPr lang="en-US" dirty="0" err="1" smtClean="0"/>
              <a:t>barragens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Cada</a:t>
            </a:r>
            <a:r>
              <a:rPr lang="en-US" dirty="0" smtClean="0"/>
              <a:t> mina </a:t>
            </a:r>
            <a:r>
              <a:rPr lang="en-US" dirty="0" err="1" smtClean="0"/>
              <a:t>deveria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um </a:t>
            </a:r>
            <a:r>
              <a:rPr lang="en-US" dirty="0" err="1" smtClean="0"/>
              <a:t>indivíduo</a:t>
            </a:r>
            <a:r>
              <a:rPr lang="en-US" dirty="0" smtClean="0"/>
              <a:t> </a:t>
            </a:r>
            <a:r>
              <a:rPr lang="en-US" dirty="0" err="1" smtClean="0"/>
              <a:t>designado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“</a:t>
            </a:r>
            <a:r>
              <a:rPr lang="en-US" dirty="0" err="1" smtClean="0"/>
              <a:t>Gerente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”.</a:t>
            </a:r>
          </a:p>
          <a:p>
            <a:r>
              <a:rPr lang="en-CA" dirty="0" err="1" smtClean="0"/>
              <a:t>Responsável</a:t>
            </a:r>
            <a:r>
              <a:rPr lang="en-CA" dirty="0" smtClean="0"/>
              <a:t> </a:t>
            </a:r>
            <a:r>
              <a:rPr lang="en-CA" dirty="0" err="1" smtClean="0"/>
              <a:t>pela</a:t>
            </a:r>
            <a:r>
              <a:rPr lang="en-CA" dirty="0" smtClean="0"/>
              <a:t> </a:t>
            </a:r>
            <a:r>
              <a:rPr lang="en-CA" dirty="0" err="1" smtClean="0"/>
              <a:t>supervisão</a:t>
            </a:r>
            <a:r>
              <a:rPr lang="en-CA" dirty="0" smtClean="0"/>
              <a:t> do </a:t>
            </a:r>
            <a:r>
              <a:rPr lang="en-CA" dirty="0" err="1" smtClean="0"/>
              <a:t>planejamento</a:t>
            </a:r>
            <a:r>
              <a:rPr lang="en-CA" dirty="0" smtClean="0"/>
              <a:t>, </a:t>
            </a:r>
            <a:r>
              <a:rPr lang="en-CA" dirty="0" err="1" smtClean="0"/>
              <a:t>projeto</a:t>
            </a:r>
            <a:r>
              <a:rPr lang="en-CA" dirty="0" smtClean="0"/>
              <a:t>, </a:t>
            </a:r>
            <a:r>
              <a:rPr lang="en-CA" dirty="0" err="1" smtClean="0"/>
              <a:t>operação</a:t>
            </a:r>
            <a:r>
              <a:rPr lang="en-CA" dirty="0" smtClean="0"/>
              <a:t>, </a:t>
            </a:r>
            <a:r>
              <a:rPr lang="en-CA" dirty="0" err="1" smtClean="0"/>
              <a:t>construção</a:t>
            </a:r>
            <a:r>
              <a:rPr lang="en-CA" dirty="0" smtClean="0"/>
              <a:t>, </a:t>
            </a:r>
            <a:r>
              <a:rPr lang="en-CA" dirty="0" err="1" smtClean="0"/>
              <a:t>manutenção</a:t>
            </a:r>
            <a:r>
              <a:rPr lang="en-CA" dirty="0" smtClean="0"/>
              <a:t>, </a:t>
            </a:r>
            <a:r>
              <a:rPr lang="en-CA" dirty="0" err="1" smtClean="0"/>
              <a:t>vigilância</a:t>
            </a:r>
            <a:r>
              <a:rPr lang="en-CA" dirty="0" smtClean="0"/>
              <a:t> e a </a:t>
            </a:r>
            <a:r>
              <a:rPr lang="en-CA" dirty="0" err="1" smtClean="0"/>
              <a:t>gestão</a:t>
            </a:r>
            <a:r>
              <a:rPr lang="en-CA" dirty="0" smtClean="0"/>
              <a:t> </a:t>
            </a:r>
            <a:r>
              <a:rPr lang="en-CA" dirty="0" err="1" smtClean="0"/>
              <a:t>associada</a:t>
            </a:r>
            <a:r>
              <a:rPr lang="en-CA" dirty="0" smtClean="0"/>
              <a:t> dos </a:t>
            </a:r>
            <a:r>
              <a:rPr lang="en-CA" dirty="0" err="1" smtClean="0"/>
              <a:t>recursos</a:t>
            </a:r>
            <a:r>
              <a:rPr lang="en-CA" dirty="0" smtClean="0"/>
              <a:t> </a:t>
            </a:r>
            <a:r>
              <a:rPr lang="en-CA" dirty="0" err="1" smtClean="0"/>
              <a:t>hídricos</a:t>
            </a:r>
            <a:r>
              <a:rPr lang="en-CA" dirty="0" smtClean="0"/>
              <a:t> </a:t>
            </a:r>
            <a:r>
              <a:rPr lang="en-CA" dirty="0" err="1" smtClean="0"/>
              <a:t>em</a:t>
            </a:r>
            <a:r>
              <a:rPr lang="en-CA" dirty="0" smtClean="0"/>
              <a:t> </a:t>
            </a:r>
            <a:r>
              <a:rPr lang="en-CA" dirty="0" err="1" smtClean="0"/>
              <a:t>todo</a:t>
            </a:r>
            <a:r>
              <a:rPr lang="en-CA" dirty="0" smtClean="0"/>
              <a:t> o </a:t>
            </a:r>
            <a:r>
              <a:rPr lang="en-CA" dirty="0" err="1" smtClean="0"/>
              <a:t>sítio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Coodernar</a:t>
            </a:r>
            <a:r>
              <a:rPr lang="en-CA" dirty="0" smtClean="0"/>
              <a:t> as </a:t>
            </a:r>
            <a:r>
              <a:rPr lang="en-CA" dirty="0" err="1" smtClean="0"/>
              <a:t>partes</a:t>
            </a:r>
            <a:r>
              <a:rPr lang="en-CA" dirty="0" smtClean="0"/>
              <a:t> </a:t>
            </a:r>
            <a:r>
              <a:rPr lang="en-CA" dirty="0" err="1" smtClean="0"/>
              <a:t>relevantes</a:t>
            </a:r>
            <a:r>
              <a:rPr lang="en-CA" dirty="0" smtClean="0"/>
              <a:t> </a:t>
            </a:r>
            <a:r>
              <a:rPr lang="en-CA" dirty="0" err="1" smtClean="0"/>
              <a:t>envolvidas</a:t>
            </a:r>
            <a:r>
              <a:rPr lang="en-CA" dirty="0" smtClean="0"/>
              <a:t> </a:t>
            </a:r>
            <a:r>
              <a:rPr lang="en-CA" dirty="0" err="1" smtClean="0"/>
              <a:t>nas</a:t>
            </a:r>
            <a:r>
              <a:rPr lang="en-CA" dirty="0" smtClean="0"/>
              <a:t> </a:t>
            </a:r>
            <a:r>
              <a:rPr lang="en-CA" dirty="0" err="1" smtClean="0"/>
              <a:t>instalações</a:t>
            </a:r>
            <a:r>
              <a:rPr lang="en-CA" dirty="0" smtClean="0"/>
              <a:t> (</a:t>
            </a:r>
            <a:r>
              <a:rPr lang="en-CA" dirty="0" err="1" smtClean="0"/>
              <a:t>por</a:t>
            </a:r>
            <a:r>
              <a:rPr lang="en-CA" dirty="0" smtClean="0"/>
              <a:t> </a:t>
            </a:r>
            <a:r>
              <a:rPr lang="en-CA" dirty="0" err="1" smtClean="0"/>
              <a:t>exemplo</a:t>
            </a:r>
            <a:r>
              <a:rPr lang="en-CA" dirty="0" smtClean="0"/>
              <a:t>: </a:t>
            </a:r>
            <a:r>
              <a:rPr lang="en-CA" dirty="0" err="1" smtClean="0"/>
              <a:t>consultores</a:t>
            </a:r>
            <a:r>
              <a:rPr lang="en-CA" dirty="0" smtClean="0"/>
              <a:t>, </a:t>
            </a:r>
            <a:r>
              <a:rPr lang="en-CA" dirty="0" err="1" smtClean="0"/>
              <a:t>empreiteiros</a:t>
            </a:r>
            <a:r>
              <a:rPr lang="en-CA" dirty="0" smtClean="0"/>
              <a:t>).</a:t>
            </a:r>
          </a:p>
          <a:p>
            <a:r>
              <a:rPr lang="en-CA" dirty="0" err="1" smtClean="0"/>
              <a:t>Assegurar</a:t>
            </a:r>
            <a:r>
              <a:rPr lang="en-CA" dirty="0" smtClean="0"/>
              <a:t> </a:t>
            </a:r>
            <a:r>
              <a:rPr lang="en-CA" dirty="0" err="1" smtClean="0"/>
              <a:t>conformidade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6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72480"/>
            <a:ext cx="8676964" cy="4732784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600" dirty="0" err="1" smtClean="0"/>
              <a:t>Importante</a:t>
            </a:r>
            <a:r>
              <a:rPr lang="en-US" sz="2600" dirty="0" smtClean="0"/>
              <a:t> </a:t>
            </a:r>
            <a:r>
              <a:rPr lang="en-US" sz="2600" dirty="0" err="1" smtClean="0"/>
              <a:t>conceito</a:t>
            </a:r>
            <a:r>
              <a:rPr lang="en-US" sz="2600" dirty="0" smtClean="0"/>
              <a:t> de </a:t>
            </a:r>
            <a:r>
              <a:rPr lang="en-US" sz="2600" dirty="0" err="1" smtClean="0"/>
              <a:t>gestão</a:t>
            </a:r>
            <a:r>
              <a:rPr lang="en-US" sz="2600" dirty="0" smtClean="0"/>
              <a:t> de </a:t>
            </a:r>
            <a:r>
              <a:rPr lang="en-US" sz="2600" dirty="0" err="1" smtClean="0"/>
              <a:t>riscos</a:t>
            </a:r>
            <a:r>
              <a:rPr lang="en-US" sz="2600" dirty="0" smtClean="0"/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en-US" sz="2600" dirty="0" err="1" smtClean="0"/>
              <a:t>Introduzido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2004 no </a:t>
            </a:r>
            <a:r>
              <a:rPr lang="en-US" sz="2600" dirty="0" err="1" smtClean="0"/>
              <a:t>Boletim</a:t>
            </a:r>
            <a:r>
              <a:rPr lang="en-US" sz="2600" dirty="0" smtClean="0"/>
              <a:t> de </a:t>
            </a:r>
            <a:r>
              <a:rPr lang="en-US" sz="2600" dirty="0" err="1" smtClean="0"/>
              <a:t>Barragens</a:t>
            </a:r>
            <a:r>
              <a:rPr lang="en-US" sz="2600" dirty="0" smtClean="0"/>
              <a:t> de </a:t>
            </a:r>
            <a:r>
              <a:rPr lang="en-US" sz="2600" dirty="0" err="1" smtClean="0"/>
              <a:t>Mineração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ACB [CDA Mining Dams Bulletin], com </a:t>
            </a:r>
            <a:r>
              <a:rPr lang="en-US" sz="2600" dirty="0" err="1" smtClean="0"/>
              <a:t>definição</a:t>
            </a:r>
            <a:r>
              <a:rPr lang="en-US" sz="2600" dirty="0" smtClean="0"/>
              <a:t> </a:t>
            </a:r>
            <a:r>
              <a:rPr lang="en-US" sz="2600" dirty="0" err="1" smtClean="0"/>
              <a:t>revisada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Março</a:t>
            </a:r>
            <a:r>
              <a:rPr lang="en-US" sz="2600" dirty="0" smtClean="0"/>
              <a:t> de 2016.</a:t>
            </a:r>
            <a:endParaRPr lang="en-CA" sz="2600" dirty="0" smtClean="0"/>
          </a:p>
          <a:p>
            <a:pPr>
              <a:spcAft>
                <a:spcPts val="1200"/>
              </a:spcAft>
              <a:defRPr/>
            </a:pPr>
            <a:r>
              <a:rPr lang="en-CA" sz="2600" dirty="0" err="1" smtClean="0"/>
              <a:t>Barragens</a:t>
            </a:r>
            <a:r>
              <a:rPr lang="en-CA" sz="2600" dirty="0" smtClean="0"/>
              <a:t> de </a:t>
            </a:r>
            <a:r>
              <a:rPr lang="en-CA" sz="2600" dirty="0" err="1" smtClean="0"/>
              <a:t>mineração</a:t>
            </a:r>
            <a:r>
              <a:rPr lang="en-CA" sz="2600" dirty="0" smtClean="0"/>
              <a:t> </a:t>
            </a:r>
            <a:r>
              <a:rPr lang="en-CA" sz="2600" dirty="0" err="1" smtClean="0"/>
              <a:t>evoluem</a:t>
            </a:r>
            <a:r>
              <a:rPr lang="en-CA" sz="2600" dirty="0" smtClean="0"/>
              <a:t> com o </a:t>
            </a:r>
            <a:r>
              <a:rPr lang="en-CA" sz="2600" dirty="0" err="1" smtClean="0"/>
              <a:t>passar</a:t>
            </a:r>
            <a:r>
              <a:rPr lang="en-CA" sz="2600" dirty="0" smtClean="0"/>
              <a:t> do tempo e </a:t>
            </a:r>
            <a:r>
              <a:rPr lang="en-CA" sz="2600" dirty="0" err="1" smtClean="0"/>
              <a:t>podem</a:t>
            </a:r>
            <a:r>
              <a:rPr lang="en-CA" sz="2600" dirty="0" smtClean="0"/>
              <a:t> </a:t>
            </a:r>
            <a:r>
              <a:rPr lang="en-CA" sz="2600" dirty="0" err="1" smtClean="0"/>
              <a:t>incluir</a:t>
            </a:r>
            <a:r>
              <a:rPr lang="en-CA" sz="2600" dirty="0" smtClean="0"/>
              <a:t> </a:t>
            </a:r>
            <a:r>
              <a:rPr lang="en-CA" sz="2600" dirty="0" err="1" smtClean="0"/>
              <a:t>diversos</a:t>
            </a:r>
            <a:r>
              <a:rPr lang="en-CA" sz="2600" dirty="0" smtClean="0"/>
              <a:t> </a:t>
            </a:r>
            <a:r>
              <a:rPr lang="en-CA" sz="2600" dirty="0" err="1" smtClean="0"/>
              <a:t>engenheiros</a:t>
            </a:r>
            <a:r>
              <a:rPr lang="en-CA" sz="2600" dirty="0" smtClean="0"/>
              <a:t> no </a:t>
            </a:r>
            <a:r>
              <a:rPr lang="en-CA" sz="2600" dirty="0" err="1" smtClean="0"/>
              <a:t>projeto</a:t>
            </a:r>
            <a:r>
              <a:rPr lang="en-CA" sz="2600" dirty="0" smtClean="0"/>
              <a:t>, </a:t>
            </a:r>
            <a:r>
              <a:rPr lang="en-CA" sz="2600" dirty="0" err="1" smtClean="0"/>
              <a:t>construção</a:t>
            </a:r>
            <a:r>
              <a:rPr lang="en-CA" sz="2600" dirty="0" smtClean="0"/>
              <a:t> e </a:t>
            </a:r>
            <a:r>
              <a:rPr lang="en-CA" sz="2600" dirty="0" err="1" smtClean="0"/>
              <a:t>avaliação</a:t>
            </a:r>
            <a:r>
              <a:rPr lang="en-CA" sz="2600" dirty="0" smtClean="0"/>
              <a:t> de performance </a:t>
            </a:r>
            <a:r>
              <a:rPr lang="en-CA" sz="2600" dirty="0" err="1" smtClean="0"/>
              <a:t>da</a:t>
            </a:r>
            <a:r>
              <a:rPr lang="en-CA" sz="2600" dirty="0" smtClean="0"/>
              <a:t> </a:t>
            </a:r>
            <a:r>
              <a:rPr lang="en-CA" sz="2600" dirty="0" err="1" smtClean="0"/>
              <a:t>barragem</a:t>
            </a:r>
            <a:r>
              <a:rPr lang="en-CA" sz="2600" dirty="0" smtClean="0"/>
              <a:t>. </a:t>
            </a:r>
          </a:p>
          <a:p>
            <a:pPr>
              <a:spcAft>
                <a:spcPts val="1200"/>
              </a:spcAft>
              <a:defRPr/>
            </a:pPr>
            <a:r>
              <a:rPr lang="en-CA" sz="2600" dirty="0" err="1" smtClean="0"/>
              <a:t>Isso</a:t>
            </a:r>
            <a:r>
              <a:rPr lang="en-CA" sz="2600" dirty="0" smtClean="0"/>
              <a:t> </a:t>
            </a:r>
            <a:r>
              <a:rPr lang="en-CA" sz="2600" dirty="0" err="1" smtClean="0"/>
              <a:t>pode</a:t>
            </a:r>
            <a:r>
              <a:rPr lang="en-CA" sz="2600" dirty="0" smtClean="0"/>
              <a:t> </a:t>
            </a:r>
            <a:r>
              <a:rPr lang="en-CA" sz="2600" dirty="0" err="1" smtClean="0"/>
              <a:t>acarretar</a:t>
            </a:r>
            <a:r>
              <a:rPr lang="en-CA" sz="2600" dirty="0" smtClean="0"/>
              <a:t> a </a:t>
            </a:r>
            <a:r>
              <a:rPr lang="en-CA" sz="2600" dirty="0" err="1" smtClean="0"/>
              <a:t>compreensão</a:t>
            </a:r>
            <a:r>
              <a:rPr lang="en-CA" sz="2600" dirty="0" smtClean="0"/>
              <a:t> </a:t>
            </a:r>
            <a:r>
              <a:rPr lang="en-CA" sz="2600" dirty="0" err="1" smtClean="0"/>
              <a:t>insuficiente</a:t>
            </a:r>
            <a:r>
              <a:rPr lang="en-CA" sz="2600" dirty="0" smtClean="0"/>
              <a:t> do </a:t>
            </a:r>
            <a:r>
              <a:rPr lang="en-CA" sz="2600" dirty="0" err="1" smtClean="0"/>
              <a:t>projeto</a:t>
            </a:r>
            <a:r>
              <a:rPr lang="en-CA" sz="2600" dirty="0" smtClean="0"/>
              <a:t> e </a:t>
            </a:r>
            <a:r>
              <a:rPr lang="en-CA" sz="2600" dirty="0" err="1" smtClean="0"/>
              <a:t>decisões</a:t>
            </a:r>
            <a:r>
              <a:rPr lang="en-CA" sz="2600" dirty="0" smtClean="0"/>
              <a:t> de </a:t>
            </a:r>
            <a:r>
              <a:rPr lang="en-CA" sz="2600" dirty="0" err="1" smtClean="0"/>
              <a:t>operação</a:t>
            </a:r>
            <a:r>
              <a:rPr lang="en-CA" sz="2600" dirty="0" smtClean="0"/>
              <a:t>, o </a:t>
            </a:r>
            <a:r>
              <a:rPr lang="en-CA" sz="2600" dirty="0" err="1" smtClean="0"/>
              <a:t>que</a:t>
            </a:r>
            <a:r>
              <a:rPr lang="en-CA" sz="2600" dirty="0" smtClean="0"/>
              <a:t> </a:t>
            </a:r>
            <a:r>
              <a:rPr lang="en-CA" sz="2600" dirty="0" err="1" smtClean="0"/>
              <a:t>pode</a:t>
            </a:r>
            <a:r>
              <a:rPr lang="en-CA" sz="2600" dirty="0" smtClean="0"/>
              <a:t> </a:t>
            </a:r>
            <a:r>
              <a:rPr lang="en-CA" sz="2600" dirty="0" err="1" smtClean="0"/>
              <a:t>afetar</a:t>
            </a:r>
            <a:r>
              <a:rPr lang="en-CA" sz="2600" dirty="0" smtClean="0"/>
              <a:t> a </a:t>
            </a:r>
            <a:r>
              <a:rPr lang="en-CA" sz="2600" dirty="0" err="1" smtClean="0"/>
              <a:t>segurança</a:t>
            </a:r>
            <a:r>
              <a:rPr lang="en-CA" sz="2600" dirty="0" smtClean="0"/>
              <a:t> </a:t>
            </a:r>
            <a:r>
              <a:rPr lang="en-CA" sz="2600" dirty="0" err="1" smtClean="0"/>
              <a:t>da</a:t>
            </a:r>
            <a:r>
              <a:rPr lang="en-CA" sz="2600" dirty="0" smtClean="0"/>
              <a:t> </a:t>
            </a:r>
            <a:r>
              <a:rPr lang="en-CA" sz="2600" dirty="0" err="1" smtClean="0"/>
              <a:t>represa</a:t>
            </a:r>
            <a:r>
              <a:rPr lang="en-CA" sz="2600" dirty="0" smtClean="0"/>
              <a:t> e a </a:t>
            </a:r>
            <a:r>
              <a:rPr lang="en-CA" sz="2600" dirty="0" err="1" smtClean="0"/>
              <a:t>pessoa</a:t>
            </a:r>
            <a:r>
              <a:rPr lang="en-CA" sz="2600" dirty="0" smtClean="0"/>
              <a:t> </a:t>
            </a:r>
            <a:r>
              <a:rPr lang="en-CA" sz="2600" dirty="0" err="1" smtClean="0"/>
              <a:t>responsável</a:t>
            </a:r>
            <a:r>
              <a:rPr lang="en-CA" sz="2600" dirty="0" smtClean="0"/>
              <a:t> </a:t>
            </a:r>
            <a:r>
              <a:rPr lang="en-CA" sz="2600" dirty="0" err="1" smtClean="0"/>
              <a:t>pela</a:t>
            </a:r>
            <a:r>
              <a:rPr lang="en-CA" sz="2600" dirty="0" smtClean="0"/>
              <a:t> </a:t>
            </a:r>
            <a:r>
              <a:rPr lang="en-CA" sz="2600" dirty="0" err="1" smtClean="0"/>
              <a:t>segurança</a:t>
            </a:r>
            <a:r>
              <a:rPr lang="en-CA" sz="2600" dirty="0" smtClean="0"/>
              <a:t> </a:t>
            </a:r>
            <a:r>
              <a:rPr lang="en-CA" sz="2600" dirty="0" err="1" smtClean="0"/>
              <a:t>da</a:t>
            </a:r>
            <a:r>
              <a:rPr lang="en-CA" sz="2600" dirty="0" smtClean="0"/>
              <a:t> </a:t>
            </a:r>
            <a:r>
              <a:rPr lang="en-CA" sz="2600" dirty="0" err="1" smtClean="0"/>
              <a:t>represa</a:t>
            </a:r>
            <a:r>
              <a:rPr lang="en-CA" sz="2600" dirty="0" smtClean="0"/>
              <a:t>. </a:t>
            </a:r>
          </a:p>
          <a:p>
            <a:pPr>
              <a:spcAft>
                <a:spcPts val="1200"/>
              </a:spcAft>
              <a:defRPr/>
            </a:pPr>
            <a:r>
              <a:rPr lang="en-CA" sz="2600" dirty="0" err="1" smtClean="0"/>
              <a:t>Continuidade</a:t>
            </a:r>
            <a:r>
              <a:rPr lang="en-CA" sz="2600" dirty="0" smtClean="0"/>
              <a:t> do </a:t>
            </a:r>
            <a:r>
              <a:rPr lang="en-CA" sz="2600" dirty="0" err="1" smtClean="0"/>
              <a:t>mesmo</a:t>
            </a:r>
            <a:r>
              <a:rPr lang="en-CA" sz="2600" dirty="0" smtClean="0"/>
              <a:t> </a:t>
            </a:r>
            <a:r>
              <a:rPr lang="en-CA" sz="2600" dirty="0" err="1" smtClean="0"/>
              <a:t>engenheiro</a:t>
            </a:r>
            <a:r>
              <a:rPr lang="en-CA" sz="2600" dirty="0" smtClean="0"/>
              <a:t> no cargo é </a:t>
            </a:r>
            <a:r>
              <a:rPr lang="en-CA" sz="2600" dirty="0" err="1" smtClean="0"/>
              <a:t>importante</a:t>
            </a:r>
            <a:r>
              <a:rPr lang="en-CA" sz="2600" dirty="0" smtClean="0"/>
              <a:t> </a:t>
            </a:r>
            <a:r>
              <a:rPr lang="en-CA" sz="2600" dirty="0" err="1" smtClean="0"/>
              <a:t>para</a:t>
            </a:r>
            <a:r>
              <a:rPr lang="en-CA" sz="2600" dirty="0" smtClean="0"/>
              <a:t> a </a:t>
            </a:r>
            <a:r>
              <a:rPr lang="en-CA" sz="2600" dirty="0" err="1" smtClean="0"/>
              <a:t>segurança</a:t>
            </a:r>
            <a:r>
              <a:rPr lang="en-CA" sz="2600" dirty="0" smtClean="0"/>
              <a:t> da </a:t>
            </a:r>
            <a:r>
              <a:rPr lang="en-CA" sz="2600" dirty="0" err="1" smtClean="0"/>
              <a:t>barragem</a:t>
            </a:r>
            <a:r>
              <a:rPr lang="en-CA" sz="2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4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r>
              <a:rPr lang="en-US" dirty="0" smtClean="0"/>
              <a:t> (</a:t>
            </a:r>
            <a:r>
              <a:rPr lang="en-US" dirty="0" err="1" smtClean="0"/>
              <a:t>continuação</a:t>
            </a:r>
            <a:r>
              <a:rPr lang="en-US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 EE (</a:t>
            </a: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r>
              <a:rPr lang="en-US" dirty="0" smtClean="0"/>
              <a:t>) </a:t>
            </a:r>
            <a:r>
              <a:rPr lang="en-US" dirty="0" err="1" smtClean="0"/>
              <a:t>pode</a:t>
            </a:r>
            <a:r>
              <a:rPr lang="en-US" dirty="0" smtClean="0"/>
              <a:t> ser um </a:t>
            </a:r>
            <a:r>
              <a:rPr lang="en-US" dirty="0" err="1" smtClean="0"/>
              <a:t>consultor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dirty="0" err="1" smtClean="0"/>
              <a:t>membro</a:t>
            </a:r>
            <a:r>
              <a:rPr lang="en-US" dirty="0" smtClean="0"/>
              <a:t> da </a:t>
            </a:r>
            <a:r>
              <a:rPr lang="en-US" dirty="0" err="1" smtClean="0"/>
              <a:t>equipe</a:t>
            </a:r>
            <a:r>
              <a:rPr lang="en-US" dirty="0" smtClean="0"/>
              <a:t> do </a:t>
            </a:r>
            <a:r>
              <a:rPr lang="en-US" dirty="0" err="1" smtClean="0"/>
              <a:t>proprietário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 EE </a:t>
            </a:r>
            <a:r>
              <a:rPr lang="en-US" dirty="0" err="1" smtClean="0"/>
              <a:t>mantém</a:t>
            </a:r>
            <a:r>
              <a:rPr lang="en-US" dirty="0" smtClean="0"/>
              <a:t> o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do </a:t>
            </a:r>
            <a:r>
              <a:rPr lang="en-US" dirty="0" err="1" smtClean="0"/>
              <a:t>propritário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a </a:t>
            </a:r>
            <a:r>
              <a:rPr lang="en-US" dirty="0" err="1" smtClean="0"/>
              <a:t>construção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barragem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CA" dirty="0" smtClean="0"/>
              <a:t>O EE é o </a:t>
            </a:r>
            <a:r>
              <a:rPr lang="en-CA" dirty="0" err="1" smtClean="0"/>
              <a:t>profissional</a:t>
            </a:r>
            <a:r>
              <a:rPr lang="en-CA" dirty="0" smtClean="0"/>
              <a:t> com a </a:t>
            </a:r>
            <a:r>
              <a:rPr lang="en-CA" dirty="0" err="1" smtClean="0"/>
              <a:t>responsabilidade</a:t>
            </a:r>
            <a:r>
              <a:rPr lang="en-CA" dirty="0" smtClean="0"/>
              <a:t> global de </a:t>
            </a:r>
            <a:r>
              <a:rPr lang="en-CA" dirty="0" err="1" smtClean="0"/>
              <a:t>determinar</a:t>
            </a:r>
            <a:r>
              <a:rPr lang="en-CA" dirty="0" smtClean="0"/>
              <a:t> a </a:t>
            </a:r>
            <a:r>
              <a:rPr lang="en-CA" dirty="0" err="1" smtClean="0"/>
              <a:t>segurança</a:t>
            </a:r>
            <a:r>
              <a:rPr lang="en-CA" dirty="0" smtClean="0"/>
              <a:t> da </a:t>
            </a:r>
            <a:r>
              <a:rPr lang="en-CA" dirty="0" err="1" smtClean="0"/>
              <a:t>barragem</a:t>
            </a:r>
            <a:endParaRPr lang="en-CA" dirty="0"/>
          </a:p>
          <a:p>
            <a:pPr>
              <a:defRPr/>
            </a:pPr>
            <a:r>
              <a:rPr lang="en-CA" dirty="0" smtClean="0"/>
              <a:t>O </a:t>
            </a:r>
            <a:r>
              <a:rPr lang="en-CA" dirty="0" err="1" smtClean="0"/>
              <a:t>uso</a:t>
            </a:r>
            <a:r>
              <a:rPr lang="en-CA" dirty="0" smtClean="0"/>
              <a:t> do </a:t>
            </a:r>
            <a:r>
              <a:rPr lang="en-CA" dirty="0" err="1" smtClean="0"/>
              <a:t>julgamento</a:t>
            </a:r>
            <a:r>
              <a:rPr lang="en-CA" dirty="0" smtClean="0"/>
              <a:t> </a:t>
            </a:r>
            <a:r>
              <a:rPr lang="en-CA" dirty="0" err="1" smtClean="0"/>
              <a:t>profissional</a:t>
            </a:r>
            <a:r>
              <a:rPr lang="en-CA" dirty="0" smtClean="0"/>
              <a:t> de </a:t>
            </a:r>
            <a:r>
              <a:rPr lang="en-CA" dirty="0" err="1" smtClean="0"/>
              <a:t>engenharia</a:t>
            </a:r>
            <a:r>
              <a:rPr lang="en-CA" dirty="0" smtClean="0"/>
              <a:t> </a:t>
            </a:r>
            <a:r>
              <a:rPr lang="en-CA" dirty="0" err="1" smtClean="0"/>
              <a:t>fundamentado</a:t>
            </a:r>
            <a:r>
              <a:rPr lang="en-CA" dirty="0" smtClean="0"/>
              <a:t> </a:t>
            </a:r>
            <a:r>
              <a:rPr lang="en-CA" dirty="0" err="1" smtClean="0"/>
              <a:t>nos</a:t>
            </a:r>
            <a:r>
              <a:rPr lang="en-CA" dirty="0" smtClean="0"/>
              <a:t> dados </a:t>
            </a:r>
            <a:r>
              <a:rPr lang="en-CA" dirty="0" err="1" smtClean="0"/>
              <a:t>disponíveis</a:t>
            </a:r>
            <a:r>
              <a:rPr lang="en-CA" dirty="0" smtClean="0"/>
              <a:t> e </a:t>
            </a:r>
            <a:r>
              <a:rPr lang="en-CA" dirty="0" err="1" smtClean="0"/>
              <a:t>auxílio</a:t>
            </a:r>
            <a:r>
              <a:rPr lang="en-CA" dirty="0" smtClean="0"/>
              <a:t> de </a:t>
            </a:r>
            <a:r>
              <a:rPr lang="en-CA" dirty="0" err="1" smtClean="0"/>
              <a:t>outros</a:t>
            </a:r>
            <a:r>
              <a:rPr lang="en-CA" dirty="0" smtClean="0"/>
              <a:t> </a:t>
            </a:r>
            <a:r>
              <a:rPr lang="en-CA" dirty="0" err="1" smtClean="0"/>
              <a:t>engenheiros</a:t>
            </a:r>
            <a:r>
              <a:rPr lang="en-CA" dirty="0" smtClean="0"/>
              <a:t> </a:t>
            </a:r>
            <a:r>
              <a:rPr lang="en-CA" dirty="0" err="1" smtClean="0"/>
              <a:t>qualificados</a:t>
            </a:r>
            <a:r>
              <a:rPr lang="en-CA" dirty="0" smtClean="0"/>
              <a:t>, </a:t>
            </a:r>
            <a:r>
              <a:rPr lang="en-CA" dirty="0" err="1" smtClean="0"/>
              <a:t>caso</a:t>
            </a:r>
            <a:r>
              <a:rPr lang="en-CA" dirty="0" smtClean="0"/>
              <a:t> </a:t>
            </a:r>
            <a:r>
              <a:rPr lang="en-CA" dirty="0" err="1" smtClean="0"/>
              <a:t>necessário</a:t>
            </a:r>
            <a:r>
              <a:rPr lang="en-CA" dirty="0" smtClean="0"/>
              <a:t>.</a:t>
            </a:r>
            <a:endParaRPr lang="en-CA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48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r>
              <a:rPr lang="en-US" dirty="0" smtClean="0"/>
              <a:t> (</a:t>
            </a:r>
            <a:r>
              <a:rPr lang="en-US" dirty="0" err="1" smtClean="0"/>
              <a:t>continuação</a:t>
            </a:r>
            <a:r>
              <a:rPr lang="en-US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O EE </a:t>
            </a:r>
            <a:r>
              <a:rPr lang="en-CA" dirty="0" err="1" smtClean="0"/>
              <a:t>deve</a:t>
            </a:r>
            <a:r>
              <a:rPr lang="en-CA" dirty="0" smtClean="0"/>
              <a:t> </a:t>
            </a:r>
            <a:r>
              <a:rPr lang="en-CA" dirty="0" err="1" smtClean="0"/>
              <a:t>estar</a:t>
            </a:r>
            <a:r>
              <a:rPr lang="en-CA" dirty="0" smtClean="0"/>
              <a:t> </a:t>
            </a:r>
            <a:r>
              <a:rPr lang="en-CA" dirty="0" err="1" smtClean="0"/>
              <a:t>ciente</a:t>
            </a:r>
            <a:r>
              <a:rPr lang="en-CA" dirty="0" smtClean="0"/>
              <a:t> das </a:t>
            </a:r>
            <a:r>
              <a:rPr lang="en-CA" dirty="0" err="1" smtClean="0"/>
              <a:t>condições</a:t>
            </a:r>
            <a:r>
              <a:rPr lang="en-CA" dirty="0" smtClean="0"/>
              <a:t> de </a:t>
            </a:r>
            <a:r>
              <a:rPr lang="en-CA" dirty="0" err="1" smtClean="0"/>
              <a:t>segurança</a:t>
            </a:r>
            <a:r>
              <a:rPr lang="en-CA" dirty="0" smtClean="0"/>
              <a:t> das </a:t>
            </a:r>
            <a:r>
              <a:rPr lang="en-CA" dirty="0" err="1" smtClean="0"/>
              <a:t>barragens</a:t>
            </a:r>
            <a:r>
              <a:rPr lang="en-CA" dirty="0" smtClean="0"/>
              <a:t> e dos </a:t>
            </a:r>
            <a:r>
              <a:rPr lang="en-CA" dirty="0" err="1" smtClean="0"/>
              <a:t>registros</a:t>
            </a:r>
            <a:r>
              <a:rPr lang="en-CA" dirty="0" smtClean="0"/>
              <a:t> das </a:t>
            </a:r>
            <a:r>
              <a:rPr lang="en-CA" dirty="0" err="1" smtClean="0"/>
              <a:t>barragens</a:t>
            </a:r>
            <a:r>
              <a:rPr lang="en-CA" dirty="0" smtClean="0"/>
              <a:t> de </a:t>
            </a:r>
            <a:r>
              <a:rPr lang="en-CA" dirty="0" err="1" smtClean="0"/>
              <a:t>mineração</a:t>
            </a:r>
            <a:r>
              <a:rPr lang="en-CA" dirty="0" smtClean="0"/>
              <a:t>.</a:t>
            </a:r>
          </a:p>
          <a:p>
            <a:pPr>
              <a:defRPr/>
            </a:pPr>
            <a:r>
              <a:rPr lang="en-CA" dirty="0" smtClean="0"/>
              <a:t>Se o </a:t>
            </a:r>
            <a:r>
              <a:rPr lang="en-CA" dirty="0" err="1" smtClean="0"/>
              <a:t>candidato</a:t>
            </a:r>
            <a:r>
              <a:rPr lang="en-CA" dirty="0" smtClean="0"/>
              <a:t> a EE </a:t>
            </a:r>
            <a:r>
              <a:rPr lang="en-CA" dirty="0" err="1" smtClean="0"/>
              <a:t>não</a:t>
            </a:r>
            <a:r>
              <a:rPr lang="en-CA" dirty="0" smtClean="0"/>
              <a:t> </a:t>
            </a:r>
            <a:r>
              <a:rPr lang="en-CA" dirty="0" err="1" smtClean="0"/>
              <a:t>tiver</a:t>
            </a:r>
            <a:r>
              <a:rPr lang="en-CA" dirty="0" smtClean="0"/>
              <a:t> </a:t>
            </a:r>
            <a:r>
              <a:rPr lang="en-CA" dirty="0" err="1" smtClean="0"/>
              <a:t>projetado</a:t>
            </a:r>
            <a:r>
              <a:rPr lang="en-CA" dirty="0" smtClean="0"/>
              <a:t> a </a:t>
            </a:r>
            <a:r>
              <a:rPr lang="en-CA" dirty="0" err="1" smtClean="0"/>
              <a:t>barragem</a:t>
            </a:r>
            <a:r>
              <a:rPr lang="en-CA" dirty="0" smtClean="0"/>
              <a:t>, </a:t>
            </a:r>
            <a:r>
              <a:rPr lang="en-CA" dirty="0" err="1" smtClean="0"/>
              <a:t>ele</a:t>
            </a:r>
            <a:r>
              <a:rPr lang="en-CA" dirty="0" smtClean="0"/>
              <a:t>/</a:t>
            </a:r>
            <a:r>
              <a:rPr lang="en-CA" dirty="0" err="1" smtClean="0"/>
              <a:t>ela</a:t>
            </a:r>
            <a:r>
              <a:rPr lang="en-CA" dirty="0" smtClean="0"/>
              <a:t> </a:t>
            </a:r>
            <a:r>
              <a:rPr lang="en-CA" dirty="0" err="1" smtClean="0"/>
              <a:t>pode</a:t>
            </a:r>
            <a:r>
              <a:rPr lang="en-CA" dirty="0" smtClean="0"/>
              <a:t> </a:t>
            </a:r>
            <a:r>
              <a:rPr lang="en-CA" dirty="0" err="1" smtClean="0"/>
              <a:t>avaliar</a:t>
            </a:r>
            <a:r>
              <a:rPr lang="en-CA" dirty="0" smtClean="0"/>
              <a:t> a </a:t>
            </a:r>
            <a:r>
              <a:rPr lang="en-CA" dirty="0" err="1" smtClean="0"/>
              <a:t>condição</a:t>
            </a:r>
            <a:r>
              <a:rPr lang="en-CA" dirty="0" smtClean="0"/>
              <a:t> da </a:t>
            </a:r>
            <a:r>
              <a:rPr lang="en-CA" dirty="0" err="1" smtClean="0"/>
              <a:t>segurança</a:t>
            </a:r>
            <a:r>
              <a:rPr lang="en-CA" dirty="0" smtClean="0"/>
              <a:t> da </a:t>
            </a:r>
            <a:r>
              <a:rPr lang="en-CA" dirty="0" err="1" smtClean="0"/>
              <a:t>barragem</a:t>
            </a:r>
            <a:r>
              <a:rPr lang="en-CA" dirty="0" smtClean="0"/>
              <a:t> </a:t>
            </a:r>
            <a:r>
              <a:rPr lang="en-CA" dirty="0" err="1" smtClean="0"/>
              <a:t>pela</a:t>
            </a:r>
            <a:r>
              <a:rPr lang="en-CA" dirty="0" smtClean="0"/>
              <a:t> </a:t>
            </a:r>
            <a:r>
              <a:rPr lang="en-CA" dirty="0" err="1" smtClean="0"/>
              <a:t>realização</a:t>
            </a:r>
            <a:r>
              <a:rPr lang="en-CA" dirty="0" smtClean="0"/>
              <a:t> de </a:t>
            </a:r>
            <a:r>
              <a:rPr lang="en-CA" dirty="0" err="1" smtClean="0"/>
              <a:t>uma</a:t>
            </a:r>
            <a:r>
              <a:rPr lang="en-CA" dirty="0" smtClean="0"/>
              <a:t> </a:t>
            </a:r>
            <a:r>
              <a:rPr lang="en-CA" dirty="0" err="1" smtClean="0"/>
              <a:t>Vistoria</a:t>
            </a:r>
            <a:r>
              <a:rPr lang="en-CA" dirty="0" smtClean="0"/>
              <a:t> de </a:t>
            </a:r>
            <a:r>
              <a:rPr lang="en-CA" dirty="0" err="1" smtClean="0"/>
              <a:t>Segurança</a:t>
            </a:r>
            <a:r>
              <a:rPr lang="en-CA" dirty="0" smtClean="0"/>
              <a:t> de </a:t>
            </a:r>
            <a:r>
              <a:rPr lang="en-CA" dirty="0" err="1" smtClean="0"/>
              <a:t>Barragens</a:t>
            </a:r>
            <a:r>
              <a:rPr lang="en-US" dirty="0" smtClean="0"/>
              <a:t> e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realização</a:t>
            </a:r>
            <a:r>
              <a:rPr lang="en-US" dirty="0" smtClean="0"/>
              <a:t> de </a:t>
            </a:r>
            <a:r>
              <a:rPr lang="en-US" dirty="0" err="1" smtClean="0"/>
              <a:t>inquérito</a:t>
            </a:r>
            <a:r>
              <a:rPr lang="en-US" dirty="0" smtClean="0"/>
              <a:t> se </a:t>
            </a:r>
            <a:r>
              <a:rPr lang="en-US" dirty="0" err="1" smtClean="0"/>
              <a:t>necessário</a:t>
            </a:r>
            <a:r>
              <a:rPr lang="en-US" dirty="0" smtClean="0"/>
              <a:t>.</a:t>
            </a: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60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r>
              <a:rPr lang="en-US" dirty="0" smtClean="0"/>
              <a:t> (</a:t>
            </a:r>
            <a:r>
              <a:rPr lang="en-US" dirty="0" err="1" smtClean="0"/>
              <a:t>continuação</a:t>
            </a:r>
            <a:r>
              <a:rPr lang="en-US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CA" dirty="0" err="1" smtClean="0"/>
              <a:t>Importância</a:t>
            </a:r>
            <a:r>
              <a:rPr lang="en-CA" dirty="0" smtClean="0"/>
              <a:t> do EE:</a:t>
            </a:r>
          </a:p>
          <a:p>
            <a:pPr lvl="1">
              <a:spcAft>
                <a:spcPts val="600"/>
              </a:spcAft>
              <a:defRPr/>
            </a:pPr>
            <a:r>
              <a:rPr lang="en-CA" dirty="0" err="1" smtClean="0"/>
              <a:t>Membro</a:t>
            </a:r>
            <a:r>
              <a:rPr lang="en-CA" dirty="0" smtClean="0"/>
              <a:t> integral </a:t>
            </a:r>
            <a:r>
              <a:rPr lang="en-CA" dirty="0" err="1" smtClean="0"/>
              <a:t>da</a:t>
            </a:r>
            <a:r>
              <a:rPr lang="en-CA" dirty="0" smtClean="0"/>
              <a:t> </a:t>
            </a:r>
            <a:r>
              <a:rPr lang="en-CA" dirty="0" err="1" smtClean="0"/>
              <a:t>equipe</a:t>
            </a:r>
            <a:r>
              <a:rPr lang="en-CA" dirty="0" smtClean="0"/>
              <a:t> de </a:t>
            </a:r>
            <a:r>
              <a:rPr lang="en-CA" dirty="0" err="1" smtClean="0"/>
              <a:t>segurança</a:t>
            </a:r>
            <a:r>
              <a:rPr lang="en-CA" dirty="0" smtClean="0"/>
              <a:t> </a:t>
            </a:r>
            <a:r>
              <a:rPr lang="en-CA" dirty="0" err="1" smtClean="0"/>
              <a:t>da</a:t>
            </a:r>
            <a:r>
              <a:rPr lang="en-CA" dirty="0" smtClean="0"/>
              <a:t> </a:t>
            </a:r>
            <a:r>
              <a:rPr lang="en-CA" dirty="0" err="1" smtClean="0"/>
              <a:t>barragem</a:t>
            </a:r>
            <a:endParaRPr lang="en-CA" dirty="0" smtClean="0"/>
          </a:p>
          <a:p>
            <a:pPr lvl="1">
              <a:spcAft>
                <a:spcPts val="600"/>
              </a:spcAft>
              <a:defRPr/>
            </a:pP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avaliar</a:t>
            </a:r>
            <a:r>
              <a:rPr lang="en-US" dirty="0" smtClean="0"/>
              <a:t> a </a:t>
            </a:r>
            <a:r>
              <a:rPr lang="en-US" dirty="0" err="1" smtClean="0"/>
              <a:t>segurança</a:t>
            </a:r>
            <a:r>
              <a:rPr lang="en-US" dirty="0" smtClean="0"/>
              <a:t> da </a:t>
            </a:r>
            <a:r>
              <a:rPr lang="en-US" dirty="0" err="1" smtClean="0"/>
              <a:t>barragem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  <a:defRPr/>
            </a:pPr>
            <a:r>
              <a:rPr lang="pt-BR" dirty="0" smtClean="0"/>
              <a:t>Presta suporte ao proprietário se forem previstas mudanças na barragem</a:t>
            </a:r>
            <a:endParaRPr lang="en-CA" dirty="0" smtClean="0"/>
          </a:p>
          <a:p>
            <a:pPr lvl="1">
              <a:spcAft>
                <a:spcPts val="600"/>
              </a:spcAft>
              <a:defRPr/>
            </a:pPr>
            <a:r>
              <a:rPr lang="en-CA" dirty="0" smtClean="0"/>
              <a:t>É </a:t>
            </a:r>
            <a:r>
              <a:rPr lang="en-CA" dirty="0" err="1" smtClean="0"/>
              <a:t>proativo</a:t>
            </a:r>
            <a:r>
              <a:rPr lang="en-CA" dirty="0" smtClean="0"/>
              <a:t> com a </a:t>
            </a:r>
            <a:r>
              <a:rPr lang="en-CA" dirty="0" err="1" smtClean="0"/>
              <a:t>segurança</a:t>
            </a:r>
            <a:r>
              <a:rPr lang="en-CA" dirty="0" smtClean="0"/>
              <a:t> </a:t>
            </a:r>
            <a:r>
              <a:rPr lang="en-CA" dirty="0" err="1" smtClean="0"/>
              <a:t>da</a:t>
            </a:r>
            <a:r>
              <a:rPr lang="en-CA" dirty="0" smtClean="0"/>
              <a:t> </a:t>
            </a:r>
            <a:r>
              <a:rPr lang="en-CA" dirty="0" err="1" smtClean="0"/>
              <a:t>barragem</a:t>
            </a:r>
            <a:r>
              <a:rPr lang="en-CA" dirty="0" smtClean="0"/>
              <a:t> – </a:t>
            </a:r>
            <a:r>
              <a:rPr lang="en-CA" dirty="0" err="1" smtClean="0"/>
              <a:t>capaz</a:t>
            </a:r>
            <a:r>
              <a:rPr lang="en-CA" dirty="0" smtClean="0"/>
              <a:t> de </a:t>
            </a:r>
            <a:r>
              <a:rPr lang="en-CA" dirty="0" err="1" smtClean="0"/>
              <a:t>antecipar</a:t>
            </a:r>
            <a:r>
              <a:rPr lang="en-CA" dirty="0" smtClean="0"/>
              <a:t> e </a:t>
            </a:r>
            <a:r>
              <a:rPr lang="en-CA" dirty="0" err="1" smtClean="0"/>
              <a:t>impedir</a:t>
            </a:r>
            <a:r>
              <a:rPr lang="en-CA" dirty="0" smtClean="0"/>
              <a:t> </a:t>
            </a:r>
            <a:r>
              <a:rPr lang="en-CA" dirty="0" err="1" smtClean="0"/>
              <a:t>ameaças</a:t>
            </a:r>
            <a:r>
              <a:rPr lang="en-CA" dirty="0" smtClean="0"/>
              <a:t> </a:t>
            </a:r>
            <a:r>
              <a:rPr lang="en-CA" dirty="0" err="1" smtClean="0"/>
              <a:t>para</a:t>
            </a:r>
            <a:r>
              <a:rPr lang="en-CA" dirty="0" smtClean="0"/>
              <a:t> a </a:t>
            </a:r>
            <a:r>
              <a:rPr lang="en-CA" dirty="0" err="1" smtClean="0"/>
              <a:t>barragem</a:t>
            </a:r>
            <a:endParaRPr lang="en-CA" dirty="0" smtClean="0"/>
          </a:p>
          <a:p>
            <a:pPr lvl="1">
              <a:spcAft>
                <a:spcPts val="600"/>
              </a:spcAft>
              <a:defRPr/>
            </a:pPr>
            <a:r>
              <a:rPr lang="pt-BR" dirty="0" smtClean="0"/>
              <a:t>Auxilia o proprietário na ocasião de problemas</a:t>
            </a:r>
            <a:endParaRPr lang="en-CA" dirty="0" smtClean="0"/>
          </a:p>
          <a:p>
            <a:pPr lvl="1">
              <a:spcAft>
                <a:spcPts val="600"/>
              </a:spcAft>
              <a:defRPr/>
            </a:pPr>
            <a:r>
              <a:rPr lang="en-US" dirty="0" err="1" smtClean="0"/>
              <a:t>Presta</a:t>
            </a:r>
            <a:r>
              <a:rPr lang="en-US" dirty="0" smtClean="0"/>
              <a:t> </a:t>
            </a:r>
            <a:r>
              <a:rPr lang="en-US" dirty="0" err="1" smtClean="0"/>
              <a:t>auxílio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proprietário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otimizar</a:t>
            </a:r>
            <a:r>
              <a:rPr lang="en-US" dirty="0" smtClean="0"/>
              <a:t> o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barragem</a:t>
            </a:r>
            <a:r>
              <a:rPr lang="en-US" dirty="0" smtClean="0"/>
              <a:t>.</a:t>
            </a:r>
            <a:endParaRPr lang="en-CA" dirty="0" smtClean="0"/>
          </a:p>
          <a:p>
            <a:pPr lvl="1"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910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c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>
            <a:fillRect/>
          </a:stretch>
        </p:blipFill>
        <p:spPr bwMode="auto">
          <a:xfrm>
            <a:off x="4608004" y="3501008"/>
            <a:ext cx="4289040" cy="25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Síntese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Barragens no Canadá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Regulamentação da Segurança </a:t>
            </a:r>
            <a:r>
              <a:rPr lang="pt-BR" sz="2100" dirty="0"/>
              <a:t>e Fiscalização de </a:t>
            </a:r>
            <a:r>
              <a:rPr lang="pt-BR" sz="2100" dirty="0" smtClean="0"/>
              <a:t>Barragens no Canadá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/>
              <a:t>Iniciativas de Modificações </a:t>
            </a:r>
            <a:br>
              <a:rPr lang="pt-BR" sz="2100" dirty="0"/>
            </a:br>
            <a:r>
              <a:rPr lang="pt-BR" sz="2100" dirty="0"/>
              <a:t>Regulatórias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Associação Canadense de Barragens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Tecnologia das Barragens de Rejeitos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Associação de Mineração do Canadá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Acompanhamento do </a:t>
            </a:r>
          </a:p>
          <a:p>
            <a:pPr marL="0" indent="0"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pt-BR" sz="2100" dirty="0"/>
              <a:t>	</a:t>
            </a:r>
            <a:r>
              <a:rPr lang="pt-BR" sz="2100" dirty="0" smtClean="0"/>
              <a:t>Desastre da Barragem de</a:t>
            </a:r>
          </a:p>
          <a:p>
            <a:pPr marL="0" indent="0"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pt-BR" sz="2100" dirty="0"/>
              <a:t>	</a:t>
            </a:r>
            <a:r>
              <a:rPr lang="pt-BR" sz="2100" dirty="0" err="1" smtClean="0"/>
              <a:t>Mount</a:t>
            </a:r>
            <a:r>
              <a:rPr lang="pt-BR" sz="2100" dirty="0" smtClean="0"/>
              <a:t> </a:t>
            </a:r>
            <a:r>
              <a:rPr lang="pt-BR" sz="2100" dirty="0" err="1" smtClean="0"/>
              <a:t>Polley</a:t>
            </a:r>
            <a:endParaRPr lang="pt-BR" sz="2100" dirty="0" smtClean="0"/>
          </a:p>
          <a:p>
            <a:pPr marL="457200" indent="-457200">
              <a:spcAft>
                <a:spcPts val="600"/>
              </a:spcAft>
              <a:buAutoNum type="arabicPeriod" startAt="8"/>
              <a:tabLst>
                <a:tab pos="538163" algn="l"/>
                <a:tab pos="631825" algn="l"/>
              </a:tabLst>
            </a:pPr>
            <a:r>
              <a:rPr lang="pt-BR" sz="2100" dirty="0" smtClean="0"/>
              <a:t> Segurança de Barragens </a:t>
            </a:r>
            <a:br>
              <a:rPr lang="pt-BR" sz="2100" dirty="0" smtClean="0"/>
            </a:br>
            <a:r>
              <a:rPr lang="pt-BR" sz="2100" dirty="0" smtClean="0"/>
              <a:t> Brasileiras</a:t>
            </a:r>
          </a:p>
          <a:p>
            <a:pPr marL="457200" indent="-457200">
              <a:spcAft>
                <a:spcPts val="600"/>
              </a:spcAft>
              <a:buAutoNum type="arabicPeriod" startAt="8"/>
              <a:tabLst>
                <a:tab pos="538163" algn="l"/>
                <a:tab pos="631825" algn="l"/>
                <a:tab pos="4484688" algn="l"/>
              </a:tabLst>
            </a:pPr>
            <a:r>
              <a:rPr lang="pt-BR" sz="2100" dirty="0" smtClean="0"/>
              <a:t> Considerações sob a perspectiva</a:t>
            </a:r>
          </a:p>
          <a:p>
            <a:pPr marL="457200" indent="-457200">
              <a:spcAft>
                <a:spcPts val="600"/>
              </a:spcAft>
              <a:buNone/>
              <a:tabLst>
                <a:tab pos="538163" algn="l"/>
                <a:tab pos="631825" algn="l"/>
              </a:tabLst>
            </a:pPr>
            <a:r>
              <a:rPr lang="pt-BR" sz="2100" dirty="0" smtClean="0"/>
              <a:t>         da ACB </a:t>
            </a:r>
          </a:p>
        </p:txBody>
      </p:sp>
    </p:spTree>
    <p:extLst>
      <p:ext uri="{BB962C8B-B14F-4D97-AF65-F5344CB8AC3E}">
        <p14:creationId xmlns:p14="http://schemas.microsoft.com/office/powerpoint/2010/main" val="6494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0"/>
            <a:ext cx="8305800" cy="731837"/>
          </a:xfrm>
        </p:spPr>
        <p:txBody>
          <a:bodyPr/>
          <a:lstStyle/>
          <a:p>
            <a:pPr algn="ctr"/>
            <a:r>
              <a:rPr lang="en-US" dirty="0" err="1" smtClean="0"/>
              <a:t>Gerente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e </a:t>
            </a: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inclusão</a:t>
            </a:r>
            <a:r>
              <a:rPr lang="en-US" dirty="0" smtClean="0"/>
              <a:t> no </a:t>
            </a:r>
            <a:r>
              <a:rPr lang="en-US" dirty="0" err="1" smtClean="0"/>
              <a:t>Código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, </a:t>
            </a:r>
            <a:r>
              <a:rPr lang="en-US" dirty="0" err="1" smtClean="0"/>
              <a:t>Segurança</a:t>
            </a:r>
            <a:r>
              <a:rPr lang="en-US" dirty="0" smtClean="0"/>
              <a:t> e </a:t>
            </a:r>
            <a:r>
              <a:rPr lang="en-US" dirty="0" err="1" smtClean="0"/>
              <a:t>Saneamento</a:t>
            </a:r>
            <a:r>
              <a:rPr lang="en-US" dirty="0" smtClean="0"/>
              <a:t> da </a:t>
            </a:r>
            <a:r>
              <a:rPr lang="en-US" dirty="0" err="1" smtClean="0"/>
              <a:t>Colúmbia</a:t>
            </a:r>
            <a:r>
              <a:rPr lang="en-US" dirty="0" smtClean="0"/>
              <a:t> </a:t>
            </a:r>
            <a:r>
              <a:rPr lang="en-US" dirty="0" err="1" smtClean="0"/>
              <a:t>Britânica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regula</a:t>
            </a:r>
            <a:r>
              <a:rPr lang="en-US" dirty="0" smtClean="0"/>
              <a:t> </a:t>
            </a:r>
            <a:r>
              <a:rPr lang="en-US" dirty="0" err="1" smtClean="0"/>
              <a:t>barragens</a:t>
            </a:r>
            <a:r>
              <a:rPr lang="en-US" dirty="0" smtClean="0"/>
              <a:t> de </a:t>
            </a:r>
            <a:r>
              <a:rPr lang="en-US" dirty="0" err="1" smtClean="0"/>
              <a:t>mineração</a:t>
            </a:r>
            <a:endParaRPr lang="en-US" dirty="0" smtClean="0"/>
          </a:p>
          <a:p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regulamentação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outros</a:t>
            </a:r>
            <a:r>
              <a:rPr lang="en-US" dirty="0" smtClean="0"/>
              <a:t> fins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a </a:t>
            </a:r>
            <a:r>
              <a:rPr lang="en-US" dirty="0" err="1" smtClean="0"/>
              <a:t>mineração</a:t>
            </a:r>
            <a:endParaRPr lang="en-US" dirty="0" smtClean="0"/>
          </a:p>
          <a:p>
            <a:r>
              <a:rPr lang="en-US" dirty="0" smtClean="0"/>
              <a:t>Para a </a:t>
            </a:r>
            <a:r>
              <a:rPr lang="en-US" dirty="0" err="1" smtClean="0"/>
              <a:t>Regulação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– </a:t>
            </a:r>
            <a:r>
              <a:rPr lang="en-US" dirty="0" err="1" smtClean="0"/>
              <a:t>recomenda</a:t>
            </a:r>
            <a:r>
              <a:rPr lang="en-US" dirty="0" smtClean="0"/>
              <a:t>-se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barragens</a:t>
            </a:r>
            <a:r>
              <a:rPr lang="en-US" dirty="0" smtClean="0"/>
              <a:t> de </a:t>
            </a:r>
            <a:r>
              <a:rPr lang="en-US" dirty="0" err="1" smtClean="0"/>
              <a:t>mineração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as </a:t>
            </a:r>
            <a:r>
              <a:rPr lang="en-US" dirty="0" err="1" smtClean="0"/>
              <a:t>demais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5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Vistoria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A </a:t>
            </a:r>
            <a:r>
              <a:rPr lang="en-CA" dirty="0" err="1" smtClean="0"/>
              <a:t>VSB</a:t>
            </a:r>
            <a:r>
              <a:rPr lang="en-CA" dirty="0" smtClean="0"/>
              <a:t> é um </a:t>
            </a:r>
            <a:r>
              <a:rPr lang="en-CA" dirty="0" err="1" smtClean="0"/>
              <a:t>procedimento</a:t>
            </a:r>
            <a:r>
              <a:rPr lang="en-CA" dirty="0" smtClean="0"/>
              <a:t> </a:t>
            </a:r>
            <a:r>
              <a:rPr lang="en-CA" dirty="0" err="1" smtClean="0"/>
              <a:t>periódico</a:t>
            </a:r>
            <a:r>
              <a:rPr lang="en-CA" dirty="0" smtClean="0"/>
              <a:t> e </a:t>
            </a:r>
            <a:r>
              <a:rPr lang="en-CA" dirty="0" err="1" smtClean="0"/>
              <a:t>sistemático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avalia</a:t>
            </a:r>
            <a:r>
              <a:rPr lang="en-CA" dirty="0" smtClean="0"/>
              <a:t> a </a:t>
            </a:r>
            <a:r>
              <a:rPr lang="en-CA" dirty="0" err="1" smtClean="0"/>
              <a:t>segurança</a:t>
            </a:r>
            <a:r>
              <a:rPr lang="en-CA" dirty="0" smtClean="0"/>
              <a:t> com o </a:t>
            </a:r>
            <a:r>
              <a:rPr lang="en-CA" dirty="0" err="1" smtClean="0"/>
              <a:t>objetivo</a:t>
            </a:r>
            <a:r>
              <a:rPr lang="en-CA" dirty="0" smtClean="0"/>
              <a:t> de se </a:t>
            </a:r>
            <a:r>
              <a:rPr lang="en-CA" dirty="0" err="1" smtClean="0"/>
              <a:t>produzir</a:t>
            </a:r>
            <a:r>
              <a:rPr lang="en-CA" dirty="0" smtClean="0"/>
              <a:t> um </a:t>
            </a:r>
            <a:r>
              <a:rPr lang="en-CA" dirty="0" err="1" smtClean="0"/>
              <a:t>relatório</a:t>
            </a:r>
            <a:r>
              <a:rPr lang="en-CA" dirty="0" smtClean="0"/>
              <a:t> </a:t>
            </a:r>
            <a:r>
              <a:rPr lang="en-CA" dirty="0" err="1" smtClean="0"/>
              <a:t>sobre</a:t>
            </a:r>
            <a:r>
              <a:rPr lang="en-CA" dirty="0" smtClean="0"/>
              <a:t> a </a:t>
            </a:r>
            <a:r>
              <a:rPr lang="en-CA" dirty="0" err="1" smtClean="0"/>
              <a:t>segurança</a:t>
            </a:r>
            <a:r>
              <a:rPr lang="en-CA" dirty="0" smtClean="0"/>
              <a:t> da </a:t>
            </a:r>
            <a:r>
              <a:rPr lang="en-CA" dirty="0" err="1" smtClean="0"/>
              <a:t>barragem</a:t>
            </a:r>
            <a:r>
              <a:rPr lang="en-CA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A </a:t>
            </a:r>
            <a:r>
              <a:rPr lang="en-CA" dirty="0" err="1" smtClean="0"/>
              <a:t>VSB</a:t>
            </a:r>
            <a:r>
              <a:rPr lang="en-CA" dirty="0" smtClean="0"/>
              <a:t> é </a:t>
            </a:r>
            <a:r>
              <a:rPr lang="en-CA" dirty="0" err="1" smtClean="0"/>
              <a:t>liderada</a:t>
            </a:r>
            <a:r>
              <a:rPr lang="en-CA" dirty="0" smtClean="0"/>
              <a:t> </a:t>
            </a:r>
            <a:r>
              <a:rPr lang="en-CA" dirty="0" err="1" smtClean="0"/>
              <a:t>por</a:t>
            </a:r>
            <a:r>
              <a:rPr lang="en-CA" dirty="0" smtClean="0"/>
              <a:t> um </a:t>
            </a:r>
            <a:r>
              <a:rPr lang="en-CA" dirty="0" err="1" smtClean="0"/>
              <a:t>Engenheiro</a:t>
            </a:r>
            <a:r>
              <a:rPr lang="en-CA" dirty="0" smtClean="0"/>
              <a:t> de </a:t>
            </a:r>
            <a:r>
              <a:rPr lang="en-CA" dirty="0" err="1" smtClean="0"/>
              <a:t>Inspeção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é </a:t>
            </a:r>
            <a:r>
              <a:rPr lang="en-CA" dirty="0" err="1" smtClean="0"/>
              <a:t>independente</a:t>
            </a:r>
            <a:r>
              <a:rPr lang="en-CA" dirty="0" smtClean="0"/>
              <a:t> da </a:t>
            </a:r>
            <a:r>
              <a:rPr lang="en-CA" dirty="0" err="1" smtClean="0"/>
              <a:t>equipe</a:t>
            </a:r>
            <a:r>
              <a:rPr lang="en-CA" dirty="0" smtClean="0"/>
              <a:t> de </a:t>
            </a:r>
            <a:r>
              <a:rPr lang="en-CA" dirty="0" err="1" smtClean="0"/>
              <a:t>projeto</a:t>
            </a:r>
            <a:r>
              <a:rPr lang="en-CA" dirty="0" smtClean="0"/>
              <a:t> e </a:t>
            </a:r>
            <a:r>
              <a:rPr lang="en-CA" dirty="0" err="1" smtClean="0"/>
              <a:t>operações</a:t>
            </a:r>
            <a:r>
              <a:rPr lang="en-CA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ampla</a:t>
            </a:r>
            <a:r>
              <a:rPr lang="en-US" dirty="0" smtClean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 de </a:t>
            </a:r>
            <a:r>
              <a:rPr lang="en-US" dirty="0" err="1" smtClean="0"/>
              <a:t>qualidades</a:t>
            </a:r>
            <a:r>
              <a:rPr lang="en-US" dirty="0" smtClean="0"/>
              <a:t> de </a:t>
            </a:r>
            <a:r>
              <a:rPr lang="en-US" dirty="0" err="1" smtClean="0"/>
              <a:t>VSBs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minuciosas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abrangentes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67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err="1" smtClean="0"/>
              <a:t>Vistoria</a:t>
            </a:r>
            <a:r>
              <a:rPr lang="en-US" sz="3100" dirty="0" smtClean="0"/>
              <a:t> de </a:t>
            </a:r>
            <a:r>
              <a:rPr lang="en-US" sz="3100" dirty="0" err="1"/>
              <a:t>Segurança</a:t>
            </a:r>
            <a:r>
              <a:rPr lang="en-US" sz="3100" dirty="0"/>
              <a:t> de </a:t>
            </a:r>
            <a:r>
              <a:rPr lang="en-US" sz="3100" dirty="0" err="1"/>
              <a:t>Barragens</a:t>
            </a:r>
            <a:r>
              <a:rPr lang="en-US" sz="3100" dirty="0"/>
              <a:t> (</a:t>
            </a:r>
            <a:r>
              <a:rPr lang="en-US" sz="3100" dirty="0" err="1"/>
              <a:t>continuação</a:t>
            </a:r>
            <a:r>
              <a:rPr lang="en-US" sz="3100" dirty="0"/>
              <a:t>)</a:t>
            </a:r>
            <a:endParaRPr lang="en-CA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908720"/>
            <a:ext cx="8229600" cy="50765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 smtClean="0"/>
              <a:t>A </a:t>
            </a:r>
            <a:r>
              <a:rPr lang="en-US" sz="2200" dirty="0" err="1" smtClean="0"/>
              <a:t>Vistoria</a:t>
            </a:r>
            <a:r>
              <a:rPr lang="en-US" sz="2200" dirty="0" smtClean="0"/>
              <a:t> de </a:t>
            </a:r>
            <a:r>
              <a:rPr lang="en-US" sz="2200" dirty="0" err="1" smtClean="0"/>
              <a:t>Segurança</a:t>
            </a:r>
            <a:r>
              <a:rPr lang="en-US" sz="2200" dirty="0" smtClean="0"/>
              <a:t>  leva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consideração</a:t>
            </a:r>
            <a:r>
              <a:rPr lang="en-US" sz="2200" dirty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grande</a:t>
            </a:r>
            <a:r>
              <a:rPr lang="en-US" sz="2200" dirty="0" smtClean="0"/>
              <a:t> </a:t>
            </a:r>
            <a:r>
              <a:rPr lang="en-US" sz="2200" dirty="0" err="1" smtClean="0"/>
              <a:t>variedade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aspectos</a:t>
            </a:r>
            <a:r>
              <a:rPr lang="en-US" sz="2200" dirty="0" smtClean="0"/>
              <a:t>:</a:t>
            </a:r>
          </a:p>
          <a:p>
            <a:pPr>
              <a:spcAft>
                <a:spcPts val="1200"/>
              </a:spcAft>
            </a:pPr>
            <a:endParaRPr lang="en-US" sz="2200" dirty="0" smtClean="0"/>
          </a:p>
          <a:p>
            <a:pPr>
              <a:spcAft>
                <a:spcPts val="1200"/>
              </a:spcAft>
            </a:pPr>
            <a:endParaRPr lang="en-US" sz="2200" dirty="0"/>
          </a:p>
          <a:p>
            <a:pPr>
              <a:spcAft>
                <a:spcPts val="1200"/>
              </a:spcAft>
            </a:pPr>
            <a:endParaRPr lang="en-US" sz="2200" dirty="0" smtClean="0"/>
          </a:p>
          <a:p>
            <a:pPr>
              <a:spcAft>
                <a:spcPts val="1200"/>
              </a:spcAft>
            </a:pP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 smtClean="0"/>
              <a:t>O </a:t>
            </a:r>
            <a:r>
              <a:rPr lang="en-US" sz="2200" dirty="0" err="1" smtClean="0"/>
              <a:t>Canadá</a:t>
            </a:r>
            <a:r>
              <a:rPr lang="en-US" sz="2200" dirty="0" smtClean="0"/>
              <a:t> </a:t>
            </a:r>
            <a:r>
              <a:rPr lang="en-US" sz="2200" dirty="0" err="1" smtClean="0"/>
              <a:t>desenvolveu</a:t>
            </a:r>
            <a:r>
              <a:rPr lang="en-US" sz="2200" dirty="0" smtClean="0"/>
              <a:t> </a:t>
            </a:r>
            <a:r>
              <a:rPr lang="en-US" sz="2200" dirty="0" err="1" smtClean="0"/>
              <a:t>orientações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VSBs</a:t>
            </a:r>
            <a:r>
              <a:rPr lang="en-US" sz="2200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2200" dirty="0" err="1" smtClean="0"/>
              <a:t>Associação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Engenheiros</a:t>
            </a:r>
            <a:r>
              <a:rPr lang="en-US" sz="2200" dirty="0" smtClean="0"/>
              <a:t> </a:t>
            </a:r>
            <a:r>
              <a:rPr lang="en-US" sz="2200" dirty="0" err="1" smtClean="0"/>
              <a:t>Profissionais</a:t>
            </a:r>
            <a:r>
              <a:rPr lang="en-US" sz="2200" dirty="0" smtClean="0"/>
              <a:t> da </a:t>
            </a:r>
            <a:r>
              <a:rPr lang="en-US" sz="2200" dirty="0" err="1" smtClean="0"/>
              <a:t>Colúmbia</a:t>
            </a:r>
            <a:r>
              <a:rPr lang="en-US" sz="2200" dirty="0"/>
              <a:t> </a:t>
            </a:r>
            <a:r>
              <a:rPr lang="en-US" sz="2200" dirty="0" err="1" smtClean="0"/>
              <a:t>Britânica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A </a:t>
            </a:r>
            <a:r>
              <a:rPr lang="en-US" sz="2200" dirty="0" err="1" smtClean="0"/>
              <a:t>Associação</a:t>
            </a:r>
            <a:r>
              <a:rPr lang="en-US" sz="2200" dirty="0" smtClean="0"/>
              <a:t> </a:t>
            </a:r>
            <a:r>
              <a:rPr lang="en-US" sz="2200" dirty="0" err="1" smtClean="0"/>
              <a:t>Canadense</a:t>
            </a:r>
            <a:r>
              <a:rPr lang="en-US" sz="2200" dirty="0" smtClean="0"/>
              <a:t> de </a:t>
            </a:r>
            <a:r>
              <a:rPr lang="en-US" sz="2200" dirty="0" err="1" smtClean="0"/>
              <a:t>Barragens</a:t>
            </a:r>
            <a:r>
              <a:rPr lang="en-US" sz="2200" dirty="0" smtClean="0"/>
              <a:t> (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fase</a:t>
            </a:r>
            <a:r>
              <a:rPr lang="en-US" sz="2200" dirty="0" smtClean="0"/>
              <a:t> de </a:t>
            </a:r>
            <a:r>
              <a:rPr lang="en-US" sz="2200" dirty="0" err="1" smtClean="0"/>
              <a:t>conclusão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Para a </a:t>
            </a:r>
            <a:r>
              <a:rPr lang="en-US" sz="2200" dirty="0" err="1"/>
              <a:t>Regulação</a:t>
            </a:r>
            <a:r>
              <a:rPr lang="en-US" sz="2200" dirty="0"/>
              <a:t> </a:t>
            </a:r>
            <a:r>
              <a:rPr lang="en-US" sz="2200" dirty="0" err="1"/>
              <a:t>Brasileira</a:t>
            </a:r>
            <a:r>
              <a:rPr lang="en-US" sz="2200" dirty="0"/>
              <a:t> de </a:t>
            </a:r>
            <a:r>
              <a:rPr lang="en-US" sz="2200" dirty="0" err="1"/>
              <a:t>Segurança</a:t>
            </a:r>
            <a:r>
              <a:rPr lang="en-US" sz="2200" dirty="0"/>
              <a:t> de </a:t>
            </a:r>
            <a:r>
              <a:rPr lang="en-US" sz="2200" dirty="0" err="1"/>
              <a:t>Barragens</a:t>
            </a:r>
            <a:r>
              <a:rPr lang="en-US" sz="2200" dirty="0"/>
              <a:t> – </a:t>
            </a:r>
            <a:r>
              <a:rPr lang="en-US" sz="2200" dirty="0" err="1"/>
              <a:t>recomenda</a:t>
            </a:r>
            <a:r>
              <a:rPr lang="en-US" sz="2200" dirty="0"/>
              <a:t>-se </a:t>
            </a:r>
            <a:r>
              <a:rPr lang="en-US" sz="2200" dirty="0" smtClean="0"/>
              <a:t> </a:t>
            </a:r>
            <a:r>
              <a:rPr lang="en-US" sz="2200" dirty="0" err="1" smtClean="0"/>
              <a:t>desenvolver</a:t>
            </a:r>
            <a:r>
              <a:rPr lang="en-US" sz="2200" dirty="0" smtClean="0"/>
              <a:t> </a:t>
            </a:r>
            <a:r>
              <a:rPr lang="en-US" sz="2200" dirty="0" err="1" smtClean="0"/>
              <a:t>orientações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vistoria</a:t>
            </a:r>
            <a:r>
              <a:rPr lang="en-US" sz="2200" dirty="0" smtClean="0"/>
              <a:t> de </a:t>
            </a:r>
            <a:r>
              <a:rPr lang="en-US" sz="2200" dirty="0" err="1" smtClean="0"/>
              <a:t>segurança</a:t>
            </a:r>
            <a:r>
              <a:rPr lang="en-US" sz="2200" dirty="0" smtClean="0"/>
              <a:t> de </a:t>
            </a:r>
            <a:r>
              <a:rPr lang="en-US" sz="2200" dirty="0" err="1" smtClean="0"/>
              <a:t>barragens</a:t>
            </a:r>
            <a:endParaRPr lang="en-CA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59193"/>
              </p:ext>
            </p:extLst>
          </p:nvPr>
        </p:nvGraphicFramePr>
        <p:xfrm>
          <a:off x="899592" y="1520788"/>
          <a:ext cx="7920880" cy="20162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440"/>
                <a:gridCol w="3960440"/>
              </a:tblGrid>
              <a:tr h="40454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Estabilidade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Gerenciamento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56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Inundação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Treinamento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="0" u="none" dirty="0" err="1" smtClean="0">
                          <a:solidFill>
                            <a:schemeClr val="tx1"/>
                          </a:solidFill>
                        </a:rPr>
                        <a:t>competência</a:t>
                      </a:r>
                      <a:endParaRPr lang="en-C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54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Infiltração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Operação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56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Meio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Ambiente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Resposta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caso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emergência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1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Resumo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Desenvolver</a:t>
            </a:r>
            <a:r>
              <a:rPr lang="en-US" dirty="0" smtClean="0"/>
              <a:t> </a:t>
            </a:r>
            <a:r>
              <a:rPr lang="en-CA" dirty="0" err="1" smtClean="0"/>
              <a:t>orientação</a:t>
            </a:r>
            <a:r>
              <a:rPr lang="en-CA" dirty="0" smtClean="0"/>
              <a:t> </a:t>
            </a:r>
            <a:r>
              <a:rPr lang="en-CA" dirty="0" err="1"/>
              <a:t>técnica</a:t>
            </a:r>
            <a:r>
              <a:rPr lang="en-CA" dirty="0"/>
              <a:t> (</a:t>
            </a:r>
            <a:r>
              <a:rPr lang="en-CA" dirty="0" err="1"/>
              <a:t>Guia</a:t>
            </a:r>
            <a:r>
              <a:rPr lang="en-CA" dirty="0"/>
              <a:t> de </a:t>
            </a:r>
            <a:r>
              <a:rPr lang="en-CA" dirty="0" err="1"/>
              <a:t>Segurança</a:t>
            </a:r>
            <a:r>
              <a:rPr lang="en-CA" dirty="0"/>
              <a:t> de </a:t>
            </a:r>
            <a:r>
              <a:rPr lang="en-CA" dirty="0" err="1"/>
              <a:t>Barragens</a:t>
            </a:r>
            <a:r>
              <a:rPr lang="en-CA" dirty="0"/>
              <a:t> </a:t>
            </a:r>
            <a:r>
              <a:rPr lang="en-CA" dirty="0" err="1"/>
              <a:t>atualizado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 smtClean="0"/>
              <a:t>consultar</a:t>
            </a:r>
            <a:r>
              <a:rPr lang="en-CA" dirty="0" smtClean="0"/>
              <a:t> </a:t>
            </a:r>
            <a:r>
              <a:rPr lang="en-CA" dirty="0" err="1" smtClean="0"/>
              <a:t>outra</a:t>
            </a:r>
            <a:r>
              <a:rPr lang="en-CA" dirty="0" smtClean="0"/>
              <a:t> </a:t>
            </a:r>
            <a:r>
              <a:rPr lang="en-CA" dirty="0" err="1"/>
              <a:t>orientação</a:t>
            </a:r>
            <a:r>
              <a:rPr lang="en-CA" dirty="0"/>
              <a:t> </a:t>
            </a:r>
            <a:r>
              <a:rPr lang="en-CA" dirty="0" err="1" smtClean="0"/>
              <a:t>técnica</a:t>
            </a:r>
            <a:r>
              <a:rPr lang="en-CA" dirty="0" smtClean="0"/>
              <a:t>, ACB).</a:t>
            </a:r>
            <a:endParaRPr lang="en-US" dirty="0" smtClean="0"/>
          </a:p>
          <a:p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barragens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Utilizar</a:t>
            </a:r>
            <a:r>
              <a:rPr lang="en-US" dirty="0" smtClean="0"/>
              <a:t> as </a:t>
            </a:r>
            <a:r>
              <a:rPr lang="en-US" dirty="0" err="1" smtClean="0"/>
              <a:t>orientações</a:t>
            </a:r>
            <a:r>
              <a:rPr lang="en-US" dirty="0" smtClean="0"/>
              <a:t> da MAC (</a:t>
            </a:r>
            <a:r>
              <a:rPr lang="en-US" dirty="0" err="1" smtClean="0"/>
              <a:t>Associação</a:t>
            </a:r>
            <a:r>
              <a:rPr lang="en-US" dirty="0" smtClean="0"/>
              <a:t> de </a:t>
            </a:r>
            <a:r>
              <a:rPr lang="en-US" dirty="0" err="1" smtClean="0"/>
              <a:t>Mineração</a:t>
            </a:r>
            <a:r>
              <a:rPr lang="en-US" dirty="0" smtClean="0"/>
              <a:t> do </a:t>
            </a:r>
            <a:r>
              <a:rPr lang="en-US" dirty="0" err="1" smtClean="0"/>
              <a:t>Canadá</a:t>
            </a:r>
            <a:r>
              <a:rPr lang="en-US" dirty="0" smtClean="0"/>
              <a:t>) para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 de </a:t>
            </a:r>
            <a:r>
              <a:rPr lang="en-US" dirty="0" err="1" smtClean="0"/>
              <a:t>gestão</a:t>
            </a:r>
            <a:r>
              <a:rPr lang="en-US" dirty="0" smtClean="0"/>
              <a:t>/</a:t>
            </a:r>
            <a:r>
              <a:rPr lang="en-US" dirty="0" err="1" smtClean="0"/>
              <a:t>monitoração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Levar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consideração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Gerente</a:t>
            </a:r>
            <a:r>
              <a:rPr lang="en-US" dirty="0"/>
              <a:t> de </a:t>
            </a:r>
            <a:r>
              <a:rPr lang="en-US" dirty="0" err="1"/>
              <a:t>Segurança</a:t>
            </a:r>
            <a:r>
              <a:rPr lang="en-US" dirty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e </a:t>
            </a: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Desenvolver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consultar</a:t>
            </a:r>
            <a:r>
              <a:rPr lang="en-US" dirty="0" smtClean="0"/>
              <a:t>) </a:t>
            </a:r>
            <a:r>
              <a:rPr lang="en-US" dirty="0" err="1" smtClean="0"/>
              <a:t>orientações</a:t>
            </a:r>
            <a:r>
              <a:rPr lang="en-US" dirty="0" smtClean="0"/>
              <a:t> para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implementá-las</a:t>
            </a:r>
            <a:r>
              <a:rPr lang="en-US" dirty="0" smtClean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24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Observações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inais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 segurança das barragens é fundamental</a:t>
            </a:r>
          </a:p>
          <a:p>
            <a:r>
              <a:rPr lang="pt-BR" dirty="0" smtClean="0"/>
              <a:t>O Brasil possui uma política de segurança de barragens</a:t>
            </a:r>
          </a:p>
          <a:p>
            <a:r>
              <a:rPr lang="pt-BR" dirty="0" smtClean="0"/>
              <a:t>Precisa de assessoria técnica adicional</a:t>
            </a:r>
          </a:p>
          <a:p>
            <a:r>
              <a:rPr lang="pt-BR" dirty="0" smtClean="0"/>
              <a:t>O Canadá está disposto a ajudar</a:t>
            </a:r>
          </a:p>
          <a:p>
            <a:endParaRPr lang="pt-BR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pt-PT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pt-PT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1100" dirty="0" smtClean="0">
                <a:ea typeface="Calibri"/>
                <a:cs typeface="Times New Roman"/>
              </a:rPr>
              <a:t>_________________________________________________________________________________________</a:t>
            </a:r>
            <a:endParaRPr lang="pt-B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pt-PT" sz="1200" dirty="0" smtClean="0">
                <a:latin typeface="Garamond"/>
                <a:ea typeface="Calibri"/>
                <a:cs typeface="Times New Roman"/>
              </a:rPr>
              <a:t>Traduzido por </a:t>
            </a:r>
            <a:r>
              <a:rPr lang="pt-PT" sz="1200" cap="small" dirty="0" smtClean="0">
                <a:latin typeface="Garamond"/>
                <a:ea typeface="Calibri"/>
                <a:cs typeface="Times New Roman"/>
              </a:rPr>
              <a:t>João Paulo Costa Rezende</a:t>
            </a:r>
            <a:r>
              <a:rPr lang="pt-PT" sz="1200" dirty="0" smtClean="0">
                <a:latin typeface="Garamond"/>
                <a:ea typeface="Calibri"/>
                <a:cs typeface="Times New Roman"/>
              </a:rPr>
              <a:t> e revisado por </a:t>
            </a:r>
            <a:r>
              <a:rPr lang="pt-PT" sz="1200" cap="small" dirty="0" smtClean="0">
                <a:latin typeface="Garamond"/>
                <a:ea typeface="Calibri"/>
                <a:cs typeface="Times New Roman"/>
              </a:rPr>
              <a:t>Paulo Roberto Bezerra Mesquita</a:t>
            </a:r>
            <a:endParaRPr lang="pt-B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pt-PT" sz="1200" dirty="0" smtClean="0">
                <a:latin typeface="Garamond"/>
                <a:ea typeface="Calibri"/>
                <a:cs typeface="Times New Roman"/>
              </a:rPr>
              <a:t>SGIDOC/Setrin - Serviço de Tradução e Interpretação do Senado Federal</a:t>
            </a:r>
            <a:endParaRPr lang="pt-B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pt-PT" sz="1200" dirty="0" smtClean="0">
                <a:latin typeface="Garamond"/>
                <a:ea typeface="Calibri"/>
                <a:cs typeface="Times New Roman"/>
              </a:rPr>
              <a:t>20 de Abril de 2016</a:t>
            </a:r>
            <a:endParaRPr lang="pt-BR" sz="1100" dirty="0" smtClean="0">
              <a:ea typeface="Calibri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85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009"/>
          <a:stretch/>
        </p:blipFill>
        <p:spPr>
          <a:xfrm>
            <a:off x="3599892" y="2348880"/>
            <a:ext cx="5048250" cy="3762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Barragens</a:t>
            </a:r>
            <a:r>
              <a:rPr lang="en-US" dirty="0" smtClean="0"/>
              <a:t> no </a:t>
            </a:r>
            <a:r>
              <a:rPr lang="en-US" dirty="0" err="1" smtClean="0"/>
              <a:t>Canadá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980728"/>
            <a:ext cx="8229600" cy="5029200"/>
          </a:xfrm>
        </p:spPr>
        <p:txBody>
          <a:bodyPr/>
          <a:lstStyle/>
          <a:p>
            <a:r>
              <a:rPr lang="pt-BR" dirty="0" smtClean="0"/>
              <a:t>Mais de 10.000 barragens</a:t>
            </a:r>
          </a:p>
          <a:p>
            <a:r>
              <a:rPr lang="pt-BR" dirty="0" smtClean="0"/>
              <a:t>Mais de 1.000 são consideradas grandes barragens (&gt;15m de altura)</a:t>
            </a:r>
          </a:p>
          <a:p>
            <a:r>
              <a:rPr lang="pt-BR" dirty="0" smtClean="0"/>
              <a:t>Energia hidrelétrica, </a:t>
            </a:r>
            <a:br>
              <a:rPr lang="pt-BR" dirty="0" smtClean="0"/>
            </a:br>
            <a:r>
              <a:rPr lang="pt-BR" dirty="0" smtClean="0"/>
              <a:t>mineração,</a:t>
            </a:r>
            <a:br>
              <a:rPr lang="pt-BR" dirty="0" smtClean="0"/>
            </a:br>
            <a:r>
              <a:rPr lang="pt-BR" dirty="0" smtClean="0"/>
              <a:t>proteção contra </a:t>
            </a:r>
            <a:br>
              <a:rPr lang="pt-BR" dirty="0" smtClean="0"/>
            </a:br>
            <a:r>
              <a:rPr lang="pt-BR" dirty="0" smtClean="0"/>
              <a:t>inundações, </a:t>
            </a:r>
            <a:br>
              <a:rPr lang="pt-BR" dirty="0" smtClean="0"/>
            </a:br>
            <a:r>
              <a:rPr lang="pt-BR" dirty="0" smtClean="0"/>
              <a:t>fornecimento de </a:t>
            </a:r>
            <a:br>
              <a:rPr lang="pt-BR" dirty="0" smtClean="0"/>
            </a:br>
            <a:r>
              <a:rPr lang="pt-BR" dirty="0" smtClean="0"/>
              <a:t>água, indústrias, etc.</a:t>
            </a:r>
          </a:p>
          <a:p>
            <a:r>
              <a:rPr lang="pt-BR" dirty="0" smtClean="0"/>
              <a:t>10 províncias,</a:t>
            </a:r>
            <a:br>
              <a:rPr lang="pt-BR" dirty="0" smtClean="0"/>
            </a:br>
            <a:r>
              <a:rPr lang="pt-BR" dirty="0" smtClean="0"/>
              <a:t>3 territórios</a:t>
            </a:r>
          </a:p>
        </p:txBody>
      </p:sp>
    </p:spTree>
    <p:extLst>
      <p:ext uri="{BB962C8B-B14F-4D97-AF65-F5344CB8AC3E}">
        <p14:creationId xmlns:p14="http://schemas.microsoft.com/office/powerpoint/2010/main" val="28846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20"/>
            <a:ext cx="8511480" cy="723784"/>
          </a:xfrm>
        </p:spPr>
        <p:txBody>
          <a:bodyPr/>
          <a:lstStyle/>
          <a:p>
            <a:r>
              <a:rPr lang="pt-BR" sz="2800" dirty="0" smtClean="0"/>
              <a:t>Regulamentação da Segurança de Barragens no Canadá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2500" dirty="0" smtClean="0"/>
              <a:t>A segurança das barragens é uma responsabilidade provincial/territorial</a:t>
            </a:r>
          </a:p>
          <a:p>
            <a:r>
              <a:rPr lang="pt-BR" sz="2500" dirty="0" smtClean="0"/>
              <a:t>Quatro províncias têm regras específicas de segurança de barragens</a:t>
            </a:r>
          </a:p>
          <a:p>
            <a:r>
              <a:rPr lang="pt-BR" sz="2500" dirty="0" smtClean="0"/>
              <a:t>Outras províncias/territórios regulamentam  a segurança de barragens de acordo com outros Atos e Regulamentações</a:t>
            </a:r>
          </a:p>
          <a:p>
            <a:r>
              <a:rPr lang="pt-BR" sz="2500" dirty="0" smtClean="0"/>
              <a:t>A maioria das províncias (exceto o Quebec) utilizam as Diretrizes de Segurança da Associação Canadense de Barragens</a:t>
            </a:r>
          </a:p>
          <a:p>
            <a:r>
              <a:rPr lang="pt-BR" sz="2500" dirty="0" smtClean="0"/>
              <a:t>As diretrizes da ACB são citadas em códigos, regulamentos, licenças de operação, ou como 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19785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63000" cy="759788"/>
          </a:xfrm>
        </p:spPr>
        <p:txBody>
          <a:bodyPr/>
          <a:lstStyle/>
          <a:p>
            <a:r>
              <a:rPr lang="en-US" dirty="0" err="1" smtClean="0"/>
              <a:t>Fiscalização</a:t>
            </a:r>
            <a:r>
              <a:rPr lang="en-US" dirty="0" smtClean="0"/>
              <a:t> da </a:t>
            </a:r>
            <a:r>
              <a:rPr lang="en-US" dirty="0" err="1" smtClean="0"/>
              <a:t>Segurança</a:t>
            </a:r>
            <a:r>
              <a:rPr lang="en-US" dirty="0" smtClean="0"/>
              <a:t> das </a:t>
            </a:r>
            <a:r>
              <a:rPr lang="en-US" dirty="0" err="1" smtClean="0"/>
              <a:t>Barragens</a:t>
            </a:r>
            <a:r>
              <a:rPr lang="en-US" dirty="0" smtClean="0"/>
              <a:t> no </a:t>
            </a:r>
            <a:r>
              <a:rPr lang="en-US" dirty="0" err="1" smtClean="0"/>
              <a:t>Canadá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– boa </a:t>
            </a:r>
            <a:r>
              <a:rPr lang="en-US" dirty="0" err="1" smtClean="0"/>
              <a:t>colaboração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pt-BR" dirty="0" smtClean="0"/>
              <a:t>proprietários das barragens </a:t>
            </a:r>
            <a:r>
              <a:rPr lang="en-US" dirty="0" smtClean="0"/>
              <a:t>- </a:t>
            </a:r>
            <a:r>
              <a:rPr lang="en-US" dirty="0" err="1" smtClean="0"/>
              <a:t>prevenção</a:t>
            </a:r>
            <a:endParaRPr lang="en-CA" dirty="0" smtClean="0"/>
          </a:p>
          <a:p>
            <a:r>
              <a:rPr lang="en-CA" dirty="0" err="1" smtClean="0"/>
              <a:t>Cada</a:t>
            </a:r>
            <a:r>
              <a:rPr lang="en-CA" dirty="0" smtClean="0"/>
              <a:t> </a:t>
            </a:r>
            <a:r>
              <a:rPr lang="en-CA" dirty="0" err="1" smtClean="0"/>
              <a:t>Província</a:t>
            </a:r>
            <a:r>
              <a:rPr lang="en-CA" dirty="0" smtClean="0"/>
              <a:t>/</a:t>
            </a:r>
            <a:r>
              <a:rPr lang="en-CA" dirty="0" err="1" smtClean="0"/>
              <a:t>Território</a:t>
            </a:r>
            <a:r>
              <a:rPr lang="en-CA" dirty="0" smtClean="0"/>
              <a:t> tem </a:t>
            </a:r>
            <a:r>
              <a:rPr lang="en-CA" dirty="0" err="1" smtClean="0"/>
              <a:t>estratégias</a:t>
            </a:r>
            <a:r>
              <a:rPr lang="en-CA" dirty="0" smtClean="0"/>
              <a:t> e </a:t>
            </a:r>
            <a:r>
              <a:rPr lang="en-CA" dirty="0" err="1" smtClean="0"/>
              <a:t>ferramentas</a:t>
            </a:r>
            <a:r>
              <a:rPr lang="en-CA" dirty="0" smtClean="0"/>
              <a:t> </a:t>
            </a:r>
            <a:r>
              <a:rPr lang="en-CA" dirty="0" err="1" smtClean="0"/>
              <a:t>diferentes</a:t>
            </a:r>
            <a:r>
              <a:rPr lang="en-CA" dirty="0" smtClean="0"/>
              <a:t> </a:t>
            </a:r>
            <a:r>
              <a:rPr lang="en-CA" dirty="0" err="1" smtClean="0"/>
              <a:t>para</a:t>
            </a:r>
            <a:r>
              <a:rPr lang="en-CA" dirty="0" smtClean="0"/>
              <a:t> </a:t>
            </a:r>
            <a:r>
              <a:rPr lang="en-CA" dirty="0" err="1" smtClean="0"/>
              <a:t>assegurar</a:t>
            </a:r>
            <a:r>
              <a:rPr lang="en-CA" dirty="0" smtClean="0"/>
              <a:t> </a:t>
            </a:r>
            <a:r>
              <a:rPr lang="en-CA" dirty="0" err="1" smtClean="0"/>
              <a:t>conformidade</a:t>
            </a:r>
            <a:r>
              <a:rPr lang="en-CA" dirty="0" smtClean="0"/>
              <a:t>:</a:t>
            </a:r>
          </a:p>
          <a:p>
            <a:pPr lvl="1"/>
            <a:r>
              <a:rPr lang="en-US" dirty="0" err="1" smtClean="0"/>
              <a:t>Foco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prevenção</a:t>
            </a:r>
            <a:endParaRPr lang="en-US" dirty="0" smtClean="0"/>
          </a:p>
          <a:p>
            <a:pPr lvl="1"/>
            <a:r>
              <a:rPr lang="en-CA" dirty="0" err="1" smtClean="0"/>
              <a:t>Avisos</a:t>
            </a:r>
            <a:endParaRPr lang="en-CA" dirty="0" smtClean="0"/>
          </a:p>
          <a:p>
            <a:pPr lvl="1"/>
            <a:r>
              <a:rPr lang="en-CA" dirty="0" err="1" smtClean="0"/>
              <a:t>Ordens</a:t>
            </a:r>
            <a:r>
              <a:rPr lang="en-CA" dirty="0" smtClean="0"/>
              <a:t> </a:t>
            </a:r>
            <a:r>
              <a:rPr lang="en-CA" dirty="0" err="1" smtClean="0"/>
              <a:t>administrativas</a:t>
            </a:r>
            <a:endParaRPr lang="en-CA" dirty="0" smtClean="0"/>
          </a:p>
          <a:p>
            <a:pPr lvl="1"/>
            <a:r>
              <a:rPr lang="en-CA" dirty="0" err="1" smtClean="0"/>
              <a:t>Multas</a:t>
            </a:r>
            <a:r>
              <a:rPr lang="en-CA" dirty="0" smtClean="0"/>
              <a:t> </a:t>
            </a:r>
            <a:r>
              <a:rPr lang="en-CA" dirty="0" err="1" smtClean="0"/>
              <a:t>para</a:t>
            </a:r>
            <a:r>
              <a:rPr lang="en-CA" dirty="0" smtClean="0"/>
              <a:t> </a:t>
            </a:r>
            <a:r>
              <a:rPr lang="en-CA" dirty="0" err="1" smtClean="0"/>
              <a:t>mitigar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err="1" smtClean="0"/>
              <a:t>qualquer</a:t>
            </a:r>
            <a:r>
              <a:rPr lang="en-CA" dirty="0" smtClean="0"/>
              <a:t> </a:t>
            </a:r>
            <a:r>
              <a:rPr lang="en-CA" dirty="0" err="1" smtClean="0"/>
              <a:t>risco</a:t>
            </a:r>
            <a:r>
              <a:rPr lang="en-CA" dirty="0" smtClean="0"/>
              <a:t> </a:t>
            </a:r>
            <a:r>
              <a:rPr lang="en-CA" dirty="0" err="1" smtClean="0"/>
              <a:t>inaceitável</a:t>
            </a:r>
            <a:endParaRPr lang="en-CA" dirty="0" smtClean="0"/>
          </a:p>
        </p:txBody>
      </p:sp>
      <p:pic>
        <p:nvPicPr>
          <p:cNvPr id="4" name="Picture 4" descr="GC dry stac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320988"/>
            <a:ext cx="3492388" cy="240312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1124744"/>
          </a:xfrm>
        </p:spPr>
        <p:txBody>
          <a:bodyPr/>
          <a:lstStyle/>
          <a:p>
            <a:r>
              <a:rPr lang="en-US" sz="2500" dirty="0" smtClean="0"/>
              <a:t>    </a:t>
            </a:r>
            <a:r>
              <a:rPr lang="en-US" sz="2500" dirty="0" err="1" smtClean="0"/>
              <a:t>Fiscalização</a:t>
            </a:r>
            <a:r>
              <a:rPr lang="en-US" sz="2500" dirty="0" smtClean="0"/>
              <a:t> de </a:t>
            </a:r>
            <a:r>
              <a:rPr lang="en-US" sz="2500" dirty="0" err="1" smtClean="0"/>
              <a:t>Segurança</a:t>
            </a:r>
            <a:r>
              <a:rPr lang="en-US" sz="2500" dirty="0" smtClean="0"/>
              <a:t> das </a:t>
            </a:r>
            <a:r>
              <a:rPr lang="en-US" sz="2500" dirty="0" err="1" smtClean="0"/>
              <a:t>Barragens</a:t>
            </a:r>
            <a:r>
              <a:rPr lang="en-US" sz="2500" dirty="0" smtClean="0"/>
              <a:t> </a:t>
            </a:r>
            <a:r>
              <a:rPr lang="en-US" sz="2500" strike="dblStrike" dirty="0" smtClean="0">
                <a:solidFill>
                  <a:srgbClr val="00B050"/>
                </a:solidFill>
              </a:rPr>
              <a:t>no </a:t>
            </a:r>
            <a:r>
              <a:rPr lang="en-US" sz="2500" strike="dblStrike" dirty="0" err="1" smtClean="0">
                <a:solidFill>
                  <a:srgbClr val="00B050"/>
                </a:solidFill>
              </a:rPr>
              <a:t>Canadá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 smtClean="0">
                <a:solidFill>
                  <a:srgbClr val="00B050"/>
                </a:solidFill>
              </a:rPr>
              <a:t> </a:t>
            </a:r>
            <a:r>
              <a:rPr lang="en-US" sz="2500" dirty="0" smtClean="0"/>
              <a:t>(</a:t>
            </a:r>
            <a:r>
              <a:rPr lang="en-US" sz="2500" dirty="0" err="1" smtClean="0"/>
              <a:t>Contin</a:t>
            </a:r>
            <a:r>
              <a:rPr lang="en-US" sz="2500" dirty="0" smtClean="0"/>
              <a:t>.)</a:t>
            </a:r>
            <a:endParaRPr lang="en-CA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3184" y="1208088"/>
            <a:ext cx="8229600" cy="5029200"/>
          </a:xfrm>
        </p:spPr>
        <p:txBody>
          <a:bodyPr/>
          <a:lstStyle/>
          <a:p>
            <a:r>
              <a:rPr lang="en-US" dirty="0" err="1" smtClean="0"/>
              <a:t>Fevereiro</a:t>
            </a:r>
            <a:r>
              <a:rPr lang="en-US" dirty="0" smtClean="0"/>
              <a:t> de 2016 - Para </a:t>
            </a:r>
            <a:r>
              <a:rPr lang="en-US" dirty="0" err="1" smtClean="0"/>
              <a:t>regulamentar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ordem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província</a:t>
            </a:r>
            <a:r>
              <a:rPr lang="en-US" dirty="0" smtClean="0"/>
              <a:t> da </a:t>
            </a:r>
            <a:r>
              <a:rPr lang="en-US" dirty="0" err="1" smtClean="0"/>
              <a:t>Colúmbia</a:t>
            </a:r>
            <a:r>
              <a:rPr lang="en-US" dirty="0" smtClean="0"/>
              <a:t> </a:t>
            </a:r>
            <a:r>
              <a:rPr lang="en-US" dirty="0" err="1" smtClean="0"/>
              <a:t>Britânica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multa</a:t>
            </a:r>
            <a:r>
              <a:rPr lang="en-US" dirty="0" smtClean="0"/>
              <a:t> </a:t>
            </a:r>
            <a:r>
              <a:rPr lang="en-US" dirty="0" err="1" smtClean="0"/>
              <a:t>máxima</a:t>
            </a:r>
            <a:r>
              <a:rPr lang="en-US" dirty="0" smtClean="0"/>
              <a:t> de $100,000 </a:t>
            </a:r>
            <a:r>
              <a:rPr lang="en-US" dirty="0" err="1" smtClean="0"/>
              <a:t>para</a:t>
            </a:r>
            <a:r>
              <a:rPr lang="en-US" dirty="0" smtClean="0"/>
              <a:t> $1,000,000</a:t>
            </a:r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do tempo de </a:t>
            </a:r>
            <a:r>
              <a:rPr lang="en-US" dirty="0" err="1" smtClean="0"/>
              <a:t>prisão</a:t>
            </a:r>
            <a:r>
              <a:rPr lang="en-US" dirty="0" smtClean="0"/>
              <a:t> </a:t>
            </a:r>
            <a:r>
              <a:rPr lang="en-US" dirty="0" err="1" smtClean="0"/>
              <a:t>prevista</a:t>
            </a:r>
            <a:r>
              <a:rPr lang="en-US" dirty="0" smtClean="0"/>
              <a:t> de 1 </a:t>
            </a:r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3 </a:t>
            </a:r>
            <a:r>
              <a:rPr lang="en-US" dirty="0" err="1" smtClean="0"/>
              <a:t>anos</a:t>
            </a:r>
            <a:endParaRPr lang="en-CA" dirty="0"/>
          </a:p>
        </p:txBody>
      </p:sp>
      <p:pic>
        <p:nvPicPr>
          <p:cNvPr id="4" name="Picture 12" descr="d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3788" y="3429000"/>
            <a:ext cx="4392488" cy="2664638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Iniciativas</a:t>
            </a:r>
            <a:r>
              <a:rPr lang="en-US" dirty="0" smtClean="0"/>
              <a:t> de </a:t>
            </a:r>
            <a:r>
              <a:rPr lang="en-US" dirty="0" err="1" smtClean="0"/>
              <a:t>Modificação</a:t>
            </a:r>
            <a:r>
              <a:rPr lang="en-US" dirty="0" smtClean="0"/>
              <a:t> </a:t>
            </a:r>
            <a:r>
              <a:rPr lang="en-US" dirty="0" err="1" smtClean="0"/>
              <a:t>Regulatória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Alberta:</a:t>
            </a:r>
          </a:p>
          <a:p>
            <a:pPr lvl="1"/>
            <a:r>
              <a:rPr lang="en-US" dirty="0" err="1" smtClean="0"/>
              <a:t>Perto</a:t>
            </a:r>
            <a:r>
              <a:rPr lang="en-US" dirty="0" smtClean="0"/>
              <a:t> da </a:t>
            </a:r>
            <a:r>
              <a:rPr lang="en-US" dirty="0" err="1" smtClean="0"/>
              <a:t>conclusão</a:t>
            </a:r>
            <a:r>
              <a:rPr lang="en-US" dirty="0" smtClean="0"/>
              <a:t> da </a:t>
            </a:r>
            <a:r>
              <a:rPr lang="en-US" dirty="0" err="1" smtClean="0"/>
              <a:t>revisão</a:t>
            </a:r>
            <a:r>
              <a:rPr lang="en-US" dirty="0" smtClean="0"/>
              <a:t>/</a:t>
            </a:r>
            <a:r>
              <a:rPr lang="en-US" dirty="0" err="1" smtClean="0"/>
              <a:t>atualização</a:t>
            </a:r>
            <a:r>
              <a:rPr lang="en-US" dirty="0" smtClean="0"/>
              <a:t> da </a:t>
            </a:r>
            <a:r>
              <a:rPr lang="en-US" dirty="0" err="1" smtClean="0"/>
              <a:t>regulamentação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à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US" dirty="0" smtClean="0"/>
          </a:p>
          <a:p>
            <a:pPr lvl="1"/>
            <a:r>
              <a:rPr lang="en-US" dirty="0" err="1" smtClean="0"/>
              <a:t>Conduziu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 a </a:t>
            </a:r>
            <a:r>
              <a:rPr lang="en-US" dirty="0" err="1" smtClean="0"/>
              <a:t>legislação</a:t>
            </a:r>
            <a:r>
              <a:rPr lang="en-US" dirty="0" smtClean="0"/>
              <a:t>, </a:t>
            </a:r>
            <a:r>
              <a:rPr lang="en-US" dirty="0" err="1" smtClean="0"/>
              <a:t>códigos</a:t>
            </a:r>
            <a:r>
              <a:rPr lang="en-US" dirty="0" smtClean="0"/>
              <a:t> e </a:t>
            </a:r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 err="1" smtClean="0"/>
              <a:t>internacionais</a:t>
            </a:r>
            <a:endParaRPr lang="en-US" dirty="0" smtClean="0"/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para </a:t>
            </a:r>
            <a:r>
              <a:rPr lang="en-US" dirty="0" err="1" smtClean="0"/>
              <a:t>barragens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Alberta – </a:t>
            </a:r>
            <a:r>
              <a:rPr lang="en-US" dirty="0" err="1" smtClean="0"/>
              <a:t>referência</a:t>
            </a:r>
            <a:r>
              <a:rPr lang="en-US" dirty="0" smtClean="0"/>
              <a:t> à ACB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Melhores</a:t>
            </a:r>
            <a:r>
              <a:rPr lang="en-US" dirty="0" smtClean="0"/>
              <a:t>  </a:t>
            </a:r>
            <a:r>
              <a:rPr lang="en-US" dirty="0" err="1" smtClean="0"/>
              <a:t>Práticas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consideradas</a:t>
            </a:r>
            <a:endParaRPr lang="en-US" dirty="0" smtClean="0"/>
          </a:p>
          <a:p>
            <a:pPr lvl="1"/>
            <a:r>
              <a:rPr lang="en-US" dirty="0" err="1" smtClean="0"/>
              <a:t>Contato</a:t>
            </a:r>
            <a:r>
              <a:rPr lang="en-US" dirty="0" smtClean="0"/>
              <a:t> </a:t>
            </a:r>
            <a:r>
              <a:rPr lang="en-US" dirty="0" err="1" smtClean="0"/>
              <a:t>Javid</a:t>
            </a:r>
            <a:r>
              <a:rPr lang="en-US" dirty="0" smtClean="0"/>
              <a:t> Iqbal, </a:t>
            </a:r>
            <a:r>
              <a:rPr lang="en-US" dirty="0" err="1" smtClean="0"/>
              <a:t>Gerente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, 780-664-7437, </a:t>
            </a:r>
            <a:r>
              <a:rPr lang="en-CA" u="sng" dirty="0" smtClean="0">
                <a:hlinkClick r:id="rId2"/>
              </a:rPr>
              <a:t>Javid.Iqbal@gov.ab.ca</a:t>
            </a:r>
            <a:r>
              <a:rPr lang="en-CA" dirty="0" smtClean="0"/>
              <a:t> </a:t>
            </a:r>
            <a:endParaRPr lang="en-CA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4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-9516"/>
            <a:ext cx="9000492" cy="731838"/>
          </a:xfrm>
        </p:spPr>
        <p:txBody>
          <a:bodyPr/>
          <a:lstStyle/>
          <a:p>
            <a:r>
              <a:rPr lang="en-US" dirty="0" err="1" smtClean="0"/>
              <a:t>Iniciativas</a:t>
            </a:r>
            <a:r>
              <a:rPr lang="en-US" dirty="0" smtClean="0"/>
              <a:t> de </a:t>
            </a:r>
            <a:r>
              <a:rPr lang="en-US" dirty="0" err="1" smtClean="0"/>
              <a:t>Modificação</a:t>
            </a:r>
            <a:r>
              <a:rPr lang="en-US" dirty="0" smtClean="0"/>
              <a:t> </a:t>
            </a:r>
            <a:r>
              <a:rPr lang="en-US" dirty="0" err="1" smtClean="0"/>
              <a:t>Regulatória</a:t>
            </a:r>
            <a:r>
              <a:rPr lang="en-US" dirty="0" smtClean="0"/>
              <a:t> (</a:t>
            </a:r>
            <a:r>
              <a:rPr lang="en-US" dirty="0" err="1" smtClean="0"/>
              <a:t>continuação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Colúmbia</a:t>
            </a:r>
            <a:r>
              <a:rPr lang="en-US" dirty="0" smtClean="0"/>
              <a:t> </a:t>
            </a:r>
            <a:r>
              <a:rPr lang="en-US" dirty="0" err="1" smtClean="0"/>
              <a:t>Britânica</a:t>
            </a:r>
            <a:endParaRPr lang="en-US" dirty="0" smtClean="0"/>
          </a:p>
          <a:p>
            <a:pPr lvl="1"/>
            <a:r>
              <a:rPr lang="en-US" dirty="0" err="1" smtClean="0"/>
              <a:t>Perto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 smtClean="0"/>
              <a:t>conclusão</a:t>
            </a:r>
            <a:r>
              <a:rPr lang="en-US" dirty="0" smtClean="0"/>
              <a:t> do </a:t>
            </a:r>
            <a:r>
              <a:rPr lang="en-US" dirty="0" err="1" smtClean="0"/>
              <a:t>código</a:t>
            </a:r>
            <a:r>
              <a:rPr lang="en-US" dirty="0" smtClean="0"/>
              <a:t> de  </a:t>
            </a:r>
            <a:r>
              <a:rPr lang="en-US" dirty="0" err="1" smtClean="0"/>
              <a:t>Saúde</a:t>
            </a:r>
            <a:r>
              <a:rPr lang="en-US" dirty="0" smtClean="0"/>
              <a:t>, </a:t>
            </a:r>
            <a:r>
              <a:rPr lang="en-US" dirty="0" err="1" smtClean="0"/>
              <a:t>Segurança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Recuperação</a:t>
            </a:r>
            <a:r>
              <a:rPr lang="en-US" dirty="0" smtClean="0"/>
              <a:t> que </a:t>
            </a:r>
            <a:r>
              <a:rPr lang="en-US" dirty="0" err="1" smtClean="0"/>
              <a:t>regulamenta</a:t>
            </a:r>
            <a:r>
              <a:rPr lang="en-US" dirty="0" smtClean="0"/>
              <a:t> as </a:t>
            </a:r>
            <a:r>
              <a:rPr lang="en-US" dirty="0" err="1" smtClean="0"/>
              <a:t>barragens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Conduziu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diretrizes</a:t>
            </a:r>
            <a:r>
              <a:rPr lang="en-US" dirty="0" smtClean="0"/>
              <a:t>, </a:t>
            </a:r>
            <a:r>
              <a:rPr lang="en-US" dirty="0" err="1" smtClean="0"/>
              <a:t>legislação</a:t>
            </a:r>
            <a:r>
              <a:rPr lang="en-US" dirty="0" smtClean="0"/>
              <a:t> etc.</a:t>
            </a:r>
            <a:endParaRPr lang="en-CA" dirty="0" smtClean="0"/>
          </a:p>
          <a:p>
            <a:pPr lvl="1"/>
            <a:r>
              <a:rPr lang="en-CA" dirty="0" err="1" smtClean="0"/>
              <a:t>Criou</a:t>
            </a:r>
            <a:r>
              <a:rPr lang="en-CA" dirty="0" smtClean="0"/>
              <a:t> </a:t>
            </a:r>
            <a:r>
              <a:rPr lang="en-CA" dirty="0" err="1" smtClean="0"/>
              <a:t>definições</a:t>
            </a:r>
            <a:r>
              <a:rPr lang="en-CA" dirty="0" smtClean="0"/>
              <a:t> para BAT, BAP e </a:t>
            </a:r>
            <a:r>
              <a:rPr lang="en-CA" dirty="0" err="1" smtClean="0"/>
              <a:t>engenheiro</a:t>
            </a:r>
            <a:r>
              <a:rPr lang="en-CA" dirty="0" smtClean="0"/>
              <a:t> </a:t>
            </a:r>
            <a:r>
              <a:rPr lang="en-CA" dirty="0" err="1" smtClean="0"/>
              <a:t>estrutural</a:t>
            </a:r>
            <a:endParaRPr lang="en-CA" dirty="0" smtClean="0"/>
          </a:p>
          <a:p>
            <a:pPr lvl="1"/>
            <a:r>
              <a:rPr lang="en-US" dirty="0" err="1" smtClean="0"/>
              <a:t>Consultar</a:t>
            </a:r>
            <a:r>
              <a:rPr lang="en-US" dirty="0" smtClean="0"/>
              <a:t> as </a:t>
            </a:r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 err="1" smtClean="0"/>
              <a:t>Nacionais</a:t>
            </a:r>
            <a:r>
              <a:rPr lang="en-US" dirty="0" smtClean="0"/>
              <a:t> da ACB e  </a:t>
            </a:r>
            <a:r>
              <a:rPr lang="en-US" dirty="0" err="1" smtClean="0"/>
              <a:t>da</a:t>
            </a:r>
            <a:r>
              <a:rPr lang="en-US" dirty="0" smtClean="0"/>
              <a:t> MAC</a:t>
            </a:r>
          </a:p>
          <a:p>
            <a:pPr lvl="1"/>
            <a:r>
              <a:rPr lang="en-US" dirty="0" err="1" smtClean="0"/>
              <a:t>Contato</a:t>
            </a:r>
            <a:r>
              <a:rPr lang="en-US" dirty="0" smtClean="0"/>
              <a:t> Al Hoffman, </a:t>
            </a:r>
            <a:r>
              <a:rPr lang="en-US" dirty="0" err="1" smtClean="0"/>
              <a:t>Inspetor</a:t>
            </a:r>
            <a:r>
              <a:rPr lang="en-US" dirty="0" smtClean="0"/>
              <a:t> </a:t>
            </a:r>
            <a:r>
              <a:rPr lang="en-US" dirty="0" err="1" smtClean="0"/>
              <a:t>Chefe</a:t>
            </a:r>
            <a:r>
              <a:rPr lang="en-US" dirty="0" smtClean="0"/>
              <a:t> de Minas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6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A March 2012 Workshop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14408</TotalTime>
  <Words>1867</Words>
  <Application>Microsoft Office PowerPoint</Application>
  <PresentationFormat>Apresentação na tela (4:3)</PresentationFormat>
  <Paragraphs>277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Times New Roman</vt:lpstr>
      <vt:lpstr>CDA March 2012 Workshop</vt:lpstr>
      <vt:lpstr>Apresentação do PowerPoint</vt:lpstr>
      <vt:lpstr>Apresentação de Andy Small, Engenheiro Profissional</vt:lpstr>
      <vt:lpstr>Síntese</vt:lpstr>
      <vt:lpstr>Barragens no Canadá</vt:lpstr>
      <vt:lpstr>Regulamentação da Segurança de Barragens no Canadá</vt:lpstr>
      <vt:lpstr>Fiscalização da Segurança das Barragens no Canadá</vt:lpstr>
      <vt:lpstr>    Fiscalização de Segurança das Barragens no Canadá  (Contin.)</vt:lpstr>
      <vt:lpstr>Iniciativas de Modificação Regulatória</vt:lpstr>
      <vt:lpstr>Iniciativas de Modificação Regulatória (continuação)</vt:lpstr>
      <vt:lpstr>Associação Canadense de Barragens (ACB)</vt:lpstr>
      <vt:lpstr>Associação Canadense de Barragens (ACB)</vt:lpstr>
      <vt:lpstr>Associação Canadense de Barragens (ACB)</vt:lpstr>
      <vt:lpstr>Diretrizes da ACB para a Segurança de Barragens</vt:lpstr>
      <vt:lpstr>Boletim Técnico  da ACB sobre as Barragens de Mineração</vt:lpstr>
      <vt:lpstr>Diretrizes da ACB para a Segurança de Barragens</vt:lpstr>
      <vt:lpstr>Estrutura de Classificação de Barragens da ACB</vt:lpstr>
      <vt:lpstr>Orientação e Regulamentação da ACB</vt:lpstr>
      <vt:lpstr>Comparação com o Brasil</vt:lpstr>
      <vt:lpstr>Associação de Mineração do Canadá (MAC)</vt:lpstr>
      <vt:lpstr>Manejo de Rejeitos conforme a MAC</vt:lpstr>
      <vt:lpstr>Manejo de Rejeitos conforme a MAC (cont.)</vt:lpstr>
      <vt:lpstr>Acompanhamento do Desastre da          Barragem de Mount Polley</vt:lpstr>
      <vt:lpstr> Acompanhamento do Desastre da          Barragem de Mount Polley (continuação)</vt:lpstr>
      <vt:lpstr>Iniciativas para a segurança de barragens no Brasil</vt:lpstr>
      <vt:lpstr>Gerente de Segurança de Barragens – Equipe do Proprietário</vt:lpstr>
      <vt:lpstr>Engenheiro Estrutural</vt:lpstr>
      <vt:lpstr>Engenheiro Estrutural (continuação)</vt:lpstr>
      <vt:lpstr>Engenheiro Estrutural (continuação)</vt:lpstr>
      <vt:lpstr>Engenheiro Estrutural (continuação)</vt:lpstr>
      <vt:lpstr>Gerente de Segurança de Barragens e Engenheiro Estrutural</vt:lpstr>
      <vt:lpstr>Vistoria de Segurança de Barragens </vt:lpstr>
      <vt:lpstr>Vistoria de Segurança de Barragens (continuação)</vt:lpstr>
      <vt:lpstr>Resumo</vt:lpstr>
      <vt:lpstr>Observações finais</vt:lpstr>
    </vt:vector>
  </TitlesOfParts>
  <Company>BCHydro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craska</dc:creator>
  <cp:lastModifiedBy>Felipe Costa Geraldes</cp:lastModifiedBy>
  <cp:revision>489</cp:revision>
  <cp:lastPrinted>2015-09-15T18:53:36Z</cp:lastPrinted>
  <dcterms:created xsi:type="dcterms:W3CDTF">2011-08-02T22:04:41Z</dcterms:created>
  <dcterms:modified xsi:type="dcterms:W3CDTF">2016-04-22T21:37:10Z</dcterms:modified>
</cp:coreProperties>
</file>