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81" r:id="rId4"/>
    <p:sldId id="272" r:id="rId5"/>
    <p:sldId id="269" r:id="rId6"/>
    <p:sldId id="285" r:id="rId7"/>
    <p:sldId id="270" r:id="rId8"/>
    <p:sldId id="284" r:id="rId9"/>
    <p:sldId id="274" r:id="rId10"/>
    <p:sldId id="275" r:id="rId11"/>
    <p:sldId id="259" r:id="rId12"/>
    <p:sldId id="278" r:id="rId13"/>
    <p:sldId id="283" r:id="rId14"/>
    <p:sldId id="279" r:id="rId15"/>
    <p:sldId id="280" r:id="rId16"/>
    <p:sldId id="26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954-D963-4D7C-BBD5-DEF370407F25}" type="datetimeFigureOut">
              <a:rPr lang="pt-BR" smtClean="0"/>
              <a:t>21/09/2017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690-DD5A-4DC3-B841-41548B109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2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6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44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59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238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22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710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11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1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0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56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47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85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30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06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5D690-DD5A-4DC3-B841-41548B10956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47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150" y="1298448"/>
            <a:ext cx="2855949" cy="36994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de Acessibilidade do Senado Federal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5" name="Picture 6" descr="C:\Documents and Settings\lest\Desktop\Senado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353175"/>
            <a:ext cx="1857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de Acessibilidade do Senado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/>
              <a:t>Ato da Diretoria-Geral nº 9, de 2015.</a:t>
            </a:r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Objetivo</a:t>
            </a:r>
          </a:p>
          <a:p>
            <a:pPr algn="just"/>
            <a:r>
              <a:rPr lang="pt-BR" sz="2800" dirty="0" smtClean="0"/>
              <a:t>Promover a acessibilidade e a inclusão de pessoas com deficiência e garantir a sua participação plena e efetiva no convívio diário com a atividade pública do Senado Federal</a:t>
            </a:r>
            <a:endParaRPr lang="pt-BR" sz="2800" dirty="0"/>
          </a:p>
        </p:txBody>
      </p:sp>
      <p:pic>
        <p:nvPicPr>
          <p:cNvPr id="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Plano de Acessibilidade do Senado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Estabelecimento de metas factíveis no prazo de um ano.</a:t>
            </a:r>
          </a:p>
          <a:p>
            <a:pPr algn="just"/>
            <a:r>
              <a:rPr lang="pt-BR" sz="2800" dirty="0" smtClean="0"/>
              <a:t>Construção conjunta com as diversas unidades do Senado Federal com participação dos servidores com deficiência.</a:t>
            </a:r>
          </a:p>
          <a:p>
            <a:pPr algn="just"/>
            <a:r>
              <a:rPr lang="pt-BR" sz="2800" dirty="0" err="1" smtClean="0"/>
              <a:t>Internalização</a:t>
            </a:r>
            <a:r>
              <a:rPr lang="pt-BR" sz="2800" dirty="0" smtClean="0"/>
              <a:t> de nova cultura institucional comprometida com tratamento inclusivo e não discriminatório de todas as pessoas.</a:t>
            </a:r>
          </a:p>
          <a:p>
            <a:pPr algn="just"/>
            <a:r>
              <a:rPr lang="pt-BR" sz="2800" dirty="0" smtClean="0"/>
              <a:t>Seis eixos temáticos: infraestrutura, acesso à informação, mobilidade, gestão de pessoas, processos de contratação e acesso à educação.</a:t>
            </a:r>
          </a:p>
          <a:p>
            <a:pPr algn="just"/>
            <a:r>
              <a:rPr lang="pt-BR" sz="2800" dirty="0" smtClean="0"/>
              <a:t>Todas as ações incluídas no Plano Estratégico do Senado Federal.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6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Principais ações de cada eixo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0284" y="842789"/>
            <a:ext cx="7315200" cy="58444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b="1" dirty="0" smtClean="0"/>
              <a:t>Infraestrutura</a:t>
            </a:r>
          </a:p>
          <a:p>
            <a:pPr algn="just"/>
            <a:r>
              <a:rPr lang="pt-BR" sz="2800" dirty="0" smtClean="0"/>
              <a:t>Piso tátil e corrimãos para pessoas com deficiência visual</a:t>
            </a:r>
          </a:p>
          <a:p>
            <a:pPr algn="just"/>
            <a:r>
              <a:rPr lang="pt-BR" sz="2800" dirty="0" smtClean="0"/>
              <a:t>Adaptação de banheiros para os servidores com deficiência.</a:t>
            </a:r>
          </a:p>
          <a:p>
            <a:pPr algn="just"/>
            <a:r>
              <a:rPr lang="pt-BR" sz="2800" dirty="0" smtClean="0"/>
              <a:t>Projeto para adaptação de calçadas.</a:t>
            </a:r>
          </a:p>
          <a:p>
            <a:pPr algn="just"/>
            <a:endParaRPr lang="pt-BR" sz="2800" dirty="0" smtClean="0"/>
          </a:p>
          <a:p>
            <a:pPr algn="ctr">
              <a:buNone/>
            </a:pPr>
            <a:r>
              <a:rPr lang="pt-BR" sz="2800" b="1" dirty="0" smtClean="0"/>
              <a:t>Acesso </a:t>
            </a:r>
            <a:r>
              <a:rPr lang="pt-BR" sz="2800" b="1" dirty="0"/>
              <a:t>à</a:t>
            </a:r>
            <a:r>
              <a:rPr lang="pt-BR" sz="2800" b="1" dirty="0" smtClean="0"/>
              <a:t> informação</a:t>
            </a:r>
          </a:p>
          <a:p>
            <a:pPr algn="just"/>
            <a:r>
              <a:rPr lang="pt-BR" sz="2800" dirty="0" smtClean="0"/>
              <a:t>Acessibilidade nos portais de internet e intranet e nos sistemas corporativos</a:t>
            </a:r>
          </a:p>
          <a:p>
            <a:r>
              <a:rPr lang="pt-BR" sz="2800" dirty="0" smtClean="0"/>
              <a:t>Estudo para </a:t>
            </a:r>
            <a:r>
              <a:rPr lang="pt-BR" sz="2800" dirty="0" err="1" smtClean="0"/>
              <a:t>audiodescrição</a:t>
            </a:r>
            <a:r>
              <a:rPr lang="pt-BR" sz="2800" dirty="0" smtClean="0"/>
              <a:t> e janela de Libras na TV Senado.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Principais ações de cada eixo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9268" y="209319"/>
            <a:ext cx="7315200" cy="6477919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ctr">
              <a:buNone/>
            </a:pPr>
            <a:r>
              <a:rPr lang="pt-BR" sz="2800" b="1" dirty="0" smtClean="0"/>
              <a:t>Mobilidade</a:t>
            </a:r>
          </a:p>
          <a:p>
            <a:pPr algn="just"/>
            <a:r>
              <a:rPr lang="pt-BR" sz="2800" dirty="0" smtClean="0"/>
              <a:t>Vagas de estacionamento.</a:t>
            </a:r>
          </a:p>
          <a:p>
            <a:r>
              <a:rPr lang="pt-BR" sz="2800" dirty="0" smtClean="0"/>
              <a:t>Projeto de sinalização interna.</a:t>
            </a:r>
          </a:p>
          <a:p>
            <a:pPr>
              <a:buNone/>
            </a:pPr>
            <a:endParaRPr lang="pt-BR" sz="2800" dirty="0" smtClean="0"/>
          </a:p>
          <a:p>
            <a:pPr algn="ctr">
              <a:buNone/>
            </a:pPr>
            <a:r>
              <a:rPr lang="pt-BR" sz="2800" b="1" dirty="0" smtClean="0"/>
              <a:t>Gestão de Pessoas</a:t>
            </a:r>
          </a:p>
          <a:p>
            <a:pPr algn="just"/>
            <a:r>
              <a:rPr lang="pt-BR" sz="2800" dirty="0" smtClean="0"/>
              <a:t>Criação de programa de acompanhamento do servidor com deficiência.</a:t>
            </a:r>
          </a:p>
          <a:p>
            <a:r>
              <a:rPr lang="pt-BR" sz="2800" dirty="0" smtClean="0"/>
              <a:t>Adaptação dos coletores de ponto.</a:t>
            </a:r>
          </a:p>
          <a:p>
            <a:pPr algn="just"/>
            <a:r>
              <a:rPr lang="pt-BR" sz="2800" dirty="0" smtClean="0"/>
              <a:t>Criação de Plano de Capacitação de servidores para atendimento de pessoas com deficiência.</a:t>
            </a:r>
          </a:p>
          <a:p>
            <a:endParaRPr lang="pt-BR" dirty="0"/>
          </a:p>
        </p:txBody>
      </p:sp>
      <p:pic>
        <p:nvPicPr>
          <p:cNvPr id="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Principais ações de cada eixo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9268" y="220337"/>
            <a:ext cx="7315200" cy="64669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800" dirty="0" smtClean="0"/>
          </a:p>
          <a:p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Processos e Contratações</a:t>
            </a:r>
          </a:p>
          <a:p>
            <a:pPr algn="just"/>
            <a:r>
              <a:rPr lang="pt-BR" sz="2800" dirty="0" smtClean="0"/>
              <a:t>Cumprimento da cota para pessoas com deficiência nos contratos de terceirização (Lei nº 8.213/91, art. 93, de 2% a 5%, a partir de 200 empregados).</a:t>
            </a:r>
          </a:p>
          <a:p>
            <a:pPr algn="just"/>
            <a:r>
              <a:rPr lang="pt-BR" sz="2800" dirty="0" smtClean="0"/>
              <a:t>Adequação dos editais à preferência prevista na Lei Brasileira de Inclusão</a:t>
            </a:r>
          </a:p>
          <a:p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Acesso a educação</a:t>
            </a:r>
          </a:p>
          <a:p>
            <a:pPr algn="just"/>
            <a:r>
              <a:rPr lang="pt-BR" sz="2800" dirty="0" smtClean="0"/>
              <a:t>Adequação dos conteúdos de EAD oferecidos pelo ILB aos padrões de acessibilidade.</a:t>
            </a:r>
            <a:endParaRPr lang="pt-BR" sz="2800" b="1" dirty="0" smtClean="0"/>
          </a:p>
          <a:p>
            <a:endParaRPr lang="pt-BR" sz="2800" b="1" dirty="0" smtClean="0"/>
          </a:p>
          <a:p>
            <a:endParaRPr lang="pt-BR" sz="2800" dirty="0"/>
          </a:p>
        </p:txBody>
      </p:sp>
      <p:pic>
        <p:nvPicPr>
          <p:cNvPr id="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6209" cy="4601183"/>
          </a:xfrm>
        </p:spPr>
        <p:txBody>
          <a:bodyPr/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Nomeação de Grupo de Trabalho para monitoramento, revisão e atualização do Plano de Acessibilidade – Portaria da Diretoria-Geral nº650, de 2015.</a:t>
            </a:r>
          </a:p>
          <a:p>
            <a:pPr algn="just"/>
            <a:r>
              <a:rPr lang="pt-BR" sz="2800" dirty="0" smtClean="0"/>
              <a:t>Coordenado pelo NCAS;</a:t>
            </a:r>
          </a:p>
          <a:p>
            <a:pPr algn="just"/>
            <a:r>
              <a:rPr lang="pt-BR" sz="2800" dirty="0" smtClean="0"/>
              <a:t>Representantes do NCAS, da SINFRA, da SECOM e da SEGP;</a:t>
            </a:r>
          </a:p>
          <a:p>
            <a:r>
              <a:rPr lang="pt-BR" sz="2800" dirty="0" smtClean="0"/>
              <a:t>Representantes dos servidores com deficiência.</a:t>
            </a:r>
          </a:p>
          <a:p>
            <a:endParaRPr lang="pt-BR" dirty="0"/>
          </a:p>
        </p:txBody>
      </p:sp>
      <p:pic>
        <p:nvPicPr>
          <p:cNvPr id="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lest\Desktop\Senado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6353175"/>
            <a:ext cx="18573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50" y="1298448"/>
            <a:ext cx="2855949" cy="36994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313" y="2397512"/>
            <a:ext cx="7315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Francis Monzo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Núcleo de Coordenação de Ações Socioambientais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flvmonzo@senado.leg.br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(61) 3303-2744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Acessibilidade no Senado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Programa de Acessibilidade e Valorização da Pessoa com Deficiência (2005).</a:t>
            </a:r>
          </a:p>
          <a:p>
            <a:pPr algn="just"/>
            <a:r>
              <a:rPr lang="pt-BR" sz="2800" dirty="0" smtClean="0"/>
              <a:t>Plano de Acessibilidade e Programa Senado Inclusivo(2008).</a:t>
            </a:r>
          </a:p>
          <a:p>
            <a:pPr algn="just"/>
            <a:r>
              <a:rPr lang="pt-BR" sz="2800" dirty="0" smtClean="0"/>
              <a:t>Política de Acessibilidade do Senado Federal (ACD nº 15, de 2013).</a:t>
            </a:r>
          </a:p>
          <a:p>
            <a:pPr algn="just"/>
            <a:r>
              <a:rPr lang="pt-BR" sz="2800" dirty="0" smtClean="0"/>
              <a:t>Carta de Compromissos do Senado Federal (2015).</a:t>
            </a:r>
          </a:p>
          <a:p>
            <a:pPr algn="just"/>
            <a:r>
              <a:rPr lang="pt-BR" sz="2800" dirty="0" smtClean="0"/>
              <a:t>Plano de Acessibilidade do Senado Federal (2016).</a:t>
            </a:r>
            <a:endParaRPr lang="pt-BR" sz="2800" dirty="0"/>
          </a:p>
        </p:txBody>
      </p:sp>
      <p:pic>
        <p:nvPicPr>
          <p:cNvPr id="18434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5096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Pessoa com deficiência na sociedade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63324" y="852584"/>
            <a:ext cx="517518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Convenção dos direitos da Pessoa com Deficiência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i="1" u="sng" dirty="0" smtClean="0"/>
              <a:t>Pessoas com deficiência </a:t>
            </a:r>
            <a:r>
              <a:rPr lang="pt-BR" sz="2800" dirty="0" smtClean="0"/>
              <a:t>são aquelas que têm impedimentos de longo prazo de natureza física, mental, intelectual ou sensorial, os quais, </a:t>
            </a:r>
            <a:r>
              <a:rPr lang="pt-BR" sz="2800" b="1" i="1" u="sng" dirty="0" smtClean="0"/>
              <a:t>em interação com diversas barreiras</a:t>
            </a:r>
            <a:r>
              <a:rPr lang="pt-BR" sz="2800" dirty="0" smtClean="0"/>
              <a:t>, podem obstruir sua participação plena e efetiva na sociedade em igualdades de condições com as demais pessoas.</a:t>
            </a:r>
            <a:endParaRPr lang="pt-BR" sz="2800" dirty="0"/>
          </a:p>
        </p:txBody>
      </p:sp>
      <p:pic>
        <p:nvPicPr>
          <p:cNvPr id="6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 Brasileira de Inclusão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>barreiras urbanísticas</a:t>
            </a:r>
            <a:r>
              <a:rPr lang="pt-BR" sz="2800" dirty="0" smtClean="0"/>
              <a:t>: as existentes nas vias e nos espaços públicos e privados abertos ao público ou de uso coletivo;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barreiras arquitetônicas</a:t>
            </a:r>
            <a:r>
              <a:rPr lang="pt-BR" sz="2800" dirty="0" smtClean="0"/>
              <a:t>: as existentes nos edifícios públicos e privados;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barreiras nos transportes</a:t>
            </a:r>
            <a:r>
              <a:rPr lang="pt-BR" sz="2800" dirty="0" smtClean="0"/>
              <a:t>: as existentes nos sistemas e meios de transportes;</a:t>
            </a:r>
          </a:p>
          <a:p>
            <a:pPr algn="just">
              <a:buNone/>
            </a:pPr>
            <a:endParaRPr lang="pt-BR" sz="2800" dirty="0"/>
          </a:p>
        </p:txBody>
      </p:sp>
      <p:pic>
        <p:nvPicPr>
          <p:cNvPr id="5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 Brasileira de Inclusão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b="1" dirty="0" smtClean="0"/>
              <a:t>barreiras nas comunicações e na informação</a:t>
            </a:r>
            <a:r>
              <a:rPr lang="pt-BR" sz="2800" dirty="0" smtClean="0"/>
              <a:t>: qualquer entrave, obstáculo, atitude ou comportamento que dificulte ou impossibilite a expressão ou o recebimento de mensagens e de informações por intermédio de sistemas de comunicação e de tecnologia da informação;</a:t>
            </a:r>
            <a:endParaRPr lang="pt-BR" sz="2800" dirty="0"/>
          </a:p>
        </p:txBody>
      </p:sp>
      <p:pic>
        <p:nvPicPr>
          <p:cNvPr id="5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Lei Brasileira de Inclusão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smtClean="0"/>
              <a:t>barreiras </a:t>
            </a:r>
            <a:r>
              <a:rPr lang="pt-BR" sz="2800" b="1" dirty="0" err="1" smtClean="0"/>
              <a:t>atitudinais</a:t>
            </a:r>
            <a:r>
              <a:rPr lang="pt-BR" sz="2800" dirty="0" smtClean="0"/>
              <a:t>: atitudes ou comportamentos que impeçam ou prejudiquem a participação social da pessoa com deficiência em igualdade de condições e oportunidades com as demais pessoas;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barreiras tecnológicas</a:t>
            </a:r>
            <a:r>
              <a:rPr lang="pt-BR" sz="2800" dirty="0" smtClean="0"/>
              <a:t>: as que dificultam ou impedem o acesso da pessoa com deficiência às tecnologias;</a:t>
            </a:r>
            <a:endParaRPr lang="pt-BR" sz="2800" dirty="0"/>
          </a:p>
        </p:txBody>
      </p:sp>
      <p:pic>
        <p:nvPicPr>
          <p:cNvPr id="5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D:\USERS\flvmonzo\Downloads\Anexos_2016610\IMG_0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4901" y="376201"/>
            <a:ext cx="8527056" cy="6196328"/>
          </a:xfrm>
          <a:prstGeom prst="rect">
            <a:avLst/>
          </a:prstGeom>
          <a:noFill/>
        </p:spPr>
      </p:pic>
      <p:pic>
        <p:nvPicPr>
          <p:cNvPr id="37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pa_final_A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2033" y="223619"/>
            <a:ext cx="4696743" cy="6466854"/>
          </a:xfr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607586" y="1994053"/>
            <a:ext cx="5576881" cy="30076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 ações;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56 metas;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unidades envolvidas.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s://www12.senado.leg.br/institucional/programas/senado-inclusivo/destaques/prog-acessibilidade/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1028" y="6092328"/>
            <a:ext cx="976684" cy="7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801</TotalTime>
  <Words>653</Words>
  <Application>Microsoft Office PowerPoint</Application>
  <PresentationFormat>Widescreen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Quadro</vt:lpstr>
      <vt:lpstr>Plano de Acessibilidade do Senado Federal</vt:lpstr>
      <vt:lpstr>Acessibilidade no Senado Federal</vt:lpstr>
      <vt:lpstr>Pessoa com deficiência na sociedade</vt:lpstr>
      <vt:lpstr>Convenção dos direitos da Pessoa com Deficiência </vt:lpstr>
      <vt:lpstr>Lei Brasileira de Inclusão</vt:lpstr>
      <vt:lpstr>Lei Brasileira de Inclusão</vt:lpstr>
      <vt:lpstr>Lei Brasileira de Inclusão</vt:lpstr>
      <vt:lpstr>Apresentação do PowerPoint</vt:lpstr>
      <vt:lpstr>Apresentação do PowerPoint</vt:lpstr>
      <vt:lpstr>Plano de Acessibilidade do Senado Federal</vt:lpstr>
      <vt:lpstr>Plano de Acessibilidade do Senado Federal</vt:lpstr>
      <vt:lpstr>Principais ações de cada eixo temático</vt:lpstr>
      <vt:lpstr>Principais ações de cada eixo temático</vt:lpstr>
      <vt:lpstr>Principais ações de cada eixo temático</vt:lpstr>
      <vt:lpstr>Monitoramento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Acessibilidade do Senado Federal</dc:title>
  <dc:creator>Gustavo Ponce de Leon Soriano Lago</dc:creator>
  <cp:lastModifiedBy>Francis Lobo Botelho Vilas Monzo</cp:lastModifiedBy>
  <cp:revision>62</cp:revision>
  <cp:lastPrinted>2017-09-21T16:23:13Z</cp:lastPrinted>
  <dcterms:created xsi:type="dcterms:W3CDTF">2016-05-30T13:32:44Z</dcterms:created>
  <dcterms:modified xsi:type="dcterms:W3CDTF">2017-09-21T16:32:12Z</dcterms:modified>
</cp:coreProperties>
</file>