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44" r:id="rId2"/>
    <p:sldId id="759" r:id="rId3"/>
    <p:sldId id="772" r:id="rId4"/>
    <p:sldId id="750" r:id="rId5"/>
    <p:sldId id="752" r:id="rId6"/>
    <p:sldId id="756" r:id="rId7"/>
    <p:sldId id="762" r:id="rId8"/>
    <p:sldId id="745" r:id="rId9"/>
    <p:sldId id="746" r:id="rId10"/>
    <p:sldId id="748" r:id="rId11"/>
    <p:sldId id="764" r:id="rId12"/>
    <p:sldId id="763" r:id="rId13"/>
    <p:sldId id="771" r:id="rId14"/>
    <p:sldId id="775" r:id="rId15"/>
    <p:sldId id="774" r:id="rId16"/>
    <p:sldId id="765" r:id="rId17"/>
  </p:sldIdLst>
  <p:sldSz cx="8997950" cy="6838950"/>
  <p:notesSz cx="6797675" cy="9874250"/>
  <p:defaultTextStyle>
    <a:defPPr>
      <a:defRPr lang="en-US"/>
    </a:defPPr>
    <a:lvl1pPr marL="0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11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221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334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8444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0556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2666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4778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6889" algn="l" defTabSz="4521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00"/>
    <a:srgbClr val="5A88C4"/>
    <a:srgbClr val="F79646"/>
    <a:srgbClr val="5486C3"/>
    <a:srgbClr val="FA923A"/>
    <a:srgbClr val="6666FF"/>
    <a:srgbClr val="CC0000"/>
    <a:srgbClr val="00B8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4" autoAdjust="0"/>
    <p:restoredTop sz="94434" autoAdjust="0"/>
  </p:normalViewPr>
  <p:slideViewPr>
    <p:cSldViewPr snapToGrid="0" snapToObjects="1">
      <p:cViewPr varScale="1">
        <p:scale>
          <a:sx n="76" d="100"/>
          <a:sy n="76" d="100"/>
        </p:scale>
        <p:origin x="252" y="90"/>
      </p:cViewPr>
      <p:guideLst>
        <p:guide orient="horz" pos="2154"/>
        <p:guide pos="2835"/>
      </p:guideLst>
    </p:cSldViewPr>
  </p:slideViewPr>
  <p:outlineViewPr>
    <p:cViewPr>
      <p:scale>
        <a:sx n="33" d="100"/>
        <a:sy n="33" d="100"/>
      </p:scale>
      <p:origin x="0" y="-6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FD28-BD8C-4042-892B-98C798454D7F}" type="datetimeFigureOut">
              <a:rPr lang="pt-BR" smtClean="0"/>
              <a:pPr/>
              <a:t>12/04/2017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9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C328-58C1-4888-B0CF-0FB793C479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58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3A80-1B5F-5C40-8549-D2C287129820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741363"/>
            <a:ext cx="48720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32ED-BDEB-584E-9F47-28CCA7ACCC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111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221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334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8444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0556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2666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4778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6889" algn="l" defTabSz="452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27CB94D9-744F-49D4-88C7-0316DBD6DCEC}" type="slidenum">
              <a:rPr lang="pt-BR" altLang="pt-BR">
                <a:latin typeface="Times New Roman" pitchFamily="18" charset="0"/>
              </a:rPr>
              <a:pPr defTabSz="906463"/>
              <a:t>2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01688"/>
            <a:ext cx="5256212" cy="3995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9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ADC8119-DE8A-40D7-B084-BDE19A4C6FF9}" type="slidenum">
              <a:rPr lang="pt-BR" altLang="pt-BR">
                <a:latin typeface="Times New Roman" pitchFamily="18" charset="0"/>
              </a:rPr>
              <a:pPr defTabSz="906463"/>
              <a:t>3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1363"/>
            <a:ext cx="4872037" cy="37020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0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32ED-BDEB-584E-9F47-28CCA7ACCC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32ED-BDEB-584E-9F47-28CCA7ACCC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3613" y="741363"/>
            <a:ext cx="4872037" cy="3702050"/>
          </a:xfrm>
          <a:ln/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pt-BR" smtClean="0">
              <a:latin typeface="Arial" pitchFamily="34" charset="0"/>
            </a:endParaRPr>
          </a:p>
        </p:txBody>
      </p:sp>
      <p:sp>
        <p:nvSpPr>
          <p:cNvPr id="1269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1BCA6-2F9E-4250-9079-89044070734F}" type="slidenum">
              <a:rPr lang="pt-BR" altLang="pt-BR">
                <a:latin typeface="Times New Roman" pitchFamily="18" charset="0"/>
              </a:rPr>
              <a:pPr/>
              <a:t>16</a:t>
            </a:fld>
            <a:endParaRPr lang="pt-BR" alt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851" y="2124508"/>
            <a:ext cx="7648258" cy="1465942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701" y="3875405"/>
            <a:ext cx="6298565" cy="17477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5563-12D1-43AC-92C6-FCF6A90CB91D}" type="datetime1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A0D2-6F8C-3A4A-805D-9B3F76C661F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52EB-A1DD-4C43-8AF9-9FCCC03E8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as —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9289" y="579796"/>
            <a:ext cx="7402457" cy="3916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549"/>
              </a:lnSpc>
              <a:spcBef>
                <a:spcPts val="0"/>
              </a:spcBef>
              <a:buNone/>
              <a:defRPr sz="2600" b="1" baseline="0">
                <a:solidFill>
                  <a:srgbClr val="028948"/>
                </a:solidFill>
                <a:latin typeface="Scala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49289" y="1004116"/>
            <a:ext cx="7402457" cy="2611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rgbClr val="028948"/>
                </a:solidFill>
                <a:latin typeface="Scala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49289" y="6148178"/>
            <a:ext cx="7402457" cy="2154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>
                <a:solidFill>
                  <a:srgbClr val="81827E"/>
                </a:solidFill>
                <a:latin typeface="Scalasanspro-light"/>
                <a:cs typeface="Scalasanspro-light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1049289" y="1911507"/>
            <a:ext cx="7402457" cy="35903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67"/>
              </a:lnSpc>
              <a:spcBef>
                <a:spcPts val="0"/>
              </a:spcBef>
              <a:spcAft>
                <a:spcPts val="1606"/>
              </a:spcAft>
              <a:buNone/>
              <a:defRPr sz="2000" baseline="0">
                <a:solidFill>
                  <a:srgbClr val="81827E"/>
                </a:solidFill>
                <a:latin typeface="Scalasanspro-light"/>
                <a:cs typeface="Scalasanspro-light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elas —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12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9286" y="579795"/>
            <a:ext cx="7402457" cy="3916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94"/>
              </a:lnSpc>
              <a:spcBef>
                <a:spcPts val="0"/>
              </a:spcBef>
              <a:buNone/>
              <a:defRPr sz="2800" baseline="0">
                <a:solidFill>
                  <a:srgbClr val="028948"/>
                </a:solidFill>
                <a:latin typeface="+mn-lt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49286" y="1004116"/>
            <a:ext cx="7402457" cy="2611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028948"/>
                </a:solidFill>
                <a:latin typeface="+mn-lt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49286" y="6291794"/>
            <a:ext cx="7402457" cy="2154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rgbClr val="81827E"/>
                </a:solidFill>
                <a:latin typeface="+mn-lt"/>
                <a:cs typeface="Scalasanspro-light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1049286" y="1911507"/>
            <a:ext cx="3593426" cy="394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94"/>
              </a:lnSpc>
              <a:spcBef>
                <a:spcPts val="0"/>
              </a:spcBef>
              <a:spcAft>
                <a:spcPts val="1696"/>
              </a:spcAft>
              <a:buNone/>
              <a:defRPr sz="2100" baseline="0">
                <a:solidFill>
                  <a:srgbClr val="81827E"/>
                </a:solidFill>
                <a:latin typeface="+mn-lt"/>
                <a:cs typeface="Scalasanspro-light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858317" y="1911507"/>
            <a:ext cx="3593426" cy="394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94"/>
              </a:lnSpc>
              <a:spcBef>
                <a:spcPts val="0"/>
              </a:spcBef>
              <a:spcAft>
                <a:spcPts val="1696"/>
              </a:spcAft>
              <a:buNone/>
              <a:defRPr sz="2100" baseline="0">
                <a:solidFill>
                  <a:srgbClr val="81827E"/>
                </a:solidFill>
                <a:latin typeface="+mn-lt"/>
                <a:cs typeface="Scalasanspro-light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049286" y="1624276"/>
            <a:ext cx="3593426" cy="2872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028948"/>
                </a:solidFill>
                <a:latin typeface="+mn-lt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858317" y="1624276"/>
            <a:ext cx="3593426" cy="2872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028948"/>
                </a:solidFill>
                <a:latin typeface="+mn-lt"/>
                <a:cs typeface="Scala"/>
              </a:defRPr>
            </a:lvl1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D5D1-766F-4E36-B550-0E9C1F6B1CFF}" type="datetimeFigureOut">
              <a:rPr lang="pt-BR"/>
              <a:pPr>
                <a:defRPr/>
              </a:pPr>
              <a:t>12/04/2017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1447-B1CA-49D6-95F8-C4AE46856A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0897" y="614044"/>
            <a:ext cx="8212560" cy="5610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FontTx/>
              <a:buNone/>
              <a:defRPr sz="2908">
                <a:solidFill>
                  <a:srgbClr val="0B9446"/>
                </a:solidFill>
                <a:latin typeface="+mj-lt"/>
                <a:cs typeface="Browallia New" pitchFamily="34" charset="-34"/>
              </a:defRPr>
            </a:lvl1pPr>
          </a:lstStyle>
          <a:p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10897" y="1315402"/>
            <a:ext cx="8212560" cy="4628960"/>
          </a:xfrm>
          <a:prstGeom prst="rect">
            <a:avLst/>
          </a:prstGeom>
        </p:spPr>
        <p:txBody>
          <a:bodyPr/>
          <a:lstStyle>
            <a:lvl1pPr>
              <a:buClr>
                <a:srgbClr val="6D6E71"/>
              </a:buClr>
              <a:buSzPct val="80000"/>
              <a:buFont typeface="Arial" pitchFamily="34" charset="0"/>
              <a:buChar char="•"/>
              <a:defRPr sz="2545">
                <a:solidFill>
                  <a:srgbClr val="6D6E71"/>
                </a:solidFill>
                <a:latin typeface="+mn-lt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2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906" y="273883"/>
            <a:ext cx="8098155" cy="1139825"/>
          </a:xfrm>
          <a:prstGeom prst="rect">
            <a:avLst/>
          </a:prstGeom>
        </p:spPr>
        <p:txBody>
          <a:bodyPr vert="horz" lIns="90422" tIns="45211" rIns="90422" bIns="45211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06" y="1595764"/>
            <a:ext cx="8098155" cy="4513391"/>
          </a:xfrm>
          <a:prstGeom prst="rect">
            <a:avLst/>
          </a:prstGeom>
        </p:spPr>
        <p:txBody>
          <a:bodyPr vert="horz" lIns="90422" tIns="45211" rIns="90422" bIns="45211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97" y="6338707"/>
            <a:ext cx="2099522" cy="364111"/>
          </a:xfrm>
          <a:prstGeom prst="rect">
            <a:avLst/>
          </a:prstGeom>
        </p:spPr>
        <p:txBody>
          <a:bodyPr vert="horz" lIns="90422" tIns="45211" rIns="90422" bIns="452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7EDA-6DB1-4D75-9F4B-90861C6B2751}" type="datetime1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303" y="6338707"/>
            <a:ext cx="2849351" cy="364111"/>
          </a:xfrm>
          <a:prstGeom prst="rect">
            <a:avLst/>
          </a:prstGeom>
        </p:spPr>
        <p:txBody>
          <a:bodyPr vert="horz" lIns="90422" tIns="45211" rIns="90422" bIns="452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8535" y="6338707"/>
            <a:ext cx="2099522" cy="364111"/>
          </a:xfrm>
          <a:prstGeom prst="rect">
            <a:avLst/>
          </a:prstGeom>
        </p:spPr>
        <p:txBody>
          <a:bodyPr vert="horz" lIns="90422" tIns="45211" rIns="90422" bIns="452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0A0D2-6F8C-3A4A-805D-9B3F76C661F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 descr="ap_agronegocio_ppt_abpa-5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5" y="-8468"/>
            <a:ext cx="9059333" cy="68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4521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084" indent="-339084" algn="l" defTabSz="45211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681" indent="-282570" algn="l" defTabSz="45211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278" indent="-226056" algn="l" defTabSz="4521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89" indent="-226056" algn="l" defTabSz="45211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500" indent="-226056" algn="l" defTabSz="45211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11" indent="-226056" algn="l" defTabSz="4521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723" indent="-226056" algn="l" defTabSz="4521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833" indent="-226056" algn="l" defTabSz="4521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945" indent="-226056" algn="l" defTabSz="4521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11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21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34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44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56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66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78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89" algn="l" defTabSz="452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575734" y="2202402"/>
            <a:ext cx="8305800" cy="1077167"/>
          </a:xfrm>
          <a:prstGeom prst="rect">
            <a:avLst/>
          </a:prstGeom>
        </p:spPr>
        <p:txBody>
          <a:bodyPr wrap="square" lIns="91388" tIns="45695" rIns="91388" bIns="45695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 QUE A PROTEÍNA ANIMAL BRASILEIRA REPRESENTA PARA O MUNDO</a:t>
            </a:r>
            <a:endParaRPr lang="en-US" sz="32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200" y="152400"/>
            <a:ext cx="8424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AUDIENCIA PUBLICA DA COMISSÃO DE AGRICULTURA E REFORMA AGRARIA DO SENADO: VIGILÂNCIA SANITÁRIA BRASILEIRA E A CRISE NA CADEIA PRODUTIVA DE PROTEÍNA ANIMAL</a:t>
            </a:r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Brasília, dia 12 de abril de 2017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61067" y="4074124"/>
            <a:ext cx="61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Ariel Antonio Mendes</a:t>
            </a:r>
          </a:p>
          <a:p>
            <a:pPr algn="ctr"/>
            <a:r>
              <a:rPr lang="pt-BR" sz="2000" b="1" dirty="0" smtClean="0"/>
              <a:t>Diretor de Relações Institucionais da ABPA </a:t>
            </a:r>
            <a:endParaRPr lang="pt-BR" sz="2000" b="1" dirty="0"/>
          </a:p>
        </p:txBody>
      </p:sp>
      <p:pic>
        <p:nvPicPr>
          <p:cNvPr id="6" name="Picture 7" descr="ap_agronegocio_ppt_abpa-7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78" y="5293954"/>
            <a:ext cx="4611778" cy="8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491067" y="1449931"/>
            <a:ext cx="7992533" cy="2308274"/>
          </a:xfrm>
          <a:prstGeom prst="rect">
            <a:avLst/>
          </a:prstGeom>
        </p:spPr>
        <p:txBody>
          <a:bodyPr wrap="square" lIns="91388" tIns="45695" rIns="91388" bIns="45695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  <a:latin typeface="Tw Cen MT" panose="020B0602020104020603" pitchFamily="34" charset="0"/>
                <a:cs typeface="Arial" pitchFamily="34" charset="0"/>
              </a:rPr>
              <a:t>motivos para o sucesso da cadeia de proteína animal do Brasil</a:t>
            </a:r>
            <a:endParaRPr lang="en-US" sz="4000" b="1" dirty="0">
              <a:solidFill>
                <a:schemeClr val="tx2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566670" y="355618"/>
            <a:ext cx="8255357" cy="432893"/>
          </a:xfrm>
        </p:spPr>
        <p:txBody>
          <a:bodyPr vert="horz" wrap="square" lIns="83266" tIns="41633" rIns="83266" bIns="41633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  <a:cs typeface="Arial"/>
              </a:rPr>
              <a:t>SANIDADE!</a:t>
            </a:r>
            <a:endParaRPr lang="pt-BR" sz="3200" b="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6670" y="911986"/>
            <a:ext cx="771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Único país dos grandes produtores sem Influenza Aviária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66670" y="1730683"/>
            <a:ext cx="80164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cs typeface="Arial"/>
              </a:rPr>
              <a:t>GRÃOS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Grande produtor de milho e soja</a:t>
            </a:r>
          </a:p>
          <a:p>
            <a:endParaRPr lang="pt-BR" sz="2400" b="1" dirty="0">
              <a:solidFill>
                <a:schemeClr val="tx2"/>
              </a:solidFill>
              <a:cs typeface="Arial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cs typeface="Arial"/>
              </a:rPr>
              <a:t>SISTEMA DE INTEGRAÇÃO</a:t>
            </a:r>
            <a:endParaRPr lang="en-US" sz="3200" b="1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Mais de 90% da produção de frangos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cs typeface="Arial"/>
              </a:rPr>
              <a:t>Mais de 80% da produção de suínos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cs typeface="Arial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cs typeface="Arial"/>
              </a:rPr>
              <a:t>TECNOLOGIA PRÓPRIA</a:t>
            </a:r>
            <a:endParaRPr lang="en-US" sz="3200" b="1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Tecnologia nas áreas de produção, abate e processamento</a:t>
            </a: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cs typeface="Arial"/>
            </a:endParaRPr>
          </a:p>
          <a:p>
            <a:r>
              <a:rPr lang="en-US" sz="3200" b="1" dirty="0" smtClean="0">
                <a:cs typeface="Arial"/>
              </a:rPr>
              <a:t> </a:t>
            </a:r>
            <a:endParaRPr lang="pt-BR" sz="3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3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2"/>
          <p:cNvSpPr>
            <a:spLocks noGrp="1"/>
          </p:cNvSpPr>
          <p:nvPr>
            <p:ph type="body" sz="quarter" idx="12"/>
          </p:nvPr>
        </p:nvSpPr>
        <p:spPr>
          <a:xfrm>
            <a:off x="482003" y="408581"/>
            <a:ext cx="8255357" cy="446422"/>
          </a:xfrm>
        </p:spPr>
        <p:txBody>
          <a:bodyPr vert="horz" wrap="square" lIns="83266" tIns="41633" rIns="83266" bIns="41633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  <a:cs typeface="Arial"/>
              </a:rPr>
              <a:t>QUALIDADE!</a:t>
            </a:r>
            <a:endParaRPr lang="pt-BR" sz="3200" b="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8600" y="901105"/>
            <a:ext cx="832273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Sistema inspecionado pelo Ministério da Agricultura brasileiro e pelos 160 mercados importadores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Certificações internacionais de órgãos </a:t>
            </a:r>
            <a:r>
              <a:rPr lang="pt-BR" sz="2400" b="1" dirty="0" smtClean="0"/>
              <a:t>autônomos </a:t>
            </a:r>
            <a:r>
              <a:rPr lang="pt-BR" sz="2400" b="1" dirty="0" err="1" smtClean="0"/>
              <a:t>GlobalGap</a:t>
            </a:r>
            <a:r>
              <a:rPr lang="pt-BR" sz="2400" b="1" dirty="0"/>
              <a:t>, BRC</a:t>
            </a:r>
            <a:r>
              <a:rPr lang="pt-BR" sz="2400" dirty="0"/>
              <a:t>, </a:t>
            </a:r>
            <a:r>
              <a:rPr lang="pt-BR" sz="2400" b="1" dirty="0" smtClean="0"/>
              <a:t>TESCO</a:t>
            </a:r>
            <a:r>
              <a:rPr lang="pt-BR" sz="2400" dirty="0" smtClean="0"/>
              <a:t>, </a:t>
            </a:r>
            <a:r>
              <a:rPr lang="pt-BR" sz="2400" b="1" dirty="0" smtClean="0"/>
              <a:t>IFS</a:t>
            </a:r>
            <a:r>
              <a:rPr lang="pt-BR" sz="2400" b="1" dirty="0"/>
              <a:t>, </a:t>
            </a:r>
            <a:r>
              <a:rPr lang="pt-BR" sz="2400" b="1" dirty="0" err="1"/>
              <a:t>AloFree</a:t>
            </a:r>
            <a:r>
              <a:rPr lang="pt-BR" sz="2400" b="1" dirty="0"/>
              <a:t>, </a:t>
            </a:r>
            <a:r>
              <a:rPr lang="pt-BR" sz="2400" b="1" dirty="0" smtClean="0"/>
              <a:t>McDonald e outros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Mais de 550 missões de auditorias </a:t>
            </a:r>
            <a:endParaRPr lang="pt-BR" sz="2400" b="1" dirty="0"/>
          </a:p>
          <a:p>
            <a:pPr lvl="1"/>
            <a:r>
              <a:rPr lang="pt-BR" sz="2400" b="1" dirty="0" smtClean="0"/>
              <a:t>Mais </a:t>
            </a:r>
            <a:r>
              <a:rPr lang="pt-BR" sz="2400" b="1" dirty="0"/>
              <a:t>de 550 missões de auditorias privadas em 2016 apenas nas duas maiores empresas do setor</a:t>
            </a:r>
            <a:endParaRPr lang="pt-BR" sz="2400" dirty="0"/>
          </a:p>
          <a:p>
            <a:pPr marL="795011" lvl="1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Treinamentos constantes baseados em conceitos exigidos pelos vários mercados:</a:t>
            </a:r>
          </a:p>
          <a:p>
            <a:pPr marL="795011" lvl="1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Boas </a:t>
            </a:r>
            <a:r>
              <a:rPr lang="pt-BR" sz="2000" b="1" dirty="0"/>
              <a:t>Práticas de  Fabricação</a:t>
            </a:r>
          </a:p>
          <a:p>
            <a:pPr marL="795011" lvl="1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Analises </a:t>
            </a:r>
            <a:r>
              <a:rPr lang="pt-BR" sz="2000" b="1" dirty="0"/>
              <a:t>de Perigos e Pontos Críticos de Controle</a:t>
            </a:r>
          </a:p>
          <a:p>
            <a:pPr marL="795011" lvl="1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Rastreabilidade</a:t>
            </a:r>
            <a:endParaRPr lang="pt-BR" sz="2000" b="1" dirty="0"/>
          </a:p>
          <a:p>
            <a:pPr marL="795011" lvl="1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Programa </a:t>
            </a:r>
            <a:r>
              <a:rPr lang="pt-BR" sz="2000" b="1" dirty="0"/>
              <a:t>de Controle de Resíduos em Carnes</a:t>
            </a:r>
          </a:p>
          <a:p>
            <a:pPr marL="795011" lvl="1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26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626534" y="2474398"/>
            <a:ext cx="7992533" cy="2308274"/>
          </a:xfrm>
          <a:prstGeom prst="rect">
            <a:avLst/>
          </a:prstGeom>
        </p:spPr>
        <p:txBody>
          <a:bodyPr wrap="square" lIns="91388" tIns="45695" rIns="91388" bIns="45695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  <a:latin typeface="Tw Cen MT" panose="020B0602020104020603" pitchFamily="34" charset="0"/>
                <a:cs typeface="Arial" pitchFamily="34" charset="0"/>
              </a:rPr>
              <a:t>operação carne fraca: repercussões e consequências</a:t>
            </a:r>
            <a:endParaRPr lang="en-US" sz="4000" b="1" dirty="0">
              <a:solidFill>
                <a:schemeClr val="tx2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5717" y="573206"/>
            <a:ext cx="72742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 17 de março : Divulgação da operação e forte repercussão na imprensa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nacional e internacional e nas mídias sociais </a:t>
            </a:r>
          </a:p>
          <a:p>
            <a:r>
              <a:rPr lang="pt-BR" dirty="0" smtClean="0"/>
              <a:t>                                Posicionamento do MAPA e do Setor com esclarecimento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sobre detalhes da operação </a:t>
            </a:r>
          </a:p>
          <a:p>
            <a:r>
              <a:rPr lang="pt-BR" dirty="0" smtClean="0"/>
              <a:t>Dia 19 de março:  Presidente Michel Temer se reúne com  embaixadores </a:t>
            </a:r>
            <a:endParaRPr lang="pt-BR" dirty="0"/>
          </a:p>
          <a:p>
            <a:r>
              <a:rPr lang="pt-BR" dirty="0" smtClean="0"/>
              <a:t>Dia 20 de março : China, Coreia do Sul, Chile e União Europeia anunciam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restrições as importações </a:t>
            </a:r>
          </a:p>
          <a:p>
            <a:r>
              <a:rPr lang="pt-BR" dirty="0" smtClean="0"/>
              <a:t>Dia 21 de março: Ministro Blairo </a:t>
            </a:r>
            <a:r>
              <a:rPr lang="pt-BR" dirty="0" err="1" smtClean="0"/>
              <a:t>Magi</a:t>
            </a:r>
            <a:r>
              <a:rPr lang="pt-BR" dirty="0" smtClean="0"/>
              <a:t> visita abatedouro de aves na Lapa/PR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Outros países anunciam restrições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Posicionamento de Deputados, Senadores e Governadores</a:t>
            </a:r>
          </a:p>
          <a:p>
            <a:r>
              <a:rPr lang="pt-BR" dirty="0" smtClean="0"/>
              <a:t>Dia 23 de março: Conferencia </a:t>
            </a:r>
            <a:r>
              <a:rPr lang="pt-BR" dirty="0" err="1" smtClean="0"/>
              <a:t>telefonica</a:t>
            </a:r>
            <a:r>
              <a:rPr lang="pt-BR" dirty="0" smtClean="0"/>
              <a:t> do Ministro Blairo </a:t>
            </a:r>
            <a:r>
              <a:rPr lang="pt-BR" dirty="0" err="1" smtClean="0"/>
              <a:t>Magi</a:t>
            </a:r>
            <a:r>
              <a:rPr lang="pt-BR" dirty="0" smtClean="0"/>
              <a:t> com        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imprensa internacional </a:t>
            </a:r>
          </a:p>
          <a:p>
            <a:r>
              <a:rPr lang="pt-BR" dirty="0" smtClean="0"/>
              <a:t>Dia 25 de março: China, Chile e Egito reabrem mercado</a:t>
            </a:r>
          </a:p>
          <a:p>
            <a:r>
              <a:rPr lang="pt-BR" dirty="0" smtClean="0"/>
              <a:t>Dia 26 de março : Hong Kong e Barbados reabrem mercado</a:t>
            </a:r>
          </a:p>
          <a:p>
            <a:r>
              <a:rPr lang="pt-BR" dirty="0" smtClean="0"/>
              <a:t>                                Ministro Blairo </a:t>
            </a:r>
            <a:r>
              <a:rPr lang="pt-BR" dirty="0" err="1" smtClean="0"/>
              <a:t>Magi</a:t>
            </a:r>
            <a:r>
              <a:rPr lang="pt-BR" dirty="0" smtClean="0"/>
              <a:t> se </a:t>
            </a:r>
            <a:r>
              <a:rPr lang="pt-BR" dirty="0" err="1" smtClean="0"/>
              <a:t>reune</a:t>
            </a:r>
            <a:r>
              <a:rPr lang="pt-BR" dirty="0" smtClean="0"/>
              <a:t> com </a:t>
            </a:r>
            <a:r>
              <a:rPr lang="pt-BR" dirty="0" err="1" smtClean="0"/>
              <a:t>Comissario</a:t>
            </a:r>
            <a:r>
              <a:rPr lang="pt-BR" dirty="0" smtClean="0"/>
              <a:t> Europeu</a:t>
            </a:r>
          </a:p>
          <a:p>
            <a:r>
              <a:rPr lang="pt-BR" dirty="0" smtClean="0"/>
              <a:t>Dia 27 de março: MAPA interdita mais </a:t>
            </a:r>
            <a:r>
              <a:rPr lang="pt-BR" dirty="0" err="1" smtClean="0"/>
              <a:t>tres</a:t>
            </a:r>
            <a:r>
              <a:rPr lang="pt-BR" dirty="0" smtClean="0"/>
              <a:t> plantas</a:t>
            </a:r>
          </a:p>
          <a:p>
            <a:r>
              <a:rPr lang="pt-BR" dirty="0" smtClean="0"/>
              <a:t>Dia 28 de março: </a:t>
            </a:r>
            <a:r>
              <a:rPr lang="pt-BR" dirty="0" err="1" smtClean="0"/>
              <a:t>Audiencia</a:t>
            </a:r>
            <a:r>
              <a:rPr lang="pt-BR" dirty="0" smtClean="0"/>
              <a:t> publica na CRA</a:t>
            </a:r>
          </a:p>
          <a:p>
            <a:r>
              <a:rPr lang="pt-BR" dirty="0" smtClean="0"/>
              <a:t>Dia 29 de março: Ministro Blairo </a:t>
            </a:r>
            <a:r>
              <a:rPr lang="pt-BR" dirty="0" err="1" smtClean="0"/>
              <a:t>Magi</a:t>
            </a:r>
            <a:r>
              <a:rPr lang="pt-BR" dirty="0" smtClean="0"/>
              <a:t> e presidente Michel Temer assinam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novo RIISPOA </a:t>
            </a:r>
          </a:p>
          <a:p>
            <a:r>
              <a:rPr lang="pt-BR" dirty="0" smtClean="0"/>
              <a:t>Dia 11 de abril:    México reabre mercado</a:t>
            </a:r>
          </a:p>
          <a:p>
            <a:r>
              <a:rPr lang="pt-BR" dirty="0" smtClean="0"/>
              <a:t>Hoje:                     Apenas poucos mercados da </a:t>
            </a:r>
            <a:r>
              <a:rPr lang="pt-BR" dirty="0"/>
              <a:t>Á</a:t>
            </a:r>
            <a:r>
              <a:rPr lang="pt-BR" dirty="0" smtClean="0"/>
              <a:t>frica e Caribe fechados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626534" y="316992"/>
            <a:ext cx="7992533" cy="584725"/>
          </a:xfrm>
          <a:prstGeom prst="rect">
            <a:avLst/>
          </a:prstGeom>
        </p:spPr>
        <p:txBody>
          <a:bodyPr wrap="square" lIns="91388" tIns="45695" rIns="91388" bIns="45695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Tarefas de Curto e Médio Prazo</a:t>
            </a:r>
            <a:endParaRPr lang="en-US" sz="32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6534" y="1438656"/>
            <a:ext cx="8188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cs typeface="Arial" pitchFamily="34" charset="0"/>
              </a:rPr>
              <a:t>Reforçar</a:t>
            </a:r>
            <a:r>
              <a:rPr lang="en-US" sz="2400" dirty="0" smtClean="0">
                <a:cs typeface="Arial" pitchFamily="34" charset="0"/>
              </a:rPr>
              <a:t> a </a:t>
            </a:r>
            <a:r>
              <a:rPr lang="en-US" sz="2400" dirty="0" err="1" smtClean="0">
                <a:cs typeface="Arial" pitchFamily="34" charset="0"/>
              </a:rPr>
              <a:t>comunicação</a:t>
            </a:r>
            <a:r>
              <a:rPr lang="en-US" sz="2400" dirty="0" smtClean="0">
                <a:cs typeface="Arial" pitchFamily="34" charset="0"/>
              </a:rPr>
              <a:t> no </a:t>
            </a:r>
            <a:r>
              <a:rPr lang="en-US" sz="2400" dirty="0" err="1" smtClean="0">
                <a:cs typeface="Arial" pitchFamily="34" charset="0"/>
              </a:rPr>
              <a:t>mercado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interno</a:t>
            </a:r>
            <a:r>
              <a:rPr lang="en-US" sz="2400" dirty="0" smtClean="0">
                <a:cs typeface="Arial" pitchFamily="34" charset="0"/>
              </a:rPr>
              <a:t> junto a </a:t>
            </a:r>
            <a:r>
              <a:rPr lang="en-US" sz="2400" dirty="0" err="1" smtClean="0">
                <a:cs typeface="Arial" pitchFamily="34" charset="0"/>
              </a:rPr>
              <a:t>imprensa</a:t>
            </a:r>
            <a:r>
              <a:rPr lang="en-US" sz="2400" dirty="0" smtClean="0">
                <a:cs typeface="Arial" pitchFamily="34" charset="0"/>
              </a:rPr>
              <a:t> e </a:t>
            </a:r>
            <a:r>
              <a:rPr lang="en-US" sz="2400" dirty="0" err="1" smtClean="0">
                <a:cs typeface="Arial" pitchFamily="34" charset="0"/>
              </a:rPr>
              <a:t>ao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consumidor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n-US" sz="2400" dirty="0" err="1" smtClean="0">
                <a:cs typeface="Arial" pitchFamily="34" charset="0"/>
              </a:rPr>
              <a:t>governo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congresso</a:t>
            </a:r>
            <a:r>
              <a:rPr lang="en-US" sz="2400" dirty="0" smtClean="0">
                <a:cs typeface="Arial" pitchFamily="34" charset="0"/>
              </a:rPr>
              <a:t> e </a:t>
            </a:r>
            <a:r>
              <a:rPr lang="en-US" sz="2400" dirty="0" err="1" smtClean="0">
                <a:cs typeface="Arial" pitchFamily="34" charset="0"/>
              </a:rPr>
              <a:t>entidades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representativas</a:t>
            </a:r>
            <a:r>
              <a:rPr lang="en-US" sz="2400" dirty="0" smtClean="0">
                <a:cs typeface="Arial" pitchFamily="34" charset="0"/>
              </a:rPr>
              <a:t> do </a:t>
            </a:r>
            <a:r>
              <a:rPr lang="en-US" sz="2400" dirty="0" err="1" smtClean="0">
                <a:cs typeface="Arial" pitchFamily="34" charset="0"/>
              </a:rPr>
              <a:t>setor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produtivo</a:t>
            </a:r>
            <a:r>
              <a:rPr lang="en-US" sz="2400" dirty="0" smtClean="0">
                <a:cs typeface="Arial" pitchFamily="34" charset="0"/>
              </a:rPr>
              <a:t>) com </a:t>
            </a:r>
            <a:r>
              <a:rPr lang="en-US" sz="2400" dirty="0" err="1" smtClean="0">
                <a:cs typeface="Arial" pitchFamily="34" charset="0"/>
              </a:rPr>
              <a:t>esclarecimentos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sobre</a:t>
            </a:r>
            <a:r>
              <a:rPr lang="en-US" sz="2400" dirty="0" smtClean="0">
                <a:cs typeface="Arial" pitchFamily="34" charset="0"/>
              </a:rPr>
              <a:t> a </a:t>
            </a:r>
            <a:r>
              <a:rPr lang="en-US" sz="2400" dirty="0" err="1" smtClean="0">
                <a:cs typeface="Arial" pitchFamily="34" charset="0"/>
              </a:rPr>
              <a:t>qualidade</a:t>
            </a:r>
            <a:r>
              <a:rPr lang="en-US" sz="2400" dirty="0" smtClean="0">
                <a:cs typeface="Arial" pitchFamily="34" charset="0"/>
              </a:rPr>
              <a:t> da carne </a:t>
            </a:r>
            <a:r>
              <a:rPr lang="en-US" sz="2400" dirty="0" err="1" smtClean="0">
                <a:cs typeface="Arial" pitchFamily="34" charset="0"/>
              </a:rPr>
              <a:t>brasileira</a:t>
            </a:r>
            <a:r>
              <a:rPr lang="en-US" sz="2400" dirty="0" smtClean="0">
                <a:cs typeface="Arial" pitchFamily="34" charset="0"/>
              </a:rPr>
              <a:t> e </a:t>
            </a:r>
            <a:r>
              <a:rPr lang="en-US" sz="2400" dirty="0" err="1" smtClean="0">
                <a:cs typeface="Arial" pitchFamily="34" charset="0"/>
              </a:rPr>
              <a:t>sobre</a:t>
            </a:r>
            <a:r>
              <a:rPr lang="en-US" sz="2400" dirty="0" smtClean="0">
                <a:cs typeface="Arial" pitchFamily="34" charset="0"/>
              </a:rPr>
              <a:t> a </a:t>
            </a:r>
            <a:r>
              <a:rPr lang="en-US" sz="2400" dirty="0" err="1" smtClean="0">
                <a:cs typeface="Arial" pitchFamily="34" charset="0"/>
              </a:rPr>
              <a:t>robustez</a:t>
            </a:r>
            <a:r>
              <a:rPr lang="en-US" sz="2400" dirty="0" smtClean="0">
                <a:cs typeface="Arial" pitchFamily="34" charset="0"/>
              </a:rPr>
              <a:t> do </a:t>
            </a:r>
            <a:r>
              <a:rPr lang="en-US" sz="2400" dirty="0" err="1" smtClean="0">
                <a:cs typeface="Arial" pitchFamily="34" charset="0"/>
              </a:rPr>
              <a:t>sistema</a:t>
            </a:r>
            <a:r>
              <a:rPr lang="en-US" sz="2400" dirty="0" smtClean="0">
                <a:cs typeface="Arial" pitchFamily="34" charset="0"/>
              </a:rPr>
              <a:t> de </a:t>
            </a:r>
            <a:r>
              <a:rPr lang="en-US" sz="2400" dirty="0" err="1" smtClean="0">
                <a:cs typeface="Arial" pitchFamily="34" charset="0"/>
              </a:rPr>
              <a:t>fiscalização</a:t>
            </a:r>
            <a:r>
              <a:rPr lang="en-US" sz="2400" dirty="0" smtClean="0">
                <a:cs typeface="Arial" pitchFamily="34" charset="0"/>
              </a:rPr>
              <a:t> do MAPA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Dar </a:t>
            </a:r>
            <a:r>
              <a:rPr lang="en-US" sz="2400" dirty="0" err="1" smtClean="0">
                <a:cs typeface="Arial" pitchFamily="34" charset="0"/>
              </a:rPr>
              <a:t>continuidade</a:t>
            </a:r>
            <a:r>
              <a:rPr lang="en-US" sz="2400" dirty="0" smtClean="0">
                <a:cs typeface="Arial" pitchFamily="34" charset="0"/>
              </a:rPr>
              <a:t> as </a:t>
            </a:r>
            <a:r>
              <a:rPr lang="en-US" sz="2400" dirty="0" err="1" smtClean="0">
                <a:cs typeface="Arial" pitchFamily="34" charset="0"/>
              </a:rPr>
              <a:t>ações</a:t>
            </a:r>
            <a:r>
              <a:rPr lang="en-US" sz="2400" dirty="0" smtClean="0">
                <a:cs typeface="Arial" pitchFamily="34" charset="0"/>
              </a:rPr>
              <a:t> de </a:t>
            </a:r>
            <a:r>
              <a:rPr lang="en-US" sz="2400" dirty="0" err="1" smtClean="0">
                <a:cs typeface="Arial" pitchFamily="34" charset="0"/>
              </a:rPr>
              <a:t>esclarecimento</a:t>
            </a:r>
            <a:r>
              <a:rPr lang="en-US" sz="2400" dirty="0" smtClean="0">
                <a:cs typeface="Arial" pitchFamily="34" charset="0"/>
              </a:rPr>
              <a:t>  </a:t>
            </a:r>
            <a:r>
              <a:rPr lang="en-US" sz="2400" dirty="0" err="1" smtClean="0">
                <a:cs typeface="Arial" pitchFamily="34" charset="0"/>
              </a:rPr>
              <a:t>aos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mercados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importadores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feitas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pelo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Governo</a:t>
            </a:r>
            <a:r>
              <a:rPr lang="en-US" sz="2400" dirty="0" smtClean="0">
                <a:cs typeface="Arial" pitchFamily="34" charset="0"/>
              </a:rPr>
              <a:t> (MAPA, MDIC, MRE e APEX) e </a:t>
            </a:r>
            <a:r>
              <a:rPr lang="en-US" sz="2400" dirty="0" err="1" smtClean="0">
                <a:cs typeface="Arial" pitchFamily="34" charset="0"/>
              </a:rPr>
              <a:t>pelo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Setor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Privado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n-US" sz="2400" dirty="0" err="1" smtClean="0">
                <a:cs typeface="Arial" pitchFamily="34" charset="0"/>
              </a:rPr>
              <a:t>entidades</a:t>
            </a:r>
            <a:r>
              <a:rPr lang="en-US" sz="2400" dirty="0" smtClean="0">
                <a:cs typeface="Arial" pitchFamily="34" charset="0"/>
              </a:rPr>
              <a:t> do </a:t>
            </a:r>
            <a:r>
              <a:rPr lang="en-US" sz="2400" dirty="0" err="1" smtClean="0">
                <a:cs typeface="Arial" pitchFamily="34" charset="0"/>
              </a:rPr>
              <a:t>setor</a:t>
            </a:r>
            <a:r>
              <a:rPr lang="en-US" sz="2400" dirty="0" smtClean="0">
                <a:cs typeface="Arial" pitchFamily="34" charset="0"/>
              </a:rPr>
              <a:t> e da </a:t>
            </a:r>
            <a:r>
              <a:rPr lang="en-US" sz="2400" dirty="0" err="1" smtClean="0">
                <a:cs typeface="Arial" pitchFamily="34" charset="0"/>
              </a:rPr>
              <a:t>cadeia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produtiva</a:t>
            </a:r>
            <a:r>
              <a:rPr lang="en-US" sz="2400" dirty="0" smtClean="0">
                <a:cs typeface="Arial" pitchFamily="34" charset="0"/>
              </a:rPr>
              <a:t>)	</a:t>
            </a:r>
          </a:p>
          <a:p>
            <a:r>
              <a:rPr lang="en-US" sz="2400" dirty="0" smtClean="0">
                <a:cs typeface="Arial" pitchFamily="34" charset="0"/>
              </a:rPr>
              <a:t> </a:t>
            </a:r>
            <a:endParaRPr 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Text Box 2"/>
          <p:cNvSpPr txBox="1">
            <a:spLocks noChangeArrowheads="1"/>
          </p:cNvSpPr>
          <p:nvPr/>
        </p:nvSpPr>
        <p:spPr bwMode="auto">
          <a:xfrm>
            <a:off x="1168485" y="1553013"/>
            <a:ext cx="6748463" cy="21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5240" rIns="90479" bIns="45240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CO" sz="4000" b="1" dirty="0" smtClean="0">
                <a:solidFill>
                  <a:schemeClr val="tx2"/>
                </a:solidFill>
              </a:rPr>
              <a:t>OBRIGADO</a:t>
            </a:r>
            <a:endParaRPr lang="pt-BR" sz="4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 ariel.mendes@abpa-br.org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defRPr/>
            </a:pPr>
            <a:r>
              <a:rPr lang="pt-BR" altLang="pt-BR" sz="3200" b="1" dirty="0">
                <a:solidFill>
                  <a:schemeClr val="tx2"/>
                </a:solidFill>
              </a:rPr>
              <a:t> </a:t>
            </a:r>
            <a:r>
              <a:rPr lang="pt-BR" altLang="pt-BR" sz="3200" b="1" dirty="0" smtClean="0">
                <a:solidFill>
                  <a:schemeClr val="tx2"/>
                </a:solidFill>
              </a:rPr>
              <a:t>(11</a:t>
            </a:r>
            <a:r>
              <a:rPr lang="pt-BR" altLang="pt-BR" sz="3200" b="1" dirty="0">
                <a:solidFill>
                  <a:schemeClr val="tx2"/>
                </a:solidFill>
              </a:rPr>
              <a:t>) 3095-3120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813878" y="1553013"/>
            <a:ext cx="7198360" cy="2153003"/>
          </a:xfrm>
          <a:prstGeom prst="rect">
            <a:avLst/>
          </a:prstGeom>
          <a:noFill/>
          <a:ln w="76200" cmpd="tri">
            <a:solidFill>
              <a:srgbClr val="003300"/>
            </a:solidFill>
            <a:miter lim="800000"/>
            <a:headEnd/>
            <a:tailEnd/>
          </a:ln>
        </p:spPr>
        <p:txBody>
          <a:bodyPr wrap="none" lIns="90479" tIns="45240" rIns="90479" bIns="45240" anchor="ctr"/>
          <a:lstStyle/>
          <a:p>
            <a:pPr algn="ctr" eaLnBrk="1" hangingPunct="1"/>
            <a:endParaRPr lang="en-US" altLang="pt-BR" sz="5300" dirty="0">
              <a:solidFill>
                <a:srgbClr val="FFFF66"/>
              </a:solidFill>
            </a:endParaRP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8" y="4945576"/>
            <a:ext cx="4613011" cy="8263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1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9647" y="143087"/>
            <a:ext cx="8908303" cy="10917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79" tIns="45240" rIns="90479" bIns="452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Evolução da Produção de </a:t>
            </a:r>
            <a:r>
              <a:rPr lang="pt-BR" altLang="pt-BR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Carnes Brasil </a:t>
            </a:r>
            <a:r>
              <a:rPr lang="pt-BR" altLang="pt-BR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(milhões de toneladas) </a:t>
            </a:r>
            <a:endParaRPr lang="es-ES_tradnl" altLang="pt-BR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265896" y="1590920"/>
          <a:ext cx="6539183" cy="4174198"/>
        </p:xfrm>
        <a:graphic>
          <a:graphicData uri="http://schemas.openxmlformats.org/drawingml/2006/table">
            <a:tbl>
              <a:tblPr/>
              <a:tblGrid>
                <a:gridCol w="630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3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04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FRANGO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BOI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SUINO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FRANGO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1970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7,78%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1975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16,19%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5655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21,57%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1985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6154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24,05%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1995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11889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34,07%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14717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2217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40,63%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21324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9666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41,97%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24833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12230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9365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3238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49,25%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25956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12300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10227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47,39%</a:t>
                      </a: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49,88%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0" marR="7030" marT="7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12900*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3700*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50,03%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1833" name="CaixaDeTexto 2"/>
          <p:cNvSpPr txBox="1">
            <a:spLocks noChangeArrowheads="1"/>
          </p:cNvSpPr>
          <p:nvPr/>
        </p:nvSpPr>
        <p:spPr bwMode="auto">
          <a:xfrm>
            <a:off x="1198079" y="5927718"/>
            <a:ext cx="2550982" cy="399140"/>
          </a:xfrm>
          <a:prstGeom prst="rect">
            <a:avLst/>
          </a:prstGeom>
          <a:noFill/>
          <a:ln>
            <a:noFill/>
          </a:ln>
          <a:extLst/>
        </p:spPr>
        <p:txBody>
          <a:bodyPr lIns="90479" tIns="45240" rIns="90479" bIns="452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dirty="0" smtClean="0"/>
              <a:t>* Estimado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dirty="0" smtClean="0"/>
              <a:t>Fonte</a:t>
            </a:r>
            <a:r>
              <a:rPr lang="pt-BR" altLang="pt-BR" sz="1000" dirty="0"/>
              <a:t>: ABPA e </a:t>
            </a:r>
            <a:r>
              <a:rPr lang="pt-BR" altLang="pt-BR" sz="1000" dirty="0" smtClean="0"/>
              <a:t>ABIEC</a:t>
            </a:r>
            <a:endParaRPr lang="pt-BR" altLang="pt-BR" sz="1000" dirty="0"/>
          </a:p>
        </p:txBody>
      </p:sp>
    </p:spTree>
    <p:extLst>
      <p:ext uri="{BB962C8B-B14F-4D97-AF65-F5344CB8AC3E}">
        <p14:creationId xmlns:p14="http://schemas.microsoft.com/office/powerpoint/2010/main" val="37764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76524" y="188389"/>
            <a:ext cx="8644905" cy="1076249"/>
          </a:xfrm>
          <a:prstGeom prst="rect">
            <a:avLst/>
          </a:prstGeom>
          <a:noFill/>
          <a:ln>
            <a:noFill/>
          </a:ln>
          <a:extLst/>
        </p:spPr>
        <p:txBody>
          <a:bodyPr lIns="90479" tIns="45240" rIns="90479" bIns="452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Evolução da Produção de Carnes no Brasil (milhões de toneladas) </a:t>
            </a:r>
            <a:endParaRPr lang="es-ES_tradnl" altLang="pt-BR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18678" y="6327613"/>
            <a:ext cx="2764995" cy="2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3" tIns="47853" rIns="95703" bIns="47853">
            <a:spAutoFit/>
          </a:bodyPr>
          <a:lstStyle/>
          <a:p>
            <a:r>
              <a:rPr lang="en-US" altLang="pt-BR" sz="1100" dirty="0" err="1">
                <a:cs typeface="Arial" pitchFamily="34" charset="0"/>
              </a:rPr>
              <a:t>Fonte</a:t>
            </a:r>
            <a:r>
              <a:rPr lang="en-US" altLang="pt-BR" sz="1100" dirty="0">
                <a:cs typeface="Arial" pitchFamily="34" charset="0"/>
              </a:rPr>
              <a:t>: ABPA, USDA 2015</a:t>
            </a:r>
          </a:p>
        </p:txBody>
      </p:sp>
      <p:graphicFrame>
        <p:nvGraphicFramePr>
          <p:cNvPr id="1843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153462"/>
              </p:ext>
            </p:extLst>
          </p:nvPr>
        </p:nvGraphicFramePr>
        <p:xfrm>
          <a:off x="449263" y="1152525"/>
          <a:ext cx="7977187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5" imgW="8105887" imgH="5257840" progId="Excel.Sheet.8">
                  <p:embed/>
                </p:oleObj>
              </mc:Choice>
              <mc:Fallback>
                <p:oleObj name="Worksheet" r:id="rId5" imgW="8105887" imgH="525784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152525"/>
                        <a:ext cx="7977187" cy="524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046446" y="26445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9182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00078" y="430179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3700*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24874" y="146271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12900*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6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753531" y="1011615"/>
            <a:ext cx="89979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        Em 40 anos</a:t>
            </a:r>
            <a:endParaRPr lang="pt-BR" sz="3600" dirty="0" smtClean="0">
              <a:solidFill>
                <a:schemeClr val="tx2"/>
              </a:solidFill>
            </a:endParaRPr>
          </a:p>
          <a:p>
            <a:endParaRPr lang="pt-BR" sz="2400" b="1" dirty="0"/>
          </a:p>
          <a:p>
            <a:r>
              <a:rPr lang="pt-BR" sz="2400" dirty="0" smtClean="0">
                <a:solidFill>
                  <a:srgbClr val="008000"/>
                </a:solidFill>
              </a:rPr>
              <a:t>            </a:t>
            </a:r>
            <a:r>
              <a:rPr lang="pt-BR" sz="2400" b="1" dirty="0" smtClean="0">
                <a:solidFill>
                  <a:srgbClr val="008000"/>
                </a:solidFill>
              </a:rPr>
              <a:t>60 milhões de toneladas </a:t>
            </a:r>
            <a:r>
              <a:rPr lang="pt-BR" sz="2400" b="1" dirty="0" smtClean="0">
                <a:solidFill>
                  <a:schemeClr val="tx2"/>
                </a:solidFill>
              </a:rPr>
              <a:t>exportadas</a:t>
            </a:r>
          </a:p>
          <a:p>
            <a:r>
              <a:rPr lang="pt-BR" sz="2400" b="1" dirty="0" smtClean="0">
                <a:solidFill>
                  <a:srgbClr val="008000"/>
                </a:solidFill>
              </a:rPr>
              <a:t>            US$ 94 bilhões</a:t>
            </a:r>
            <a:r>
              <a:rPr lang="pt-BR" sz="2400" b="1" dirty="0" smtClean="0">
                <a:solidFill>
                  <a:schemeClr val="tx2"/>
                </a:solidFill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e</a:t>
            </a:r>
            <a:r>
              <a:rPr lang="pt-BR" sz="2400" b="1" dirty="0" smtClean="0">
                <a:solidFill>
                  <a:schemeClr val="tx2"/>
                </a:solidFill>
              </a:rPr>
              <a:t>m receita! </a:t>
            </a:r>
          </a:p>
          <a:p>
            <a:r>
              <a:rPr lang="pt-BR" sz="2400" b="1" dirty="0" smtClean="0">
                <a:solidFill>
                  <a:srgbClr val="008000"/>
                </a:solidFill>
              </a:rPr>
              <a:t>            2,4 milhões</a:t>
            </a: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rgbClr val="008000"/>
                </a:solidFill>
              </a:rPr>
              <a:t>contêineres</a:t>
            </a:r>
            <a:r>
              <a:rPr lang="pt-BR" sz="2400" dirty="0" smtClean="0">
                <a:solidFill>
                  <a:srgbClr val="008000"/>
                </a:solidFill>
              </a:rPr>
              <a:t> </a:t>
            </a:r>
            <a:r>
              <a:rPr lang="pt-BR" sz="2400" b="1" dirty="0" smtClean="0">
                <a:solidFill>
                  <a:srgbClr val="008000"/>
                </a:solidFill>
              </a:rPr>
              <a:t>para</a:t>
            </a: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rgbClr val="008000"/>
                </a:solidFill>
              </a:rPr>
              <a:t>203 países</a:t>
            </a:r>
          </a:p>
          <a:p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428" y="150650"/>
            <a:ext cx="880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A Carne de Frango do Brasil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428" y="3361244"/>
            <a:ext cx="83247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8000"/>
                </a:solidFill>
              </a:rPr>
              <a:t>Desde 2005, o maior exportador mundial de carne de frango</a:t>
            </a:r>
          </a:p>
          <a:p>
            <a:endParaRPr lang="pt-BR" sz="24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4,38 </a:t>
            </a:r>
            <a:r>
              <a:rPr lang="pt-BR" sz="2400" b="1" dirty="0">
                <a:solidFill>
                  <a:schemeClr val="tx2"/>
                </a:solidFill>
              </a:rPr>
              <a:t>milhões de toneladas exportadas em 2016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37% das exportações mundiais</a:t>
            </a:r>
          </a:p>
          <a:p>
            <a:endParaRPr lang="pt-BR" sz="3600" dirty="0">
              <a:solidFill>
                <a:schemeClr val="tx2"/>
              </a:solidFill>
            </a:endParaRPr>
          </a:p>
          <a:p>
            <a:pPr algn="ctr"/>
            <a:endParaRPr lang="pt-BR" sz="3600" dirty="0">
              <a:solidFill>
                <a:srgbClr val="008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58" y="64200"/>
            <a:ext cx="3017842" cy="18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7428" y="23650"/>
            <a:ext cx="880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       A Carne Suína do Brasil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09183" y="1693988"/>
            <a:ext cx="9107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        Em 40 anos</a:t>
            </a:r>
          </a:p>
          <a:p>
            <a:r>
              <a:rPr lang="pt-BR" sz="3200" dirty="0" smtClean="0"/>
              <a:t>         </a:t>
            </a:r>
            <a:r>
              <a:rPr lang="pt-BR" sz="2400" b="1" dirty="0" smtClean="0">
                <a:solidFill>
                  <a:srgbClr val="008000"/>
                </a:solidFill>
              </a:rPr>
              <a:t>9,3 milhões de ton</a:t>
            </a:r>
            <a:r>
              <a:rPr lang="pt-BR" sz="2400" dirty="0" smtClean="0">
                <a:solidFill>
                  <a:srgbClr val="008000"/>
                </a:solidFill>
              </a:rPr>
              <a:t>eladas </a:t>
            </a:r>
            <a:r>
              <a:rPr lang="pt-BR" sz="2400" dirty="0" smtClean="0"/>
              <a:t> exportadas</a:t>
            </a:r>
          </a:p>
          <a:p>
            <a:r>
              <a:rPr lang="pt-BR" sz="2400" b="1" dirty="0" smtClean="0">
                <a:solidFill>
                  <a:srgbClr val="008000"/>
                </a:solidFill>
              </a:rPr>
              <a:t>           US$ 19,3 bilhões</a:t>
            </a:r>
            <a:r>
              <a:rPr lang="pt-BR" sz="2400" dirty="0" smtClean="0"/>
              <a:t> em receitas</a:t>
            </a:r>
          </a:p>
          <a:p>
            <a:r>
              <a:rPr lang="pt-BR" sz="2400" b="1" dirty="0" smtClean="0">
                <a:solidFill>
                  <a:srgbClr val="008000"/>
                </a:solidFill>
              </a:rPr>
              <a:t>            369 mil</a:t>
            </a:r>
            <a:r>
              <a:rPr lang="pt-BR" sz="2400" dirty="0" smtClean="0"/>
              <a:t> contêineres para </a:t>
            </a:r>
            <a:r>
              <a:rPr lang="pt-BR" sz="2400" b="1" dirty="0" smtClean="0">
                <a:solidFill>
                  <a:srgbClr val="008000"/>
                </a:solidFill>
              </a:rPr>
              <a:t>120 países</a:t>
            </a:r>
          </a:p>
          <a:p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97428" y="4501174"/>
            <a:ext cx="84552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8000"/>
                </a:solidFill>
              </a:rPr>
              <a:t>Quarto</a:t>
            </a:r>
            <a:r>
              <a:rPr lang="pt-BR" sz="3600" b="1" dirty="0" smtClean="0">
                <a:solidFill>
                  <a:srgbClr val="00B050"/>
                </a:solidFill>
              </a:rPr>
              <a:t> </a:t>
            </a:r>
            <a:r>
              <a:rPr lang="pt-BR" sz="3600" b="1" dirty="0" smtClean="0">
                <a:solidFill>
                  <a:srgbClr val="008000"/>
                </a:solidFill>
              </a:rPr>
              <a:t>maior exportador mundial de carne suína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730 mil </a:t>
            </a:r>
            <a:r>
              <a:rPr lang="pt-BR" sz="2400" b="1" dirty="0" smtClean="0">
                <a:solidFill>
                  <a:schemeClr val="tx2"/>
                </a:solidFill>
              </a:rPr>
              <a:t>toneladas exportadas em 2016</a:t>
            </a:r>
            <a:endParaRPr lang="pt-BR" sz="2400" b="1" dirty="0">
              <a:solidFill>
                <a:schemeClr val="tx2"/>
              </a:solidFill>
            </a:endParaRPr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11% exportações mundiais</a:t>
            </a:r>
          </a:p>
          <a:p>
            <a:pPr algn="ctr"/>
            <a:endParaRPr lang="pt-BR" sz="3600" dirty="0">
              <a:solidFill>
                <a:srgbClr val="008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6" b="12441"/>
          <a:stretch/>
        </p:blipFill>
        <p:spPr>
          <a:xfrm>
            <a:off x="5205393" y="468783"/>
            <a:ext cx="3447288" cy="18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025"/>
            <a:ext cx="8997950" cy="3933325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0" y="353115"/>
            <a:ext cx="8997949" cy="1077153"/>
          </a:xfrm>
          <a:prstGeom prst="rect">
            <a:avLst/>
          </a:prstGeom>
        </p:spPr>
        <p:txBody>
          <a:bodyPr wrap="square" lIns="91375" tIns="45688" rIns="91375" bIns="45688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NOSSA PRESENÇA: Quanto representamos nas importações dos principais compradores</a:t>
            </a:r>
            <a:endParaRPr lang="en-US" sz="3200" b="1" u="sng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4275" y="2156346"/>
            <a:ext cx="3916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8000"/>
                </a:solidFill>
              </a:rPr>
              <a:t>AVES</a:t>
            </a:r>
          </a:p>
          <a:p>
            <a:r>
              <a:rPr lang="pt-BR" sz="2800" dirty="0" smtClean="0"/>
              <a:t>Arábia Saudita: 88%</a:t>
            </a:r>
          </a:p>
          <a:p>
            <a:r>
              <a:rPr lang="pt-BR" sz="2800" dirty="0" smtClean="0"/>
              <a:t>China: 75%</a:t>
            </a:r>
          </a:p>
          <a:p>
            <a:r>
              <a:rPr lang="pt-BR" sz="2800" dirty="0" smtClean="0"/>
              <a:t>União Europeia-28: 53%</a:t>
            </a:r>
          </a:p>
          <a:p>
            <a:r>
              <a:rPr lang="pt-BR" sz="2800" dirty="0" smtClean="0"/>
              <a:t>Japão: 42%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81182" y="3464396"/>
            <a:ext cx="3518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8000"/>
                </a:solidFill>
              </a:rPr>
              <a:t>SUÍNOS</a:t>
            </a:r>
          </a:p>
          <a:p>
            <a:pPr algn="r"/>
            <a:r>
              <a:rPr lang="pt-BR" sz="2800" dirty="0" smtClean="0"/>
              <a:t>Rússia 90%</a:t>
            </a:r>
          </a:p>
          <a:p>
            <a:pPr algn="r"/>
            <a:r>
              <a:rPr lang="pt-BR" sz="2800" dirty="0" smtClean="0"/>
              <a:t>Hong Kong: 28%</a:t>
            </a:r>
          </a:p>
          <a:p>
            <a:pPr algn="r"/>
            <a:r>
              <a:rPr lang="pt-BR" sz="2800" dirty="0" smtClean="0"/>
              <a:t>Argentina: 93% </a:t>
            </a:r>
          </a:p>
          <a:p>
            <a:pPr algn="r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8242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487" y="245596"/>
            <a:ext cx="8211693" cy="52369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> Mix de produtos para </a:t>
            </a:r>
            <a:r>
              <a:rPr lang="pt-BR" b="1" dirty="0">
                <a:solidFill>
                  <a:schemeClr val="tx2"/>
                </a:solidFill>
              </a:rPr>
              <a:t>a</a:t>
            </a:r>
            <a:r>
              <a:rPr lang="pt-BR" b="1" dirty="0" smtClean="0">
                <a:solidFill>
                  <a:schemeClr val="tx2"/>
                </a:solidFill>
              </a:rPr>
              <a:t>tender mercados específicos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8195" name="Espaço Reservado para Conteúdo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86" y="2110250"/>
            <a:ext cx="5193622" cy="3453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07821" y="2896507"/>
            <a:ext cx="790409" cy="3440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36" dirty="0">
                <a:latin typeface="+mj-lt"/>
              </a:rPr>
              <a:t>Europa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2741" y="4793622"/>
            <a:ext cx="675185" cy="3440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36" dirty="0">
                <a:latin typeface="+mj-lt"/>
              </a:rPr>
              <a:t>Japão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74032" y="2569020"/>
            <a:ext cx="537327" cy="3440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36" dirty="0">
                <a:latin typeface="+mj-lt"/>
              </a:rPr>
              <a:t>Ásia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05315" y="4466135"/>
            <a:ext cx="799130" cy="3440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36" dirty="0">
                <a:latin typeface="+mj-lt"/>
              </a:rPr>
              <a:t>Eurásia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92787" y="5841002"/>
            <a:ext cx="1432443" cy="3440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36" dirty="0"/>
              <a:t>Oriente </a:t>
            </a:r>
            <a:r>
              <a:rPr lang="pt-BR" sz="1636" dirty="0">
                <a:latin typeface="+mj-lt"/>
              </a:rPr>
              <a:t>Médio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096431" y="3222551"/>
            <a:ext cx="1243584" cy="3938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1030069" y="4924905"/>
            <a:ext cx="1243584" cy="261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4368413" y="5186029"/>
            <a:ext cx="64921" cy="654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6396811" y="4597418"/>
            <a:ext cx="1635991" cy="1962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1" idx="2"/>
          </p:cNvCxnSpPr>
          <p:nvPr/>
        </p:nvCxnSpPr>
        <p:spPr>
          <a:xfrm flipH="1">
            <a:off x="6461733" y="2913089"/>
            <a:ext cx="1380963" cy="48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CaixaDeTexto 27"/>
          <p:cNvSpPr txBox="1">
            <a:spLocks noChangeArrowheads="1"/>
          </p:cNvSpPr>
          <p:nvPr/>
        </p:nvSpPr>
        <p:spPr bwMode="auto">
          <a:xfrm>
            <a:off x="3452316" y="1413619"/>
            <a:ext cx="2394566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818" b="1" dirty="0">
                <a:solidFill>
                  <a:schemeClr val="tx2"/>
                </a:solidFill>
                <a:latin typeface="Calibri" panose="020F0502020204030204" pitchFamily="34" charset="0"/>
              </a:rPr>
              <a:t>O Frango e Seus Cortes</a:t>
            </a:r>
          </a:p>
        </p:txBody>
      </p:sp>
    </p:spTree>
    <p:extLst>
      <p:ext uri="{BB962C8B-B14F-4D97-AF65-F5344CB8AC3E}">
        <p14:creationId xmlns:p14="http://schemas.microsoft.com/office/powerpoint/2010/main" val="2970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1647559"/>
            <a:ext cx="9664700" cy="55939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82698" y="4495600"/>
            <a:ext cx="1306312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África: </a:t>
            </a:r>
            <a:endParaRPr lang="pt-BR" b="1" dirty="0" smtClean="0">
              <a:latin typeface="Myriad Pro Light" panose="020B0603030403020204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43 países</a:t>
            </a:r>
          </a:p>
          <a:p>
            <a:pPr algn="ctr"/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 </a:t>
            </a: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(80%)  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7591" y="4184126"/>
            <a:ext cx="1290041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América: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32 </a:t>
            </a: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países</a:t>
            </a:r>
          </a:p>
          <a:p>
            <a:pPr algn="ctr"/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(69%)</a:t>
            </a:r>
            <a:endParaRPr lang="pt-BR" b="1" dirty="0">
              <a:latin typeface="Myriad Pro Light" panose="020B0603030403020204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95505" y="2817226"/>
            <a:ext cx="2115460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Europa extra UE: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9</a:t>
            </a:r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 </a:t>
            </a: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países</a:t>
            </a:r>
          </a:p>
          <a:p>
            <a:pPr algn="ctr"/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(42%)</a:t>
            </a:r>
            <a:endParaRPr lang="pt-BR" b="1" dirty="0">
              <a:latin typeface="Myriad Pro Light" panose="020B0603030403020204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99534" y="5529656"/>
            <a:ext cx="1160531" cy="861762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sz="1600" b="1" dirty="0">
                <a:latin typeface="Myriad Pro Light" panose="020B0603030403020204" pitchFamily="34" charset="0"/>
                <a:cs typeface="Arial" pitchFamily="34" charset="0"/>
              </a:rPr>
              <a:t>Oceania: </a:t>
            </a:r>
            <a:br>
              <a:rPr lang="pt-BR" sz="1600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sz="1600" b="1" dirty="0">
                <a:latin typeface="Myriad Pro Light" panose="020B0603030403020204" pitchFamily="34" charset="0"/>
                <a:cs typeface="Arial" pitchFamily="34" charset="0"/>
              </a:rPr>
              <a:t>5 países</a:t>
            </a:r>
          </a:p>
          <a:p>
            <a:pPr algn="ctr"/>
            <a:r>
              <a:rPr lang="pt-BR" sz="1600" b="1" dirty="0" smtClean="0">
                <a:latin typeface="Myriad Pro Light" panose="020B0603030403020204" pitchFamily="34" charset="0"/>
                <a:cs typeface="Arial" pitchFamily="34" charset="0"/>
              </a:rPr>
              <a:t>(35%)</a:t>
            </a:r>
            <a:endParaRPr lang="pt-BR" sz="1600" b="1" dirty="0">
              <a:latin typeface="Myriad Pro Light" panose="020B0603030403020204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89603" y="4012707"/>
            <a:ext cx="1592871" cy="99256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Oriente Médio: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15 países</a:t>
            </a:r>
          </a:p>
          <a:p>
            <a:pPr algn="ctr">
              <a:lnSpc>
                <a:spcPct val="80000"/>
              </a:lnSpc>
            </a:pPr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(93%)</a:t>
            </a:r>
            <a:endParaRPr lang="pt-BR" b="1" dirty="0">
              <a:latin typeface="Myriad Pro Light" panose="020B0603030403020204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5521" y="3207884"/>
            <a:ext cx="1493041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Ásia: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19 países</a:t>
            </a:r>
          </a:p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(51%)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9907" y="5977381"/>
            <a:ext cx="5346048" cy="40009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ABPA, SECEX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Volume exportado em 2014</a:t>
            </a:r>
          </a:p>
        </p:txBody>
      </p:sp>
      <p:sp>
        <p:nvSpPr>
          <p:cNvPr id="15" name="Espaço Reservado para Número de Slide 2"/>
          <p:cNvSpPr txBox="1">
            <a:spLocks/>
          </p:cNvSpPr>
          <p:nvPr/>
        </p:nvSpPr>
        <p:spPr>
          <a:xfrm>
            <a:off x="5953235" y="6444563"/>
            <a:ext cx="2099522" cy="364111"/>
          </a:xfrm>
          <a:prstGeom prst="rect">
            <a:avLst/>
          </a:prstGeom>
        </p:spPr>
        <p:txBody>
          <a:bodyPr vert="horz" lIns="90410" tIns="45205" rIns="90410" bIns="45205" rtlCol="0" anchor="ctr"/>
          <a:lstStyle>
            <a:defPPr>
              <a:defRPr lang="en-US"/>
            </a:defPPr>
            <a:lvl1pPr marL="0" algn="r" defTabSz="45211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111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221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334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8444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0556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2666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4778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6889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16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0" y="29551"/>
            <a:ext cx="8997949" cy="1508041"/>
          </a:xfrm>
          <a:prstGeom prst="rect">
            <a:avLst/>
          </a:prstGeom>
        </p:spPr>
        <p:txBody>
          <a:bodyPr wrap="square" lIns="91375" tIns="45688" rIns="91375" bIns="45688">
            <a:spAutoFit/>
          </a:bodyPr>
          <a:lstStyle/>
          <a:p>
            <a:pPr algn="ctr"/>
            <a:r>
              <a:rPr lang="pt-BR" sz="3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Exportações </a:t>
            </a:r>
            <a:r>
              <a:rPr lang="pt-BR" sz="3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Brasileira </a:t>
            </a:r>
            <a:r>
              <a:rPr lang="pt-BR" sz="3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de Carne de Frango: </a:t>
            </a:r>
            <a:r>
              <a:rPr lang="pt-BR" sz="3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DESTINOS (2016)</a:t>
            </a:r>
          </a:p>
          <a:p>
            <a:pPr algn="ctr"/>
            <a:r>
              <a:rPr lang="pt-BR" sz="2400" b="1" u="sng" dirty="0">
                <a:latin typeface="Tw Cen MT" panose="020B0602020104020603" pitchFamily="34" charset="0"/>
                <a:cs typeface="Arial" pitchFamily="34" charset="0"/>
              </a:rPr>
              <a:t>Percentual do total de países para os quais o Brasil </a:t>
            </a:r>
            <a:r>
              <a:rPr lang="pt-BR" sz="2400" b="1" u="sng" dirty="0" smtClean="0">
                <a:latin typeface="Tw Cen MT" panose="020B0602020104020603" pitchFamily="34" charset="0"/>
                <a:cs typeface="Arial" pitchFamily="34" charset="0"/>
              </a:rPr>
              <a:t>exporta</a:t>
            </a:r>
            <a:endParaRPr lang="en-US" sz="2400" b="1" u="sng" dirty="0"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32200" y="3009345"/>
            <a:ext cx="1447039" cy="77096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EU-28: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17 </a:t>
            </a: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países</a:t>
            </a:r>
          </a:p>
          <a:p>
            <a:pPr algn="ctr">
              <a:lnSpc>
                <a:spcPct val="80000"/>
              </a:lnSpc>
            </a:pPr>
            <a:r>
              <a:rPr lang="pt-BR" b="1" dirty="0" smtClean="0">
                <a:latin typeface="Myriad Pro Light" panose="020B0603030403020204" pitchFamily="34" charset="0"/>
                <a:cs typeface="Arial" pitchFamily="34" charset="0"/>
              </a:rPr>
              <a:t>(60%)</a:t>
            </a:r>
            <a:endParaRPr lang="pt-BR" b="1" dirty="0">
              <a:latin typeface="Myriad Pro Light" panose="020B06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/>
          <a:stretch/>
        </p:blipFill>
        <p:spPr>
          <a:xfrm>
            <a:off x="-510490" y="1905000"/>
            <a:ext cx="9678988" cy="4876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478530" y="4372030"/>
            <a:ext cx="170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Myriad Pro Light" panose="020B0603030403020204" pitchFamily="34" charset="0"/>
                <a:cs typeface="Arial" pitchFamily="34" charset="0"/>
              </a:defRPr>
            </a:lvl1pPr>
          </a:lstStyle>
          <a:p>
            <a:r>
              <a:rPr lang="pt-BR" sz="1800" dirty="0"/>
              <a:t>África: </a:t>
            </a:r>
            <a:endParaRPr lang="pt-BR" sz="1800" dirty="0" smtClean="0"/>
          </a:p>
          <a:p>
            <a:r>
              <a:rPr lang="pt-BR" sz="1800" dirty="0" smtClean="0"/>
              <a:t>22 </a:t>
            </a:r>
            <a:r>
              <a:rPr lang="pt-BR" sz="1800" dirty="0"/>
              <a:t>países</a:t>
            </a:r>
          </a:p>
          <a:p>
            <a:r>
              <a:rPr lang="pt-BR" sz="1800" dirty="0"/>
              <a:t>   </a:t>
            </a:r>
            <a:r>
              <a:rPr lang="pt-BR" sz="1800" dirty="0" smtClean="0"/>
              <a:t>(</a:t>
            </a:r>
            <a:r>
              <a:rPr lang="pt-BR" sz="1800" dirty="0"/>
              <a:t>40%)   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37580" y="3501053"/>
            <a:ext cx="14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América: </a:t>
            </a:r>
            <a:br>
              <a:rPr lang="pt-BR" b="1" dirty="0">
                <a:latin typeface="Myriad Pro Light" panose="020B0603030403020204" pitchFamily="34" charset="0"/>
                <a:cs typeface="Arial" pitchFamily="34" charset="0"/>
              </a:rPr>
            </a:br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29 países</a:t>
            </a:r>
          </a:p>
          <a:p>
            <a:pPr algn="ctr"/>
            <a:r>
              <a:rPr lang="pt-BR" b="1" dirty="0">
                <a:latin typeface="Myriad Pro Light" panose="020B0603030403020204" pitchFamily="34" charset="0"/>
                <a:cs typeface="Arial" pitchFamily="34" charset="0"/>
              </a:rPr>
              <a:t>(63%)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97621" y="2328930"/>
            <a:ext cx="265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Myriad Pro Light" panose="020B0603030403020204" pitchFamily="34" charset="0"/>
                <a:cs typeface="Arial" pitchFamily="34" charset="0"/>
              </a:defRPr>
            </a:lvl1pPr>
          </a:lstStyle>
          <a:p>
            <a:r>
              <a:rPr lang="pt-BR" sz="1800" dirty="0"/>
              <a:t>Europa Extra UE: </a:t>
            </a:r>
            <a:br>
              <a:rPr lang="pt-BR" sz="1800" dirty="0"/>
            </a:br>
            <a:r>
              <a:rPr lang="pt-BR" sz="1800" dirty="0"/>
              <a:t>6 países</a:t>
            </a:r>
          </a:p>
          <a:p>
            <a:r>
              <a:rPr lang="pt-BR" sz="1800" dirty="0"/>
              <a:t>(28%)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222305" y="5127268"/>
            <a:ext cx="116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Myriad Pro Light" panose="020B0603030403020204" pitchFamily="34" charset="0"/>
                <a:cs typeface="Arial" pitchFamily="34" charset="0"/>
              </a:defRPr>
            </a:lvl1pPr>
          </a:lstStyle>
          <a:p>
            <a:r>
              <a:rPr lang="pt-BR" sz="1800" dirty="0"/>
              <a:t>Oceania: </a:t>
            </a:r>
            <a:br>
              <a:rPr lang="pt-BR" sz="1800" dirty="0"/>
            </a:br>
            <a:r>
              <a:rPr lang="pt-BR" sz="1800" dirty="0"/>
              <a:t>2 </a:t>
            </a:r>
            <a:r>
              <a:rPr lang="pt-BR" sz="1800" dirty="0" smtClean="0"/>
              <a:t>países</a:t>
            </a:r>
            <a:endParaRPr lang="pt-BR" sz="1800" dirty="0"/>
          </a:p>
          <a:p>
            <a:r>
              <a:rPr lang="pt-BR" sz="1800" dirty="0"/>
              <a:t>(14%)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28106" y="3430042"/>
            <a:ext cx="151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Myriad Pro Light" panose="020B0603030403020204" pitchFamily="34" charset="0"/>
                <a:cs typeface="Arial" pitchFamily="34" charset="0"/>
              </a:defRPr>
            </a:lvl1pPr>
          </a:lstStyle>
          <a:p>
            <a:r>
              <a:rPr lang="pt-BR" dirty="0"/>
              <a:t>Ásia: </a:t>
            </a:r>
            <a:br>
              <a:rPr lang="pt-BR" dirty="0"/>
            </a:br>
            <a:r>
              <a:rPr lang="pt-BR" dirty="0"/>
              <a:t>17 países</a:t>
            </a:r>
          </a:p>
          <a:p>
            <a:r>
              <a:rPr lang="pt-BR" dirty="0"/>
              <a:t>(45%)</a:t>
            </a:r>
          </a:p>
        </p:txBody>
      </p:sp>
      <p:sp>
        <p:nvSpPr>
          <p:cNvPr id="11" name="Rectangle 4"/>
          <p:cNvSpPr/>
          <p:nvPr/>
        </p:nvSpPr>
        <p:spPr>
          <a:xfrm>
            <a:off x="196946" y="6142931"/>
            <a:ext cx="125707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lang="en-US" sz="1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Fonte: </a:t>
            </a:r>
            <a:r>
              <a:rPr lang="en-US" sz="1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ABPA,SECEX</a:t>
            </a:r>
            <a:endParaRPr lang="en-US" sz="1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" name="Espaço Reservado para Número de Slide 2"/>
          <p:cNvSpPr txBox="1">
            <a:spLocks/>
          </p:cNvSpPr>
          <p:nvPr/>
        </p:nvSpPr>
        <p:spPr>
          <a:xfrm>
            <a:off x="5953235" y="6444562"/>
            <a:ext cx="2099522" cy="364111"/>
          </a:xfrm>
          <a:prstGeom prst="rect">
            <a:avLst/>
          </a:prstGeom>
        </p:spPr>
        <p:txBody>
          <a:bodyPr vert="horz" lIns="90422" tIns="45211" rIns="90422" bIns="45211" rtlCol="0" anchor="ctr"/>
          <a:lstStyle>
            <a:defPPr>
              <a:defRPr lang="en-US"/>
            </a:defPPr>
            <a:lvl1pPr marL="0" algn="r" defTabSz="45211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2111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221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334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8444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0556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2666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4778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6889" algn="l" defTabSz="4521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Rectangle 6"/>
          <p:cNvSpPr/>
          <p:nvPr/>
        </p:nvSpPr>
        <p:spPr>
          <a:xfrm>
            <a:off x="267291" y="143293"/>
            <a:ext cx="8648355" cy="1815817"/>
          </a:xfrm>
          <a:prstGeom prst="rect">
            <a:avLst/>
          </a:prstGeom>
        </p:spPr>
        <p:txBody>
          <a:bodyPr wrap="square" lIns="91375" tIns="45688" rIns="91375" bIns="45688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Exportações </a:t>
            </a:r>
            <a:r>
              <a:rPr lang="pt-BR" sz="3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Brasileiras </a:t>
            </a:r>
            <a:r>
              <a:rPr lang="pt-BR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de Carne </a:t>
            </a:r>
            <a:r>
              <a:rPr lang="pt-BR" sz="3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Suína: DESTINOS (2016)</a:t>
            </a:r>
          </a:p>
          <a:p>
            <a:pPr algn="ctr"/>
            <a:r>
              <a:rPr lang="pt-BR" sz="2400" b="1" u="sng" dirty="0" smtClean="0">
                <a:latin typeface="Tw Cen MT" panose="020B0602020104020603" pitchFamily="34" charset="0"/>
                <a:cs typeface="Arial" pitchFamily="34" charset="0"/>
              </a:rPr>
              <a:t>Percentual do total de países para os quais o Brasil exporta</a:t>
            </a:r>
            <a:endParaRPr lang="en-US" sz="2400" b="1" u="sng" dirty="0"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48739" y="2506881"/>
            <a:ext cx="116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Myriad Pro Light" panose="020B0603030403020204" pitchFamily="34" charset="0"/>
                <a:cs typeface="Arial" pitchFamily="34" charset="0"/>
              </a:defRPr>
            </a:lvl1pPr>
          </a:lstStyle>
          <a:p>
            <a:r>
              <a:rPr lang="pt-BR" sz="1800" dirty="0"/>
              <a:t>EU-28: </a:t>
            </a:r>
            <a:br>
              <a:rPr lang="pt-BR" sz="1800" dirty="0"/>
            </a:br>
            <a:r>
              <a:rPr lang="pt-BR" sz="1800" dirty="0"/>
              <a:t>7 países</a:t>
            </a:r>
          </a:p>
          <a:p>
            <a:r>
              <a:rPr lang="pt-BR" sz="1800" dirty="0"/>
              <a:t>(25%)</a:t>
            </a:r>
          </a:p>
        </p:txBody>
      </p:sp>
    </p:spTree>
    <p:extLst>
      <p:ext uri="{BB962C8B-B14F-4D97-AF65-F5344CB8AC3E}">
        <p14:creationId xmlns:p14="http://schemas.microsoft.com/office/powerpoint/2010/main" val="33089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894</Words>
  <Application>Microsoft Office PowerPoint</Application>
  <PresentationFormat>Personalizar</PresentationFormat>
  <Paragraphs>236</Paragraphs>
  <Slides>16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Browallia New</vt:lpstr>
      <vt:lpstr>Calibri</vt:lpstr>
      <vt:lpstr>Myriad Pro Light</vt:lpstr>
      <vt:lpstr>Scala</vt:lpstr>
      <vt:lpstr>Scalasanspro-light</vt:lpstr>
      <vt:lpstr>Times New Roman</vt:lpstr>
      <vt:lpstr>Tw Cen MT</vt:lpstr>
      <vt:lpstr>Wingdings</vt:lpstr>
      <vt:lpstr>Office Theme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Orion</dc:creator>
  <cp:lastModifiedBy>Leomar Diniz</cp:lastModifiedBy>
  <cp:revision>700</cp:revision>
  <cp:lastPrinted>2017-04-12T14:53:52Z</cp:lastPrinted>
  <dcterms:created xsi:type="dcterms:W3CDTF">2014-05-28T13:10:00Z</dcterms:created>
  <dcterms:modified xsi:type="dcterms:W3CDTF">2017-04-12T15:24:30Z</dcterms:modified>
</cp:coreProperties>
</file>